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8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 ottenbrite" userId="33da64eb049ac5b8" providerId="LiveId" clId="{11ABACE8-67BC-40A4-A427-201EDB74E84F}"/>
    <pc:docChg chg="custSel modSld">
      <pc:chgData name="anne ottenbrite" userId="33da64eb049ac5b8" providerId="LiveId" clId="{11ABACE8-67BC-40A4-A427-201EDB74E84F}" dt="2024-10-30T21:04:20.816" v="481" actId="20577"/>
      <pc:docMkLst>
        <pc:docMk/>
      </pc:docMkLst>
      <pc:sldChg chg="modSp mod">
        <pc:chgData name="anne ottenbrite" userId="33da64eb049ac5b8" providerId="LiveId" clId="{11ABACE8-67BC-40A4-A427-201EDB74E84F}" dt="2024-10-25T16:21:42.395" v="1" actId="14100"/>
        <pc:sldMkLst>
          <pc:docMk/>
          <pc:sldMk cId="3008128115" sldId="256"/>
        </pc:sldMkLst>
        <pc:picChg chg="mod">
          <ac:chgData name="anne ottenbrite" userId="33da64eb049ac5b8" providerId="LiveId" clId="{11ABACE8-67BC-40A4-A427-201EDB74E84F}" dt="2024-10-25T16:21:42.395" v="1" actId="14100"/>
          <ac:picMkLst>
            <pc:docMk/>
            <pc:sldMk cId="3008128115" sldId="256"/>
            <ac:picMk id="5" creationId="{409D8E86-7F12-1825-9327-2CD9A4022415}"/>
          </ac:picMkLst>
        </pc:picChg>
      </pc:sldChg>
      <pc:sldChg chg="modSp mod">
        <pc:chgData name="anne ottenbrite" userId="33da64eb049ac5b8" providerId="LiveId" clId="{11ABACE8-67BC-40A4-A427-201EDB74E84F}" dt="2024-10-30T20:46:48.005" v="2" actId="20577"/>
        <pc:sldMkLst>
          <pc:docMk/>
          <pc:sldMk cId="3215168477" sldId="261"/>
        </pc:sldMkLst>
        <pc:spChg chg="mod">
          <ac:chgData name="anne ottenbrite" userId="33da64eb049ac5b8" providerId="LiveId" clId="{11ABACE8-67BC-40A4-A427-201EDB74E84F}" dt="2024-10-30T20:46:48.005" v="2" actId="20577"/>
          <ac:spMkLst>
            <pc:docMk/>
            <pc:sldMk cId="3215168477" sldId="261"/>
            <ac:spMk id="3" creationId="{AB8D17C9-BBD8-3709-D2CA-1176DE5BB5AF}"/>
          </ac:spMkLst>
        </pc:spChg>
      </pc:sldChg>
      <pc:sldChg chg="modSp mod">
        <pc:chgData name="anne ottenbrite" userId="33da64eb049ac5b8" providerId="LiveId" clId="{11ABACE8-67BC-40A4-A427-201EDB74E84F}" dt="2024-10-30T20:58:25.998" v="327" actId="113"/>
        <pc:sldMkLst>
          <pc:docMk/>
          <pc:sldMk cId="2443440683" sldId="262"/>
        </pc:sldMkLst>
        <pc:spChg chg="mod">
          <ac:chgData name="anne ottenbrite" userId="33da64eb049ac5b8" providerId="LiveId" clId="{11ABACE8-67BC-40A4-A427-201EDB74E84F}" dt="2024-10-30T20:58:25.998" v="327" actId="113"/>
          <ac:spMkLst>
            <pc:docMk/>
            <pc:sldMk cId="2443440683" sldId="262"/>
            <ac:spMk id="2" creationId="{C96AE797-BD30-2D8D-11EC-F8708B521A07}"/>
          </ac:spMkLst>
        </pc:spChg>
        <pc:spChg chg="mod">
          <ac:chgData name="anne ottenbrite" userId="33da64eb049ac5b8" providerId="LiveId" clId="{11ABACE8-67BC-40A4-A427-201EDB74E84F}" dt="2024-10-30T20:58:18.633" v="326" actId="113"/>
          <ac:spMkLst>
            <pc:docMk/>
            <pc:sldMk cId="2443440683" sldId="262"/>
            <ac:spMk id="3" creationId="{34A2CB94-371A-D4D5-7C00-B13417B086E6}"/>
          </ac:spMkLst>
        </pc:spChg>
      </pc:sldChg>
      <pc:sldChg chg="modSp mod">
        <pc:chgData name="anne ottenbrite" userId="33da64eb049ac5b8" providerId="LiveId" clId="{11ABACE8-67BC-40A4-A427-201EDB74E84F}" dt="2024-10-30T20:58:36.919" v="328" actId="113"/>
        <pc:sldMkLst>
          <pc:docMk/>
          <pc:sldMk cId="2254989957" sldId="263"/>
        </pc:sldMkLst>
        <pc:spChg chg="mod">
          <ac:chgData name="anne ottenbrite" userId="33da64eb049ac5b8" providerId="LiveId" clId="{11ABACE8-67BC-40A4-A427-201EDB74E84F}" dt="2024-10-30T20:58:36.919" v="328" actId="113"/>
          <ac:spMkLst>
            <pc:docMk/>
            <pc:sldMk cId="2254989957" sldId="263"/>
            <ac:spMk id="2" creationId="{FFB38D0D-8F27-B9F4-E7CC-610D7C95D1C2}"/>
          </ac:spMkLst>
        </pc:spChg>
      </pc:sldChg>
      <pc:sldChg chg="modSp mod">
        <pc:chgData name="anne ottenbrite" userId="33da64eb049ac5b8" providerId="LiveId" clId="{11ABACE8-67BC-40A4-A427-201EDB74E84F}" dt="2024-10-30T20:59:53.232" v="393" actId="20577"/>
        <pc:sldMkLst>
          <pc:docMk/>
          <pc:sldMk cId="2142251021" sldId="264"/>
        </pc:sldMkLst>
        <pc:spChg chg="mod">
          <ac:chgData name="anne ottenbrite" userId="33da64eb049ac5b8" providerId="LiveId" clId="{11ABACE8-67BC-40A4-A427-201EDB74E84F}" dt="2024-10-30T20:58:44.056" v="329" actId="113"/>
          <ac:spMkLst>
            <pc:docMk/>
            <pc:sldMk cId="2142251021" sldId="264"/>
            <ac:spMk id="2" creationId="{00780B35-5DFB-5FEB-E035-25CCF955DAC2}"/>
          </ac:spMkLst>
        </pc:spChg>
        <pc:spChg chg="mod">
          <ac:chgData name="anne ottenbrite" userId="33da64eb049ac5b8" providerId="LiveId" clId="{11ABACE8-67BC-40A4-A427-201EDB74E84F}" dt="2024-10-30T20:59:53.232" v="393" actId="20577"/>
          <ac:spMkLst>
            <pc:docMk/>
            <pc:sldMk cId="2142251021" sldId="264"/>
            <ac:spMk id="3" creationId="{6B7A1553-AD7A-21C3-D476-AD22DFBBE9D6}"/>
          </ac:spMkLst>
        </pc:spChg>
      </pc:sldChg>
      <pc:sldChg chg="modSp mod">
        <pc:chgData name="anne ottenbrite" userId="33da64eb049ac5b8" providerId="LiveId" clId="{11ABACE8-67BC-40A4-A427-201EDB74E84F}" dt="2024-10-30T21:04:20.816" v="481" actId="20577"/>
        <pc:sldMkLst>
          <pc:docMk/>
          <pc:sldMk cId="4246684118" sldId="265"/>
        </pc:sldMkLst>
        <pc:spChg chg="mod">
          <ac:chgData name="anne ottenbrite" userId="33da64eb049ac5b8" providerId="LiveId" clId="{11ABACE8-67BC-40A4-A427-201EDB74E84F}" dt="2024-10-30T21:00:05.677" v="394" actId="113"/>
          <ac:spMkLst>
            <pc:docMk/>
            <pc:sldMk cId="4246684118" sldId="265"/>
            <ac:spMk id="2" creationId="{5DA95314-2167-6273-DB8B-254B59493431}"/>
          </ac:spMkLst>
        </pc:spChg>
        <pc:spChg chg="mod">
          <ac:chgData name="anne ottenbrite" userId="33da64eb049ac5b8" providerId="LiveId" clId="{11ABACE8-67BC-40A4-A427-201EDB74E84F}" dt="2024-10-30T21:04:20.816" v="481" actId="20577"/>
          <ac:spMkLst>
            <pc:docMk/>
            <pc:sldMk cId="4246684118" sldId="265"/>
            <ac:spMk id="3" creationId="{A00ACB4A-2473-1DB3-C822-78A24A47D131}"/>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10/30/2024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5860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197753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518700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513490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0796897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3933981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1636838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5445793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85950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532314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10/30/2024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21945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222621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443084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32929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156587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606212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293451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10/30/2024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2287134727"/>
      </p:ext>
    </p:extLst>
  </p:cSld>
  <p:clrMap bg1="dk1" tx1="lt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web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C3BCC-763C-942F-B1F1-AEE8870DE562}"/>
              </a:ext>
            </a:extLst>
          </p:cNvPr>
          <p:cNvSpPr>
            <a:spLocks noGrp="1"/>
          </p:cNvSpPr>
          <p:nvPr>
            <p:ph type="ctrTitle"/>
          </p:nvPr>
        </p:nvSpPr>
        <p:spPr/>
        <p:txBody>
          <a:bodyPr/>
          <a:lstStyle/>
          <a:p>
            <a:endParaRPr lang="en-CA" dirty="0"/>
          </a:p>
        </p:txBody>
      </p:sp>
      <p:sp>
        <p:nvSpPr>
          <p:cNvPr id="3" name="Subtitle 2">
            <a:extLst>
              <a:ext uri="{FF2B5EF4-FFF2-40B4-BE49-F238E27FC236}">
                <a16:creationId xmlns:a16="http://schemas.microsoft.com/office/drawing/2014/main" id="{96F4B04B-9C71-64F9-DBAB-F78FBDCED958}"/>
              </a:ext>
            </a:extLst>
          </p:cNvPr>
          <p:cNvSpPr>
            <a:spLocks noGrp="1"/>
          </p:cNvSpPr>
          <p:nvPr>
            <p:ph type="subTitle" idx="1"/>
          </p:nvPr>
        </p:nvSpPr>
        <p:spPr/>
        <p:txBody>
          <a:bodyPr/>
          <a:lstStyle/>
          <a:p>
            <a:endParaRPr lang="en-CA"/>
          </a:p>
        </p:txBody>
      </p:sp>
      <p:pic>
        <p:nvPicPr>
          <p:cNvPr id="5" name="Picture 4">
            <a:extLst>
              <a:ext uri="{FF2B5EF4-FFF2-40B4-BE49-F238E27FC236}">
                <a16:creationId xmlns:a16="http://schemas.microsoft.com/office/drawing/2014/main" id="{409D8E86-7F12-1825-9327-2CD9A40224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6424" y="383773"/>
            <a:ext cx="8939214" cy="5744377"/>
          </a:xfrm>
          <a:prstGeom prst="rect">
            <a:avLst/>
          </a:prstGeom>
        </p:spPr>
      </p:pic>
    </p:spTree>
    <p:extLst>
      <p:ext uri="{BB962C8B-B14F-4D97-AF65-F5344CB8AC3E}">
        <p14:creationId xmlns:p14="http://schemas.microsoft.com/office/powerpoint/2010/main" val="3008128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95314-2167-6273-DB8B-254B59493431}"/>
              </a:ext>
            </a:extLst>
          </p:cNvPr>
          <p:cNvSpPr>
            <a:spLocks noGrp="1"/>
          </p:cNvSpPr>
          <p:nvPr>
            <p:ph type="title"/>
          </p:nvPr>
        </p:nvSpPr>
        <p:spPr/>
        <p:txBody>
          <a:bodyPr/>
          <a:lstStyle/>
          <a:p>
            <a:r>
              <a:rPr lang="en-US" dirty="0"/>
              <a:t> </a:t>
            </a:r>
            <a:r>
              <a:rPr lang="en-US" b="1" dirty="0"/>
              <a:t>extrinsic to intrinsically motivated</a:t>
            </a:r>
            <a:endParaRPr lang="en-CA" b="1" dirty="0"/>
          </a:p>
        </p:txBody>
      </p:sp>
      <p:sp>
        <p:nvSpPr>
          <p:cNvPr id="3" name="Content Placeholder 2">
            <a:extLst>
              <a:ext uri="{FF2B5EF4-FFF2-40B4-BE49-F238E27FC236}">
                <a16:creationId xmlns:a16="http://schemas.microsoft.com/office/drawing/2014/main" id="{A00ACB4A-2473-1DB3-C822-78A24A47D131}"/>
              </a:ext>
            </a:extLst>
          </p:cNvPr>
          <p:cNvSpPr>
            <a:spLocks noGrp="1"/>
          </p:cNvSpPr>
          <p:nvPr>
            <p:ph idx="1"/>
          </p:nvPr>
        </p:nvSpPr>
        <p:spPr>
          <a:xfrm>
            <a:off x="1141412" y="1643063"/>
            <a:ext cx="9905999" cy="4286250"/>
          </a:xfrm>
        </p:spPr>
        <p:txBody>
          <a:bodyPr>
            <a:normAutofit fontScale="85000" lnSpcReduction="20000"/>
          </a:bodyPr>
          <a:lstStyle/>
          <a:p>
            <a:pPr marL="0" indent="0">
              <a:buNone/>
            </a:pPr>
            <a:r>
              <a:rPr lang="en-US" b="1" dirty="0">
                <a:solidFill>
                  <a:srgbClr val="FF0000"/>
                </a:solidFill>
              </a:rPr>
              <a:t>NEVER, NEVER, NEVER </a:t>
            </a:r>
            <a:r>
              <a:rPr lang="en-US" dirty="0"/>
              <a:t>(this is a tough one) But try not to use swimming as a pawn to threaten to take away. If they are intrinsically motivated it is very easy to try to take it away from them to ensure they do something else well. I understand this very well, and it will work. The problem is that it will backfire on you. They will learn to empower themselves and will, turn against the sport they love.  The best method is to understand that </a:t>
            </a:r>
            <a:r>
              <a:rPr lang="en-US" dirty="0">
                <a:latin typeface="Bradley Hand ITC" panose="03070402050302030203" pitchFamily="66" charset="0"/>
              </a:rPr>
              <a:t>“ we do what we have to; so we can do what we want to”</a:t>
            </a:r>
          </a:p>
          <a:p>
            <a:pPr marL="0" indent="0">
              <a:buNone/>
            </a:pPr>
            <a:r>
              <a:rPr lang="en-US" dirty="0"/>
              <a:t>Help to keep consistency. Routines are very important. (i.e. swimmer likes to be at the meet 30 minutes before warm-up starts.) Consistency allows for the athlete to feel in control. But they also need to understand that some things are not in their control and they have to be flexible, so they don’t affect their performance. (</a:t>
            </a:r>
            <a:r>
              <a:rPr lang="en-US" dirty="0" err="1"/>
              <a:t>i.e</a:t>
            </a:r>
            <a:r>
              <a:rPr lang="en-US" dirty="0"/>
              <a:t> the traffic jam threw off their pre-meet routine. ) We don’t want to create crutches for them to lean on.  </a:t>
            </a:r>
          </a:p>
          <a:p>
            <a:r>
              <a:rPr lang="en-US" dirty="0"/>
              <a:t> </a:t>
            </a:r>
            <a:endParaRPr lang="en-CA" dirty="0"/>
          </a:p>
        </p:txBody>
      </p:sp>
    </p:spTree>
    <p:extLst>
      <p:ext uri="{BB962C8B-B14F-4D97-AF65-F5344CB8AC3E}">
        <p14:creationId xmlns:p14="http://schemas.microsoft.com/office/powerpoint/2010/main" val="4246684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DDF9F-91DA-F754-8F38-D81398B63289}"/>
              </a:ext>
            </a:extLst>
          </p:cNvPr>
          <p:cNvSpPr>
            <a:spLocks noGrp="1"/>
          </p:cNvSpPr>
          <p:nvPr>
            <p:ph type="title"/>
          </p:nvPr>
        </p:nvSpPr>
        <p:spPr/>
        <p:txBody>
          <a:bodyPr/>
          <a:lstStyle/>
          <a:p>
            <a:r>
              <a:rPr lang="en-US" dirty="0"/>
              <a:t>What to look for </a:t>
            </a:r>
            <a:endParaRPr lang="en-CA" dirty="0"/>
          </a:p>
        </p:txBody>
      </p:sp>
      <p:sp>
        <p:nvSpPr>
          <p:cNvPr id="3" name="Content Placeholder 2">
            <a:extLst>
              <a:ext uri="{FF2B5EF4-FFF2-40B4-BE49-F238E27FC236}">
                <a16:creationId xmlns:a16="http://schemas.microsoft.com/office/drawing/2014/main" id="{8209CF5D-B26D-E687-ACF8-1836610869FD}"/>
              </a:ext>
            </a:extLst>
          </p:cNvPr>
          <p:cNvSpPr>
            <a:spLocks noGrp="1"/>
          </p:cNvSpPr>
          <p:nvPr>
            <p:ph idx="1"/>
          </p:nvPr>
        </p:nvSpPr>
        <p:spPr>
          <a:xfrm>
            <a:off x="1141412" y="1700212"/>
            <a:ext cx="9905999" cy="4714875"/>
          </a:xfrm>
        </p:spPr>
        <p:txBody>
          <a:bodyPr>
            <a:normAutofit/>
          </a:bodyPr>
          <a:lstStyle/>
          <a:p>
            <a:r>
              <a:rPr lang="en-US" dirty="0"/>
              <a:t>You will see the process working, so be supportive and loving. </a:t>
            </a:r>
          </a:p>
          <a:p>
            <a:r>
              <a:rPr lang="en-US" dirty="0"/>
              <a:t>When they are happy celebrate, but if they are sad listen. The best result for athletes going through transitions is to support them without creating a solution for them. Help them create their own solution.  We are a team, so we can all find a solution. </a:t>
            </a:r>
          </a:p>
          <a:p>
            <a:r>
              <a:rPr lang="en-US" dirty="0"/>
              <a:t>Allow them to make mistakes, allow them to be independent, and allow for them to find their own voice. They are becoming empowered in their sport and as a great citizen. So be proud of who they are.  </a:t>
            </a:r>
          </a:p>
          <a:p>
            <a:r>
              <a:rPr lang="en-US" dirty="0"/>
              <a:t>Honesty is key. Let’s be honest </a:t>
            </a:r>
            <a:endParaRPr lang="en-CA" dirty="0"/>
          </a:p>
        </p:txBody>
      </p:sp>
    </p:spTree>
    <p:extLst>
      <p:ext uri="{BB962C8B-B14F-4D97-AF65-F5344CB8AC3E}">
        <p14:creationId xmlns:p14="http://schemas.microsoft.com/office/powerpoint/2010/main" val="2668455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84116-B272-A6A3-B2DB-97D21E05C8A0}"/>
              </a:ext>
            </a:extLst>
          </p:cNvPr>
          <p:cNvSpPr>
            <a:spLocks noGrp="1"/>
          </p:cNvSpPr>
          <p:nvPr>
            <p:ph type="ctrTitle"/>
          </p:nvPr>
        </p:nvSpPr>
        <p:spPr/>
        <p:txBody>
          <a:bodyPr/>
          <a:lstStyle/>
          <a:p>
            <a:r>
              <a:rPr lang="en-US" dirty="0"/>
              <a:t>Mental Wellness for All</a:t>
            </a:r>
            <a:br>
              <a:rPr lang="en-US" dirty="0"/>
            </a:br>
            <a:endParaRPr lang="en-CA" dirty="0"/>
          </a:p>
        </p:txBody>
      </p:sp>
      <p:sp>
        <p:nvSpPr>
          <p:cNvPr id="3" name="Subtitle 2">
            <a:extLst>
              <a:ext uri="{FF2B5EF4-FFF2-40B4-BE49-F238E27FC236}">
                <a16:creationId xmlns:a16="http://schemas.microsoft.com/office/drawing/2014/main" id="{ADEC9ACE-E9BC-7FE3-034D-818A597B1591}"/>
              </a:ext>
            </a:extLst>
          </p:cNvPr>
          <p:cNvSpPr>
            <a:spLocks noGrp="1"/>
          </p:cNvSpPr>
          <p:nvPr>
            <p:ph type="subTitle" idx="1"/>
          </p:nvPr>
        </p:nvSpPr>
        <p:spPr/>
        <p:txBody>
          <a:bodyPr/>
          <a:lstStyle/>
          <a:p>
            <a:r>
              <a:rPr lang="en-US" dirty="0"/>
              <a:t>What can Parents and coaches do to maintain a healthy working relationship with their swimmers? </a:t>
            </a:r>
          </a:p>
          <a:p>
            <a:r>
              <a:rPr lang="en-US" dirty="0"/>
              <a:t>We will help explain the best practices for mental wellness. </a:t>
            </a:r>
            <a:endParaRPr lang="en-CA" dirty="0"/>
          </a:p>
        </p:txBody>
      </p:sp>
    </p:spTree>
    <p:extLst>
      <p:ext uri="{BB962C8B-B14F-4D97-AF65-F5344CB8AC3E}">
        <p14:creationId xmlns:p14="http://schemas.microsoft.com/office/powerpoint/2010/main" val="62693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0E3A6-16EE-B8E9-8E04-1E791DEC94B6}"/>
              </a:ext>
            </a:extLst>
          </p:cNvPr>
          <p:cNvSpPr>
            <a:spLocks noGrp="1"/>
          </p:cNvSpPr>
          <p:nvPr>
            <p:ph type="title"/>
          </p:nvPr>
        </p:nvSpPr>
        <p:spPr/>
        <p:txBody>
          <a:bodyPr/>
          <a:lstStyle/>
          <a:p>
            <a:r>
              <a:rPr lang="en-US" dirty="0"/>
              <a:t>Basic understanding of Extrinsic versus Intrinsic motivation. </a:t>
            </a:r>
            <a:endParaRPr lang="en-CA" dirty="0"/>
          </a:p>
        </p:txBody>
      </p:sp>
      <p:sp>
        <p:nvSpPr>
          <p:cNvPr id="3" name="Content Placeholder 2">
            <a:extLst>
              <a:ext uri="{FF2B5EF4-FFF2-40B4-BE49-F238E27FC236}">
                <a16:creationId xmlns:a16="http://schemas.microsoft.com/office/drawing/2014/main" id="{0A902058-C79F-3B6E-CA9B-410A89E22F0E}"/>
              </a:ext>
            </a:extLst>
          </p:cNvPr>
          <p:cNvSpPr>
            <a:spLocks noGrp="1"/>
          </p:cNvSpPr>
          <p:nvPr>
            <p:ph idx="1"/>
          </p:nvPr>
        </p:nvSpPr>
        <p:spPr/>
        <p:txBody>
          <a:bodyPr>
            <a:normAutofit fontScale="92500" lnSpcReduction="20000"/>
          </a:bodyPr>
          <a:lstStyle/>
          <a:p>
            <a:r>
              <a:rPr lang="en-US" dirty="0"/>
              <a:t>Parents need to have boundaries when it comes to their swimmer’s goals. </a:t>
            </a:r>
          </a:p>
          <a:p>
            <a:r>
              <a:rPr lang="en-US" dirty="0"/>
              <a:t>It is a fine line between support and encroaching. If the swimmers’ goal becomes the parents’ goal it will compromise their intrinsic love for the sport.</a:t>
            </a:r>
          </a:p>
          <a:p>
            <a:r>
              <a:rPr lang="en-US" dirty="0"/>
              <a:t>It can also increase extrinsic noise in their head </a:t>
            </a:r>
          </a:p>
          <a:p>
            <a:r>
              <a:rPr lang="en-US" dirty="0"/>
              <a:t>When critiquing and analyzing it can sometimes create new flight responses. </a:t>
            </a:r>
          </a:p>
          <a:p>
            <a:r>
              <a:rPr lang="en-US" dirty="0"/>
              <a:t>Please read “The Ride Home” it’s on our website. The ride home after a meet or practice can be very detrimental to their mental wellness, and most athletes attribute this to why they leave sport. </a:t>
            </a:r>
          </a:p>
          <a:p>
            <a:endParaRPr lang="en-CA" dirty="0"/>
          </a:p>
        </p:txBody>
      </p:sp>
    </p:spTree>
    <p:extLst>
      <p:ext uri="{BB962C8B-B14F-4D97-AF65-F5344CB8AC3E}">
        <p14:creationId xmlns:p14="http://schemas.microsoft.com/office/powerpoint/2010/main" val="2584741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EC486-5C2B-4954-B1CB-31437E36FB83}"/>
              </a:ext>
            </a:extLst>
          </p:cNvPr>
          <p:cNvSpPr>
            <a:spLocks noGrp="1"/>
          </p:cNvSpPr>
          <p:nvPr>
            <p:ph type="title"/>
          </p:nvPr>
        </p:nvSpPr>
        <p:spPr/>
        <p:txBody>
          <a:bodyPr/>
          <a:lstStyle/>
          <a:p>
            <a:r>
              <a:rPr lang="en-US" dirty="0"/>
              <a:t>What is extrinsic motivation vs Intrinsic motivation </a:t>
            </a:r>
            <a:endParaRPr lang="en-CA" dirty="0"/>
          </a:p>
        </p:txBody>
      </p:sp>
      <p:pic>
        <p:nvPicPr>
          <p:cNvPr id="10" name="Content Placeholder 9">
            <a:extLst>
              <a:ext uri="{FF2B5EF4-FFF2-40B4-BE49-F238E27FC236}">
                <a16:creationId xmlns:a16="http://schemas.microsoft.com/office/drawing/2014/main" id="{35B9C020-4580-4A10-AEF3-F0616BB7F53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1743075" y="1985962"/>
            <a:ext cx="7915275" cy="42535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7827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3A221-6086-9AE4-7033-8152390FAABB}"/>
              </a:ext>
            </a:extLst>
          </p:cNvPr>
          <p:cNvSpPr>
            <a:spLocks noGrp="1"/>
          </p:cNvSpPr>
          <p:nvPr>
            <p:ph type="title"/>
          </p:nvPr>
        </p:nvSpPr>
        <p:spPr/>
        <p:txBody>
          <a:bodyPr/>
          <a:lstStyle/>
          <a:p>
            <a:r>
              <a:rPr lang="en-US" dirty="0"/>
              <a:t>Extrinsic motivation </a:t>
            </a:r>
            <a:endParaRPr lang="en-CA" dirty="0"/>
          </a:p>
        </p:txBody>
      </p:sp>
      <p:sp>
        <p:nvSpPr>
          <p:cNvPr id="3" name="Content Placeholder 2">
            <a:extLst>
              <a:ext uri="{FF2B5EF4-FFF2-40B4-BE49-F238E27FC236}">
                <a16:creationId xmlns:a16="http://schemas.microsoft.com/office/drawing/2014/main" id="{E3D0E271-0D3D-C38A-E35E-B5C3739C1714}"/>
              </a:ext>
            </a:extLst>
          </p:cNvPr>
          <p:cNvSpPr>
            <a:spLocks noGrp="1"/>
          </p:cNvSpPr>
          <p:nvPr>
            <p:ph idx="1"/>
          </p:nvPr>
        </p:nvSpPr>
        <p:spPr/>
        <p:txBody>
          <a:bodyPr/>
          <a:lstStyle/>
          <a:p>
            <a:pPr algn="l" fontAlgn="base">
              <a:buFont typeface="Arial" panose="020B0604020202020204" pitchFamily="34" charset="0"/>
              <a:buChar char="•"/>
            </a:pPr>
            <a:r>
              <a:rPr lang="en-US" b="0" i="0" dirty="0">
                <a:solidFill>
                  <a:srgbClr val="212121"/>
                </a:solidFill>
                <a:effectLst/>
                <a:latin typeface="Merriweather" panose="00000500000000000000" pitchFamily="2" charset="0"/>
              </a:rPr>
              <a:t>Participating in a sport to win awards</a:t>
            </a:r>
          </a:p>
          <a:p>
            <a:pPr algn="l" fontAlgn="base">
              <a:buFont typeface="Arial" panose="020B0604020202020204" pitchFamily="34" charset="0"/>
              <a:buChar char="•"/>
            </a:pPr>
            <a:r>
              <a:rPr lang="en-US" b="0" i="0" dirty="0">
                <a:solidFill>
                  <a:srgbClr val="212121"/>
                </a:solidFill>
                <a:effectLst/>
                <a:latin typeface="Merriweather" panose="00000500000000000000" pitchFamily="2" charset="0"/>
              </a:rPr>
              <a:t>Cleaning your room to avoid being reprimanded by your parents</a:t>
            </a:r>
          </a:p>
          <a:p>
            <a:pPr algn="l" fontAlgn="base">
              <a:buFont typeface="Arial" panose="020B0604020202020204" pitchFamily="34" charset="0"/>
              <a:buChar char="•"/>
            </a:pPr>
            <a:r>
              <a:rPr lang="en-US" b="0" i="0" dirty="0">
                <a:solidFill>
                  <a:srgbClr val="212121"/>
                </a:solidFill>
                <a:effectLst/>
                <a:latin typeface="Merriweather" panose="00000500000000000000" pitchFamily="2" charset="0"/>
              </a:rPr>
              <a:t>Competing in a contest to win a scholarship</a:t>
            </a:r>
          </a:p>
          <a:p>
            <a:pPr algn="l" fontAlgn="base">
              <a:buFont typeface="Arial" panose="020B0604020202020204" pitchFamily="34" charset="0"/>
              <a:buChar char="•"/>
            </a:pPr>
            <a:r>
              <a:rPr lang="en-US" b="0" i="0" dirty="0">
                <a:solidFill>
                  <a:srgbClr val="212121"/>
                </a:solidFill>
                <a:effectLst/>
                <a:latin typeface="Merriweather" panose="00000500000000000000" pitchFamily="2" charset="0"/>
              </a:rPr>
              <a:t>Studying because you want to get a good grade</a:t>
            </a:r>
          </a:p>
          <a:p>
            <a:endParaRPr lang="en-CA" dirty="0"/>
          </a:p>
        </p:txBody>
      </p:sp>
    </p:spTree>
    <p:extLst>
      <p:ext uri="{BB962C8B-B14F-4D97-AF65-F5344CB8AC3E}">
        <p14:creationId xmlns:p14="http://schemas.microsoft.com/office/powerpoint/2010/main" val="1007434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BBB4C-806E-F2DF-F522-E54FA3DCB1D3}"/>
              </a:ext>
            </a:extLst>
          </p:cNvPr>
          <p:cNvSpPr>
            <a:spLocks noGrp="1"/>
          </p:cNvSpPr>
          <p:nvPr>
            <p:ph type="title"/>
          </p:nvPr>
        </p:nvSpPr>
        <p:spPr/>
        <p:txBody>
          <a:bodyPr/>
          <a:lstStyle/>
          <a:p>
            <a:r>
              <a:rPr lang="en-US" dirty="0"/>
              <a:t>Intrinsic motivation</a:t>
            </a:r>
            <a:endParaRPr lang="en-CA" dirty="0"/>
          </a:p>
        </p:txBody>
      </p:sp>
      <p:sp>
        <p:nvSpPr>
          <p:cNvPr id="3" name="Content Placeholder 2">
            <a:extLst>
              <a:ext uri="{FF2B5EF4-FFF2-40B4-BE49-F238E27FC236}">
                <a16:creationId xmlns:a16="http://schemas.microsoft.com/office/drawing/2014/main" id="{AB8D17C9-BBD8-3709-D2CA-1176DE5BB5AF}"/>
              </a:ext>
            </a:extLst>
          </p:cNvPr>
          <p:cNvSpPr>
            <a:spLocks noGrp="1"/>
          </p:cNvSpPr>
          <p:nvPr>
            <p:ph idx="1"/>
          </p:nvPr>
        </p:nvSpPr>
        <p:spPr/>
        <p:txBody>
          <a:bodyPr/>
          <a:lstStyle/>
          <a:p>
            <a:pPr algn="l" fontAlgn="base">
              <a:buFont typeface="Arial" panose="020B0604020202020204" pitchFamily="34" charset="0"/>
              <a:buChar char="•"/>
            </a:pPr>
            <a:r>
              <a:rPr lang="en-US" b="0" i="0" dirty="0">
                <a:solidFill>
                  <a:srgbClr val="212121"/>
                </a:solidFill>
                <a:effectLst/>
                <a:latin typeface="Merriweather" panose="00000500000000000000" pitchFamily="2" charset="0"/>
              </a:rPr>
              <a:t>Participating in a sport because you find the activity enjoyable</a:t>
            </a:r>
          </a:p>
          <a:p>
            <a:pPr algn="l" fontAlgn="base">
              <a:buFont typeface="Arial" panose="020B0604020202020204" pitchFamily="34" charset="0"/>
              <a:buChar char="•"/>
            </a:pPr>
            <a:r>
              <a:rPr lang="en-US" b="0" i="0" dirty="0">
                <a:solidFill>
                  <a:srgbClr val="212121"/>
                </a:solidFill>
                <a:effectLst/>
                <a:latin typeface="Merriweather" panose="00000500000000000000" pitchFamily="2" charset="0"/>
              </a:rPr>
              <a:t>Cleaning your room because you like tidying up</a:t>
            </a:r>
          </a:p>
          <a:p>
            <a:pPr algn="l" fontAlgn="base">
              <a:buFont typeface="Arial" panose="020B0604020202020204" pitchFamily="34" charset="0"/>
              <a:buChar char="•"/>
            </a:pPr>
            <a:r>
              <a:rPr lang="en-US" b="0" i="0" dirty="0">
                <a:solidFill>
                  <a:srgbClr val="212121"/>
                </a:solidFill>
                <a:effectLst/>
                <a:latin typeface="Merriweather" panose="00000500000000000000" pitchFamily="2" charset="0"/>
              </a:rPr>
              <a:t>Solving a word puzzle because you find the challenge fun and exciting</a:t>
            </a:r>
          </a:p>
          <a:p>
            <a:pPr algn="l" fontAlgn="base">
              <a:buFont typeface="Arial" panose="020B0604020202020204" pitchFamily="34" charset="0"/>
              <a:buChar char="•"/>
            </a:pPr>
            <a:r>
              <a:rPr lang="en-US" b="0" i="0" dirty="0">
                <a:solidFill>
                  <a:srgbClr val="212121"/>
                </a:solidFill>
                <a:effectLst/>
                <a:latin typeface="Merriweather" panose="00000500000000000000" pitchFamily="2" charset="0"/>
              </a:rPr>
              <a:t>Studying a subject, you find fascinating</a:t>
            </a:r>
          </a:p>
          <a:p>
            <a:endParaRPr lang="en-CA" dirty="0"/>
          </a:p>
        </p:txBody>
      </p:sp>
    </p:spTree>
    <p:extLst>
      <p:ext uri="{BB962C8B-B14F-4D97-AF65-F5344CB8AC3E}">
        <p14:creationId xmlns:p14="http://schemas.microsoft.com/office/powerpoint/2010/main" val="3215168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AE797-BD30-2D8D-11EC-F8708B521A07}"/>
              </a:ext>
            </a:extLst>
          </p:cNvPr>
          <p:cNvSpPr>
            <a:spLocks noGrp="1"/>
          </p:cNvSpPr>
          <p:nvPr>
            <p:ph type="title"/>
          </p:nvPr>
        </p:nvSpPr>
        <p:spPr/>
        <p:txBody>
          <a:bodyPr/>
          <a:lstStyle/>
          <a:p>
            <a:r>
              <a:rPr lang="en-US" b="1" dirty="0"/>
              <a:t>How do we move from extrinsic to intrinsically motivated</a:t>
            </a:r>
            <a:endParaRPr lang="en-CA" b="1" dirty="0"/>
          </a:p>
        </p:txBody>
      </p:sp>
      <p:sp>
        <p:nvSpPr>
          <p:cNvPr id="3" name="Content Placeholder 2">
            <a:extLst>
              <a:ext uri="{FF2B5EF4-FFF2-40B4-BE49-F238E27FC236}">
                <a16:creationId xmlns:a16="http://schemas.microsoft.com/office/drawing/2014/main" id="{34A2CB94-371A-D4D5-7C00-B13417B086E6}"/>
              </a:ext>
            </a:extLst>
          </p:cNvPr>
          <p:cNvSpPr>
            <a:spLocks noGrp="1"/>
          </p:cNvSpPr>
          <p:nvPr>
            <p:ph idx="1"/>
          </p:nvPr>
        </p:nvSpPr>
        <p:spPr>
          <a:xfrm>
            <a:off x="1141412" y="2249487"/>
            <a:ext cx="9905999" cy="4294188"/>
          </a:xfrm>
        </p:spPr>
        <p:txBody>
          <a:bodyPr>
            <a:normAutofit fontScale="92500"/>
          </a:bodyPr>
          <a:lstStyle/>
          <a:p>
            <a:r>
              <a:rPr lang="en-US" dirty="0"/>
              <a:t>All swimmers will start with mostly extrinsically motivated focus. It works in early development, but to be a long-term mentally sound athlete you need to be intrinsically motivated. Here is how we need your help</a:t>
            </a:r>
          </a:p>
          <a:p>
            <a:r>
              <a:rPr lang="en-US" dirty="0"/>
              <a:t>Encourage problem-solving, don’t solve for them. </a:t>
            </a:r>
          </a:p>
          <a:p>
            <a:r>
              <a:rPr lang="en-US" b="1" dirty="0">
                <a:solidFill>
                  <a:srgbClr val="FF0000"/>
                </a:solidFill>
              </a:rPr>
              <a:t>DON’T EVER COMPARE</a:t>
            </a:r>
            <a:r>
              <a:rPr lang="en-US" dirty="0">
                <a:solidFill>
                  <a:srgbClr val="FF0000"/>
                </a:solidFill>
              </a:rPr>
              <a:t>:</a:t>
            </a:r>
            <a:r>
              <a:rPr lang="en-US" dirty="0"/>
              <a:t> everyone’s body development and maturity are different. Growth and development can not be compared. We look at physical changes and record growth. When there are physical changes due to growth, there are mental changes as well. We record in practices and competitions. Comparing your child to another is not only unfair to them it is unfair to you as well. </a:t>
            </a:r>
          </a:p>
          <a:p>
            <a:endParaRPr lang="en-CA" dirty="0"/>
          </a:p>
        </p:txBody>
      </p:sp>
    </p:spTree>
    <p:extLst>
      <p:ext uri="{BB962C8B-B14F-4D97-AF65-F5344CB8AC3E}">
        <p14:creationId xmlns:p14="http://schemas.microsoft.com/office/powerpoint/2010/main" val="2443440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38D0D-8F27-B9F4-E7CC-610D7C95D1C2}"/>
              </a:ext>
            </a:extLst>
          </p:cNvPr>
          <p:cNvSpPr>
            <a:spLocks noGrp="1"/>
          </p:cNvSpPr>
          <p:nvPr>
            <p:ph type="title"/>
          </p:nvPr>
        </p:nvSpPr>
        <p:spPr>
          <a:xfrm>
            <a:off x="1141413" y="618517"/>
            <a:ext cx="9905998" cy="448282"/>
          </a:xfrm>
        </p:spPr>
        <p:txBody>
          <a:bodyPr>
            <a:noAutofit/>
          </a:bodyPr>
          <a:lstStyle/>
          <a:p>
            <a:r>
              <a:rPr lang="en-US" dirty="0"/>
              <a:t>  </a:t>
            </a:r>
            <a:r>
              <a:rPr lang="en-US" b="1" dirty="0"/>
              <a:t>extrinsic to intrinsically motivated</a:t>
            </a:r>
            <a:endParaRPr lang="en-CA" b="1" dirty="0"/>
          </a:p>
        </p:txBody>
      </p:sp>
      <p:sp>
        <p:nvSpPr>
          <p:cNvPr id="3" name="Content Placeholder 2">
            <a:extLst>
              <a:ext uri="{FF2B5EF4-FFF2-40B4-BE49-F238E27FC236}">
                <a16:creationId xmlns:a16="http://schemas.microsoft.com/office/drawing/2014/main" id="{4803B599-F7B9-1827-D330-82A51458DCB4}"/>
              </a:ext>
            </a:extLst>
          </p:cNvPr>
          <p:cNvSpPr>
            <a:spLocks noGrp="1"/>
          </p:cNvSpPr>
          <p:nvPr>
            <p:ph idx="1"/>
          </p:nvPr>
        </p:nvSpPr>
        <p:spPr>
          <a:xfrm>
            <a:off x="1141412" y="1543049"/>
            <a:ext cx="9905999" cy="5000626"/>
          </a:xfrm>
        </p:spPr>
        <p:txBody>
          <a:bodyPr>
            <a:normAutofit fontScale="92500" lnSpcReduction="20000"/>
          </a:bodyPr>
          <a:lstStyle/>
          <a:p>
            <a:r>
              <a:rPr lang="en-US" dirty="0"/>
              <a:t>Failure is part of the process and it’s okay for them to not reach a goal right away. Disappointment is a good motivator. It helps them to see that there are consequences for not doing the work (which can mean several things , attendance, leaving early, being sick)</a:t>
            </a:r>
          </a:p>
          <a:p>
            <a:r>
              <a:rPr lang="en-US" dirty="0"/>
              <a:t>They need to learn to empower themselves. The only way to do this is for them to do it. So please do not do work for them (</a:t>
            </a:r>
            <a:r>
              <a:rPr lang="en-US" dirty="0" err="1"/>
              <a:t>ie</a:t>
            </a:r>
            <a:r>
              <a:rPr lang="en-US" dirty="0"/>
              <a:t> splits, goal setting, packing bags, carrying bags, etc.) They learn from doing, so they will also learn that they don’t need to DO if you will do it for them.</a:t>
            </a:r>
          </a:p>
          <a:p>
            <a:r>
              <a:rPr lang="en-US" dirty="0"/>
              <a:t>We want them to learn how to take care of all things (</a:t>
            </a:r>
            <a:r>
              <a:rPr lang="en-US" dirty="0" err="1"/>
              <a:t>ie</a:t>
            </a:r>
            <a:r>
              <a:rPr lang="en-US" dirty="0"/>
              <a:t> tear down of the pool, pick up their things, put their garbage in the garbage can) Seems very simple but you would be amazed at how many athletes have no respect for things, people or places. </a:t>
            </a:r>
          </a:p>
          <a:p>
            <a:r>
              <a:rPr lang="en-US" dirty="0"/>
              <a:t>Feed them healthy and ensure they get enough sleep. A healthy mind allows for better outcomes. </a:t>
            </a:r>
          </a:p>
          <a:p>
            <a:endParaRPr lang="en-CA" dirty="0"/>
          </a:p>
        </p:txBody>
      </p:sp>
    </p:spTree>
    <p:extLst>
      <p:ext uri="{BB962C8B-B14F-4D97-AF65-F5344CB8AC3E}">
        <p14:creationId xmlns:p14="http://schemas.microsoft.com/office/powerpoint/2010/main" val="2254989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80B35-5DFB-5FEB-E035-25CCF955DAC2}"/>
              </a:ext>
            </a:extLst>
          </p:cNvPr>
          <p:cNvSpPr>
            <a:spLocks noGrp="1"/>
          </p:cNvSpPr>
          <p:nvPr>
            <p:ph type="title"/>
          </p:nvPr>
        </p:nvSpPr>
        <p:spPr>
          <a:xfrm>
            <a:off x="1141413" y="618518"/>
            <a:ext cx="9905998" cy="981682"/>
          </a:xfrm>
        </p:spPr>
        <p:txBody>
          <a:bodyPr>
            <a:normAutofit/>
          </a:bodyPr>
          <a:lstStyle/>
          <a:p>
            <a:r>
              <a:rPr lang="en-US" dirty="0"/>
              <a:t>  </a:t>
            </a:r>
            <a:r>
              <a:rPr lang="en-US" b="1" dirty="0"/>
              <a:t>extrinsic to intrinsically motivated</a:t>
            </a:r>
            <a:endParaRPr lang="en-CA" b="1" dirty="0"/>
          </a:p>
        </p:txBody>
      </p:sp>
      <p:sp>
        <p:nvSpPr>
          <p:cNvPr id="3" name="Content Placeholder 2">
            <a:extLst>
              <a:ext uri="{FF2B5EF4-FFF2-40B4-BE49-F238E27FC236}">
                <a16:creationId xmlns:a16="http://schemas.microsoft.com/office/drawing/2014/main" id="{6B7A1553-AD7A-21C3-D476-AD22DFBBE9D6}"/>
              </a:ext>
            </a:extLst>
          </p:cNvPr>
          <p:cNvSpPr>
            <a:spLocks noGrp="1"/>
          </p:cNvSpPr>
          <p:nvPr>
            <p:ph idx="1"/>
          </p:nvPr>
        </p:nvSpPr>
        <p:spPr>
          <a:xfrm>
            <a:off x="1141412" y="1600200"/>
            <a:ext cx="9905999" cy="4886325"/>
          </a:xfrm>
        </p:spPr>
        <p:txBody>
          <a:bodyPr>
            <a:normAutofit fontScale="92500"/>
          </a:bodyPr>
          <a:lstStyle/>
          <a:p>
            <a:r>
              <a:rPr lang="en-US" dirty="0"/>
              <a:t> NO DOUBT, NO DISTRACTIONS: Don’t undermine the process, their teammates,  their coaches, their teachers or their club community. It is very difficult to navigate at the best of times, but if they think all is bad, then they can’t focus on their own task. Very overwhelming for them. Hopelessness is a terrible motivator. </a:t>
            </a:r>
          </a:p>
          <a:p>
            <a:r>
              <a:rPr lang="en-US" dirty="0"/>
              <a:t>Encourage them to log. I believe the most empowering tool they have is a log of day-to-day. It will allow them to recognize pattern </a:t>
            </a:r>
            <a:r>
              <a:rPr lang="en-US" dirty="0" err="1"/>
              <a:t>behaviours</a:t>
            </a:r>
            <a:r>
              <a:rPr lang="en-US" dirty="0"/>
              <a:t>. Thus allowing them to become self-aware. Then empowering them to make the necessary changes to see the outcome they wish to see.  </a:t>
            </a:r>
          </a:p>
          <a:p>
            <a:r>
              <a:rPr lang="en-US" b="1" dirty="0">
                <a:solidFill>
                  <a:srgbClr val="FF0000"/>
                </a:solidFill>
              </a:rPr>
              <a:t>NEVER, NEVER, NEVER GIVE REWARDS FOR SUCCESS</a:t>
            </a:r>
            <a:r>
              <a:rPr lang="en-US" dirty="0"/>
              <a:t>. That will shut down the transition from extrinsic to intrinsic. (it is a very short-term fix) Instead, create a tradition, or reward them for a character trait that impresses you. Not the outcome.</a:t>
            </a:r>
          </a:p>
        </p:txBody>
      </p:sp>
    </p:spTree>
    <p:extLst>
      <p:ext uri="{BB962C8B-B14F-4D97-AF65-F5344CB8AC3E}">
        <p14:creationId xmlns:p14="http://schemas.microsoft.com/office/powerpoint/2010/main" val="21422510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630</TotalTime>
  <Words>1054</Words>
  <Application>Microsoft Office PowerPoint</Application>
  <PresentationFormat>Widescreen</PresentationFormat>
  <Paragraphs>42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Bradley Hand ITC</vt:lpstr>
      <vt:lpstr>Merriweather</vt:lpstr>
      <vt:lpstr>Tw Cen MT</vt:lpstr>
      <vt:lpstr>Circuit</vt:lpstr>
      <vt:lpstr>PowerPoint Presentation</vt:lpstr>
      <vt:lpstr>Mental Wellness for All </vt:lpstr>
      <vt:lpstr>Basic understanding of Extrinsic versus Intrinsic motivation. </vt:lpstr>
      <vt:lpstr>What is extrinsic motivation vs Intrinsic motivation </vt:lpstr>
      <vt:lpstr>Extrinsic motivation </vt:lpstr>
      <vt:lpstr>Intrinsic motivation</vt:lpstr>
      <vt:lpstr>How do we move from extrinsic to intrinsically motivated</vt:lpstr>
      <vt:lpstr>  extrinsic to intrinsically motivated</vt:lpstr>
      <vt:lpstr>  extrinsic to intrinsically motivated</vt:lpstr>
      <vt:lpstr> extrinsic to intrinsically motivated</vt:lpstr>
      <vt:lpstr>What to look for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anne ottenbrite</dc:creator>
  <cp:lastModifiedBy>anne ottenbrite</cp:lastModifiedBy>
  <cp:revision>1</cp:revision>
  <dcterms:created xsi:type="dcterms:W3CDTF">2024-10-25T13:46:14Z</dcterms:created>
  <dcterms:modified xsi:type="dcterms:W3CDTF">2024-10-30T21:05:54Z</dcterms:modified>
</cp:coreProperties>
</file>