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58" r:id="rId5"/>
    <p:sldId id="259" r:id="rId6"/>
    <p:sldId id="261" r:id="rId7"/>
    <p:sldId id="262" r:id="rId8"/>
    <p:sldId id="263" r:id="rId9"/>
    <p:sldId id="265" r:id="rId10"/>
    <p:sldId id="26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4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DF41F-D358-456D-9492-0EEEAF0B55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88F59E-42A2-41A1-838A-C62CF79960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C588D-06BD-4CCC-8E76-C96CB9B26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809E-37C5-49E3-ADDE-7A828A6F8DF6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01FD3-7FAF-43AE-A42C-8665E14B1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621E7-64D6-42A1-8511-A656F27DC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8C185-C535-4A3B-87E3-22CDB2386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15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DD78B-61B1-4EA3-B891-488754C87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C4CDE9-9C99-4E97-90BF-9D93896663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ACB63-DAEB-44EB-A0CB-F0B448CF2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809E-37C5-49E3-ADDE-7A828A6F8DF6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F1EA4-E603-4FBC-B461-C8EFF53F6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FE4C6-E170-461E-BC61-28EA48E71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8C185-C535-4A3B-87E3-22CDB2386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50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D11181-E73C-499C-AA78-BF272DE216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7D92D-3796-4AEB-BD8E-F84491A87E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F2AD9-0F6D-46B7-BF56-FF3D94418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809E-37C5-49E3-ADDE-7A828A6F8DF6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B5079-F0E8-4F8B-93F7-FA4D96FBC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ACAEF-EB4D-4739-93E3-A9C06BD04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8C185-C535-4A3B-87E3-22CDB2386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20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4D2C3-755A-4314-A60F-3988F08CC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3D2BA-3892-475C-B787-E6A3BC0B7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8E61B-0563-4FE2-8393-D86258E34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809E-37C5-49E3-ADDE-7A828A6F8DF6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D6D3D-AECB-4330-A468-133E24B26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D95E7-DA1D-4155-9905-6126032ED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8C185-C535-4A3B-87E3-22CDB2386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82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7A37C-0524-465E-927D-691411E4F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BCB988-83AC-4835-92D4-9D3D2A4DD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E2561-7083-4056-86A8-A8A471E91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809E-37C5-49E3-ADDE-7A828A6F8DF6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64125-BA1C-4C06-A50D-650B4F61C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E59EA-B847-4525-A2D5-589B690F0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8C185-C535-4A3B-87E3-22CDB2386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55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6568C-A2EA-4444-8F47-D00AD7CA8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EDACD-6163-4C66-B448-6D353B6765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0AA2BE-C592-47C0-9C5C-AF02A7309D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072804-9DE5-4F46-9F6F-D5BEA37C0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809E-37C5-49E3-ADDE-7A828A6F8DF6}" type="datetimeFigureOut">
              <a:rPr lang="en-US" smtClean="0"/>
              <a:t>9/8/21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5FF76D-756B-4A3B-8782-A4D969D1C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622973-82FB-4E68-ABBF-85B1CCAA3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8C185-C535-4A3B-87E3-22CDB2386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3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D1D03-7A64-4FF5-84B0-97DA4ED82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D2B3D4-F86A-4C0B-A6F1-AFDC27DEA0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2DC540-74EB-45EC-99E3-BC2E6A0F93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CFE58D-E78F-442D-82AF-DDBFA5258C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33EA9A-B7A5-414A-9E70-B703CE13C1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782508-FFFE-455B-A25F-AC9904E30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809E-37C5-49E3-ADDE-7A828A6F8DF6}" type="datetimeFigureOut">
              <a:rPr lang="en-US" smtClean="0"/>
              <a:t>9/8/21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625D93-A574-4C32-ABD8-246CC1A6F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A94CA2-AC1C-4864-909B-B98B761D7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8C185-C535-4A3B-87E3-22CDB2386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052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AEB02-17CE-4052-A63D-5959E1FD9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A61CE5-C2C5-4E6C-8416-CD6C7FB5C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809E-37C5-49E3-ADDE-7A828A6F8DF6}" type="datetimeFigureOut">
              <a:rPr lang="en-US" smtClean="0"/>
              <a:t>9/8/21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A6F445-4C17-4A5A-BD4B-91AC110DF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90B9F-5F99-45D4-B9B1-0C1019217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8C185-C535-4A3B-87E3-22CDB2386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48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921FC9-8A00-4F76-9F23-7263A9A6E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809E-37C5-49E3-ADDE-7A828A6F8DF6}" type="datetimeFigureOut">
              <a:rPr lang="en-US" smtClean="0"/>
              <a:t>9/8/21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C1C471-0087-4390-AF4F-6A68F6FFE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BE69A6-BCEB-4A20-A79F-20F26C3F4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8C185-C535-4A3B-87E3-22CDB2386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957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DBA2D-446C-4C05-95BD-E336C5539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ACFA0-80F5-4A85-AF4E-BEBA050E5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A78FC3-1CB0-47F1-A3FD-FC2D79C1C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C377B8-BFA8-4CC2-B446-16C8CD61D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809E-37C5-49E3-ADDE-7A828A6F8DF6}" type="datetimeFigureOut">
              <a:rPr lang="en-US" smtClean="0"/>
              <a:t>9/8/21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6F677B-F05D-4A1C-96F8-A88E165D0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89B01-3C3B-4E99-B11E-5541FAA76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8C185-C535-4A3B-87E3-22CDB2386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149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6CE72-C01B-4D15-8E89-1E5788203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CE65C8-F115-4C5D-AB2B-664D2B9509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5C95F1-245F-437A-8597-20EC3339C4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411FE-133D-4556-8995-8E9746791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809E-37C5-49E3-ADDE-7A828A6F8DF6}" type="datetimeFigureOut">
              <a:rPr lang="en-US" smtClean="0"/>
              <a:t>9/8/21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E4975D-718B-41A8-BBBE-A8F52E860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B0B626-8DCC-4E69-BD2F-A8E4272EB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8C185-C535-4A3B-87E3-22CDB2386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38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8A64C8-1691-45C6-9ADF-0024BD06C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20D4D-DE25-4B20-997B-992DFB2F6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3DFA5-968B-474B-B55E-0DC00B3E5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1809E-37C5-49E3-ADDE-7A828A6F8DF6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F5680-B618-4ADE-914E-F52320E92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BC3F1-19C8-4950-B826-C2706193F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8C185-C535-4A3B-87E3-22CDB2386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8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trentswimming.com/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5FC0B-3C76-4AB7-844F-373C11400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 fontScale="90000"/>
          </a:bodyPr>
          <a:lstStyle/>
          <a:p>
            <a:r>
              <a:rPr lang="en-US" sz="4100" dirty="0"/>
              <a:t>Trent swim club </a:t>
            </a:r>
            <a:br>
              <a:rPr lang="en-US" sz="4100" dirty="0"/>
            </a:br>
            <a:r>
              <a:rPr lang="en-US" sz="4100" dirty="0"/>
              <a:t>Our brand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B249A-5990-4CC9-8548-FE802A78E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en-US" sz="1800" b="1" dirty="0"/>
              <a:t>Club motto ‘Excellence by choice’</a:t>
            </a:r>
          </a:p>
          <a:p>
            <a:r>
              <a:rPr lang="en-US" sz="1800" b="1" dirty="0"/>
              <a:t>Twitter: @</a:t>
            </a:r>
            <a:r>
              <a:rPr lang="en-US" sz="1800" b="1" dirty="0" err="1"/>
              <a:t>clubtrent</a:t>
            </a:r>
            <a:endParaRPr lang="en-US" sz="1800" b="1" dirty="0"/>
          </a:p>
          <a:p>
            <a:r>
              <a:rPr lang="en-US" sz="1800" b="1" dirty="0"/>
              <a:t>Facebook: Trent swim club – excellence by choice.</a:t>
            </a:r>
          </a:p>
          <a:p>
            <a:r>
              <a:rPr lang="en-US" sz="1800" b="1" dirty="0"/>
              <a:t>Instagram: @</a:t>
            </a:r>
            <a:r>
              <a:rPr lang="en-US" sz="1800" b="1" dirty="0" err="1"/>
              <a:t>clubtrent</a:t>
            </a:r>
            <a:endParaRPr lang="en-US" sz="1800" b="1" dirty="0"/>
          </a:p>
          <a:p>
            <a:r>
              <a:rPr lang="en-US" sz="1800" b="1" dirty="0">
                <a:hlinkClick r:id="rId2"/>
              </a:rPr>
              <a:t>www.trentswimming.com</a:t>
            </a:r>
            <a:endParaRPr lang="en-US" sz="1800" b="1" dirty="0"/>
          </a:p>
          <a:p>
            <a:r>
              <a:rPr lang="en-US" sz="1800" b="1" dirty="0"/>
              <a:t>Bulletin board: south Rankings and notices.</a:t>
            </a:r>
          </a:p>
          <a:p>
            <a:r>
              <a:rPr lang="en-US" sz="1800" b="1" dirty="0"/>
              <a:t>Bulletin board: north swimmer of the month.</a:t>
            </a:r>
          </a:p>
          <a:p>
            <a:endParaRPr lang="en-US" sz="1800" b="1" dirty="0"/>
          </a:p>
        </p:txBody>
      </p:sp>
      <p:pic>
        <p:nvPicPr>
          <p:cNvPr id="5" name="Picture 4" descr="A person wearing a suit and tie&#10;&#10;Description generated with high confidence">
            <a:extLst>
              <a:ext uri="{FF2B5EF4-FFF2-40B4-BE49-F238E27FC236}">
                <a16:creationId xmlns:a16="http://schemas.microsoft.com/office/drawing/2014/main" id="{B18A9D65-AA25-4B0B-B955-37DAAED49D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5" r="8045"/>
          <a:stretch/>
        </p:blipFill>
        <p:spPr>
          <a:xfrm rot="10800000"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7586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7A5F5-97EA-4E01-99C0-3243F47A6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/>
              <a:t>Swimmer coach conferences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37941-5F17-4F02-9483-0D9F6153C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en-US" sz="1400"/>
              <a:t>Consider top 3 Performance goals (meet to qualify for, results, etc.)</a:t>
            </a:r>
          </a:p>
          <a:p>
            <a:r>
              <a:rPr lang="en-US" sz="1400"/>
              <a:t>Then three to five improvements in these areas to support the Performance Goals</a:t>
            </a:r>
          </a:p>
          <a:p>
            <a:r>
              <a:rPr lang="en-US" sz="1400"/>
              <a:t>Technical (strokes, turns, finishes)</a:t>
            </a:r>
          </a:p>
          <a:p>
            <a:r>
              <a:rPr lang="en-US" sz="1400"/>
              <a:t>Tactical (race plans to be practiced, areas of weakness to be addressed)</a:t>
            </a:r>
          </a:p>
          <a:p>
            <a:r>
              <a:rPr lang="en-US" sz="1400"/>
              <a:t>Training (how to and what to aim for to produce daily improvement.  Habits to break, etc.</a:t>
            </a:r>
          </a:p>
          <a:p>
            <a:r>
              <a:rPr lang="en-US" sz="1400"/>
              <a:t>Mental performance (performance anxiety, focus, resiliency, etc.)</a:t>
            </a:r>
          </a:p>
          <a:p>
            <a:r>
              <a:rPr lang="en-US" sz="1400"/>
              <a:t>Lifestyle management (time management, nutrition, commitment)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erson swimming in a body of water&#10;&#10;Description generated with high confidence">
            <a:extLst>
              <a:ext uri="{FF2B5EF4-FFF2-40B4-BE49-F238E27FC236}">
                <a16:creationId xmlns:a16="http://schemas.microsoft.com/office/drawing/2014/main" id="{59867B23-A3D3-4BF5-8C6B-3122E87A46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2" r="1" b="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37744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person, indoor&#10;&#10;Description generated with very high confidence">
            <a:extLst>
              <a:ext uri="{FF2B5EF4-FFF2-40B4-BE49-F238E27FC236}">
                <a16:creationId xmlns:a16="http://schemas.microsoft.com/office/drawing/2014/main" id="{F02517D9-66AE-4355-BDA7-E82F54DF8D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" b="1681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6B8B51-2E15-47E8-B6D4-5C97A4DD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Have the courage to fail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DC55F-01BD-4048-B6DE-4B1827C78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“A person who never made a mistake never tried anything new”</a:t>
            </a:r>
          </a:p>
          <a:p>
            <a:pPr lvl="8"/>
            <a:r>
              <a:rPr lang="en-US" sz="2000" dirty="0">
                <a:solidFill>
                  <a:srgbClr val="FFFFFF"/>
                </a:solidFill>
              </a:rPr>
              <a:t>Albert Einstein</a:t>
            </a:r>
          </a:p>
        </p:txBody>
      </p:sp>
    </p:spTree>
    <p:extLst>
      <p:ext uri="{BB962C8B-B14F-4D97-AF65-F5344CB8AC3E}">
        <p14:creationId xmlns:p14="http://schemas.microsoft.com/office/powerpoint/2010/main" val="5357640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6EA15-0359-4986-87B9-488FCE1C7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r"/>
            <a:r>
              <a:rPr lang="en-US" sz="4200" dirty="0"/>
              <a:t>Trent swim club</a:t>
            </a:r>
            <a:br>
              <a:rPr lang="en-US" sz="4200" dirty="0"/>
            </a:br>
            <a:r>
              <a:rPr lang="en-US" sz="4200" dirty="0"/>
              <a:t>Goal Setting 4.0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06CF6-2B68-4094-AA8B-8722E7662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r>
              <a:rPr lang="en-US" sz="2000" dirty="0"/>
              <a:t>Junior/Senior October 2018</a:t>
            </a:r>
          </a:p>
        </p:txBody>
      </p:sp>
      <p:pic>
        <p:nvPicPr>
          <p:cNvPr id="7" name="Picture 6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60512C7F-065E-43D4-B361-71F365F4AF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7" b="42633"/>
          <a:stretch/>
        </p:blipFill>
        <p:spPr>
          <a:xfrm>
            <a:off x="-3983" y="-13242"/>
            <a:ext cx="12192000" cy="457199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72584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8B740ABE-5359-472D-8FD2-21BEE58F09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" b="2401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B78900-9410-411B-A525-D33A6FF15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Checklist from AG program</a:t>
            </a:r>
          </a:p>
        </p:txBody>
      </p:sp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CC4EC-0232-4FF5-AC0A-366C9C228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Learn to train checklist/ behaviors/ habits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</a:rPr>
              <a:t>Activation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</a:rPr>
              <a:t>Posture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</a:rPr>
              <a:t>Underwater fly kick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</a:rPr>
              <a:t>Kick Rate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</a:rPr>
              <a:t>Stroke count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</a:rPr>
              <a:t>Stroke rate/rhythm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</a:rPr>
              <a:t>Pace control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</a:rPr>
              <a:t>Fast transitions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</a:rPr>
              <a:t>Explosive starts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</a:rPr>
              <a:t>Race to win finishes</a:t>
            </a:r>
          </a:p>
        </p:txBody>
      </p:sp>
    </p:spTree>
    <p:extLst>
      <p:ext uri="{BB962C8B-B14F-4D97-AF65-F5344CB8AC3E}">
        <p14:creationId xmlns:p14="http://schemas.microsoft.com/office/powerpoint/2010/main" val="27205050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355CB-2FA9-4C19-8C06-51A9F9A6C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>
            <a:normAutofit/>
          </a:bodyPr>
          <a:lstStyle/>
          <a:p>
            <a:r>
              <a:rPr lang="en-US" dirty="0"/>
              <a:t>Underwater fly kick	</a:t>
            </a:r>
            <a:br>
              <a:rPr lang="en-US" dirty="0"/>
            </a:br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Stroke</a:t>
            </a:r>
          </a:p>
        </p:txBody>
      </p:sp>
      <p:pic>
        <p:nvPicPr>
          <p:cNvPr id="5" name="Picture 4" descr="A picture containing person&#10;&#10;Description generated with very high confidence">
            <a:extLst>
              <a:ext uri="{FF2B5EF4-FFF2-40B4-BE49-F238E27FC236}">
                <a16:creationId xmlns:a16="http://schemas.microsoft.com/office/drawing/2014/main" id="{71B89C41-837C-449E-8775-22BE30F11B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" b="8858"/>
          <a:stretch/>
        </p:blipFill>
        <p:spPr>
          <a:xfrm rot="5400000">
            <a:off x="-1109133" y="1109133"/>
            <a:ext cx="6858000" cy="46397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DEBE9-88AD-41CF-95A1-2F8B32387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940" y="2322576"/>
            <a:ext cx="6172200" cy="3858768"/>
          </a:xfrm>
        </p:spPr>
        <p:txBody>
          <a:bodyPr>
            <a:normAutofit/>
          </a:bodyPr>
          <a:lstStyle/>
          <a:p>
            <a:r>
              <a:rPr lang="en-US" sz="2000" dirty="0"/>
              <a:t>Utilization in all four strokes</a:t>
            </a:r>
          </a:p>
          <a:p>
            <a:r>
              <a:rPr lang="en-US" sz="2000" dirty="0"/>
              <a:t>Distance</a:t>
            </a:r>
          </a:p>
          <a:p>
            <a:r>
              <a:rPr lang="en-US" sz="2000" dirty="0"/>
              <a:t>Speed</a:t>
            </a:r>
          </a:p>
          <a:p>
            <a:r>
              <a:rPr lang="en-US" sz="2000" dirty="0"/>
              <a:t>Starts</a:t>
            </a:r>
          </a:p>
          <a:p>
            <a:r>
              <a:rPr lang="en-US" sz="2000" dirty="0"/>
              <a:t>Turns</a:t>
            </a:r>
          </a:p>
          <a:p>
            <a:r>
              <a:rPr lang="en-US" sz="2000" dirty="0"/>
              <a:t>Consistency over multiple distances and levels of fatigue.</a:t>
            </a:r>
          </a:p>
          <a:p>
            <a:r>
              <a:rPr lang="en-US" sz="2000" dirty="0"/>
              <a:t>Katie Ledecky 400 freestyle at Rio Olympics.</a:t>
            </a:r>
          </a:p>
          <a:p>
            <a:r>
              <a:rPr lang="en-US" sz="2000" dirty="0"/>
              <a:t>Reinforces fundamental skills (i.e. Streamlining, Breath control, stroke efficiency).</a:t>
            </a:r>
          </a:p>
        </p:txBody>
      </p:sp>
    </p:spTree>
    <p:extLst>
      <p:ext uri="{BB962C8B-B14F-4D97-AF65-F5344CB8AC3E}">
        <p14:creationId xmlns:p14="http://schemas.microsoft.com/office/powerpoint/2010/main" val="1375096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3D7869A0-845E-477B-9755-FAA0119738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0" r="48033"/>
          <a:stretch/>
        </p:blipFill>
        <p:spPr>
          <a:xfrm rot="5400000">
            <a:off x="2667000" y="-2666999"/>
            <a:ext cx="6857999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FF5BA5-C601-4300-A504-2C4867C8E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Stroke Count (Smart swimming)</a:t>
            </a:r>
            <a:br>
              <a:rPr lang="en-US" sz="4000">
                <a:solidFill>
                  <a:srgbClr val="FFFFFF"/>
                </a:solidFill>
              </a:rPr>
            </a:br>
            <a:r>
              <a:rPr lang="en-US" sz="4000">
                <a:solidFill>
                  <a:srgbClr val="FFFFFF"/>
                </a:solidFill>
              </a:rPr>
              <a:t>Integration into Racing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D504F-2C7B-4F92-9CF6-42DCBB04B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3 R’s (Range, Rhythm, Relaxation)</a:t>
            </a:r>
          </a:p>
          <a:p>
            <a:r>
              <a:rPr lang="en-US" sz="2000" dirty="0">
                <a:solidFill>
                  <a:srgbClr val="FFFFFF"/>
                </a:solidFill>
              </a:rPr>
              <a:t>Controlled speed</a:t>
            </a:r>
          </a:p>
          <a:p>
            <a:r>
              <a:rPr lang="en-US" sz="2000" dirty="0">
                <a:solidFill>
                  <a:srgbClr val="FFFFFF"/>
                </a:solidFill>
              </a:rPr>
              <a:t>IM ideals (8/14/8/14)</a:t>
            </a:r>
          </a:p>
          <a:p>
            <a:r>
              <a:rPr lang="en-US" sz="2000" dirty="0">
                <a:solidFill>
                  <a:srgbClr val="FFFFFF"/>
                </a:solidFill>
              </a:rPr>
              <a:t>Requires breath control</a:t>
            </a:r>
          </a:p>
          <a:p>
            <a:r>
              <a:rPr lang="en-US" sz="2000" dirty="0">
                <a:solidFill>
                  <a:srgbClr val="FFFFFF"/>
                </a:solidFill>
              </a:rPr>
              <a:t>Requires UWDK each turn plus start</a:t>
            </a:r>
          </a:p>
          <a:p>
            <a:r>
              <a:rPr lang="en-US" sz="2000" dirty="0">
                <a:solidFill>
                  <a:srgbClr val="FFFFFF"/>
                </a:solidFill>
              </a:rPr>
              <a:t>30% of 100 time is start and turns (across all strokes)</a:t>
            </a:r>
          </a:p>
          <a:p>
            <a:r>
              <a:rPr lang="en-US" sz="2000" dirty="0">
                <a:solidFill>
                  <a:srgbClr val="FFFFFF"/>
                </a:solidFill>
              </a:rPr>
              <a:t>Jason </a:t>
            </a:r>
            <a:r>
              <a:rPr lang="en-US" sz="2000" dirty="0" err="1">
                <a:solidFill>
                  <a:srgbClr val="FFFFFF"/>
                </a:solidFill>
              </a:rPr>
              <a:t>Morawski</a:t>
            </a:r>
            <a:r>
              <a:rPr lang="en-US" sz="2000" dirty="0">
                <a:solidFill>
                  <a:srgbClr val="FFFFFF"/>
                </a:solidFill>
              </a:rPr>
              <a:t>, my mentor and my model (provincially)</a:t>
            </a:r>
          </a:p>
          <a:p>
            <a:r>
              <a:rPr lang="en-US" sz="2000" dirty="0" err="1">
                <a:solidFill>
                  <a:srgbClr val="FFFFFF"/>
                </a:solidFill>
              </a:rPr>
              <a:t>Jeno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Tihanyi</a:t>
            </a:r>
            <a:r>
              <a:rPr lang="en-US" sz="2000" dirty="0">
                <a:solidFill>
                  <a:srgbClr val="FFFFFF"/>
                </a:solidFill>
              </a:rPr>
              <a:t>, my mentor and my model (nationally)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0572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port, water sport, sitting, indoor&#10;&#10;Description generated with high confidence">
            <a:extLst>
              <a:ext uri="{FF2B5EF4-FFF2-40B4-BE49-F238E27FC236}">
                <a16:creationId xmlns:a16="http://schemas.microsoft.com/office/drawing/2014/main" id="{439AD4AB-D012-4A7A-9665-FA0ED46A36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1" b="7254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4" name="Rectangle 9">
            <a:extLst>
              <a:ext uri="{FF2B5EF4-FFF2-40B4-BE49-F238E27FC236}">
                <a16:creationId xmlns:a16="http://schemas.microsoft.com/office/drawing/2014/main" id="{A4206507-76F5-4316-AAF5-4EAFEE5EB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03BC2B61-D77E-45AB-8722-15BC6A718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CA5419-A3E5-4F53-BD8B-A8AA35699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140" y="909637"/>
            <a:ext cx="9951720" cy="1616710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Hidden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8FE6F-50CD-47DB-942D-D204593E0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140" y="2808287"/>
            <a:ext cx="9951720" cy="323437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Lifestyle choices</a:t>
            </a:r>
          </a:p>
          <a:p>
            <a:r>
              <a:rPr lang="en-US" sz="2400" dirty="0">
                <a:solidFill>
                  <a:srgbClr val="FFFFFF"/>
                </a:solidFill>
              </a:rPr>
              <a:t>Time Management</a:t>
            </a:r>
          </a:p>
          <a:p>
            <a:r>
              <a:rPr lang="en-US" sz="2400" dirty="0">
                <a:solidFill>
                  <a:srgbClr val="FFFFFF"/>
                </a:solidFill>
              </a:rPr>
              <a:t>Proper rest</a:t>
            </a:r>
          </a:p>
          <a:p>
            <a:r>
              <a:rPr lang="en-US" sz="2400" dirty="0">
                <a:solidFill>
                  <a:srgbClr val="FFFFFF"/>
                </a:solidFill>
              </a:rPr>
              <a:t>Proper nutrition</a:t>
            </a:r>
          </a:p>
          <a:p>
            <a:r>
              <a:rPr lang="en-US" sz="2400" dirty="0">
                <a:solidFill>
                  <a:srgbClr val="FFFFFF"/>
                </a:solidFill>
              </a:rPr>
              <a:t>Screen time, screen time, screen time.</a:t>
            </a:r>
          </a:p>
          <a:p>
            <a:r>
              <a:rPr lang="en-US" sz="2400" dirty="0">
                <a:solidFill>
                  <a:srgbClr val="FFFFFF"/>
                </a:solidFill>
              </a:rPr>
              <a:t>Metrics; for head coach, single score… attendance.</a:t>
            </a:r>
          </a:p>
        </p:txBody>
      </p:sp>
    </p:spTree>
    <p:extLst>
      <p:ext uri="{BB962C8B-B14F-4D97-AF65-F5344CB8AC3E}">
        <p14:creationId xmlns:p14="http://schemas.microsoft.com/office/powerpoint/2010/main" val="10437719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wimming in water&#10;&#10;Description generated with very high confidence">
            <a:extLst>
              <a:ext uri="{FF2B5EF4-FFF2-40B4-BE49-F238E27FC236}">
                <a16:creationId xmlns:a16="http://schemas.microsoft.com/office/drawing/2014/main" id="{C1F465E3-D7B9-4C32-B8DB-1135D893AE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48" b="23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55C934-F3EA-40DB-A099-105842127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Attendance scores Junior Senior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B484B-1375-4118-AFFB-06A9E5E11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Use team unify to track</a:t>
            </a:r>
          </a:p>
          <a:p>
            <a:r>
              <a:rPr lang="en-US" dirty="0">
                <a:solidFill>
                  <a:srgbClr val="FFFFFF"/>
                </a:solidFill>
              </a:rPr>
              <a:t>November to June 2019</a:t>
            </a:r>
          </a:p>
          <a:p>
            <a:r>
              <a:rPr lang="en-US" dirty="0">
                <a:solidFill>
                  <a:srgbClr val="FFFFFF"/>
                </a:solidFill>
              </a:rPr>
              <a:t>Rewarded at Short course awards</a:t>
            </a:r>
          </a:p>
          <a:p>
            <a:r>
              <a:rPr lang="en-US" dirty="0">
                <a:solidFill>
                  <a:srgbClr val="FFFFFF"/>
                </a:solidFill>
              </a:rPr>
              <a:t>NOT punitive, WITH exceptions (SNC)</a:t>
            </a:r>
          </a:p>
          <a:p>
            <a:r>
              <a:rPr lang="en-US" dirty="0">
                <a:solidFill>
                  <a:srgbClr val="FFFFFF"/>
                </a:solidFill>
              </a:rPr>
              <a:t>Beat the trends/history</a:t>
            </a:r>
          </a:p>
          <a:p>
            <a:r>
              <a:rPr lang="en-US" dirty="0">
                <a:solidFill>
                  <a:srgbClr val="FFFFFF"/>
                </a:solidFill>
              </a:rPr>
              <a:t>Rewards?</a:t>
            </a:r>
          </a:p>
          <a:p>
            <a:r>
              <a:rPr lang="en-US" dirty="0">
                <a:solidFill>
                  <a:srgbClr val="FFFFFF"/>
                </a:solidFill>
              </a:rPr>
              <a:t>Return?</a:t>
            </a:r>
          </a:p>
          <a:p>
            <a:r>
              <a:rPr lang="en-US" dirty="0">
                <a:solidFill>
                  <a:srgbClr val="FFFFFF"/>
                </a:solidFill>
              </a:rPr>
              <a:t>Risk?</a:t>
            </a:r>
          </a:p>
          <a:p>
            <a:r>
              <a:rPr lang="en-US" dirty="0">
                <a:solidFill>
                  <a:srgbClr val="FFFFFF"/>
                </a:solidFill>
              </a:rPr>
              <a:t>Pattern: 2017 69.28 Senior; 64.77 Junior Range 43-83% (senior) 48-80% (junior)</a:t>
            </a:r>
          </a:p>
          <a:p>
            <a:r>
              <a:rPr lang="en-US" dirty="0">
                <a:solidFill>
                  <a:srgbClr val="FFFFFF"/>
                </a:solidFill>
              </a:rPr>
              <a:t>Pattern: 2016 69.3 Senior; 70.8 Junior (March to Junior)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94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standing in front of a crowd posing for the camera&#10;&#10;Description generated with very high confidence">
            <a:extLst>
              <a:ext uri="{FF2B5EF4-FFF2-40B4-BE49-F238E27FC236}">
                <a16:creationId xmlns:a16="http://schemas.microsoft.com/office/drawing/2014/main" id="{6882ADAA-59EF-4EDC-AE03-2A198EF754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1" b="2075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8BD8A1-FCC8-4E6C-A2AF-BF84730A8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Goal Setting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F9FD9-FD1C-449C-8BA9-81F31090F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Performance benchmarks.</a:t>
            </a:r>
          </a:p>
          <a:p>
            <a:r>
              <a:rPr lang="en-US" sz="2000" dirty="0">
                <a:solidFill>
                  <a:srgbClr val="FFFFFF"/>
                </a:solidFill>
              </a:rPr>
              <a:t>Regional, Provincial and National standards.</a:t>
            </a:r>
          </a:p>
          <a:p>
            <a:r>
              <a:rPr lang="en-US" sz="2000" dirty="0">
                <a:solidFill>
                  <a:srgbClr val="FFFFFF"/>
                </a:solidFill>
              </a:rPr>
              <a:t>Stroke Mastery (move from technique, to fitness, to execution).</a:t>
            </a:r>
          </a:p>
          <a:p>
            <a:r>
              <a:rPr lang="en-US" sz="2000" dirty="0">
                <a:solidFill>
                  <a:srgbClr val="FFFFFF"/>
                </a:solidFill>
              </a:rPr>
              <a:t>Build a better individual (balanced, positive, and confident).</a:t>
            </a:r>
          </a:p>
          <a:p>
            <a:r>
              <a:rPr lang="en-US" sz="2000" dirty="0">
                <a:solidFill>
                  <a:srgbClr val="FFFFFF"/>
                </a:solidFill>
              </a:rPr>
              <a:t>Build a better team (ranking, brand, and proud to be affiliated).</a:t>
            </a:r>
          </a:p>
          <a:p>
            <a:r>
              <a:rPr lang="en-US" sz="2000" dirty="0">
                <a:solidFill>
                  <a:srgbClr val="FFFFFF"/>
                </a:solidFill>
              </a:rPr>
              <a:t>Be role models, ambassadors, and citizens in the community.</a:t>
            </a:r>
          </a:p>
          <a:p>
            <a:r>
              <a:rPr lang="en-US" sz="2000" dirty="0">
                <a:solidFill>
                  <a:srgbClr val="FFFFFF"/>
                </a:solidFill>
              </a:rPr>
              <a:t>Be a better culture (environment that reflects engagement and maturity).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8011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93AAC-8479-4232-8B7C-A7D3D6613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Swimmer Improvement rates (derived from CANADIAN DATA)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B298983-E857-44E0-9D3F-9A275ABF02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246465"/>
              </p:ext>
            </p:extLst>
          </p:nvPr>
        </p:nvGraphicFramePr>
        <p:xfrm>
          <a:off x="838200" y="1825625"/>
          <a:ext cx="10515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1630710806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56750447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4943176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44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264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3604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621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660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8141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924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8242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077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529</Words>
  <Application>Microsoft Macintosh PowerPoint</Application>
  <PresentationFormat>Widescreen</PresentationFormat>
  <Paragraphs>102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Trent swim club  Our brand Communication</vt:lpstr>
      <vt:lpstr>Trent swim club Goal Setting 4.0</vt:lpstr>
      <vt:lpstr>Checklist from AG program</vt:lpstr>
      <vt:lpstr>Underwater fly kick  5th Stroke</vt:lpstr>
      <vt:lpstr>Stroke Count (Smart swimming) Integration into Racing</vt:lpstr>
      <vt:lpstr>Hidden Training</vt:lpstr>
      <vt:lpstr>Attendance scores Junior Senior</vt:lpstr>
      <vt:lpstr>Goal Setting</vt:lpstr>
      <vt:lpstr>Swimmer Improvement rates (derived from CANADIAN DATA) </vt:lpstr>
      <vt:lpstr>Swimmer coach conferences</vt:lpstr>
      <vt:lpstr>Have the courage to fail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Trent swim club  Our brand Communication</dc:title>
  <dc:creator>trent swimclub</dc:creator>
  <cp:lastModifiedBy>Sophie Simard</cp:lastModifiedBy>
  <cp:revision>2</cp:revision>
  <dcterms:created xsi:type="dcterms:W3CDTF">2018-10-26T17:47:11Z</dcterms:created>
  <dcterms:modified xsi:type="dcterms:W3CDTF">2021-09-08T14:34:14Z</dcterms:modified>
</cp:coreProperties>
</file>