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7" r:id="rId3"/>
    <p:sldId id="298" r:id="rId4"/>
    <p:sldId id="390" r:id="rId5"/>
    <p:sldId id="344" r:id="rId6"/>
    <p:sldId id="345" r:id="rId7"/>
    <p:sldId id="337" r:id="rId8"/>
    <p:sldId id="340" r:id="rId9"/>
    <p:sldId id="316" r:id="rId10"/>
    <p:sldId id="391" r:id="rId11"/>
    <p:sldId id="392" r:id="rId12"/>
    <p:sldId id="393" r:id="rId13"/>
    <p:sldId id="394" r:id="rId14"/>
    <p:sldId id="395" r:id="rId15"/>
    <p:sldId id="396" r:id="rId16"/>
    <p:sldId id="3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FA6B-00FF-40F7-97FA-19A8533A0349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96436-4E05-4CA2-A015-42114D7BA5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36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b="0" baseline="0" dirty="0">
                <a:latin typeface="Calibri" charset="0"/>
                <a:ea typeface="MS PGothic" charset="0"/>
              </a:rPr>
              <a:t>Slide 34 – 1 pointer click</a:t>
            </a:r>
          </a:p>
          <a:p>
            <a:pPr eaLnBrk="1" hangingPunct="1">
              <a:spcBef>
                <a:spcPct val="0"/>
              </a:spcBef>
            </a:pPr>
            <a:endParaRPr lang="en-CA" b="0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b="1" baseline="0" dirty="0">
                <a:latin typeface="Calibri" charset="0"/>
                <a:ea typeface="MS PGothic" charset="0"/>
              </a:rPr>
              <a:t>LF NOTES</a:t>
            </a:r>
          </a:p>
          <a:p>
            <a:pPr eaLnBrk="1" hangingPunct="1">
              <a:spcBef>
                <a:spcPct val="0"/>
              </a:spcBef>
            </a:pPr>
            <a:endParaRPr lang="en-CA" b="1" baseline="0" dirty="0">
              <a:latin typeface="Calibri" charset="0"/>
              <a:ea typeface="MS PGothic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Swimmer/Athlete Development – 4 Pillars – Physical; Technical; Mental; Life Skills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 will continue to evolve over time </a:t>
            </a:r>
          </a:p>
          <a:p>
            <a:pPr eaLnBrk="1" hangingPunct="1">
              <a:spcBef>
                <a:spcPct val="0"/>
              </a:spcBef>
            </a:pPr>
            <a:endParaRPr lang="en-CA" b="1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dirty="0">
                <a:latin typeface="Calibri" charset="0"/>
                <a:ea typeface="MS PGothic" charset="0"/>
              </a:rPr>
              <a:t>Discuss what this shows:</a:t>
            </a:r>
            <a:r>
              <a:rPr lang="en-CA" baseline="0" dirty="0">
                <a:latin typeface="Calibri" charset="0"/>
                <a:ea typeface="MS PGothic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CA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dirty="0">
                <a:latin typeface="Calibri" charset="0"/>
                <a:ea typeface="MS PGothic" charset="0"/>
              </a:rPr>
              <a:t>- Progression of stages </a:t>
            </a:r>
          </a:p>
          <a:p>
            <a:pPr eaLnBrk="1" hangingPunct="1">
              <a:spcBef>
                <a:spcPct val="0"/>
              </a:spcBef>
            </a:pPr>
            <a:r>
              <a:rPr lang="en-CA" dirty="0">
                <a:latin typeface="Calibri" charset="0"/>
                <a:ea typeface="MS PGothic" charset="0"/>
              </a:rPr>
              <a:t>- Sensitive periods and maintenance </a:t>
            </a:r>
          </a:p>
          <a:p>
            <a:pPr eaLnBrk="1" hangingPunct="1">
              <a:spcBef>
                <a:spcPct val="0"/>
              </a:spcBef>
            </a:pPr>
            <a:r>
              <a:rPr lang="en-CA" dirty="0">
                <a:latin typeface="Calibri" charset="0"/>
                <a:ea typeface="MS PGothic" charset="0"/>
              </a:rPr>
              <a:t>- Recommended hours in the sport</a:t>
            </a:r>
          </a:p>
          <a:p>
            <a:pPr eaLnBrk="1" hangingPunct="1">
              <a:spcBef>
                <a:spcPct val="0"/>
              </a:spcBef>
            </a:pPr>
            <a:r>
              <a:rPr lang="en-CA" dirty="0">
                <a:latin typeface="Calibri" charset="0"/>
                <a:ea typeface="MS PGothic" charset="0"/>
              </a:rPr>
              <a:t>- Gender differences</a:t>
            </a:r>
          </a:p>
          <a:p>
            <a:pPr eaLnBrk="1" hangingPunct="1">
              <a:spcBef>
                <a:spcPct val="0"/>
              </a:spcBef>
            </a:pPr>
            <a:r>
              <a:rPr lang="en-CA" dirty="0">
                <a:latin typeface="Calibri" charset="0"/>
                <a:ea typeface="MS PGothic" charset="0"/>
              </a:rPr>
              <a:t>- Change in training focus into and after PHV</a:t>
            </a:r>
          </a:p>
          <a:p>
            <a:pPr eaLnBrk="1" hangingPunct="1">
              <a:spcBef>
                <a:spcPct val="0"/>
              </a:spcBef>
            </a:pPr>
            <a:endParaRPr lang="en-CA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dirty="0">
                <a:latin typeface="Calibri" charset="0"/>
                <a:ea typeface="MS PGothic" charset="0"/>
              </a:rPr>
              <a:t>Needs</a:t>
            </a:r>
            <a:r>
              <a:rPr lang="en-CA" baseline="0" dirty="0">
                <a:latin typeface="Calibri" charset="0"/>
                <a:ea typeface="MS PGothic" charset="0"/>
              </a:rPr>
              <a:t> to be discussed – what does it correlate to?</a:t>
            </a:r>
          </a:p>
          <a:p>
            <a:pPr eaLnBrk="1" hangingPunct="1">
              <a:spcBef>
                <a:spcPct val="0"/>
              </a:spcBef>
            </a:pPr>
            <a:endParaRPr lang="en-CA" baseline="0" dirty="0">
              <a:latin typeface="Calibri" charset="0"/>
              <a:ea typeface="MS PGothic" charset="0"/>
            </a:endParaRPr>
          </a:p>
          <a:p>
            <a:pPr marL="174708" indent="-174708">
              <a:buFontTx/>
              <a:buChar char="-"/>
            </a:pPr>
            <a:r>
              <a:rPr lang="en-US" dirty="0">
                <a:latin typeface="Calibri" charset="0"/>
                <a:ea typeface="MS PGothic" charset="0"/>
              </a:rPr>
              <a:t>This course focuses on the athletes in the </a:t>
            </a:r>
            <a:r>
              <a:rPr lang="en-US" dirty="0" err="1">
                <a:latin typeface="Calibri" charset="0"/>
                <a:ea typeface="MS PGothic" charset="0"/>
              </a:rPr>
              <a:t>FUNdamental</a:t>
            </a:r>
            <a:r>
              <a:rPr lang="en-US" dirty="0">
                <a:latin typeface="Calibri" charset="0"/>
                <a:ea typeface="MS PGothic" charset="0"/>
              </a:rPr>
              <a:t> stage of development,</a:t>
            </a:r>
            <a:r>
              <a:rPr lang="en-US" baseline="0" dirty="0">
                <a:latin typeface="Calibri" charset="0"/>
                <a:ea typeface="MS PGothic" charset="0"/>
              </a:rPr>
              <a:t> </a:t>
            </a:r>
            <a:r>
              <a:rPr lang="en-US" dirty="0">
                <a:latin typeface="Calibri" charset="0"/>
                <a:ea typeface="MS PGothic" charset="0"/>
              </a:rPr>
              <a:t>generally between the ages of 6-10.</a:t>
            </a:r>
          </a:p>
          <a:p>
            <a:pPr marL="174708" indent="-174708">
              <a:buFontTx/>
              <a:buChar char="-"/>
            </a:pPr>
            <a:r>
              <a:rPr lang="en-US" b="0" u="sng" dirty="0">
                <a:latin typeface="Calibri" charset="0"/>
                <a:ea typeface="MS PGothic" charset="0"/>
              </a:rPr>
              <a:t>Briefly</a:t>
            </a:r>
            <a:r>
              <a:rPr lang="en-US" b="0" u="none" dirty="0">
                <a:latin typeface="Calibri" charset="0"/>
                <a:ea typeface="MS PGothic" charset="0"/>
              </a:rPr>
              <a:t> </a:t>
            </a:r>
            <a:r>
              <a:rPr lang="en-US" dirty="0">
                <a:latin typeface="Calibri" charset="0"/>
                <a:ea typeface="MS PGothic" charset="0"/>
              </a:rPr>
              <a:t>explore with the participants the meaning of the curves and Peak Height Velocity. 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b="1" dirty="0">
                <a:latin typeface="Calibri" charset="0"/>
                <a:ea typeface="MS PGothic" charset="0"/>
              </a:rPr>
              <a:t>Definitions of “Ages”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u="sng" dirty="0">
                <a:latin typeface="Calibri" charset="0"/>
                <a:ea typeface="MS PGothic" charset="0"/>
              </a:rPr>
              <a:t>Chronological Age </a:t>
            </a:r>
            <a:r>
              <a:rPr lang="en-US" dirty="0">
                <a:latin typeface="Calibri" charset="0"/>
                <a:ea typeface="MS PGothic" charset="0"/>
              </a:rPr>
              <a:t>- The number of years and days elapsed since birth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b="1" dirty="0">
              <a:latin typeface="Calibri" charset="0"/>
              <a:ea typeface="MS PGothic" charset="0"/>
            </a:endParaRP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u="sng" dirty="0">
                <a:latin typeface="Calibri" charset="0"/>
                <a:ea typeface="MS PGothic" charset="0"/>
              </a:rPr>
              <a:t>Developmental Age </a:t>
            </a:r>
            <a:r>
              <a:rPr lang="en-US" dirty="0">
                <a:latin typeface="Calibri" charset="0"/>
                <a:ea typeface="MS PGothic" charset="0"/>
              </a:rPr>
              <a:t>- the child’s stage of physical, mental, emotional and intellectual maturity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MS PGothic" charset="0"/>
              </a:rPr>
              <a:t>Two children of the same chronological age can be several years apart in developmental age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="1" dirty="0">
              <a:latin typeface="Calibri" charset="0"/>
              <a:ea typeface="MS PGothic" charset="0"/>
            </a:endParaRP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u="sng" dirty="0">
                <a:latin typeface="Calibri" charset="0"/>
                <a:ea typeface="MS PGothic" charset="0"/>
              </a:rPr>
              <a:t>Training Age </a:t>
            </a:r>
            <a:r>
              <a:rPr lang="en-US" dirty="0">
                <a:latin typeface="Calibri" charset="0"/>
                <a:ea typeface="MS PGothic" charset="0"/>
              </a:rPr>
              <a:t>- the number of years an athlete has been training in a variety of sports, beginning with the early sampling years prior to the growth spurt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u="sng" dirty="0">
                <a:latin typeface="Calibri" charset="0"/>
                <a:ea typeface="MS PGothic" charset="0"/>
              </a:rPr>
              <a:t>Sport Training Age </a:t>
            </a:r>
            <a:r>
              <a:rPr lang="en-US" dirty="0">
                <a:latin typeface="Calibri" charset="0"/>
                <a:ea typeface="MS PGothic" charset="0"/>
              </a:rPr>
              <a:t>- the number of years an athlete has trained in one specific sport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b="1" dirty="0">
                <a:latin typeface="Calibri" charset="0"/>
                <a:ea typeface="MS PGothic" charset="0"/>
              </a:rPr>
              <a:t>Peak Height Velocity</a:t>
            </a:r>
          </a:p>
          <a:p>
            <a:pPr marL="174708" indent="-174708">
              <a:buFontTx/>
              <a:buChar char="-"/>
            </a:pPr>
            <a:r>
              <a:rPr lang="en-US" dirty="0">
                <a:latin typeface="Calibri" charset="0"/>
                <a:ea typeface="MS PGothic" charset="0"/>
              </a:rPr>
              <a:t>One of the key elements in applying LTAD principles to physical activities and sports programs is the recognition that an </a:t>
            </a:r>
            <a:r>
              <a:rPr lang="en-US" b="1" dirty="0">
                <a:latin typeface="Calibri" charset="0"/>
                <a:ea typeface="MS PGothic" charset="0"/>
              </a:rPr>
              <a:t>athletes’ chronological or ‘calendar’ age does not necessarily reflect their actual developmental age – physical or mental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  <a:p>
            <a:pPr marL="174708" indent="-174708">
              <a:buFontTx/>
              <a:buChar char="-"/>
            </a:pPr>
            <a:r>
              <a:rPr lang="en-US" dirty="0">
                <a:latin typeface="Calibri" charset="0"/>
                <a:ea typeface="MS PGothic" charset="0"/>
              </a:rPr>
              <a:t>We all know kids ‘mature’ at different rates with their bodies, and their </a:t>
            </a:r>
            <a:r>
              <a:rPr lang="en-US" b="1" dirty="0">
                <a:latin typeface="Calibri" charset="0"/>
                <a:ea typeface="MS PGothic" charset="0"/>
              </a:rPr>
              <a:t>developmental age will determine how they should train and practice </a:t>
            </a:r>
            <a:r>
              <a:rPr lang="en-US" dirty="0">
                <a:latin typeface="Calibri" charset="0"/>
                <a:ea typeface="MS PGothic" charset="0"/>
              </a:rPr>
              <a:t>their activity or sport. </a:t>
            </a:r>
          </a:p>
          <a:p>
            <a:endParaRPr lang="en-CA" dirty="0">
              <a:latin typeface="Calibri" charset="0"/>
              <a:ea typeface="MS PGothic" charset="0"/>
            </a:endParaRPr>
          </a:p>
          <a:p>
            <a:endParaRPr lang="en-CA" baseline="0" dirty="0">
              <a:latin typeface="Calibri" charset="0"/>
              <a:ea typeface="MS PGothic" charset="0"/>
            </a:endParaRPr>
          </a:p>
          <a:p>
            <a:pPr marL="174708" indent="-174708">
              <a:buFontTx/>
              <a:buChar char="-"/>
            </a:pPr>
            <a:r>
              <a:rPr lang="en-CA" baseline="0" dirty="0">
                <a:latin typeface="Calibri" charset="0"/>
                <a:ea typeface="MS PGothic" charset="0"/>
              </a:rPr>
              <a:t>Draw the candidates’ attention to speed and what this correlates to. </a:t>
            </a:r>
          </a:p>
          <a:p>
            <a:pPr marL="174708" indent="-174708">
              <a:buFontTx/>
              <a:buChar char="-"/>
            </a:pPr>
            <a:r>
              <a:rPr lang="en-CA" baseline="0" dirty="0">
                <a:latin typeface="Calibri" charset="0"/>
                <a:ea typeface="MS PGothic" charset="0"/>
              </a:rPr>
              <a:t>Spend enough time with males at this level to maximize skill development.</a:t>
            </a:r>
          </a:p>
          <a:p>
            <a:pPr marL="174708" indent="-174708">
              <a:buFontTx/>
              <a:buChar char="-"/>
            </a:pPr>
            <a:r>
              <a:rPr lang="en-CA" baseline="0" dirty="0">
                <a:latin typeface="Calibri" charset="0"/>
                <a:ea typeface="MS PGothic" charset="0"/>
              </a:rPr>
              <a:t>Illustrate that you may have kids in your group that are going to be at slightly different stages of development. </a:t>
            </a:r>
          </a:p>
          <a:p>
            <a:pPr marL="174708" indent="-174708">
              <a:buFontTx/>
              <a:buChar char="-"/>
            </a:pPr>
            <a:r>
              <a:rPr lang="en-CA" baseline="0" dirty="0">
                <a:latin typeface="Calibri" charset="0"/>
                <a:ea typeface="MS PGothic" charset="0"/>
              </a:rPr>
              <a:t>As much as possible, address the needs of the kids in this program. (Where you bring in training age)</a:t>
            </a:r>
          </a:p>
          <a:p>
            <a:endParaRPr lang="en-CA" baseline="0" dirty="0">
              <a:latin typeface="Calibri" charset="0"/>
              <a:ea typeface="MS PGothic" charset="0"/>
            </a:endParaRPr>
          </a:p>
          <a:p>
            <a:r>
              <a:rPr lang="en-CA" baseline="0" dirty="0">
                <a:latin typeface="Calibri" charset="0"/>
                <a:ea typeface="MS PGothic" charset="0"/>
              </a:rPr>
              <a:t>How to ensure that athletes are early or late </a:t>
            </a:r>
            <a:r>
              <a:rPr lang="en-CA" baseline="0" dirty="0" err="1">
                <a:latin typeface="Calibri" charset="0"/>
                <a:ea typeface="MS PGothic" charset="0"/>
              </a:rPr>
              <a:t>maturers</a:t>
            </a:r>
            <a:r>
              <a:rPr lang="en-CA" baseline="0" dirty="0">
                <a:latin typeface="Calibri" charset="0"/>
                <a:ea typeface="MS PGothic" charset="0"/>
              </a:rPr>
              <a:t>. How to measure and what to do.</a:t>
            </a:r>
          </a:p>
          <a:p>
            <a:endParaRPr lang="en-CA" baseline="0" dirty="0">
              <a:latin typeface="Calibri" charset="0"/>
              <a:ea typeface="MS PGothic" charset="0"/>
            </a:endParaRPr>
          </a:p>
          <a:p>
            <a:r>
              <a:rPr lang="en-CA" baseline="0" dirty="0">
                <a:latin typeface="Calibri" charset="0"/>
                <a:ea typeface="MS PGothic" charset="0"/>
              </a:rPr>
              <a:t>Refer to slide 30 for early and late </a:t>
            </a:r>
            <a:r>
              <a:rPr lang="en-CA" baseline="0" dirty="0" err="1">
                <a:latin typeface="Calibri" charset="0"/>
                <a:ea typeface="MS PGothic" charset="0"/>
              </a:rPr>
              <a:t>maturers</a:t>
            </a:r>
            <a:r>
              <a:rPr lang="en-CA" baseline="0" dirty="0">
                <a:latin typeface="Calibri" charset="0"/>
                <a:ea typeface="MS PGothic" charset="0"/>
              </a:rPr>
              <a:t> and boys’ point</a:t>
            </a:r>
            <a:endParaRPr lang="en-US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CA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CA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CA" b="1" baseline="0" dirty="0"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383B39-0D68-4178-8C9A-ACB3C3E784CF}" type="slidenum">
              <a:rPr lang="en-US">
                <a:solidFill>
                  <a:prstClr val="black"/>
                </a:solidFill>
                <a:latin typeface="Helvetica Light" charset="0"/>
                <a:ea typeface="ヒラギノ角ゴ ProN W3" charset="-128"/>
                <a:sym typeface="Helvetica Light" charset="0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latin typeface="Helvetica Light" charset="0"/>
              <a:ea typeface="ヒラギノ角ゴ ProN W3" charset="-128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2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baseline="0" dirty="0">
                <a:latin typeface="Calibri" charset="0"/>
                <a:ea typeface="MS PGothic" charset="0"/>
              </a:rPr>
              <a:t>Slide 35 – 1 pointer click</a:t>
            </a:r>
          </a:p>
          <a:p>
            <a:pPr eaLnBrk="1" hangingPunct="1">
              <a:spcBef>
                <a:spcPct val="0"/>
              </a:spcBef>
            </a:pPr>
            <a:endParaRPr lang="en-CA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b="1" baseline="0" dirty="0">
                <a:latin typeface="Calibri" charset="0"/>
                <a:ea typeface="MS PGothic" charset="0"/>
              </a:rPr>
              <a:t>LF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>
                <a:latin typeface="Calibri" charset="0"/>
                <a:ea typeface="MS PGothic" charset="0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focuses on the technical pillar – the sensitive periods of accelerated adaptation to training</a:t>
            </a:r>
            <a:endParaRPr lang="en-CA" b="1" baseline="0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- Optimal trainability at optimal times </a:t>
            </a:r>
          </a:p>
          <a:p>
            <a:r>
              <a:rPr lang="en-US" dirty="0">
                <a:latin typeface="Calibri" charset="0"/>
                <a:ea typeface="MS PGothic" charset="0"/>
              </a:rPr>
              <a:t>- Through this slide, we want the coach</a:t>
            </a:r>
            <a:r>
              <a:rPr lang="en-US" baseline="0" dirty="0">
                <a:latin typeface="Calibri" charset="0"/>
                <a:ea typeface="MS PGothic" charset="0"/>
              </a:rPr>
              <a:t> candidate</a:t>
            </a:r>
            <a:r>
              <a:rPr lang="en-US" dirty="0">
                <a:latin typeface="Calibri" charset="0"/>
                <a:ea typeface="MS PGothic" charset="0"/>
              </a:rPr>
              <a:t>s to get a better understanding of where the primary training emphasis should lie for the type of athlete that they are coaching</a:t>
            </a:r>
          </a:p>
          <a:p>
            <a:pPr eaLnBrk="1" hangingPunct="1">
              <a:spcBef>
                <a:spcPct val="0"/>
              </a:spcBef>
            </a:pPr>
            <a:endParaRPr lang="en-CA" baseline="0" dirty="0"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383B39-0D68-4178-8C9A-ACB3C3E784CF}" type="slidenum">
              <a:rPr lang="en-US">
                <a:solidFill>
                  <a:prstClr val="black"/>
                </a:solidFill>
                <a:latin typeface="Helvetica Light" charset="0"/>
                <a:ea typeface="ヒラギノ角ゴ ProN W3" charset="-128"/>
                <a:sym typeface="Helvetica Light" charset="0"/>
              </a:rPr>
              <a:pPr defTabSz="93177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latin typeface="Helvetica Light" charset="0"/>
              <a:ea typeface="ヒラギノ角ゴ ProN W3" charset="-128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3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dirty="0">
                <a:latin typeface="Calibri" charset="0"/>
                <a:ea typeface="MS PGothic" charset="0"/>
              </a:rPr>
              <a:t>Slide 89</a:t>
            </a:r>
            <a:r>
              <a:rPr lang="en-CA" sz="1200" b="0" baseline="0" dirty="0">
                <a:latin typeface="Calibri" charset="0"/>
                <a:ea typeface="MS PGothic" charset="0"/>
              </a:rPr>
              <a:t> </a:t>
            </a:r>
            <a:r>
              <a:rPr lang="en-CA" sz="1200" b="0" dirty="0">
                <a:latin typeface="Calibri" charset="0"/>
                <a:ea typeface="MS PGothic" charset="0"/>
              </a:rPr>
              <a:t>– 1 pointer click</a:t>
            </a:r>
          </a:p>
          <a:p>
            <a:endParaRPr lang="en-US" sz="1200" b="0" dirty="0">
              <a:latin typeface="Calibri" charset="0"/>
              <a:ea typeface="MS PGothic" charset="0"/>
            </a:endParaRPr>
          </a:p>
          <a:p>
            <a:r>
              <a:rPr lang="en-US" sz="1200" b="1" dirty="0">
                <a:latin typeface="Calibri" charset="0"/>
                <a:ea typeface="MS PGothic" charset="0"/>
              </a:rPr>
              <a:t>LF NOTES</a:t>
            </a:r>
            <a:endParaRPr lang="en-US" sz="1200" b="1" baseline="0" dirty="0">
              <a:latin typeface="Calibri" charset="0"/>
              <a:ea typeface="MS PGothic" charset="0"/>
            </a:endParaRPr>
          </a:p>
          <a:p>
            <a:endParaRPr lang="en-CA" sz="1200" b="0" baseline="0" dirty="0">
              <a:latin typeface="Calibri" charset="0"/>
              <a:ea typeface="MS PGothic" charset="0"/>
            </a:endParaRPr>
          </a:p>
          <a:p>
            <a:r>
              <a:rPr lang="en-CA" sz="1200" b="0" baseline="0" dirty="0">
                <a:latin typeface="Calibri" charset="0"/>
                <a:ea typeface="MS PGothic" charset="0"/>
              </a:rPr>
              <a:t>Activity Time: 30 minutes</a:t>
            </a:r>
          </a:p>
          <a:p>
            <a:endParaRPr lang="en-US" sz="1200" b="0" baseline="0" dirty="0">
              <a:latin typeface="Calibri" charset="0"/>
              <a:ea typeface="MS PGothic" charset="0"/>
            </a:endParaRPr>
          </a:p>
          <a:p>
            <a:r>
              <a:rPr lang="en-CA" sz="1200" b="1" baseline="0" dirty="0">
                <a:latin typeface="Calibri" charset="0"/>
                <a:ea typeface="MS PGothic" charset="0"/>
              </a:rPr>
              <a:t>Instructions: </a:t>
            </a:r>
            <a:r>
              <a:rPr lang="en-US" sz="1200" dirty="0"/>
              <a:t>In groups coaches come up with Teaching Parts and metaphors for other strokes </a:t>
            </a:r>
            <a:endParaRPr lang="en-US" sz="1200" b="1" dirty="0"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83B39-0D68-4178-8C9A-ACB3C3E784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cs typeface="+mn-cs"/>
                <a:sym typeface="Helvetica Light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 charset="0"/>
              <a:ea typeface="ヒラギノ角ゴ ProN W3" charset="-128"/>
              <a:cs typeface="+mn-cs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0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latin typeface="Calibri" charset="0"/>
                <a:ea typeface="MS PGothic" charset="0"/>
              </a:rPr>
              <a:t>Slide 90 – 8 pointer</a:t>
            </a:r>
            <a:r>
              <a:rPr lang="en-CA" b="0" baseline="0" dirty="0">
                <a:latin typeface="Calibri" charset="0"/>
                <a:ea typeface="MS PGothic" charset="0"/>
              </a:rPr>
              <a:t> clicks</a:t>
            </a:r>
            <a:endParaRPr lang="en-CA" b="0" dirty="0">
              <a:latin typeface="Calibri" charset="0"/>
              <a:ea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Calibri" charset="0"/>
              <a:ea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libri" charset="0"/>
                <a:ea typeface="MS PGothic" charset="0"/>
              </a:rPr>
              <a:t>LF NOTES:</a:t>
            </a:r>
            <a:r>
              <a:rPr lang="en-US" b="1" baseline="0" dirty="0">
                <a:latin typeface="Calibri" charset="0"/>
                <a:ea typeface="MS PGothic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baseline="0" dirty="0">
              <a:latin typeface="Calibri" charset="0"/>
              <a:ea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u="sng" baseline="0" dirty="0">
                <a:latin typeface="Calibri" charset="0"/>
                <a:ea typeface="MS PGothic" charset="0"/>
              </a:rPr>
              <a:t>PRAFE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="0" baseline="0" dirty="0">
                <a:latin typeface="Calibri" charset="0"/>
                <a:ea typeface="MS PGothic" charset="0"/>
              </a:rPr>
              <a:t>Preparation is the key to an effective start. Many later issues are a result in setting up incorrectly on the block.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en-US" sz="1200" b="0" baseline="0" dirty="0"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83B39-0D68-4178-8C9A-ACB3C3E784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cs typeface="+mn-cs"/>
                <a:sym typeface="Helvetica Light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 charset="0"/>
              <a:ea typeface="ヒラギノ角ゴ ProN W3" charset="-128"/>
              <a:cs typeface="+mn-cs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1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>
                <a:latin typeface="Calibri" charset="0"/>
                <a:ea typeface="MS PGothic" charset="0"/>
              </a:rPr>
              <a:t>Slide</a:t>
            </a:r>
            <a:r>
              <a:rPr lang="en-CA" b="0" baseline="0" dirty="0">
                <a:latin typeface="Calibri" charset="0"/>
                <a:ea typeface="MS PGothic" charset="0"/>
              </a:rPr>
              <a:t> 91 – 7 pointer clicks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Calibri" charset="0"/>
              <a:ea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libri" charset="0"/>
                <a:ea typeface="MS PGothic" charset="0"/>
              </a:rPr>
              <a:t>LF NOTES:</a:t>
            </a:r>
            <a:r>
              <a:rPr lang="en-US" b="1" baseline="0" dirty="0">
                <a:latin typeface="Calibri" charset="0"/>
                <a:ea typeface="MS PGothic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baseline="0" dirty="0">
              <a:latin typeface="Calibri" charset="0"/>
              <a:ea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u="sng" baseline="0" dirty="0">
                <a:latin typeface="Calibri" charset="0"/>
                <a:ea typeface="MS PGothic" charset="0"/>
              </a:rPr>
              <a:t>ATPGT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="0" baseline="0" dirty="0">
                <a:latin typeface="Calibri" charset="0"/>
                <a:ea typeface="MS PGothic" charset="0"/>
              </a:rPr>
              <a:t>Note transition could be the underwater kicking as well as the break out, this could easily be broken into 2 parts.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="0" baseline="0" dirty="0">
                <a:latin typeface="Calibri" charset="0"/>
                <a:ea typeface="MS PGothic" charset="0"/>
              </a:rPr>
              <a:t>In breaststroke, the pull out may be the transition.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altLang="en-US" sz="1200" b="1" baseline="0" dirty="0">
              <a:latin typeface="Calibri" charset="0"/>
              <a:ea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altLang="en-US" sz="1200" b="1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alt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83B39-0D68-4178-8C9A-ACB3C3E784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cs typeface="+mn-cs"/>
                <a:sym typeface="Helvetica Light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 charset="0"/>
              <a:ea typeface="ヒラギノ角ゴ ProN W3" charset="-128"/>
              <a:cs typeface="+mn-cs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4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altLang="en-US" sz="1200" b="0" dirty="0"/>
              <a:t>Slide 81 – 7 pointer clicks</a:t>
            </a:r>
          </a:p>
          <a:p>
            <a:pPr eaLnBrk="1" hangingPunct="1">
              <a:spcBef>
                <a:spcPct val="0"/>
              </a:spcBef>
            </a:pPr>
            <a:endParaRPr lang="en-CA" altLang="en-US" sz="1200" b="0" dirty="0"/>
          </a:p>
          <a:p>
            <a:pPr eaLnBrk="1" hangingPunct="1">
              <a:spcBef>
                <a:spcPct val="0"/>
              </a:spcBef>
            </a:pPr>
            <a:r>
              <a:rPr lang="en-CA" altLang="en-US" sz="1200" b="1" dirty="0"/>
              <a:t>LF NOTES</a:t>
            </a:r>
          </a:p>
          <a:p>
            <a:pPr eaLnBrk="1" hangingPunct="1">
              <a:spcBef>
                <a:spcPct val="0"/>
              </a:spcBef>
            </a:pPr>
            <a:endParaRPr lang="en-CA" altLang="en-US" sz="1200" b="1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sz="1200" dirty="0"/>
              <a:t>The speed of a body depends on how much force is applied to it and the direction the force comes from.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sz="1200" dirty="0"/>
              <a:t>Faster arm or leg speed in water creates more force = more speed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CA" altLang="en-US" sz="1200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CA" altLang="en-US" sz="1200" dirty="0"/>
              <a:t>To advance the slide, select the advance button at the bottom of the screen.</a:t>
            </a:r>
          </a:p>
          <a:p>
            <a:pPr eaLnBrk="1" hangingPunct="1">
              <a:spcBef>
                <a:spcPct val="0"/>
              </a:spcBef>
            </a:pPr>
            <a:endParaRPr lang="en-CA" altLang="en-US" sz="1200" dirty="0"/>
          </a:p>
          <a:p>
            <a:pPr eaLnBrk="1" hangingPunct="1">
              <a:spcBef>
                <a:spcPct val="0"/>
              </a:spcBef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83B39-0D68-4178-8C9A-ACB3C3E784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cs typeface="+mn-cs"/>
                <a:sym typeface="Helvetica Light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 charset="0"/>
              <a:ea typeface="ヒラギノ角ゴ ProN W3" charset="-128"/>
              <a:cs typeface="+mn-cs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53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altLang="en-US" sz="1200" b="0" dirty="0"/>
              <a:t>Slide 84 – 4 pointer clicks</a:t>
            </a:r>
          </a:p>
          <a:p>
            <a:pPr eaLnBrk="1" hangingPunct="1">
              <a:spcBef>
                <a:spcPct val="0"/>
              </a:spcBef>
            </a:pPr>
            <a:endParaRPr lang="en-CA" altLang="en-US" sz="1200" b="0" dirty="0"/>
          </a:p>
          <a:p>
            <a:pPr eaLnBrk="1" hangingPunct="1">
              <a:spcBef>
                <a:spcPct val="0"/>
              </a:spcBef>
            </a:pPr>
            <a:r>
              <a:rPr lang="en-CA" altLang="en-US" sz="1200" b="1" dirty="0"/>
              <a:t>LF</a:t>
            </a:r>
            <a:r>
              <a:rPr lang="en-CA" altLang="en-US" sz="1200" b="1" baseline="0" dirty="0"/>
              <a:t> NOTES</a:t>
            </a:r>
          </a:p>
          <a:p>
            <a:pPr eaLnBrk="1" hangingPunct="1">
              <a:spcBef>
                <a:spcPct val="0"/>
              </a:spcBef>
            </a:pPr>
            <a:endParaRPr lang="en-CA" alt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83B39-0D68-4178-8C9A-ACB3C3E784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cs typeface="+mn-cs"/>
                <a:sym typeface="Helvetica Light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 charset="0"/>
              <a:ea typeface="ヒラギノ角ゴ ProN W3" charset="-128"/>
              <a:cs typeface="+mn-cs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6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2A3A-6B0D-4BCA-8F5F-82BBC7680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3A7A4-747F-419F-BEB7-245C13EDF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28E30-9857-45BB-A4DA-F5E1B7A4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585EB-E0A6-4B04-B172-A89C604E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97F0-5B05-471E-A708-6EA8D05C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987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2A64-56FE-4BEC-93A4-44A1F0DD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40E88-F719-41C6-92C5-459D3AE71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10E68-9A6E-427A-BF02-00A4EB6D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11B25-EAB7-4886-AF94-08DCB62E7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EF14A-9C00-4753-BCA9-92757574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1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B2B78-7F50-4944-ABD3-37C981615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1D8DA-A5ED-40E9-9E8D-E06050C64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C3182-530E-4416-9D25-D08ACDD6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EF66-EF5F-4D09-AF35-5D3B6B13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A306F-EAC2-4196-8276-7DD8F07C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87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AF2A-C50E-42BD-82FB-4E558B73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924F-3A37-47F4-BEEB-C04A77697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7E779-61F9-4FD0-B611-B47EFF15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9B934-B6D0-49F6-8E88-5EF9C403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D8996-5C16-4293-B2E4-599984AB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88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0972-C486-472A-98FB-ED83568D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F9E12-0A05-423F-80E4-789607E66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9248-4AA4-4154-A2BF-724A3F5D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332FC-79A4-4C6D-9751-241214FE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2AF68-738A-418D-B26F-181E9DBF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41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BC42-B362-429F-B8F8-1626CDD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F6B52-ABF5-4A1D-A734-4857EAB70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33E35-D7EA-40EB-AF7C-B24A94EC1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899E2-49A6-467C-9F88-2FB2E845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C5B9A-480B-46C8-87C4-2EE6E238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444F8-08FB-4D6B-97F9-C28E8E4A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72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D777-320C-4336-99FA-1A06631B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902B1-F18A-4D89-A430-7575C854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B93AA-EE08-42D4-9102-C3A0321BD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81E3C-369F-434C-97F1-4A1D296B4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22E62-0BA1-49C4-8D26-9B8F690C5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6EC5C-8104-48B9-B237-82603BC8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0B5A3-8600-4987-ACBF-231E91C5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B5ACC9-AAB9-41EA-80B3-2E9CC229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22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B3DB-634C-49F5-B28C-6A9E86F5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F9E79-835D-4146-B3BC-1BBB27B9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91B47-C3B2-4691-90B6-384D9094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ECFD8-2138-442B-82E5-BDDC531EF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25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75B9E-D42C-40D3-B2A4-B3F3AABC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F9D75-ADF8-4673-B10C-894452B2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24FE1-2C94-41A0-842E-15E29D8E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915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ED10-6EA1-4E49-9A8C-9BC8F915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106E-A9DA-4F43-9D3C-31CDF68A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58963-58A1-4885-B593-3D9BDF312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34237-6200-4940-A8D0-687D97FA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C17F3-DF0F-497E-8575-0E4A79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A5A6F-E219-4FE5-B34F-1BC7E4A8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94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D9BE-FD65-4400-A200-8D32325C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6FFD28-F173-488D-B1F7-2E710C7D8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A3037-D55D-41B7-88ED-C720CBA73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C1375-FD62-48DF-AC6E-A7EF221A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85C0-BB5A-4024-9594-CCFAC63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9759F-A0B4-48B6-BFEC-8C0A7418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01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73988-662F-46F1-8BB9-6E6A34F7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AC192-9609-4BB0-BFC7-2A1AC2D4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7DF59-C49B-460C-B6A5-7620AB2F1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1E11-19C9-4A2B-8B8D-B4031C9A71BC}" type="datetimeFigureOut">
              <a:rPr lang="en-CA" smtClean="0"/>
              <a:t>2021-04-26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C688F-347C-4D39-9368-3AF045263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778E0-F2A2-4F75-815A-C9F1226D5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E2D6-2D14-4B5C-97F7-B47754B2CA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46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12" Type="http://schemas.openxmlformats.org/officeDocument/2006/relationships/image" Target="../media/image7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9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1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25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B0A9B-BC40-4234-91CF-2ABF89802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CA" sz="5400">
                <a:solidFill>
                  <a:srgbClr val="FFFFFF"/>
                </a:solidFill>
              </a:rPr>
              <a:t>Trent Swim club</a:t>
            </a:r>
            <a:br>
              <a:rPr lang="en-CA" sz="5400">
                <a:solidFill>
                  <a:srgbClr val="FFFFFF"/>
                </a:solidFill>
              </a:rPr>
            </a:br>
            <a:r>
              <a:rPr lang="en-CA" sz="5400">
                <a:solidFill>
                  <a:srgbClr val="FFFFFF"/>
                </a:solidFill>
              </a:rPr>
              <a:t>Winter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B137F-88E0-488B-8B72-F3B29FA75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CA" sz="1800">
                <a:solidFill>
                  <a:srgbClr val="FFFFFF"/>
                </a:solidFill>
              </a:rPr>
              <a:t>Skills inventory or skills checklist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6D65C17-1946-40F3-A145-03496506F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9216"/>
            <a:ext cx="5459470" cy="262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D06871B-3687-4DC2-91AA-9DBA07665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170D3-D687-421E-A38C-7207DC62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CA" sz="3400" dirty="0">
                <a:solidFill>
                  <a:srgbClr val="000000"/>
                </a:solidFill>
              </a:rPr>
              <a:t>Junior and Senior (developing performance)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71B-D6B5-4421-93D7-43B5CB80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Skills for Swimming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rgbClr val="000000"/>
                </a:solidFill>
              </a:rPr>
              <a:t>Competent in four competitive stroke (i.e. SHLAR)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rgbClr val="000000"/>
                </a:solidFill>
              </a:rPr>
              <a:t>Starts for each competitive stroke (i.e. PRAFE).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rgbClr val="000000"/>
                </a:solidFill>
              </a:rPr>
              <a:t>Turns for each competitive stroke (i.e. APTGT).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rgbClr val="000000"/>
                </a:solidFill>
              </a:rPr>
              <a:t>Training skills (i.e. Stroke count, Pacing, HR, velocities).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rgbClr val="000000"/>
                </a:solidFill>
              </a:rPr>
              <a:t>Recovery skills (i.e. Sleep, Hydration, Nutrition).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600" dirty="0">
                <a:solidFill>
                  <a:srgbClr val="000000"/>
                </a:solidFill>
              </a:rPr>
              <a:t>Mental skills (i.e. Goal setting, stress management, imagery, distraction management, self talk, self image).</a:t>
            </a:r>
          </a:p>
          <a:p>
            <a:pPr marL="514350" indent="-514350">
              <a:buFont typeface="+mj-lt"/>
              <a:buAutoNum type="arabicPeriod"/>
            </a:pPr>
            <a:endParaRPr lang="en-CA" sz="1600" dirty="0">
              <a:solidFill>
                <a:srgbClr val="000000"/>
              </a:solidFill>
            </a:endParaRPr>
          </a:p>
          <a:p>
            <a:endParaRPr lang="en-C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C10C2-D4C2-4D78-B0B0-BFADAD77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CA" sz="3700"/>
              <a:t>Mental Skills Checklist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62CAC-C93C-4D09-9EAC-0C445F8CA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CA" sz="1400"/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1400"/>
              <a:t>Training and performance are 50% mental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1400"/>
              <a:t>Identify 3 mental skills/abilities that you are doing well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1400"/>
              <a:t>Identify 3 mental skills/abilities that you would like to improve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1400"/>
              <a:t>Compare your current performance state (CPS) to your ideal performance state (IPS).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1400"/>
              <a:t>Why? What difference will it make.</a:t>
            </a:r>
          </a:p>
          <a:p>
            <a:r>
              <a:rPr lang="en-CA" sz="1400"/>
              <a:t>Homework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1400"/>
              <a:t>Complete your worksheet and keep it for future reference.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1400"/>
              <a:t>Determine one mental skill you are good at and one your working to improve.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doing a handstand in a pool&#10;&#10;Description automatically generated with medium confidence">
            <a:extLst>
              <a:ext uri="{FF2B5EF4-FFF2-40B4-BE49-F238E27FC236}">
                <a16:creationId xmlns:a16="http://schemas.microsoft.com/office/drawing/2014/main" id="{37E57CF1-A4A1-416A-B9D8-F33FC1044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439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2BF4D-6B13-4BCD-92B7-A920D9BF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CA" sz="3700"/>
              <a:t>Goal Setting for optimal performance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A5C16-71C2-459D-BFB6-79D124A78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CA" sz="1600"/>
              <a:t>Choose a goal that you would like to accomplish.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600"/>
              <a:t>What is your deadline to accomplish it by.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600"/>
              <a:t>Determine the steps (sub goals) that you need to accomplish.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600"/>
              <a:t>Determine how important it is to you to be able to accomplish this goal.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600"/>
              <a:t>One thing you can do today to bring you closer to the accomplishing your goal.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600"/>
              <a:t>Signature line.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600"/>
              <a:t>Dated and witnessed.</a:t>
            </a:r>
          </a:p>
          <a:p>
            <a:r>
              <a:rPr lang="en-CA" sz="1600"/>
              <a:t>Homework</a:t>
            </a:r>
          </a:p>
          <a:p>
            <a:r>
              <a:rPr lang="en-CA" sz="1600"/>
              <a:t>Journal for 10 minutes every day for 7 days in a row.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wimming in water&#10;&#10;Description automatically generated with medium confidence">
            <a:extLst>
              <a:ext uri="{FF2B5EF4-FFF2-40B4-BE49-F238E27FC236}">
                <a16:creationId xmlns:a16="http://schemas.microsoft.com/office/drawing/2014/main" id="{5F64E57F-75AB-4B70-B073-71BBD8234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26789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23762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D38BA-4C20-45B9-AB5E-F36ED23D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CA" sz="4000"/>
              <a:t>Stress Management</a:t>
            </a:r>
          </a:p>
        </p:txBody>
      </p:sp>
      <p:grpSp>
        <p:nvGrpSpPr>
          <p:cNvPr id="38" name="Group 2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3B0AC-5AEF-49E1-8D68-A33BF7AE9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CA" sz="1100"/>
              <a:t>Be able to identify stressful situations.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100"/>
              <a:t>What type of response does this elicit; physical, mental or both.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100"/>
              <a:t>What is your preferred reaction and what strategy can you employ.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100"/>
              <a:t>What level of emotional arousal (activation) are you as it relates to performance. (Sue, Sally, or Jane).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100"/>
              <a:t>Mental Strategy: self talk (when you performed at your best)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100"/>
              <a:t>Mental Strategy: thought, challenge, and replace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100"/>
              <a:t>Physical (Somatic) Strategy: deep breathing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100"/>
              <a:t>Physical (somatic) Strategy: Progressive Muscle Relaxation (PMR), headspace.</a:t>
            </a:r>
          </a:p>
          <a:p>
            <a:r>
              <a:rPr lang="en-CA" sz="1100"/>
              <a:t>Homework</a:t>
            </a:r>
          </a:p>
          <a:p>
            <a:r>
              <a:rPr lang="en-CA" sz="1100"/>
              <a:t>Try at least one strategy and practice it 3x this week.</a:t>
            </a:r>
          </a:p>
          <a:p>
            <a:r>
              <a:rPr lang="en-CA" sz="1100"/>
              <a:t>Purposely expose yourself to at least 2 stressful situations.</a:t>
            </a:r>
          </a:p>
          <a:p>
            <a:endParaRPr lang="en-CA" sz="11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wimming in water&#10;&#10;Description automatically generated with low confidence">
            <a:extLst>
              <a:ext uri="{FF2B5EF4-FFF2-40B4-BE49-F238E27FC236}">
                <a16:creationId xmlns:a16="http://schemas.microsoft.com/office/drawing/2014/main" id="{AC2CC606-3AD3-4675-83F2-4C7CA28DB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r="1557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F4494-F78A-4E6A-B4F5-A2D38D11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CA" sz="4000"/>
              <a:t>Imagery	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6DA7EB-576D-4E33-A688-D60F690E8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0" y="2282874"/>
            <a:ext cx="3876165" cy="1860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7C3A-9ACA-408E-8EEF-2AC4E049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r>
              <a:rPr lang="en-CA" sz="1400"/>
              <a:t>Find three scenarios or skills that you could work on using imagery.</a:t>
            </a:r>
          </a:p>
          <a:p>
            <a:r>
              <a:rPr lang="en-CA" sz="1400"/>
              <a:t>Choose one of those three scenarios or skills and fill in the details.</a:t>
            </a:r>
          </a:p>
          <a:p>
            <a:r>
              <a:rPr lang="en-CA" sz="1400"/>
              <a:t>Vividness; what so you see, smell, hear, feel.</a:t>
            </a:r>
          </a:p>
          <a:p>
            <a:r>
              <a:rPr lang="en-CA" sz="1400"/>
              <a:t>Perspective; which do you prefer</a:t>
            </a:r>
          </a:p>
          <a:p>
            <a:r>
              <a:rPr lang="en-CA" sz="1400"/>
              <a:t>Time; how long does this take in real life.</a:t>
            </a:r>
          </a:p>
          <a:p>
            <a:r>
              <a:rPr lang="en-CA" sz="1400"/>
              <a:t>Sport imagery log; including date, imagery quality, areas worked on, things to work on next session.</a:t>
            </a:r>
          </a:p>
          <a:p>
            <a:r>
              <a:rPr lang="en-CA" sz="1400"/>
              <a:t>Homework;</a:t>
            </a:r>
          </a:p>
          <a:p>
            <a:r>
              <a:rPr lang="en-CA" sz="1400"/>
              <a:t>Should be done 3-4 times per week and should take approx. 10-15 mins start to finish – MAKE time.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645E3-D881-4778-BFDC-8949729F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CA" sz="4000"/>
              <a:t>One more thing</a:t>
            </a:r>
          </a:p>
        </p:txBody>
      </p:sp>
      <p:pic>
        <p:nvPicPr>
          <p:cNvPr id="5" name="Picture 4" descr="A red and blue logo&#10;&#10;Description automatically generated with low confidence">
            <a:extLst>
              <a:ext uri="{FF2B5EF4-FFF2-40B4-BE49-F238E27FC236}">
                <a16:creationId xmlns:a16="http://schemas.microsoft.com/office/drawing/2014/main" id="{7A69167B-7DCA-4502-A3E0-BFF826E65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0" y="2500907"/>
            <a:ext cx="3876165" cy="14244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48E0-BC37-432E-BB7B-18457CAC8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r>
              <a:rPr lang="en-CA" sz="2000"/>
              <a:t>Sleep diary</a:t>
            </a:r>
          </a:p>
          <a:p>
            <a:r>
              <a:rPr lang="en-CA" sz="2000"/>
              <a:t>Nutritional decisions.</a:t>
            </a:r>
          </a:p>
          <a:p>
            <a:r>
              <a:rPr lang="en-CA" sz="2000"/>
              <a:t>Proper hydration routine.</a:t>
            </a:r>
          </a:p>
          <a:p>
            <a:r>
              <a:rPr lang="en-CA" sz="2000"/>
              <a:t>Time management and academics.</a:t>
            </a:r>
          </a:p>
          <a:p>
            <a:r>
              <a:rPr lang="en-CA" sz="2000"/>
              <a:t>Recreational time.</a:t>
            </a:r>
          </a:p>
          <a:p>
            <a:r>
              <a:rPr lang="en-CA" sz="2000"/>
              <a:t>Strength and conditioning.</a:t>
            </a:r>
          </a:p>
          <a:p>
            <a:r>
              <a:rPr lang="en-CA" sz="2000"/>
              <a:t>Stretching and activation.</a:t>
            </a:r>
          </a:p>
          <a:p>
            <a:r>
              <a:rPr lang="en-CA" sz="2000"/>
              <a:t>Injury prevention and management.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2DEF3-460B-41ED-87BF-AB316CFF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CA"/>
              <a:t>Celebrate your passion for sport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51C7BC-788C-4AF2-BD5F-607DA1CF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en-US" sz="2200" dirty="0"/>
              <a:t>Live your dream.</a:t>
            </a:r>
          </a:p>
          <a:p>
            <a:r>
              <a:rPr lang="en-US" sz="2200" dirty="0"/>
              <a:t>Be a student of your pursuit.</a:t>
            </a:r>
          </a:p>
          <a:p>
            <a:r>
              <a:rPr lang="en-US" sz="2200" dirty="0"/>
              <a:t>Recognize how unique you are.</a:t>
            </a:r>
          </a:p>
          <a:p>
            <a:r>
              <a:rPr lang="en-US" sz="2200" dirty="0"/>
              <a:t>Appreciate the challenges you have overcome.</a:t>
            </a:r>
          </a:p>
          <a:p>
            <a:r>
              <a:rPr lang="en-US" sz="2200" dirty="0"/>
              <a:t>Be grateful for the supporters you have behind you.</a:t>
            </a:r>
          </a:p>
          <a:p>
            <a:r>
              <a:rPr lang="en-US" sz="2200" dirty="0"/>
              <a:t>Understand yourself.</a:t>
            </a:r>
          </a:p>
          <a:p>
            <a:r>
              <a:rPr lang="en-US" sz="2200" dirty="0"/>
              <a:t>Put your performance in perspective.</a:t>
            </a:r>
          </a:p>
          <a:p>
            <a:r>
              <a:rPr lang="en-US" sz="2200" dirty="0"/>
              <a:t>Use your experience to inform your life outside of sport.</a:t>
            </a:r>
          </a:p>
          <a:p>
            <a:endParaRPr lang="en-US" sz="2200" dirty="0"/>
          </a:p>
        </p:txBody>
      </p:sp>
      <p:pic>
        <p:nvPicPr>
          <p:cNvPr id="5" name="Content Placeholder 4" descr="High angle view of a swimming pool lane">
            <a:extLst>
              <a:ext uri="{FF2B5EF4-FFF2-40B4-BE49-F238E27FC236}">
                <a16:creationId xmlns:a16="http://schemas.microsoft.com/office/drawing/2014/main" id="{D41110BA-0C99-4B64-8168-1414F30F0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18623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r="12128" b="36982"/>
          <a:stretch/>
        </p:blipFill>
        <p:spPr>
          <a:xfrm>
            <a:off x="339278" y="1430342"/>
            <a:ext cx="10065713" cy="4974214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376691" y="213260"/>
            <a:ext cx="10644952" cy="112675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Ciutadella Bold" charset="0"/>
              </a:rPr>
              <a:t>SWIMMER / ATHLETE DEVELOPMENT OVERVIEW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8" y="5402437"/>
            <a:ext cx="899997" cy="268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7" y="3012953"/>
            <a:ext cx="900000" cy="450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978" y="1730139"/>
            <a:ext cx="445859" cy="4458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21643" y="223858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err="1"/>
              <a:t>pg</a:t>
            </a:r>
            <a:r>
              <a:rPr lang="fr-CA" sz="1400" b="1" dirty="0"/>
              <a:t>. 16 </a:t>
            </a:r>
            <a:endParaRPr lang="en-US" sz="1400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748910" y="1514590"/>
            <a:ext cx="12960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0748910" y="2663812"/>
            <a:ext cx="12960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0748910" y="3813034"/>
            <a:ext cx="12960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0748910" y="4962256"/>
            <a:ext cx="12960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0748910" y="6111478"/>
            <a:ext cx="12960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7" y="4191101"/>
            <a:ext cx="900000" cy="393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0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42629" r="12631" b="1176"/>
          <a:stretch/>
        </p:blipFill>
        <p:spPr bwMode="auto">
          <a:xfrm>
            <a:off x="531186" y="1355872"/>
            <a:ext cx="9867184" cy="49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337373" y="175437"/>
            <a:ext cx="10644952" cy="112675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Ciutadella Bold" charset="0"/>
              </a:rPr>
              <a:t>SWIMMER / ATHLETE DEVELOPMENT OVERVIEW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7" y="4283734"/>
            <a:ext cx="900000" cy="329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8" y="5402437"/>
            <a:ext cx="899997" cy="268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7" y="3012953"/>
            <a:ext cx="900000" cy="450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978" y="1730139"/>
            <a:ext cx="445859" cy="4458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21643" y="223858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err="1"/>
              <a:t>pg</a:t>
            </a:r>
            <a:r>
              <a:rPr lang="fr-CA" sz="1400" b="1" dirty="0"/>
              <a:t>. 16 </a:t>
            </a:r>
            <a:endParaRPr lang="en-US" sz="1400" b="1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0748910" y="1514590"/>
            <a:ext cx="1296000" cy="0"/>
          </a:xfrm>
          <a:prstGeom prst="lin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0748910" y="2663812"/>
            <a:ext cx="1296000" cy="0"/>
          </a:xfrm>
          <a:prstGeom prst="lin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0748910" y="3813034"/>
            <a:ext cx="1296000" cy="0"/>
          </a:xfrm>
          <a:prstGeom prst="lin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0748910" y="4962256"/>
            <a:ext cx="1296000" cy="0"/>
          </a:xfrm>
          <a:prstGeom prst="lin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0748910" y="6111478"/>
            <a:ext cx="1296000" cy="0"/>
          </a:xfrm>
          <a:prstGeom prst="lin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486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339278" y="4991"/>
            <a:ext cx="10509250" cy="112675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63549" y="1595855"/>
          <a:ext cx="10030785" cy="45156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2703">
                  <a:extLst>
                    <a:ext uri="{9D8B030D-6E8A-4147-A177-3AD203B41FA5}">
                      <a16:colId xmlns:a16="http://schemas.microsoft.com/office/drawing/2014/main" val="2793543724"/>
                    </a:ext>
                  </a:extLst>
                </a:gridCol>
                <a:gridCol w="4125155">
                  <a:extLst>
                    <a:ext uri="{9D8B030D-6E8A-4147-A177-3AD203B41FA5}">
                      <a16:colId xmlns:a16="http://schemas.microsoft.com/office/drawing/2014/main" val="575659625"/>
                    </a:ext>
                  </a:extLst>
                </a:gridCol>
                <a:gridCol w="3692927">
                  <a:extLst>
                    <a:ext uri="{9D8B030D-6E8A-4147-A177-3AD203B41FA5}">
                      <a16:colId xmlns:a16="http://schemas.microsoft.com/office/drawing/2014/main" val="432307572"/>
                    </a:ext>
                  </a:extLst>
                </a:gridCol>
              </a:tblGrid>
              <a:tr h="4346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r>
                        <a:rPr lang="en-CA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teaching </a:t>
                      </a:r>
                      <a:r>
                        <a:rPr lang="en-CA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METAPHORS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71139"/>
                  </a:ext>
                </a:extLst>
              </a:tr>
              <a:tr h="1005466">
                <a:tc>
                  <a:txBody>
                    <a:bodyPr/>
                    <a:lstStyle/>
                    <a:p>
                      <a:pPr lvl="1" algn="l"/>
                      <a:r>
                        <a:rPr lang="en-US" sz="1500" b="1" dirty="0"/>
                        <a:t>S</a:t>
                      </a:r>
                      <a:r>
                        <a:rPr lang="en-US" sz="1500" b="0" dirty="0"/>
                        <a:t>treamline</a:t>
                      </a:r>
                      <a:endParaRPr lang="en-US" sz="1500" b="1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069261"/>
                  </a:ext>
                </a:extLst>
              </a:tr>
              <a:tr h="768886">
                <a:tc>
                  <a:txBody>
                    <a:bodyPr/>
                    <a:lstStyle/>
                    <a:p>
                      <a:pPr lvl="1" algn="l"/>
                      <a:r>
                        <a:rPr lang="en-US" sz="1500" b="1" dirty="0"/>
                        <a:t>H</a:t>
                      </a:r>
                      <a:r>
                        <a:rPr lang="en-US" sz="1500" b="0" dirty="0"/>
                        <a:t>ead</a:t>
                      </a:r>
                      <a:r>
                        <a:rPr lang="en-US" sz="1500" b="0" baseline="0" dirty="0"/>
                        <a:t> and Body Position</a:t>
                      </a:r>
                      <a:endParaRPr lang="en-US" sz="1500" b="1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739982"/>
                  </a:ext>
                </a:extLst>
              </a:tr>
              <a:tr h="768886">
                <a:tc>
                  <a:txBody>
                    <a:bodyPr/>
                    <a:lstStyle/>
                    <a:p>
                      <a:pPr lvl="1" algn="l"/>
                      <a:r>
                        <a:rPr lang="en-US" sz="1500" b="1" dirty="0"/>
                        <a:t>L</a:t>
                      </a:r>
                      <a:r>
                        <a:rPr lang="en-US" sz="1500" b="0" dirty="0"/>
                        <a:t>egs</a:t>
                      </a:r>
                      <a:endParaRPr lang="en-US" sz="1500" b="1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735575"/>
                  </a:ext>
                </a:extLst>
              </a:tr>
              <a:tr h="768886">
                <a:tc>
                  <a:txBody>
                    <a:bodyPr/>
                    <a:lstStyle/>
                    <a:p>
                      <a:pPr lvl="1" algn="l"/>
                      <a:r>
                        <a:rPr lang="en-US" sz="1500" b="1" dirty="0"/>
                        <a:t>A</a:t>
                      </a:r>
                      <a:r>
                        <a:rPr lang="en-US" sz="1500" b="0" dirty="0"/>
                        <a:t>rms</a:t>
                      </a:r>
                      <a:endParaRPr lang="en-US" sz="1500" b="1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886">
                <a:tc>
                  <a:txBody>
                    <a:bodyPr/>
                    <a:lstStyle/>
                    <a:p>
                      <a:pPr lvl="1" algn="l"/>
                      <a:r>
                        <a:rPr lang="en-CA" sz="1500" b="1" dirty="0"/>
                        <a:t>R</a:t>
                      </a:r>
                      <a:r>
                        <a:rPr lang="en-CA" sz="1500" b="0" dirty="0"/>
                        <a:t>hythm</a:t>
                      </a:r>
                      <a:endParaRPr lang="en-US" sz="1500" b="1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US" sz="1500" dirty="0"/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27049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278" y="975358"/>
            <a:ext cx="749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00AAD8"/>
                </a:solidFill>
              </a:rPr>
              <a:t>STROKES – TEACHING PARTS AND METAPHORS</a:t>
            </a:r>
            <a:endParaRPr lang="en-US" sz="2400" b="1" dirty="0">
              <a:solidFill>
                <a:srgbClr val="00AAD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8" y="5402437"/>
            <a:ext cx="899997" cy="2688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7" y="3012953"/>
            <a:ext cx="900000" cy="4509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978" y="1730139"/>
            <a:ext cx="445859" cy="4458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88602" y="2274574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err="1"/>
              <a:t>pg</a:t>
            </a:r>
            <a:r>
              <a:rPr lang="fr-CA" sz="1400" b="1" dirty="0"/>
              <a:t>. 34 - 41</a:t>
            </a:r>
            <a:endParaRPr lang="en-US" sz="1400" b="1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0748910" y="1514590"/>
            <a:ext cx="1296000" cy="0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10748910" y="2663812"/>
            <a:ext cx="1296000" cy="0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0748910" y="3813034"/>
            <a:ext cx="1296000" cy="0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0748910" y="4962256"/>
            <a:ext cx="1296000" cy="0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0748910" y="6111478"/>
            <a:ext cx="1296000" cy="0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7" y="4191101"/>
            <a:ext cx="900000" cy="393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5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339278" y="358026"/>
            <a:ext cx="11096818" cy="112675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BREAKING STROKES INTO TEACHABLE PARTS (SKILLS) CONT’D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" y="6288922"/>
            <a:ext cx="947879" cy="414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80124" y="1726908"/>
            <a:ext cx="11446116" cy="5171086"/>
          </a:xfrm>
        </p:spPr>
        <p:txBody>
          <a:bodyPr anchor="t"/>
          <a:lstStyle/>
          <a:p>
            <a:pPr marL="0" indent="0">
              <a:spcBef>
                <a:spcPts val="1200"/>
              </a:spcBef>
              <a:buClr>
                <a:srgbClr val="00AAD8"/>
              </a:buClr>
              <a:buNone/>
            </a:pPr>
            <a:r>
              <a:rPr lang="en-CA" b="1" dirty="0">
                <a:solidFill>
                  <a:srgbClr val="00AAD8"/>
                </a:solidFill>
                <a:ea typeface="ヒラギノ角ゴ ProN W3" charset="0"/>
                <a:cs typeface="Avenir Black"/>
              </a:rPr>
              <a:t>KEY PERFORMANCE FACTORS: STARTS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CA" b="1" dirty="0"/>
              <a:t>Both starts and turns will be broken down into five (5) skills / key segments:</a:t>
            </a:r>
          </a:p>
          <a:p>
            <a:pPr>
              <a:spcBef>
                <a:spcPts val="1200"/>
              </a:spcBef>
              <a:buClrTx/>
              <a:buSzPct val="100000"/>
            </a:pPr>
            <a:r>
              <a:rPr lang="en-CA" b="1" dirty="0"/>
              <a:t>P.R.A.F.E. </a:t>
            </a:r>
            <a:r>
              <a:rPr lang="en-CA" dirty="0"/>
              <a:t>is an acronym used to identify the important parts of a competitive swimming start.</a:t>
            </a:r>
          </a:p>
          <a:p>
            <a:pPr marL="1244600" lvl="4" indent="0">
              <a:spcBef>
                <a:spcPts val="1200"/>
              </a:spcBef>
              <a:buClr>
                <a:srgbClr val="00AAD8"/>
              </a:buClr>
              <a:buNone/>
            </a:pPr>
            <a:r>
              <a:rPr lang="en-CA" b="1" dirty="0">
                <a:solidFill>
                  <a:srgbClr val="00AAD8"/>
                </a:solidFill>
              </a:rPr>
              <a:t>P</a:t>
            </a:r>
            <a:r>
              <a:rPr lang="en-CA" dirty="0"/>
              <a:t>reparation* = the “Zero” position on the block prior to “Take your mark.”</a:t>
            </a:r>
            <a:endParaRPr lang="en-CA" b="1" dirty="0"/>
          </a:p>
          <a:p>
            <a:pPr marL="1244600" lvl="4" indent="0">
              <a:spcBef>
                <a:spcPts val="1200"/>
              </a:spcBef>
              <a:buClr>
                <a:srgbClr val="00AAD8"/>
              </a:buClr>
              <a:buNone/>
            </a:pPr>
            <a:r>
              <a:rPr lang="en-CA" b="1" dirty="0">
                <a:solidFill>
                  <a:srgbClr val="00AAD8"/>
                </a:solidFill>
              </a:rPr>
              <a:t>R</a:t>
            </a:r>
            <a:r>
              <a:rPr lang="en-CA" dirty="0"/>
              <a:t>eaction = the swimmer’s reaction at the starting signal (Less than 1 s)</a:t>
            </a:r>
            <a:endParaRPr lang="en-CA" b="1" dirty="0"/>
          </a:p>
          <a:p>
            <a:pPr marL="1244600" lvl="4" indent="0">
              <a:spcBef>
                <a:spcPts val="1200"/>
              </a:spcBef>
              <a:buClr>
                <a:srgbClr val="00AAD8"/>
              </a:buClr>
              <a:buNone/>
            </a:pPr>
            <a:r>
              <a:rPr lang="en-CA" b="1" dirty="0">
                <a:solidFill>
                  <a:srgbClr val="00AAD8"/>
                </a:solidFill>
              </a:rPr>
              <a:t>A</a:t>
            </a:r>
            <a:r>
              <a:rPr lang="en-CA" dirty="0"/>
              <a:t>cceleration = the movement that gets the swimmer off the block / wall</a:t>
            </a:r>
            <a:endParaRPr lang="en-CA" b="1" dirty="0"/>
          </a:p>
          <a:p>
            <a:pPr marL="1244600" lvl="4" indent="0">
              <a:spcBef>
                <a:spcPts val="1200"/>
              </a:spcBef>
              <a:buClr>
                <a:srgbClr val="00AAD8"/>
              </a:buClr>
              <a:buNone/>
            </a:pPr>
            <a:r>
              <a:rPr lang="en-CA" b="1" dirty="0">
                <a:solidFill>
                  <a:srgbClr val="00AAD8"/>
                </a:solidFill>
              </a:rPr>
              <a:t>F</a:t>
            </a:r>
            <a:r>
              <a:rPr lang="en-CA" dirty="0"/>
              <a:t>light = the position of the swimmer’s body in the air</a:t>
            </a:r>
            <a:endParaRPr lang="en-CA" b="1" dirty="0"/>
          </a:p>
          <a:p>
            <a:pPr marL="1244600" lvl="4" indent="0">
              <a:spcBef>
                <a:spcPts val="1200"/>
              </a:spcBef>
              <a:buClr>
                <a:srgbClr val="00AAD8"/>
              </a:buClr>
              <a:buNone/>
            </a:pPr>
            <a:r>
              <a:rPr lang="en-CA" b="1" dirty="0">
                <a:solidFill>
                  <a:srgbClr val="00AAD8"/>
                </a:solidFill>
              </a:rPr>
              <a:t>E</a:t>
            </a:r>
            <a:r>
              <a:rPr lang="en-CA" dirty="0"/>
              <a:t>ntry = the position of the swimmer’s body as he/she enters the water</a:t>
            </a:r>
            <a:endParaRPr lang="en-CA" b="1" dirty="0"/>
          </a:p>
          <a:p>
            <a:pPr marL="0" indent="0">
              <a:spcBef>
                <a:spcPts val="1200"/>
              </a:spcBef>
              <a:buClr>
                <a:srgbClr val="00AAD8"/>
              </a:buClr>
              <a:buNone/>
            </a:pPr>
            <a:endParaRPr lang="en-US" b="1" baseline="30000" dirty="0">
              <a:solidFill>
                <a:srgbClr val="00AAD8"/>
              </a:solidFill>
              <a:cs typeface="Arial Rounded MT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6174065"/>
            <a:ext cx="1055508" cy="528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94" y="6345744"/>
            <a:ext cx="1005429" cy="300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6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74" y="1592796"/>
            <a:ext cx="12662290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AAD8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sym typeface="Helvetica Light" charset="0"/>
              </a:rPr>
              <a:t>KEY PERFORMANCE FACTORS: TURNS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ea typeface="ヒラギノ角ゴ ProN W3" charset="-128"/>
              <a:sym typeface="Helvetica Ligh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Turns are broken into 5 Key Performance Factors: 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cs typeface="Arial Black"/>
                <a:sym typeface="Helvetica Light" charset="0"/>
              </a:rPr>
              <a:t>A.T.P.G.T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ヒラギノ角ゴ ProN W3" charset="-128"/>
              <a:sym typeface="Helvetica Light" charset="0"/>
            </a:endParaRPr>
          </a:p>
          <a:p>
            <a:pPr marL="457200" marR="0" lvl="2" indent="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AD8"/>
              </a:buClr>
              <a:buSzPct val="7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AD8"/>
                </a:solidFill>
                <a:effectLst/>
                <a:uLnTx/>
                <a:uFillTx/>
                <a:latin typeface="Helvetica Light"/>
                <a:ea typeface="ヒラギノ角ゴ ProN W3" charset="-128"/>
                <a:cs typeface="Arial Black"/>
                <a:sym typeface="Helvetica Light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pproach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 coming into the wall (speed, angle, body position)</a:t>
            </a:r>
          </a:p>
          <a:p>
            <a:pPr marL="457200" marR="0" lvl="2" indent="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AD8"/>
              </a:buClr>
              <a:buSzPct val="7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AD8"/>
                </a:solidFill>
                <a:effectLst/>
                <a:uLnTx/>
                <a:uFillTx/>
                <a:latin typeface="Helvetica Light"/>
                <a:ea typeface="ヒラギノ角ゴ ProN W3" charset="-128"/>
                <a:cs typeface="Arial Black"/>
                <a:sym typeface="Helvetica Light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urn </a:t>
            </a:r>
            <a:r>
              <a:rPr lang="en-CA" sz="2400" dirty="0">
                <a:solidFill>
                  <a:srgbClr val="000000"/>
                </a:solidFill>
                <a:latin typeface="Helvetica Light"/>
                <a:ea typeface="ヒラギノ角ゴ ProN W3" charset="-128"/>
                <a:sym typeface="Helvetica Light" charset="0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 turning motion (flip, swivel)</a:t>
            </a:r>
          </a:p>
          <a:p>
            <a:pPr marL="457200" marR="0" lvl="2" indent="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AD8"/>
              </a:buClr>
              <a:buSzPct val="7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AD8"/>
                </a:solidFill>
                <a:effectLst/>
                <a:uLnTx/>
                <a:uFillTx/>
                <a:latin typeface="Helvetica Light"/>
                <a:ea typeface="ヒラギノ角ゴ ProN W3" charset="-128"/>
                <a:cs typeface="Arial Black"/>
                <a:sym typeface="Helvetica Light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ush off </a:t>
            </a:r>
            <a:r>
              <a:rPr lang="en-CA" sz="2400" dirty="0">
                <a:solidFill>
                  <a:srgbClr val="000000"/>
                </a:solidFill>
                <a:latin typeface="Helvetica Light"/>
                <a:ea typeface="ヒラギノ角ゴ ProN W3" charset="-128"/>
                <a:sym typeface="Helvetica Light" charset="0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 pushing motion off the wall (feet position, leg set up, depth)</a:t>
            </a:r>
          </a:p>
          <a:p>
            <a:pPr marL="457200" marR="0" lvl="2" indent="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AD8"/>
              </a:buClr>
              <a:buSzPct val="7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AD8"/>
                </a:solidFill>
                <a:effectLst/>
                <a:uLnTx/>
                <a:uFillTx/>
                <a:latin typeface="Helvetica Light"/>
                <a:ea typeface="ヒラギノ角ゴ ProN W3" charset="-128"/>
                <a:cs typeface="Arial Black"/>
                <a:sym typeface="Helvetica Light" charset="0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lide </a:t>
            </a:r>
            <a:r>
              <a:rPr lang="en-CA" sz="2400" dirty="0">
                <a:solidFill>
                  <a:srgbClr val="000000"/>
                </a:solidFill>
                <a:latin typeface="Helvetica Light"/>
                <a:ea typeface="ヒラギノ角ゴ ProN W3" charset="-128"/>
                <a:sym typeface="Helvetica Light" charset="0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 initial underwater (fastest part before deceleration) </a:t>
            </a:r>
          </a:p>
          <a:p>
            <a:pPr marL="457200" marR="0" lvl="2" indent="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AAD8"/>
              </a:buClr>
              <a:buSzPct val="7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AD8"/>
                </a:solidFill>
                <a:effectLst/>
                <a:uLnTx/>
                <a:uFillTx/>
                <a:latin typeface="Helvetica Light"/>
                <a:ea typeface="ヒラギノ角ゴ ProN W3" charset="-128"/>
                <a:cs typeface="Arial Black"/>
                <a:sym typeface="Helvetica Light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ransition </a:t>
            </a:r>
            <a:r>
              <a:rPr lang="en-CA" sz="2400" dirty="0">
                <a:solidFill>
                  <a:srgbClr val="000000"/>
                </a:solidFill>
                <a:latin typeface="Helvetica Light"/>
                <a:ea typeface="ヒラギノ角ゴ ProN W3" charset="-128"/>
                <a:sym typeface="Helvetica Light" charset="0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 Underwater kicks or pull out after the glide until body breaks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 charset="-128"/>
                <a:sym typeface="Helvetica Light" charset="0"/>
              </a:rPr>
              <a:t>surface.</a:t>
            </a: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355538" y="286018"/>
            <a:ext cx="11372013" cy="112675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BREAKING STROKES INTO TEACHABLE PARTS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(SKILLS)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" y="6288922"/>
            <a:ext cx="947879" cy="414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25" y="6174065"/>
            <a:ext cx="1055508" cy="528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94" y="6345744"/>
            <a:ext cx="1005429" cy="300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2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339278" y="-6951"/>
            <a:ext cx="10509250" cy="112675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SCIENCE OF SWIMMING - PROPULSION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t="20996" r="11004" b="66165"/>
          <a:stretch/>
        </p:blipFill>
        <p:spPr bwMode="auto">
          <a:xfrm>
            <a:off x="1805155" y="4732694"/>
            <a:ext cx="2304257" cy="68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PTShape_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49826" r="9216" b="34210"/>
          <a:stretch/>
        </p:blipFill>
        <p:spPr bwMode="auto">
          <a:xfrm>
            <a:off x="4653156" y="4527432"/>
            <a:ext cx="2448272" cy="8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PTShape_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80950" r="12704" b="1724"/>
          <a:stretch/>
        </p:blipFill>
        <p:spPr bwMode="auto">
          <a:xfrm>
            <a:off x="7767750" y="4444662"/>
            <a:ext cx="2556284" cy="97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981200" y="1882843"/>
            <a:ext cx="8229600" cy="61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ctr" anchorCtr="0" compatLnSpc="1">
            <a:prstTxWarp prst="textNoShape">
              <a:avLst/>
            </a:prstTxWarp>
          </a:bodyPr>
          <a:lstStyle>
            <a:lvl1pPr marL="635000" indent="-635000" algn="l" rtl="0" eaLnBrk="0" fontAlgn="base" hangingPunct="0">
              <a:spcBef>
                <a:spcPts val="59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Light" charset="0"/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1219200" indent="-635000" algn="l" rtl="0" eaLnBrk="0" fontAlgn="base" hangingPunct="0">
              <a:spcBef>
                <a:spcPts val="59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Light" charset="0"/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1854200" indent="-635000" algn="l" rtl="0" eaLnBrk="0" fontAlgn="base" hangingPunct="0">
              <a:spcBef>
                <a:spcPts val="59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Light" charset="0"/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2489200" indent="-635000" algn="l" rtl="0" eaLnBrk="0" fontAlgn="base" hangingPunct="0">
              <a:spcBef>
                <a:spcPts val="59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Light" charset="0"/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3124200" indent="-635000" algn="l" rtl="0" eaLnBrk="0" fontAlgn="base" hangingPunct="0">
              <a:spcBef>
                <a:spcPts val="59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Light" charset="0"/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3581400" indent="-635000" algn="l" rtl="0" fontAlgn="base">
              <a:spcBef>
                <a:spcPts val="59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Light" charset="0"/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4038600" indent="-635000" algn="l" rtl="0" fontAlgn="base">
              <a:spcBef>
                <a:spcPts val="59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Light" charset="0"/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4495800" indent="-635000" algn="l" rtl="0" fontAlgn="base">
              <a:spcBef>
                <a:spcPts val="59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Light" charset="0"/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4953000" indent="-635000" algn="l" rtl="0" fontAlgn="base">
              <a:spcBef>
                <a:spcPts val="59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Light" charset="0"/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317500" marR="0" lvl="0" indent="-317500" algn="ctr" defTabSz="457200" rtl="0" eaLnBrk="0" fontAlgn="base" latinLnBrk="0" hangingPunct="0">
              <a:lnSpc>
                <a:spcPct val="100000"/>
              </a:lnSpc>
              <a:spcBef>
                <a:spcPts val="295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Light" charset="0"/>
              <a:buNone/>
              <a:tabLst/>
              <a:defRPr/>
            </a:pPr>
            <a:r>
              <a:rPr kumimoji="0" lang="en-CA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/>
                <a:sym typeface="Helvetica Light" charset="0"/>
              </a:rPr>
              <a:t>It’s the Law! : </a:t>
            </a:r>
            <a:r>
              <a:rPr kumimoji="0" lang="en-CA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ヒラギノ角ゴ ProN W3"/>
                <a:sym typeface="Helvetica Light" charset="0"/>
              </a:rPr>
              <a:t>Acceleration</a:t>
            </a:r>
            <a:endParaRPr kumimoji="0" lang="en-CA" alt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ヒラギノ角ゴ ProN W3"/>
              <a:sym typeface="Helvetica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1159" y="2957742"/>
            <a:ext cx="223224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sym typeface="Helvetica Light" charset="0"/>
              </a:rPr>
              <a:t>Force of hand accelerates the brick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ea typeface="ヒラギノ角ゴ ProN W3" charset="-128"/>
              <a:sym typeface="Helvetica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3156" y="2957742"/>
            <a:ext cx="25562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sym typeface="Helvetica Light" charset="0"/>
              </a:rPr>
              <a:t>Twice as much force produces twice as much acceleration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ea typeface="ヒラギノ角ゴ ProN W3" charset="-128"/>
              <a:sym typeface="Helvetica Ligh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70727" y="2960948"/>
            <a:ext cx="28231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sym typeface="Helvetica Light" charset="0"/>
              </a:rPr>
              <a:t>Twice the force on twice the mass gives the same acceleration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ea typeface="ヒラギノ角ゴ ProN W3" charset="-128"/>
              <a:sym typeface="Helvetica Light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8" y="5402437"/>
            <a:ext cx="899997" cy="2688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7" y="3012953"/>
            <a:ext cx="900000" cy="4509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978" y="1730139"/>
            <a:ext cx="445859" cy="4458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021643" y="2238584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err="1"/>
              <a:t>pg</a:t>
            </a:r>
            <a:r>
              <a:rPr lang="fr-CA" sz="1400" b="1" dirty="0"/>
              <a:t>. 31</a:t>
            </a:r>
            <a:endParaRPr lang="en-US" sz="1400" b="1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0748910" y="1514590"/>
            <a:ext cx="1296000" cy="0"/>
          </a:xfrm>
          <a:prstGeom prst="line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10748910" y="2663812"/>
            <a:ext cx="1296000" cy="0"/>
          </a:xfrm>
          <a:prstGeom prst="line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10748910" y="3813034"/>
            <a:ext cx="1296000" cy="0"/>
          </a:xfrm>
          <a:prstGeom prst="line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10748910" y="4962256"/>
            <a:ext cx="1296000" cy="0"/>
          </a:xfrm>
          <a:prstGeom prst="line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0748910" y="6111478"/>
            <a:ext cx="1296000" cy="0"/>
          </a:xfrm>
          <a:prstGeom prst="line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7" y="4191101"/>
            <a:ext cx="900000" cy="393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99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339278" y="0"/>
            <a:ext cx="10509250" cy="112675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39278" y="1287262"/>
            <a:ext cx="9236367" cy="2525772"/>
          </a:xfrm>
        </p:spPr>
        <p:txBody>
          <a:bodyPr anchor="t"/>
          <a:lstStyle/>
          <a:p>
            <a:pPr>
              <a:buClrTx/>
              <a:buSzPct val="100000"/>
            </a:pPr>
            <a:r>
              <a:rPr lang="en-CA" sz="2700" dirty="0">
                <a:latin typeface="Helvetica Light" charset="0"/>
                <a:ea typeface="ヒラギノ角ゴ ProN W3" charset="0"/>
                <a:cs typeface="ヒラギノ角ゴ ProN W3" charset="0"/>
              </a:rPr>
              <a:t>Any push or pull on an object</a:t>
            </a:r>
          </a:p>
          <a:p>
            <a:pPr>
              <a:buClrTx/>
              <a:buSzPct val="100000"/>
            </a:pPr>
            <a:r>
              <a:rPr lang="en-CA" sz="2700" dirty="0">
                <a:latin typeface="Helvetica Light" charset="0"/>
                <a:ea typeface="ヒラギノ角ゴ ProN W3" charset="0"/>
                <a:cs typeface="ヒラギノ角ゴ ProN W3" charset="0"/>
              </a:rPr>
              <a:t>Force causes acceleration (Newton’s Second Law)</a:t>
            </a:r>
          </a:p>
          <a:p>
            <a:pPr>
              <a:buClrTx/>
              <a:buSzPct val="100000"/>
            </a:pPr>
            <a:r>
              <a:rPr lang="en-CA" sz="2700" dirty="0">
                <a:latin typeface="Helvetica Light" charset="0"/>
                <a:ea typeface="ヒラギノ角ゴ ProN W3" charset="0"/>
                <a:cs typeface="ヒラギノ角ゴ ProN W3" charset="0"/>
              </a:rPr>
              <a:t>Can be broken down into the primary directions of motion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4" r="38451" b="24438"/>
          <a:stretch>
            <a:fillRect/>
          </a:stretch>
        </p:blipFill>
        <p:spPr bwMode="auto">
          <a:xfrm>
            <a:off x="3106474" y="3671165"/>
            <a:ext cx="4954572" cy="258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8" y="5402437"/>
            <a:ext cx="899997" cy="2688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7" y="3012953"/>
            <a:ext cx="900000" cy="4509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978" y="1730139"/>
            <a:ext cx="445859" cy="4458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021643" y="2238584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 err="1"/>
              <a:t>pg</a:t>
            </a:r>
            <a:r>
              <a:rPr lang="fr-CA" sz="1400" b="1" dirty="0"/>
              <a:t>. 31</a:t>
            </a:r>
            <a:endParaRPr lang="en-US" sz="1400" b="1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0748910" y="1514590"/>
            <a:ext cx="12960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0748910" y="2663812"/>
            <a:ext cx="12960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0748910" y="3813034"/>
            <a:ext cx="12960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0748910" y="4962256"/>
            <a:ext cx="12960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0748910" y="6111478"/>
            <a:ext cx="1296000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07" y="4191101"/>
            <a:ext cx="900000" cy="393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9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6D9E819-508F-487B-A976-2FB13EBD0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World Class Starts</a:t>
            </a:r>
          </a:p>
        </p:txBody>
      </p:sp>
      <p:pic>
        <p:nvPicPr>
          <p:cNvPr id="109576" name="Picture 8">
            <a:extLst>
              <a:ext uri="{FF2B5EF4-FFF2-40B4-BE49-F238E27FC236}">
                <a16:creationId xmlns:a16="http://schemas.microsoft.com/office/drawing/2014/main" id="{83A177B7-BFEC-48EC-ADFB-E5AB960DB9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05001"/>
            <a:ext cx="8229600" cy="3706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1558</Words>
  <Application>Microsoft Macintosh PowerPoint</Application>
  <PresentationFormat>Widescreen</PresentationFormat>
  <Paragraphs>203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ヒラギノ角ゴ ProN W3</vt:lpstr>
      <vt:lpstr>Arial</vt:lpstr>
      <vt:lpstr>Arial Black</vt:lpstr>
      <vt:lpstr>Arial Rounded MT Bold</vt:lpstr>
      <vt:lpstr>Avenir Black</vt:lpstr>
      <vt:lpstr>Calibri</vt:lpstr>
      <vt:lpstr>Calibri Light</vt:lpstr>
      <vt:lpstr>Ciutadella Bold</vt:lpstr>
      <vt:lpstr>Helvetica Light</vt:lpstr>
      <vt:lpstr>Office Theme</vt:lpstr>
      <vt:lpstr>Trent Swim club Winter 2021</vt:lpstr>
      <vt:lpstr>SWIMMER / ATHLETE DEVELOPMENT OVERVIEW</vt:lpstr>
      <vt:lpstr>SWIMMER / ATHLETE DEVELOPMENT OVERVIEW</vt:lpstr>
      <vt:lpstr>ACTIVITY</vt:lpstr>
      <vt:lpstr>BREAKING STROKES INTO TEACHABLE PARTS (SKILLS) CONT’D</vt:lpstr>
      <vt:lpstr>BREAKING STROKES INTO TEACHABLE PARTS (SKILLS)</vt:lpstr>
      <vt:lpstr>SCIENCE OF SWIMMING - PROPULSION</vt:lpstr>
      <vt:lpstr>FORCE</vt:lpstr>
      <vt:lpstr>Practice World Class Starts</vt:lpstr>
      <vt:lpstr>Junior and Senior (developing performance)</vt:lpstr>
      <vt:lpstr>Mental Skills Checklist</vt:lpstr>
      <vt:lpstr>Goal Setting for optimal performance</vt:lpstr>
      <vt:lpstr>Stress Management</vt:lpstr>
      <vt:lpstr>Imagery </vt:lpstr>
      <vt:lpstr>One more thing</vt:lpstr>
      <vt:lpstr>Celebrate your passion for sport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Sophie Simard</cp:lastModifiedBy>
  <cp:revision>14</cp:revision>
  <dcterms:created xsi:type="dcterms:W3CDTF">2021-02-08T16:52:46Z</dcterms:created>
  <dcterms:modified xsi:type="dcterms:W3CDTF">2021-04-26T17:44:01Z</dcterms:modified>
</cp:coreProperties>
</file>