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Montserrat SemiBold"/>
      <p:regular r:id="rId26"/>
      <p:bold r:id="rId27"/>
      <p:italic r:id="rId28"/>
      <p:boldItalic r:id="rId29"/>
    </p:embeddedFont>
    <p:embeddedFont>
      <p:font typeface="Montserra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416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4164"/>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SemiBold-regular.fntdata"/><Relationship Id="rId25" Type="http://schemas.openxmlformats.org/officeDocument/2006/relationships/slide" Target="slides/slide20.xml"/><Relationship Id="rId28" Type="http://schemas.openxmlformats.org/officeDocument/2006/relationships/font" Target="fonts/MontserratSemiBold-italic.fntdata"/><Relationship Id="rId27" Type="http://schemas.openxmlformats.org/officeDocument/2006/relationships/font" Target="fonts/MontserratSemi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6.xml"/><Relationship Id="rId33" Type="http://schemas.openxmlformats.org/officeDocument/2006/relationships/font" Target="fonts/Montserrat-boldItalic.fntdata"/><Relationship Id="rId10" Type="http://schemas.openxmlformats.org/officeDocument/2006/relationships/slide" Target="slides/slide5.xml"/><Relationship Id="rId32" Type="http://schemas.openxmlformats.org/officeDocument/2006/relationships/font" Target="fonts/Montserrat-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d016058b7f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d016058b7f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d016058b7f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d016058b7f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d016058b7f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d016058b7f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d016058b7f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d016058b7f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d016058b7f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d016058b7f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d016058b7f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d016058b7f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d016058b7f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d016058b7f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d5e10092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d5e10092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d5e100927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d5e100927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d5e100927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d5e100927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d016058b7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d016058b7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d5e100927a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d5e100927a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d016058b7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d016058b7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d016058b7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d016058b7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d016058b7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d016058b7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d016058b7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d016058b7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d016058b7f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d016058b7f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d016058b7f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d016058b7f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d016058b7f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d016058b7f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hyperlink" Target="https://elsmoreswim.com/" TargetMode="External"/><Relationship Id="rId5" Type="http://schemas.openxmlformats.org/officeDocument/2006/relationships/image" Target="../media/image10.png"/><Relationship Id="rId6"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hyperlink" Target="https://elsmoreswim.com/" TargetMode="External"/><Relationship Id="rId5"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24.png"/><Relationship Id="rId5" Type="http://schemas.openxmlformats.org/officeDocument/2006/relationships/image" Target="../media/image16.png"/><Relationship Id="rId6"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hyperlink" Target="https://www.teamunify.com/team/clov/page/home" TargetMode="External"/><Relationship Id="rId10" Type="http://schemas.openxmlformats.org/officeDocument/2006/relationships/image" Target="../media/image14.png"/><Relationship Id="rId9" Type="http://schemas.openxmlformats.org/officeDocument/2006/relationships/image" Target="../media/image13.png"/><Relationship Id="rId5" Type="http://schemas.openxmlformats.org/officeDocument/2006/relationships/hyperlink" Target="https://play.google.com/store/apps/details?id=com.active.aps.meetmobile&amp;gl=US&amp;pli=1" TargetMode="External"/><Relationship Id="rId6" Type="http://schemas.openxmlformats.org/officeDocument/2006/relationships/hyperlink" Target="https://play.google.com/store/apps/details?id=com.swimcounts&amp;gl=US" TargetMode="External"/><Relationship Id="rId7" Type="http://schemas.openxmlformats.org/officeDocument/2006/relationships/hyperlink" Target="https://play.google.com/store/apps/details?id=com.teamunify.ondeck&amp;gl=US" TargetMode="External"/><Relationship Id="rId8"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26.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2.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hyperlink" Target="https://www.teamunify.com/clov/UserFiles/Image/QuickUpload/2021-2024-national-single-age-motivational-times_005660.pdf" TargetMode="External"/><Relationship Id="rId6" Type="http://schemas.openxmlformats.org/officeDocument/2006/relationships/hyperlink" Target="https://www.teamunify.com/wzone/__eventform__/1446378_3f47be9c-7193-4d0a-a256-2221ec1d863c.pdf" TargetMode="External"/><Relationship Id="rId7" Type="http://schemas.openxmlformats.org/officeDocument/2006/relationships/hyperlink" Target="https://www.teamunify.com/utoa/__eventform__/1379184_2022%20SWAGR%20time%20standards.pdf" TargetMode="External"/><Relationship Id="rId8" Type="http://schemas.openxmlformats.org/officeDocument/2006/relationships/hyperlink" Target="https://www.teamunify.com/clov/UserFiles/Image/QuickUpload/22---24-ccs-ag-champs-standards-b_069044.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6700" y="0"/>
            <a:ext cx="9144000" cy="5143499"/>
          </a:xfrm>
          <a:prstGeom prst="rect">
            <a:avLst/>
          </a:prstGeom>
          <a:noFill/>
          <a:ln>
            <a:noFill/>
          </a:ln>
        </p:spPr>
      </p:pic>
      <p:pic>
        <p:nvPicPr>
          <p:cNvPr id="55" name="Google Shape;55;p13"/>
          <p:cNvPicPr preferRelativeResize="0"/>
          <p:nvPr/>
        </p:nvPicPr>
        <p:blipFill>
          <a:blip r:embed="rId4">
            <a:alphaModFix/>
          </a:blip>
          <a:stretch>
            <a:fillRect/>
          </a:stretch>
        </p:blipFill>
        <p:spPr>
          <a:xfrm>
            <a:off x="1737875" y="587150"/>
            <a:ext cx="5152026" cy="3091725"/>
          </a:xfrm>
          <a:prstGeom prst="rect">
            <a:avLst/>
          </a:prstGeom>
          <a:noFill/>
          <a:ln>
            <a:noFill/>
          </a:ln>
        </p:spPr>
      </p:pic>
      <p:sp>
        <p:nvSpPr>
          <p:cNvPr id="56" name="Google Shape;56;p13"/>
          <p:cNvSpPr txBox="1"/>
          <p:nvPr/>
        </p:nvSpPr>
        <p:spPr>
          <a:xfrm>
            <a:off x="1039350" y="4254725"/>
            <a:ext cx="72177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latin typeface="Montserrat SemiBold"/>
                <a:ea typeface="Montserrat SemiBold"/>
                <a:cs typeface="Montserrat SemiBold"/>
                <a:sym typeface="Montserrat SemiBold"/>
              </a:rPr>
              <a:t>The “How-To” Guide for Swim Parents</a:t>
            </a:r>
            <a:endParaRPr sz="2100">
              <a:latin typeface="Montserrat SemiBold"/>
              <a:ea typeface="Montserrat SemiBold"/>
              <a:cs typeface="Montserrat SemiBold"/>
              <a:sym typeface="Montserrat SemiBold"/>
            </a:endParaRPr>
          </a:p>
        </p:txBody>
      </p:sp>
      <p:sp>
        <p:nvSpPr>
          <p:cNvPr id="57" name="Google Shape;57;p13"/>
          <p:cNvSpPr txBox="1"/>
          <p:nvPr/>
        </p:nvSpPr>
        <p:spPr>
          <a:xfrm>
            <a:off x="2944750" y="3712900"/>
            <a:ext cx="33759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900">
                <a:solidFill>
                  <a:schemeClr val="dk1"/>
                </a:solidFill>
                <a:latin typeface="Montserrat"/>
                <a:ea typeface="Montserrat"/>
                <a:cs typeface="Montserrat"/>
                <a:sym typeface="Montserrat"/>
              </a:rPr>
              <a:t>SWIM MEETS</a:t>
            </a:r>
            <a:endParaRPr b="1" sz="2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3" name="Google Shape;153;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4" name="Google Shape;154;p22"/>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155" name="Google Shape;155;p22"/>
          <p:cNvSpPr/>
          <p:nvPr/>
        </p:nvSpPr>
        <p:spPr>
          <a:xfrm>
            <a:off x="-11450" y="1168000"/>
            <a:ext cx="8053200" cy="3106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GETTING INTO THE DETAILS | HEAT SHEETS</a:t>
            </a:r>
            <a:endParaRPr/>
          </a:p>
        </p:txBody>
      </p:sp>
      <p:sp>
        <p:nvSpPr>
          <p:cNvPr id="157" name="Google Shape;157;p22"/>
          <p:cNvSpPr txBox="1"/>
          <p:nvPr>
            <p:ph idx="1" type="body"/>
          </p:nvPr>
        </p:nvSpPr>
        <p:spPr>
          <a:xfrm>
            <a:off x="311700" y="1152475"/>
            <a:ext cx="5642100" cy="38880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The third sheet posted will the the Results Sheet</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This sheet will show your swimmers official time after the event is complete</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The time varies from meets to meet when these are posted</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As your swimmer gains experience, it is </a:t>
            </a:r>
            <a:r>
              <a:rPr lang="en" sz="1650">
                <a:solidFill>
                  <a:srgbClr val="000000"/>
                </a:solidFill>
                <a:highlight>
                  <a:srgbClr val="9FC5E8"/>
                </a:highlight>
                <a:latin typeface="Calibri"/>
                <a:ea typeface="Calibri"/>
                <a:cs typeface="Calibri"/>
                <a:sym typeface="Calibri"/>
              </a:rPr>
              <a:t>beneficial</a:t>
            </a:r>
            <a:r>
              <a:rPr lang="en" sz="1650">
                <a:solidFill>
                  <a:srgbClr val="000000"/>
                </a:solidFill>
                <a:highlight>
                  <a:srgbClr val="9FC5E8"/>
                </a:highlight>
                <a:latin typeface="Calibri"/>
                <a:ea typeface="Calibri"/>
                <a:cs typeface="Calibri"/>
                <a:sym typeface="Calibri"/>
              </a:rPr>
              <a:t> for them to learn how to check </a:t>
            </a:r>
            <a:r>
              <a:rPr lang="en" sz="1650">
                <a:solidFill>
                  <a:srgbClr val="000000"/>
                </a:solidFill>
                <a:highlight>
                  <a:srgbClr val="9FC5E8"/>
                </a:highlight>
                <a:latin typeface="Calibri"/>
                <a:ea typeface="Calibri"/>
                <a:cs typeface="Calibri"/>
                <a:sym typeface="Calibri"/>
              </a:rPr>
              <a:t>their</a:t>
            </a:r>
            <a:r>
              <a:rPr lang="en" sz="1650">
                <a:solidFill>
                  <a:srgbClr val="000000"/>
                </a:solidFill>
                <a:highlight>
                  <a:srgbClr val="9FC5E8"/>
                </a:highlight>
                <a:latin typeface="Calibri"/>
                <a:ea typeface="Calibri"/>
                <a:cs typeface="Calibri"/>
                <a:sym typeface="Calibri"/>
              </a:rPr>
              <a:t> own Heat and Lane assignments</a:t>
            </a:r>
            <a:endParaRPr sz="1650">
              <a:solidFill>
                <a:srgbClr val="000000"/>
              </a:solidFill>
              <a:highlight>
                <a:srgbClr val="9FC5E8"/>
              </a:highlight>
              <a:latin typeface="Calibri"/>
              <a:ea typeface="Calibri"/>
              <a:cs typeface="Calibri"/>
              <a:sym typeface="Calibri"/>
            </a:endParaRPr>
          </a:p>
        </p:txBody>
      </p:sp>
      <p:pic>
        <p:nvPicPr>
          <p:cNvPr id="158" name="Google Shape;158;p22"/>
          <p:cNvPicPr preferRelativeResize="0"/>
          <p:nvPr/>
        </p:nvPicPr>
        <p:blipFill>
          <a:blip r:embed="rId4">
            <a:alphaModFix/>
          </a:blip>
          <a:stretch>
            <a:fillRect/>
          </a:stretch>
        </p:blipFill>
        <p:spPr>
          <a:xfrm>
            <a:off x="6023974" y="1391125"/>
            <a:ext cx="2761027" cy="2705777"/>
          </a:xfrm>
          <a:prstGeom prst="rect">
            <a:avLst/>
          </a:prstGeom>
          <a:no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4" name="Google Shape;164;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5" name="Google Shape;165;p23"/>
          <p:cNvPicPr preferRelativeResize="0"/>
          <p:nvPr/>
        </p:nvPicPr>
        <p:blipFill>
          <a:blip r:embed="rId3">
            <a:alphaModFix/>
          </a:blip>
          <a:stretch>
            <a:fillRect/>
          </a:stretch>
        </p:blipFill>
        <p:spPr>
          <a:xfrm>
            <a:off x="2375" y="-21125"/>
            <a:ext cx="9144000" cy="5143499"/>
          </a:xfrm>
          <a:prstGeom prst="rect">
            <a:avLst/>
          </a:prstGeom>
          <a:noFill/>
          <a:ln>
            <a:noFill/>
          </a:ln>
        </p:spPr>
      </p:pic>
      <p:sp>
        <p:nvSpPr>
          <p:cNvPr id="166" name="Google Shape;166;p23"/>
          <p:cNvSpPr/>
          <p:nvPr/>
        </p:nvSpPr>
        <p:spPr>
          <a:xfrm>
            <a:off x="-2375" y="1146875"/>
            <a:ext cx="8053200" cy="3766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3"/>
          <p:cNvSpPr txBox="1"/>
          <p:nvPr>
            <p:ph type="title"/>
          </p:nvPr>
        </p:nvSpPr>
        <p:spPr>
          <a:xfrm>
            <a:off x="320775" y="4239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WHAT DO I BRING</a:t>
            </a:r>
            <a:endParaRPr/>
          </a:p>
        </p:txBody>
      </p:sp>
      <p:sp>
        <p:nvSpPr>
          <p:cNvPr id="168" name="Google Shape;168;p23"/>
          <p:cNvSpPr txBox="1"/>
          <p:nvPr>
            <p:ph idx="1" type="body"/>
          </p:nvPr>
        </p:nvSpPr>
        <p:spPr>
          <a:xfrm>
            <a:off x="320775" y="1131350"/>
            <a:ext cx="5000400" cy="40632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Swim Bag!</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You will not need the “Gear Bag” </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Folding Chairs, optional Canopy</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Towels, at least one a race + extra. </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Jacket, Parka, Blankets, Hat + </a:t>
            </a:r>
            <a:r>
              <a:rPr lang="en" sz="1650">
                <a:solidFill>
                  <a:srgbClr val="000000"/>
                </a:solidFill>
                <a:highlight>
                  <a:srgbClr val="9FC5E8"/>
                </a:highlight>
                <a:latin typeface="Calibri"/>
                <a:ea typeface="Calibri"/>
                <a:cs typeface="Calibri"/>
                <a:sym typeface="Calibri"/>
              </a:rPr>
              <a:t>sunblock</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Small ice chest with healthy snacks &amp; drinks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Water Bottle!</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Permanent</a:t>
            </a:r>
            <a:r>
              <a:rPr lang="en" sz="1650">
                <a:solidFill>
                  <a:srgbClr val="000000"/>
                </a:solidFill>
                <a:highlight>
                  <a:srgbClr val="9FC5E8"/>
                </a:highlight>
                <a:latin typeface="Calibri"/>
                <a:ea typeface="Calibri"/>
                <a:cs typeface="Calibri"/>
                <a:sym typeface="Calibri"/>
              </a:rPr>
              <a:t> Pen</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TEAM ITEMS CAN BE FOUND AT </a:t>
            </a:r>
            <a:r>
              <a:rPr lang="en" sz="1650" u="sng">
                <a:solidFill>
                  <a:schemeClr val="hlink"/>
                </a:solidFill>
                <a:highlight>
                  <a:srgbClr val="9FC5E8"/>
                </a:highlight>
                <a:latin typeface="Calibri"/>
                <a:ea typeface="Calibri"/>
                <a:cs typeface="Calibri"/>
                <a:sym typeface="Calibri"/>
                <a:hlinkClick r:id="rId4"/>
              </a:rPr>
              <a:t>Elsmore Swim</a:t>
            </a:r>
            <a:endParaRPr sz="1650">
              <a:solidFill>
                <a:srgbClr val="000000"/>
              </a:solidFill>
              <a:highlight>
                <a:srgbClr val="9FC5E8"/>
              </a:highlight>
              <a:latin typeface="Calibri"/>
              <a:ea typeface="Calibri"/>
              <a:cs typeface="Calibri"/>
              <a:sym typeface="Calibri"/>
            </a:endParaRPr>
          </a:p>
          <a:p>
            <a:pPr indent="0" lvl="0" marL="457200" rtl="0" algn="l">
              <a:lnSpc>
                <a:spcPct val="150000"/>
              </a:lnSpc>
              <a:spcBef>
                <a:spcPts val="0"/>
              </a:spcBef>
              <a:spcAft>
                <a:spcPts val="0"/>
              </a:spcAft>
              <a:buNone/>
            </a:pPr>
            <a:r>
              <a:t/>
            </a:r>
            <a:endParaRPr sz="1650">
              <a:solidFill>
                <a:srgbClr val="000000"/>
              </a:solidFill>
              <a:highlight>
                <a:srgbClr val="9FC5E8"/>
              </a:highlight>
              <a:latin typeface="Calibri"/>
              <a:ea typeface="Calibri"/>
              <a:cs typeface="Calibri"/>
              <a:sym typeface="Calibri"/>
            </a:endParaRPr>
          </a:p>
        </p:txBody>
      </p:sp>
      <p:pic>
        <p:nvPicPr>
          <p:cNvPr id="169" name="Google Shape;169;p23"/>
          <p:cNvPicPr preferRelativeResize="0"/>
          <p:nvPr/>
        </p:nvPicPr>
        <p:blipFill>
          <a:blip r:embed="rId5">
            <a:alphaModFix/>
          </a:blip>
          <a:stretch>
            <a:fillRect/>
          </a:stretch>
        </p:blipFill>
        <p:spPr>
          <a:xfrm>
            <a:off x="5380825" y="-711725"/>
            <a:ext cx="2669998" cy="2669998"/>
          </a:xfrm>
          <a:prstGeom prst="rect">
            <a:avLst/>
          </a:prstGeom>
          <a:noFill/>
          <a:ln>
            <a:noFill/>
          </a:ln>
        </p:spPr>
      </p:pic>
      <p:pic>
        <p:nvPicPr>
          <p:cNvPr id="170" name="Google Shape;170;p23"/>
          <p:cNvPicPr preferRelativeResize="0"/>
          <p:nvPr/>
        </p:nvPicPr>
        <p:blipFill>
          <a:blip r:embed="rId6">
            <a:alphaModFix/>
          </a:blip>
          <a:stretch>
            <a:fillRect/>
          </a:stretch>
        </p:blipFill>
        <p:spPr>
          <a:xfrm>
            <a:off x="5014725" y="1285925"/>
            <a:ext cx="3493376" cy="3488701"/>
          </a:xfrm>
          <a:prstGeom prst="rect">
            <a:avLst/>
          </a:prstGeom>
          <a:no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6" name="Google Shape;176;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7" name="Google Shape;177;p24"/>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178" name="Google Shape;178;p24"/>
          <p:cNvSpPr/>
          <p:nvPr/>
        </p:nvSpPr>
        <p:spPr>
          <a:xfrm>
            <a:off x="-11450" y="1168000"/>
            <a:ext cx="8053200" cy="382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WHAT’S IN THE SWIM BAG?</a:t>
            </a:r>
            <a:endParaRPr/>
          </a:p>
        </p:txBody>
      </p:sp>
      <p:sp>
        <p:nvSpPr>
          <p:cNvPr id="180" name="Google Shape;180;p24"/>
          <p:cNvSpPr txBox="1"/>
          <p:nvPr>
            <p:ph idx="1" type="body"/>
          </p:nvPr>
        </p:nvSpPr>
        <p:spPr>
          <a:xfrm>
            <a:off x="311700" y="1152475"/>
            <a:ext cx="3958200" cy="38805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Towels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Goggles + backup</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Backup Swimsuit and/or Team Suit</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Swim Cap + backup</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airpods, iphone, books, games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Dry set of clothes to wear after</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Water bottle</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Team Attire</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chemeClr val="dk1"/>
              </a:buClr>
              <a:buSzPts val="1650"/>
              <a:buFont typeface="Calibri"/>
              <a:buChar char="➔"/>
            </a:pPr>
            <a:r>
              <a:rPr lang="en" sz="1650">
                <a:solidFill>
                  <a:schemeClr val="dk1"/>
                </a:solidFill>
                <a:highlight>
                  <a:schemeClr val="lt1"/>
                </a:highlight>
                <a:latin typeface="Calibri"/>
                <a:ea typeface="Calibri"/>
                <a:cs typeface="Calibri"/>
                <a:sym typeface="Calibri"/>
              </a:rPr>
              <a:t>TEAM ITEMS CAN BE FOUND AT </a:t>
            </a:r>
            <a:r>
              <a:rPr lang="en" sz="1650" u="sng">
                <a:solidFill>
                  <a:schemeClr val="accent5"/>
                </a:solidFill>
                <a:highlight>
                  <a:schemeClr val="lt1"/>
                </a:highlight>
                <a:latin typeface="Calibri"/>
                <a:ea typeface="Calibri"/>
                <a:cs typeface="Calibri"/>
                <a:sym typeface="Calibri"/>
                <a:hlinkClick r:id="rId4">
                  <a:extLst>
                    <a:ext uri="{A12FA001-AC4F-418D-AE19-62706E023703}">
                      <ahyp:hlinkClr val="tx"/>
                    </a:ext>
                  </a:extLst>
                </a:hlinkClick>
              </a:rPr>
              <a:t>Elsmore Swim</a:t>
            </a:r>
            <a:endParaRPr sz="1650">
              <a:solidFill>
                <a:srgbClr val="000000"/>
              </a:solidFill>
              <a:highlight>
                <a:srgbClr val="9FC5E8"/>
              </a:highlight>
              <a:latin typeface="Calibri"/>
              <a:ea typeface="Calibri"/>
              <a:cs typeface="Calibri"/>
              <a:sym typeface="Calibri"/>
            </a:endParaRPr>
          </a:p>
        </p:txBody>
      </p:sp>
      <p:pic>
        <p:nvPicPr>
          <p:cNvPr id="181" name="Google Shape;181;p24"/>
          <p:cNvPicPr preferRelativeResize="0"/>
          <p:nvPr/>
        </p:nvPicPr>
        <p:blipFill>
          <a:blip r:embed="rId5">
            <a:alphaModFix/>
          </a:blip>
          <a:stretch>
            <a:fillRect/>
          </a:stretch>
        </p:blipFill>
        <p:spPr>
          <a:xfrm>
            <a:off x="4357850" y="903575"/>
            <a:ext cx="3880451" cy="3880451"/>
          </a:xfrm>
          <a:prstGeom prst="rect">
            <a:avLst/>
          </a:prstGeom>
          <a:no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7" name="Google Shape;187;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8" name="Google Shape;188;p25"/>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189" name="Google Shape;189;p25"/>
          <p:cNvSpPr/>
          <p:nvPr/>
        </p:nvSpPr>
        <p:spPr>
          <a:xfrm>
            <a:off x="-11450" y="1168000"/>
            <a:ext cx="8053200" cy="384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HOW TIMING WORKS | GENERAL INFO</a:t>
            </a:r>
            <a:endParaRPr/>
          </a:p>
        </p:txBody>
      </p:sp>
      <p:sp>
        <p:nvSpPr>
          <p:cNvPr id="191" name="Google Shape;191;p25"/>
          <p:cNvSpPr txBox="1"/>
          <p:nvPr>
            <p:ph idx="1" type="body"/>
          </p:nvPr>
        </p:nvSpPr>
        <p:spPr>
          <a:xfrm>
            <a:off x="311700" y="1152475"/>
            <a:ext cx="7344000" cy="38493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chemeClr val="dk1"/>
                </a:solidFill>
                <a:highlight>
                  <a:srgbClr val="9FC5E8"/>
                </a:highlight>
                <a:latin typeface="Calibri"/>
                <a:ea typeface="Calibri"/>
                <a:cs typeface="Calibri"/>
                <a:sym typeface="Calibri"/>
              </a:rPr>
              <a:t>You may sign up on the TIMING SIGN UP CLIPBOARD, located near coaches</a:t>
            </a:r>
            <a:endParaRPr sz="1650">
              <a:solidFill>
                <a:schemeClr val="dk1"/>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At every “away” meet, parents are responsible to </a:t>
            </a:r>
            <a:r>
              <a:rPr lang="en" sz="1650">
                <a:solidFill>
                  <a:srgbClr val="000000"/>
                </a:solidFill>
                <a:highlight>
                  <a:srgbClr val="9FC5E8"/>
                </a:highlight>
                <a:latin typeface="Calibri"/>
                <a:ea typeface="Calibri"/>
                <a:cs typeface="Calibri"/>
                <a:sym typeface="Calibri"/>
              </a:rPr>
              <a:t>assist</a:t>
            </a:r>
            <a:r>
              <a:rPr lang="en" sz="1650">
                <a:solidFill>
                  <a:srgbClr val="000000"/>
                </a:solidFill>
                <a:highlight>
                  <a:srgbClr val="9FC5E8"/>
                </a:highlight>
                <a:latin typeface="Calibri"/>
                <a:ea typeface="Calibri"/>
                <a:cs typeface="Calibri"/>
                <a:sym typeface="Calibri"/>
              </a:rPr>
              <a:t> with timing</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Timing does count towards your CSC Volunteer hours at away meets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You may hear “How many chairs” we need to fill. We need to fill a certain amount chairs at meets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Timing is usually </a:t>
            </a:r>
            <a:r>
              <a:rPr lang="en" sz="1650">
                <a:solidFill>
                  <a:srgbClr val="000000"/>
                </a:solidFill>
                <a:highlight>
                  <a:srgbClr val="9FC5E8"/>
                </a:highlight>
                <a:latin typeface="Calibri"/>
                <a:ea typeface="Calibri"/>
                <a:cs typeface="Calibri"/>
                <a:sym typeface="Calibri"/>
              </a:rPr>
              <a:t>split</a:t>
            </a:r>
            <a:r>
              <a:rPr lang="en" sz="1650">
                <a:solidFill>
                  <a:srgbClr val="000000"/>
                </a:solidFill>
                <a:highlight>
                  <a:srgbClr val="9FC5E8"/>
                </a:highlight>
                <a:latin typeface="Calibri"/>
                <a:ea typeface="Calibri"/>
                <a:cs typeface="Calibri"/>
                <a:sym typeface="Calibri"/>
              </a:rPr>
              <a:t> into 1-2 hour time slots, and we have multiple chairs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At meets the team is assigned with a certain Lane(s)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Lane Assignments will differ between sessions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Most Announcers will </a:t>
            </a:r>
            <a:r>
              <a:rPr lang="en" sz="1650">
                <a:solidFill>
                  <a:srgbClr val="000000"/>
                </a:solidFill>
                <a:highlight>
                  <a:srgbClr val="9FC5E8"/>
                </a:highlight>
                <a:latin typeface="Calibri"/>
                <a:ea typeface="Calibri"/>
                <a:cs typeface="Calibri"/>
                <a:sym typeface="Calibri"/>
              </a:rPr>
              <a:t>announce</a:t>
            </a:r>
            <a:r>
              <a:rPr lang="en" sz="1650">
                <a:solidFill>
                  <a:srgbClr val="000000"/>
                </a:solidFill>
                <a:highlight>
                  <a:srgbClr val="9FC5E8"/>
                </a:highlight>
                <a:latin typeface="Calibri"/>
                <a:ea typeface="Calibri"/>
                <a:cs typeface="Calibri"/>
                <a:sym typeface="Calibri"/>
              </a:rPr>
              <a:t> what the lane assignments are if not they are in the meet information or posted on deck</a:t>
            </a:r>
            <a:endParaRPr sz="1650">
              <a:solidFill>
                <a:srgbClr val="000000"/>
              </a:solidFill>
              <a:highlight>
                <a:srgbClr val="9FC5E8"/>
              </a:highlight>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7" name="Google Shape;197;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8" name="Google Shape;198;p26"/>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199" name="Google Shape;199;p26"/>
          <p:cNvSpPr/>
          <p:nvPr/>
        </p:nvSpPr>
        <p:spPr>
          <a:xfrm>
            <a:off x="-11450" y="1168000"/>
            <a:ext cx="8053200" cy="3674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HOW TIMING WORKS | INSTRUCTION </a:t>
            </a:r>
            <a:endParaRPr/>
          </a:p>
        </p:txBody>
      </p:sp>
      <p:sp>
        <p:nvSpPr>
          <p:cNvPr id="201" name="Google Shape;201;p26"/>
          <p:cNvSpPr txBox="1"/>
          <p:nvPr>
            <p:ph idx="1" type="body"/>
          </p:nvPr>
        </p:nvSpPr>
        <p:spPr>
          <a:xfrm>
            <a:off x="311700" y="1152475"/>
            <a:ext cx="7344000" cy="36069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You will need to report to Lane about 10 minutes before the meet starts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You will have 1-3 chairs per lane</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The </a:t>
            </a:r>
            <a:r>
              <a:rPr lang="en" sz="1650">
                <a:solidFill>
                  <a:srgbClr val="000000"/>
                </a:solidFill>
                <a:highlight>
                  <a:srgbClr val="9FC5E8"/>
                </a:highlight>
                <a:latin typeface="Calibri"/>
                <a:ea typeface="Calibri"/>
                <a:cs typeface="Calibri"/>
                <a:sym typeface="Calibri"/>
              </a:rPr>
              <a:t>officials</a:t>
            </a:r>
            <a:r>
              <a:rPr lang="en" sz="1650">
                <a:solidFill>
                  <a:srgbClr val="000000"/>
                </a:solidFill>
                <a:highlight>
                  <a:srgbClr val="9FC5E8"/>
                </a:highlight>
                <a:latin typeface="Calibri"/>
                <a:ea typeface="Calibri"/>
                <a:cs typeface="Calibri"/>
                <a:sym typeface="Calibri"/>
              </a:rPr>
              <a:t> will often give instruction to timers about 5 </a:t>
            </a:r>
            <a:r>
              <a:rPr lang="en" sz="1650">
                <a:solidFill>
                  <a:srgbClr val="000000"/>
                </a:solidFill>
                <a:highlight>
                  <a:srgbClr val="9FC5E8"/>
                </a:highlight>
                <a:latin typeface="Calibri"/>
                <a:ea typeface="Calibri"/>
                <a:cs typeface="Calibri"/>
                <a:sym typeface="Calibri"/>
              </a:rPr>
              <a:t>minutes</a:t>
            </a:r>
            <a:r>
              <a:rPr lang="en" sz="1650">
                <a:solidFill>
                  <a:srgbClr val="000000"/>
                </a:solidFill>
                <a:highlight>
                  <a:srgbClr val="9FC5E8"/>
                </a:highlight>
                <a:latin typeface="Calibri"/>
                <a:ea typeface="Calibri"/>
                <a:cs typeface="Calibri"/>
                <a:sym typeface="Calibri"/>
              </a:rPr>
              <a:t> before start</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Each lane has a clipboard, pencil and 1-2 </a:t>
            </a:r>
            <a:r>
              <a:rPr lang="en" sz="1650">
                <a:solidFill>
                  <a:srgbClr val="000000"/>
                </a:solidFill>
                <a:highlight>
                  <a:srgbClr val="9FC5E8"/>
                </a:highlight>
                <a:latin typeface="Calibri"/>
                <a:ea typeface="Calibri"/>
                <a:cs typeface="Calibri"/>
                <a:sym typeface="Calibri"/>
              </a:rPr>
              <a:t>stopwatches</a:t>
            </a:r>
            <a:r>
              <a:rPr lang="en" sz="1650">
                <a:solidFill>
                  <a:srgbClr val="000000"/>
                </a:solidFill>
                <a:highlight>
                  <a:srgbClr val="9FC5E8"/>
                </a:highlight>
                <a:latin typeface="Calibri"/>
                <a:ea typeface="Calibri"/>
                <a:cs typeface="Calibri"/>
                <a:sym typeface="Calibri"/>
              </a:rPr>
              <a:t> + 1-2 pickles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One person will be in charge of writing/recording the times onto the </a:t>
            </a:r>
            <a:r>
              <a:rPr lang="en" sz="1650">
                <a:solidFill>
                  <a:srgbClr val="000000"/>
                </a:solidFill>
                <a:highlight>
                  <a:srgbClr val="9FC5E8"/>
                </a:highlight>
                <a:latin typeface="Calibri"/>
                <a:ea typeface="Calibri"/>
                <a:cs typeface="Calibri"/>
                <a:sym typeface="Calibri"/>
              </a:rPr>
              <a:t>clipboard </a:t>
            </a:r>
            <a:r>
              <a:rPr lang="en" sz="1650">
                <a:solidFill>
                  <a:srgbClr val="000000"/>
                </a:solidFill>
                <a:highlight>
                  <a:srgbClr val="9FC5E8"/>
                </a:highlight>
                <a:latin typeface="Calibri"/>
                <a:ea typeface="Calibri"/>
                <a:cs typeface="Calibri"/>
                <a:sym typeface="Calibri"/>
              </a:rPr>
              <a:t>paperwork, while the other holds stopwatch</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1 or 2 timers will be </a:t>
            </a:r>
            <a:r>
              <a:rPr lang="en" sz="1650">
                <a:solidFill>
                  <a:srgbClr val="000000"/>
                </a:solidFill>
                <a:highlight>
                  <a:srgbClr val="9FC5E8"/>
                </a:highlight>
                <a:latin typeface="Calibri"/>
                <a:ea typeface="Calibri"/>
                <a:cs typeface="Calibri"/>
                <a:sym typeface="Calibri"/>
              </a:rPr>
              <a:t>responsible</a:t>
            </a:r>
            <a:r>
              <a:rPr lang="en" sz="1650">
                <a:solidFill>
                  <a:srgbClr val="000000"/>
                </a:solidFill>
                <a:highlight>
                  <a:srgbClr val="9FC5E8"/>
                </a:highlight>
                <a:latin typeface="Calibri"/>
                <a:ea typeface="Calibri"/>
                <a:cs typeface="Calibri"/>
                <a:sym typeface="Calibri"/>
              </a:rPr>
              <a:t> to stop pickle as well</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The paperwork will be picked up by the “meet runner” several times throughout the session</a:t>
            </a:r>
            <a:endParaRPr sz="1650">
              <a:solidFill>
                <a:srgbClr val="000000"/>
              </a:solidFill>
              <a:highlight>
                <a:srgbClr val="9FC5E8"/>
              </a:highlight>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7" name="Google Shape;207;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8" name="Google Shape;208;p27"/>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209" name="Google Shape;209;p27"/>
          <p:cNvSpPr/>
          <p:nvPr/>
        </p:nvSpPr>
        <p:spPr>
          <a:xfrm>
            <a:off x="-11450" y="1168000"/>
            <a:ext cx="8053200" cy="3746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7"/>
          <p:cNvSpPr txBox="1"/>
          <p:nvPr>
            <p:ph type="title"/>
          </p:nvPr>
        </p:nvSpPr>
        <p:spPr>
          <a:xfrm>
            <a:off x="311700" y="445025"/>
            <a:ext cx="8716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HOW TIMING WORKS  |  STOPWATCH, PICKLE + STROBE</a:t>
            </a:r>
            <a:endParaRPr/>
          </a:p>
        </p:txBody>
      </p:sp>
      <p:sp>
        <p:nvSpPr>
          <p:cNvPr id="211" name="Google Shape;211;p27"/>
          <p:cNvSpPr txBox="1"/>
          <p:nvPr>
            <p:ph idx="1" type="body"/>
          </p:nvPr>
        </p:nvSpPr>
        <p:spPr>
          <a:xfrm>
            <a:off x="311700" y="1152475"/>
            <a:ext cx="6012600" cy="3894000"/>
          </a:xfrm>
          <a:prstGeom prst="rect">
            <a:avLst/>
          </a:prstGeom>
        </p:spPr>
        <p:txBody>
          <a:bodyPr anchorCtr="0" anchor="t" bIns="91425" lIns="91425" spcFirstLastPara="1" rIns="91425" wrap="square" tIns="91425">
            <a:normAutofit fontScale="92500" lnSpcReduction="20000"/>
          </a:bodyPr>
          <a:lstStyle/>
          <a:p>
            <a:pPr indent="-325516" lvl="0" marL="457200" rtl="0" algn="l">
              <a:lnSpc>
                <a:spcPct val="150000"/>
              </a:lnSpc>
              <a:spcBef>
                <a:spcPts val="0"/>
              </a:spcBef>
              <a:spcAft>
                <a:spcPts val="0"/>
              </a:spcAft>
              <a:buClr>
                <a:srgbClr val="000000"/>
              </a:buClr>
              <a:buSzPct val="100000"/>
              <a:buFont typeface="Calibri"/>
              <a:buChar char="➔"/>
            </a:pPr>
            <a:r>
              <a:rPr lang="en" sz="1650">
                <a:solidFill>
                  <a:srgbClr val="000000"/>
                </a:solidFill>
                <a:highlight>
                  <a:srgbClr val="9FC5E8"/>
                </a:highlight>
                <a:latin typeface="Calibri"/>
                <a:ea typeface="Calibri"/>
                <a:cs typeface="Calibri"/>
                <a:sym typeface="Calibri"/>
              </a:rPr>
              <a:t>You will be given 1-2 stop ( </a:t>
            </a:r>
            <a:r>
              <a:rPr b="1" lang="en" sz="1650">
                <a:solidFill>
                  <a:srgbClr val="FF0000"/>
                </a:solidFill>
                <a:highlight>
                  <a:srgbClr val="9FC5E8"/>
                </a:highlight>
                <a:latin typeface="Calibri"/>
                <a:ea typeface="Calibri"/>
                <a:cs typeface="Calibri"/>
                <a:sym typeface="Calibri"/>
              </a:rPr>
              <a:t>A</a:t>
            </a:r>
            <a:r>
              <a:rPr lang="en" sz="1650">
                <a:solidFill>
                  <a:srgbClr val="000000"/>
                </a:solidFill>
                <a:highlight>
                  <a:srgbClr val="9FC5E8"/>
                </a:highlight>
                <a:latin typeface="Calibri"/>
                <a:ea typeface="Calibri"/>
                <a:cs typeface="Calibri"/>
                <a:sym typeface="Calibri"/>
              </a:rPr>
              <a:t> ) watches per lane</a:t>
            </a:r>
            <a:endParaRPr sz="1650">
              <a:solidFill>
                <a:srgbClr val="000000"/>
              </a:solidFill>
              <a:highlight>
                <a:srgbClr val="9FC5E8"/>
              </a:highlight>
              <a:latin typeface="Calibri"/>
              <a:ea typeface="Calibri"/>
              <a:cs typeface="Calibri"/>
              <a:sym typeface="Calibri"/>
            </a:endParaRPr>
          </a:p>
          <a:p>
            <a:pPr indent="-325516" lvl="0" marL="457200" rtl="0" algn="l">
              <a:lnSpc>
                <a:spcPct val="150000"/>
              </a:lnSpc>
              <a:spcBef>
                <a:spcPts val="0"/>
              </a:spcBef>
              <a:spcAft>
                <a:spcPts val="0"/>
              </a:spcAft>
              <a:buClr>
                <a:srgbClr val="000000"/>
              </a:buClr>
              <a:buSzPct val="100000"/>
              <a:buFont typeface="Calibri"/>
              <a:buChar char="➔"/>
            </a:pPr>
            <a:r>
              <a:rPr lang="en" sz="1650">
                <a:solidFill>
                  <a:srgbClr val="000000"/>
                </a:solidFill>
                <a:highlight>
                  <a:srgbClr val="9FC5E8"/>
                </a:highlight>
                <a:latin typeface="Calibri"/>
                <a:ea typeface="Calibri"/>
                <a:cs typeface="Calibri"/>
                <a:sym typeface="Calibri"/>
              </a:rPr>
              <a:t>You must look towards the strobe light </a:t>
            </a:r>
            <a:r>
              <a:rPr lang="en" sz="1650">
                <a:solidFill>
                  <a:schemeClr val="dk1"/>
                </a:solidFill>
                <a:highlight>
                  <a:srgbClr val="9FC5E8"/>
                </a:highlight>
                <a:latin typeface="Calibri"/>
                <a:ea typeface="Calibri"/>
                <a:cs typeface="Calibri"/>
                <a:sym typeface="Calibri"/>
              </a:rPr>
              <a:t>( </a:t>
            </a:r>
            <a:r>
              <a:rPr b="1" lang="en" sz="1650">
                <a:solidFill>
                  <a:srgbClr val="FF0000"/>
                </a:solidFill>
                <a:highlight>
                  <a:srgbClr val="9FC5E8"/>
                </a:highlight>
                <a:latin typeface="Calibri"/>
                <a:ea typeface="Calibri"/>
                <a:cs typeface="Calibri"/>
                <a:sym typeface="Calibri"/>
              </a:rPr>
              <a:t>C</a:t>
            </a:r>
            <a:r>
              <a:rPr lang="en" sz="1650">
                <a:solidFill>
                  <a:schemeClr val="dk1"/>
                </a:solidFill>
                <a:highlight>
                  <a:srgbClr val="9FC5E8"/>
                </a:highlight>
                <a:latin typeface="Calibri"/>
                <a:ea typeface="Calibri"/>
                <a:cs typeface="Calibri"/>
                <a:sym typeface="Calibri"/>
              </a:rPr>
              <a:t> ) </a:t>
            </a:r>
            <a:r>
              <a:rPr lang="en" sz="1650">
                <a:solidFill>
                  <a:srgbClr val="000000"/>
                </a:solidFill>
                <a:highlight>
                  <a:srgbClr val="9FC5E8"/>
                </a:highlight>
                <a:latin typeface="Calibri"/>
                <a:ea typeface="Calibri"/>
                <a:cs typeface="Calibri"/>
                <a:sym typeface="Calibri"/>
              </a:rPr>
              <a:t>(located near officials) when swimmers are on blocks, when strobe flashes and you hear the beep you will press Start.</a:t>
            </a:r>
            <a:endParaRPr sz="1650">
              <a:solidFill>
                <a:srgbClr val="000000"/>
              </a:solidFill>
              <a:highlight>
                <a:srgbClr val="9FC5E8"/>
              </a:highlight>
              <a:latin typeface="Calibri"/>
              <a:ea typeface="Calibri"/>
              <a:cs typeface="Calibri"/>
              <a:sym typeface="Calibri"/>
            </a:endParaRPr>
          </a:p>
          <a:p>
            <a:pPr indent="-325516" lvl="0" marL="457200" rtl="0" algn="l">
              <a:lnSpc>
                <a:spcPct val="150000"/>
              </a:lnSpc>
              <a:spcBef>
                <a:spcPts val="0"/>
              </a:spcBef>
              <a:spcAft>
                <a:spcPts val="0"/>
              </a:spcAft>
              <a:buClr>
                <a:schemeClr val="dk1"/>
              </a:buClr>
              <a:buSzPct val="100000"/>
              <a:buFont typeface="Calibri"/>
              <a:buChar char="➔"/>
            </a:pPr>
            <a:r>
              <a:rPr lang="en" sz="1650">
                <a:solidFill>
                  <a:schemeClr val="dk1"/>
                </a:solidFill>
                <a:highlight>
                  <a:srgbClr val="9FC5E8"/>
                </a:highlight>
                <a:latin typeface="Calibri"/>
                <a:ea typeface="Calibri"/>
                <a:cs typeface="Calibri"/>
                <a:sym typeface="Calibri"/>
              </a:rPr>
              <a:t>The other device you will hear about it “the pickle” ( </a:t>
            </a:r>
            <a:r>
              <a:rPr b="1" lang="en" sz="1650">
                <a:solidFill>
                  <a:srgbClr val="FF0000"/>
                </a:solidFill>
                <a:highlight>
                  <a:srgbClr val="9FC5E8"/>
                </a:highlight>
                <a:latin typeface="Calibri"/>
                <a:ea typeface="Calibri"/>
                <a:cs typeface="Calibri"/>
                <a:sym typeface="Calibri"/>
              </a:rPr>
              <a:t>B</a:t>
            </a:r>
            <a:r>
              <a:rPr lang="en" sz="1650">
                <a:solidFill>
                  <a:schemeClr val="dk1"/>
                </a:solidFill>
                <a:highlight>
                  <a:srgbClr val="9FC5E8"/>
                </a:highlight>
                <a:latin typeface="Calibri"/>
                <a:ea typeface="Calibri"/>
                <a:cs typeface="Calibri"/>
                <a:sym typeface="Calibri"/>
              </a:rPr>
              <a:t> ) its attached to the starting block, timers will be responsible for hitting the pickle and the stopwatch at the same time at the end of each race.</a:t>
            </a:r>
            <a:endParaRPr sz="1650">
              <a:solidFill>
                <a:srgbClr val="000000"/>
              </a:solidFill>
              <a:highlight>
                <a:srgbClr val="9FC5E8"/>
              </a:highlight>
              <a:latin typeface="Calibri"/>
              <a:ea typeface="Calibri"/>
              <a:cs typeface="Calibri"/>
              <a:sym typeface="Calibri"/>
            </a:endParaRPr>
          </a:p>
          <a:p>
            <a:pPr indent="-325516" lvl="0" marL="457200" rtl="0" algn="l">
              <a:lnSpc>
                <a:spcPct val="150000"/>
              </a:lnSpc>
              <a:spcBef>
                <a:spcPts val="0"/>
              </a:spcBef>
              <a:spcAft>
                <a:spcPts val="0"/>
              </a:spcAft>
              <a:buClr>
                <a:srgbClr val="000000"/>
              </a:buClr>
              <a:buSzPct val="100000"/>
              <a:buFont typeface="Calibri"/>
              <a:buChar char="➔"/>
            </a:pPr>
            <a:r>
              <a:rPr lang="en" sz="1650">
                <a:solidFill>
                  <a:srgbClr val="000000"/>
                </a:solidFill>
                <a:highlight>
                  <a:srgbClr val="9FC5E8"/>
                </a:highlight>
                <a:latin typeface="Calibri"/>
                <a:ea typeface="Calibri"/>
                <a:cs typeface="Calibri"/>
                <a:sym typeface="Calibri"/>
              </a:rPr>
              <a:t>When swimmer is on the last lap please stand and come to the end of the pool, lean over and press stop on both pickle and     stopwatch when swimmers touches the wall</a:t>
            </a:r>
            <a:endParaRPr sz="1650">
              <a:solidFill>
                <a:srgbClr val="000000"/>
              </a:solidFill>
              <a:highlight>
                <a:srgbClr val="9FC5E8"/>
              </a:highlight>
              <a:latin typeface="Calibri"/>
              <a:ea typeface="Calibri"/>
              <a:cs typeface="Calibri"/>
              <a:sym typeface="Calibri"/>
            </a:endParaRPr>
          </a:p>
          <a:p>
            <a:pPr indent="-325516" lvl="0" marL="457200" rtl="0" algn="l">
              <a:lnSpc>
                <a:spcPct val="150000"/>
              </a:lnSpc>
              <a:spcBef>
                <a:spcPts val="0"/>
              </a:spcBef>
              <a:spcAft>
                <a:spcPts val="0"/>
              </a:spcAft>
              <a:buClr>
                <a:srgbClr val="000000"/>
              </a:buClr>
              <a:buSzPct val="100000"/>
              <a:buFont typeface="Calibri"/>
              <a:buChar char="➔"/>
            </a:pPr>
            <a:r>
              <a:rPr lang="en" sz="1650">
                <a:solidFill>
                  <a:srgbClr val="000000"/>
                </a:solidFill>
                <a:highlight>
                  <a:srgbClr val="9FC5E8"/>
                </a:highlight>
                <a:latin typeface="Calibri"/>
                <a:ea typeface="Calibri"/>
                <a:cs typeface="Calibri"/>
                <a:sym typeface="Calibri"/>
              </a:rPr>
              <a:t>The pads on the wall of the lane is the “official time”                 the the pickle and the stopwatches are backup times</a:t>
            </a:r>
            <a:endParaRPr sz="1650">
              <a:solidFill>
                <a:srgbClr val="000000"/>
              </a:solidFill>
              <a:highlight>
                <a:srgbClr val="9FC5E8"/>
              </a:highlight>
              <a:latin typeface="Calibri"/>
              <a:ea typeface="Calibri"/>
              <a:cs typeface="Calibri"/>
              <a:sym typeface="Calibri"/>
            </a:endParaRPr>
          </a:p>
        </p:txBody>
      </p:sp>
      <p:pic>
        <p:nvPicPr>
          <p:cNvPr id="212" name="Google Shape;212;p27"/>
          <p:cNvPicPr preferRelativeResize="0"/>
          <p:nvPr/>
        </p:nvPicPr>
        <p:blipFill>
          <a:blip r:embed="rId4">
            <a:alphaModFix/>
          </a:blip>
          <a:stretch>
            <a:fillRect/>
          </a:stretch>
        </p:blipFill>
        <p:spPr>
          <a:xfrm>
            <a:off x="7303800" y="2124300"/>
            <a:ext cx="1833500" cy="1833500"/>
          </a:xfrm>
          <a:prstGeom prst="rect">
            <a:avLst/>
          </a:prstGeom>
          <a:noFill/>
          <a:ln>
            <a:noFill/>
          </a:ln>
        </p:spPr>
      </p:pic>
      <p:sp>
        <p:nvSpPr>
          <p:cNvPr id="213" name="Google Shape;213;p27"/>
          <p:cNvSpPr txBox="1"/>
          <p:nvPr/>
        </p:nvSpPr>
        <p:spPr>
          <a:xfrm>
            <a:off x="6719350" y="1927475"/>
            <a:ext cx="3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B</a:t>
            </a:r>
            <a:endParaRPr b="1">
              <a:solidFill>
                <a:srgbClr val="FF0000"/>
              </a:solidFill>
            </a:endParaRPr>
          </a:p>
        </p:txBody>
      </p:sp>
      <p:sp>
        <p:nvSpPr>
          <p:cNvPr id="214" name="Google Shape;214;p27"/>
          <p:cNvSpPr txBox="1"/>
          <p:nvPr/>
        </p:nvSpPr>
        <p:spPr>
          <a:xfrm>
            <a:off x="7222163" y="2447100"/>
            <a:ext cx="3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A</a:t>
            </a:r>
            <a:endParaRPr b="1">
              <a:solidFill>
                <a:srgbClr val="FF0000"/>
              </a:solidFill>
            </a:endParaRPr>
          </a:p>
        </p:txBody>
      </p:sp>
      <p:pic>
        <p:nvPicPr>
          <p:cNvPr id="215" name="Google Shape;215;p27"/>
          <p:cNvPicPr preferRelativeResize="0"/>
          <p:nvPr/>
        </p:nvPicPr>
        <p:blipFill>
          <a:blip r:embed="rId5">
            <a:alphaModFix/>
          </a:blip>
          <a:stretch>
            <a:fillRect/>
          </a:stretch>
        </p:blipFill>
        <p:spPr>
          <a:xfrm>
            <a:off x="4519650" y="3138250"/>
            <a:ext cx="4268100" cy="2307376"/>
          </a:xfrm>
          <a:prstGeom prst="rect">
            <a:avLst/>
          </a:prstGeom>
          <a:noFill/>
          <a:ln>
            <a:noFill/>
          </a:ln>
        </p:spPr>
      </p:pic>
      <p:sp>
        <p:nvSpPr>
          <p:cNvPr id="216" name="Google Shape;216;p27"/>
          <p:cNvSpPr txBox="1"/>
          <p:nvPr/>
        </p:nvSpPr>
        <p:spPr>
          <a:xfrm>
            <a:off x="6533900" y="3556975"/>
            <a:ext cx="3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C</a:t>
            </a:r>
            <a:endParaRPr b="1">
              <a:solidFill>
                <a:srgbClr val="FF0000"/>
              </a:solidFill>
            </a:endParaRPr>
          </a:p>
        </p:txBody>
      </p:sp>
      <p:pic>
        <p:nvPicPr>
          <p:cNvPr id="217" name="Google Shape;217;p27"/>
          <p:cNvPicPr preferRelativeResize="0"/>
          <p:nvPr/>
        </p:nvPicPr>
        <p:blipFill>
          <a:blip r:embed="rId6">
            <a:alphaModFix/>
          </a:blip>
          <a:stretch>
            <a:fillRect/>
          </a:stretch>
        </p:blipFill>
        <p:spPr>
          <a:xfrm>
            <a:off x="5779300" y="815268"/>
            <a:ext cx="3249026" cy="1756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3" name="Google Shape;223;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4" name="Google Shape;224;p28"/>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225" name="Google Shape;225;p28"/>
          <p:cNvSpPr/>
          <p:nvPr/>
        </p:nvSpPr>
        <p:spPr>
          <a:xfrm>
            <a:off x="-11450" y="1168000"/>
            <a:ext cx="8053200" cy="3569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AN AVERAGE ROUTINE | RACE TIME!</a:t>
            </a:r>
            <a:endParaRPr/>
          </a:p>
        </p:txBody>
      </p:sp>
      <p:sp>
        <p:nvSpPr>
          <p:cNvPr id="227" name="Google Shape;227;p28"/>
          <p:cNvSpPr txBox="1"/>
          <p:nvPr>
            <p:ph idx="1" type="body"/>
          </p:nvPr>
        </p:nvSpPr>
        <p:spPr>
          <a:xfrm>
            <a:off x="311700" y="1152475"/>
            <a:ext cx="4815600" cy="37950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As race approaches the swimmer should :</a:t>
            </a:r>
            <a:endParaRPr sz="1650">
              <a:solidFill>
                <a:srgbClr val="000000"/>
              </a:solidFill>
              <a:highlight>
                <a:srgbClr val="9FC5E8"/>
              </a:highlight>
              <a:latin typeface="Calibri"/>
              <a:ea typeface="Calibri"/>
              <a:cs typeface="Calibri"/>
              <a:sym typeface="Calibri"/>
            </a:endParaRPr>
          </a:p>
          <a:p>
            <a:pPr indent="-333375" lvl="1" marL="9144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Check in with Coach</a:t>
            </a:r>
            <a:endParaRPr sz="1650">
              <a:solidFill>
                <a:srgbClr val="000000"/>
              </a:solidFill>
              <a:highlight>
                <a:srgbClr val="9FC5E8"/>
              </a:highlight>
              <a:latin typeface="Calibri"/>
              <a:ea typeface="Calibri"/>
              <a:cs typeface="Calibri"/>
              <a:sym typeface="Calibri"/>
            </a:endParaRPr>
          </a:p>
          <a:p>
            <a:pPr indent="-333375" lvl="1" marL="9144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Determine Heat &amp; Lane</a:t>
            </a:r>
            <a:endParaRPr sz="1650">
              <a:solidFill>
                <a:srgbClr val="000000"/>
              </a:solidFill>
              <a:highlight>
                <a:srgbClr val="9FC5E8"/>
              </a:highlight>
              <a:latin typeface="Calibri"/>
              <a:ea typeface="Calibri"/>
              <a:cs typeface="Calibri"/>
              <a:sym typeface="Calibri"/>
            </a:endParaRPr>
          </a:p>
          <a:p>
            <a:pPr indent="-333375" lvl="1" marL="9144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Warm up in water</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Report to Lane in plenty of time</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Determine the Heat &amp; Lane</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chemeClr val="dk1"/>
              </a:buClr>
              <a:buSzPts val="1650"/>
              <a:buFont typeface="Calibri"/>
              <a:buChar char="➔"/>
            </a:pPr>
            <a:r>
              <a:rPr lang="en" sz="1650">
                <a:solidFill>
                  <a:schemeClr val="dk1"/>
                </a:solidFill>
                <a:highlight>
                  <a:schemeClr val="lt1"/>
                </a:highlight>
                <a:latin typeface="Calibri"/>
                <a:ea typeface="Calibri"/>
                <a:cs typeface="Calibri"/>
                <a:sym typeface="Calibri"/>
              </a:rPr>
              <a:t>After event swimmer should warm down (at least twice the distance of the race)</a:t>
            </a:r>
            <a:endParaRPr sz="1650">
              <a:solidFill>
                <a:schemeClr val="dk1"/>
              </a:solidFill>
              <a:highlight>
                <a:schemeClr val="lt1"/>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Check in with Coach after warm down</a:t>
            </a:r>
            <a:endParaRPr sz="1650">
              <a:solidFill>
                <a:srgbClr val="000000"/>
              </a:solidFill>
              <a:highlight>
                <a:srgbClr val="9FC5E8"/>
              </a:highlight>
              <a:latin typeface="Calibri"/>
              <a:ea typeface="Calibri"/>
              <a:cs typeface="Calibri"/>
              <a:sym typeface="Calibri"/>
            </a:endParaRPr>
          </a:p>
        </p:txBody>
      </p:sp>
      <p:pic>
        <p:nvPicPr>
          <p:cNvPr id="228" name="Google Shape;228;p28"/>
          <p:cNvPicPr preferRelativeResize="0"/>
          <p:nvPr/>
        </p:nvPicPr>
        <p:blipFill>
          <a:blip r:embed="rId4">
            <a:alphaModFix/>
          </a:blip>
          <a:stretch>
            <a:fillRect/>
          </a:stretch>
        </p:blipFill>
        <p:spPr>
          <a:xfrm>
            <a:off x="4910426" y="1562587"/>
            <a:ext cx="3656499" cy="2510276"/>
          </a:xfrm>
          <a:prstGeom prst="rect">
            <a:avLst/>
          </a:prstGeom>
          <a:no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4" name="Google Shape;234;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5" name="Google Shape;235;p29"/>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236" name="Google Shape;236;p29"/>
          <p:cNvSpPr/>
          <p:nvPr/>
        </p:nvSpPr>
        <p:spPr>
          <a:xfrm>
            <a:off x="-11450" y="1168000"/>
            <a:ext cx="8053200" cy="3234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AN AVERAGE ROUTINE | BETWEEN RACES</a:t>
            </a:r>
            <a:endParaRPr/>
          </a:p>
        </p:txBody>
      </p:sp>
      <p:sp>
        <p:nvSpPr>
          <p:cNvPr id="238" name="Google Shape;238;p29"/>
          <p:cNvSpPr txBox="1"/>
          <p:nvPr>
            <p:ph idx="1" type="body"/>
          </p:nvPr>
        </p:nvSpPr>
        <p:spPr>
          <a:xfrm>
            <a:off x="311700" y="1152475"/>
            <a:ext cx="7515300" cy="1929300"/>
          </a:xfrm>
          <a:prstGeom prst="rect">
            <a:avLst/>
          </a:prstGeom>
        </p:spPr>
        <p:txBody>
          <a:bodyPr anchorCtr="0" anchor="t" bIns="91425" lIns="91425" spcFirstLastPara="1" rIns="91425" wrap="square" tIns="91425">
            <a:normAutofit lnSpcReduction="10000"/>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WINTER MEET </a:t>
            </a:r>
            <a:endParaRPr sz="1650">
              <a:solidFill>
                <a:srgbClr val="000000"/>
              </a:solidFill>
              <a:highlight>
                <a:srgbClr val="9FC5E8"/>
              </a:highlight>
              <a:latin typeface="Calibri"/>
              <a:ea typeface="Calibri"/>
              <a:cs typeface="Calibri"/>
              <a:sym typeface="Calibri"/>
            </a:endParaRPr>
          </a:p>
          <a:p>
            <a:pPr indent="-333375" lvl="1" marL="9144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Stay WARM!</a:t>
            </a:r>
            <a:endParaRPr sz="1650">
              <a:solidFill>
                <a:srgbClr val="000000"/>
              </a:solidFill>
              <a:highlight>
                <a:srgbClr val="9FC5E8"/>
              </a:highlight>
              <a:latin typeface="Calibri"/>
              <a:ea typeface="Calibri"/>
              <a:cs typeface="Calibri"/>
              <a:sym typeface="Calibri"/>
            </a:endParaRPr>
          </a:p>
          <a:p>
            <a:pPr indent="-333375" lvl="1" marL="9144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Keep feet covered</a:t>
            </a:r>
            <a:endParaRPr sz="1650">
              <a:solidFill>
                <a:srgbClr val="000000"/>
              </a:solidFill>
              <a:highlight>
                <a:srgbClr val="9FC5E8"/>
              </a:highlight>
              <a:latin typeface="Calibri"/>
              <a:ea typeface="Calibri"/>
              <a:cs typeface="Calibri"/>
              <a:sym typeface="Calibri"/>
            </a:endParaRPr>
          </a:p>
          <a:p>
            <a:pPr indent="-333375" lvl="1" marL="9144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Wear Parka!</a:t>
            </a:r>
            <a:endParaRPr sz="1650">
              <a:solidFill>
                <a:srgbClr val="000000"/>
              </a:solidFill>
              <a:highlight>
                <a:srgbClr val="9FC5E8"/>
              </a:highlight>
              <a:latin typeface="Calibri"/>
              <a:ea typeface="Calibri"/>
              <a:cs typeface="Calibri"/>
              <a:sym typeface="Calibri"/>
            </a:endParaRPr>
          </a:p>
          <a:p>
            <a:pPr indent="0" lvl="0" marL="914400" rtl="0" algn="l">
              <a:lnSpc>
                <a:spcPct val="150000"/>
              </a:lnSpc>
              <a:spcBef>
                <a:spcPts val="0"/>
              </a:spcBef>
              <a:spcAft>
                <a:spcPts val="0"/>
              </a:spcAft>
              <a:buNone/>
            </a:pPr>
            <a:r>
              <a:t/>
            </a:r>
            <a:endParaRPr sz="1650">
              <a:solidFill>
                <a:srgbClr val="000000"/>
              </a:solidFill>
              <a:highlight>
                <a:srgbClr val="9FC5E8"/>
              </a:highlight>
              <a:latin typeface="Calibri"/>
              <a:ea typeface="Calibri"/>
              <a:cs typeface="Calibri"/>
              <a:sym typeface="Calibri"/>
            </a:endParaRPr>
          </a:p>
        </p:txBody>
      </p:sp>
      <p:sp>
        <p:nvSpPr>
          <p:cNvPr id="239" name="Google Shape;239;p29"/>
          <p:cNvSpPr txBox="1"/>
          <p:nvPr>
            <p:ph idx="1" type="body"/>
          </p:nvPr>
        </p:nvSpPr>
        <p:spPr>
          <a:xfrm>
            <a:off x="235500" y="2679700"/>
            <a:ext cx="7515300" cy="21039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SUMMER MEET</a:t>
            </a:r>
            <a:endParaRPr sz="1650">
              <a:solidFill>
                <a:srgbClr val="000000"/>
              </a:solidFill>
              <a:highlight>
                <a:srgbClr val="9FC5E8"/>
              </a:highlight>
              <a:latin typeface="Calibri"/>
              <a:ea typeface="Calibri"/>
              <a:cs typeface="Calibri"/>
              <a:sym typeface="Calibri"/>
            </a:endParaRPr>
          </a:p>
          <a:p>
            <a:pPr indent="-333375" lvl="1" marL="9144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Stay HYDRATED!</a:t>
            </a:r>
            <a:endParaRPr sz="1650">
              <a:solidFill>
                <a:srgbClr val="000000"/>
              </a:solidFill>
              <a:highlight>
                <a:srgbClr val="9FC5E8"/>
              </a:highlight>
              <a:latin typeface="Calibri"/>
              <a:ea typeface="Calibri"/>
              <a:cs typeface="Calibri"/>
              <a:sym typeface="Calibri"/>
            </a:endParaRPr>
          </a:p>
          <a:p>
            <a:pPr indent="-333375" lvl="1" marL="9144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Wear Sunscreen</a:t>
            </a:r>
            <a:endParaRPr sz="1650">
              <a:solidFill>
                <a:srgbClr val="000000"/>
              </a:solidFill>
              <a:highlight>
                <a:srgbClr val="9FC5E8"/>
              </a:highlight>
              <a:latin typeface="Calibri"/>
              <a:ea typeface="Calibri"/>
              <a:cs typeface="Calibri"/>
              <a:sym typeface="Calibri"/>
            </a:endParaRPr>
          </a:p>
          <a:p>
            <a:pPr indent="-333375" lvl="1" marL="9144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Stay in Shade</a:t>
            </a:r>
            <a:endParaRPr sz="1650">
              <a:solidFill>
                <a:srgbClr val="000000"/>
              </a:solidFill>
              <a:highlight>
                <a:srgbClr val="9FC5E8"/>
              </a:highlight>
              <a:latin typeface="Calibri"/>
              <a:ea typeface="Calibri"/>
              <a:cs typeface="Calibri"/>
              <a:sym typeface="Calibri"/>
            </a:endParaRPr>
          </a:p>
          <a:p>
            <a:pPr indent="0" lvl="0" marL="914400" rtl="0" algn="l">
              <a:lnSpc>
                <a:spcPct val="150000"/>
              </a:lnSpc>
              <a:spcBef>
                <a:spcPts val="0"/>
              </a:spcBef>
              <a:spcAft>
                <a:spcPts val="0"/>
              </a:spcAft>
              <a:buNone/>
            </a:pPr>
            <a:r>
              <a:t/>
            </a:r>
            <a:endParaRPr sz="1650">
              <a:solidFill>
                <a:srgbClr val="000000"/>
              </a:solidFill>
              <a:highlight>
                <a:srgbClr val="9FC5E8"/>
              </a:highlight>
              <a:latin typeface="Calibri"/>
              <a:ea typeface="Calibri"/>
              <a:cs typeface="Calibri"/>
              <a:sym typeface="Calibri"/>
            </a:endParaRPr>
          </a:p>
        </p:txBody>
      </p:sp>
      <p:pic>
        <p:nvPicPr>
          <p:cNvPr id="240" name="Google Shape;240;p29"/>
          <p:cNvPicPr preferRelativeResize="0"/>
          <p:nvPr/>
        </p:nvPicPr>
        <p:blipFill>
          <a:blip r:embed="rId4">
            <a:alphaModFix/>
          </a:blip>
          <a:stretch>
            <a:fillRect/>
          </a:stretch>
        </p:blipFill>
        <p:spPr>
          <a:xfrm>
            <a:off x="4898602" y="1017726"/>
            <a:ext cx="3633050" cy="3595802"/>
          </a:xfrm>
          <a:prstGeom prst="rect">
            <a:avLst/>
          </a:prstGeom>
          <a:no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6" name="Google Shape;246;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7" name="Google Shape;247;p30"/>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248" name="Google Shape;248;p30"/>
          <p:cNvSpPr/>
          <p:nvPr/>
        </p:nvSpPr>
        <p:spPr>
          <a:xfrm>
            <a:off x="-11450" y="1168000"/>
            <a:ext cx="8053200" cy="1744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AN AVERAGE ROUTINE | BETWEEN RACES</a:t>
            </a:r>
            <a:endParaRPr/>
          </a:p>
        </p:txBody>
      </p:sp>
      <p:sp>
        <p:nvSpPr>
          <p:cNvPr id="250" name="Google Shape;250;p30"/>
          <p:cNvSpPr txBox="1"/>
          <p:nvPr>
            <p:ph idx="1" type="body"/>
          </p:nvPr>
        </p:nvSpPr>
        <p:spPr>
          <a:xfrm>
            <a:off x="311700" y="1152475"/>
            <a:ext cx="7515300" cy="24366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Swimmer should rest and stay hydrated</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Eat Healthy small snacks </a:t>
            </a:r>
            <a:r>
              <a:rPr lang="en" sz="1650">
                <a:solidFill>
                  <a:srgbClr val="000000"/>
                </a:solidFill>
                <a:highlight>
                  <a:srgbClr val="9FC5E8"/>
                </a:highlight>
                <a:latin typeface="Calibri"/>
                <a:ea typeface="Calibri"/>
                <a:cs typeface="Calibri"/>
                <a:sym typeface="Calibri"/>
              </a:rPr>
              <a:t>throughout</a:t>
            </a:r>
            <a:r>
              <a:rPr lang="en" sz="1650">
                <a:solidFill>
                  <a:srgbClr val="000000"/>
                </a:solidFill>
                <a:highlight>
                  <a:srgbClr val="9FC5E8"/>
                </a:highlight>
                <a:latin typeface="Calibri"/>
                <a:ea typeface="Calibri"/>
                <a:cs typeface="Calibri"/>
                <a:sym typeface="Calibri"/>
              </a:rPr>
              <a:t> meet</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Cheer for other teammates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Keep team area clean</a:t>
            </a:r>
            <a:endParaRPr sz="1650">
              <a:solidFill>
                <a:srgbClr val="000000"/>
              </a:solidFill>
              <a:highlight>
                <a:srgbClr val="9FC5E8"/>
              </a:highlight>
              <a:latin typeface="Calibri"/>
              <a:ea typeface="Calibri"/>
              <a:cs typeface="Calibri"/>
              <a:sym typeface="Calibri"/>
            </a:endParaRPr>
          </a:p>
          <a:p>
            <a:pPr indent="0" lvl="0" marL="914400" rtl="0" algn="l">
              <a:lnSpc>
                <a:spcPct val="150000"/>
              </a:lnSpc>
              <a:spcBef>
                <a:spcPts val="0"/>
              </a:spcBef>
              <a:spcAft>
                <a:spcPts val="0"/>
              </a:spcAft>
              <a:buNone/>
            </a:pPr>
            <a:r>
              <a:t/>
            </a:r>
            <a:endParaRPr sz="1650">
              <a:solidFill>
                <a:srgbClr val="000000"/>
              </a:solidFill>
              <a:highlight>
                <a:srgbClr val="9FC5E8"/>
              </a:highlight>
              <a:latin typeface="Calibri"/>
              <a:ea typeface="Calibri"/>
              <a:cs typeface="Calibri"/>
              <a:sym typeface="Calibri"/>
            </a:endParaRPr>
          </a:p>
        </p:txBody>
      </p:sp>
      <p:pic>
        <p:nvPicPr>
          <p:cNvPr id="251" name="Google Shape;251;p30"/>
          <p:cNvPicPr preferRelativeResize="0"/>
          <p:nvPr/>
        </p:nvPicPr>
        <p:blipFill>
          <a:blip r:embed="rId4">
            <a:alphaModFix/>
          </a:blip>
          <a:stretch>
            <a:fillRect/>
          </a:stretch>
        </p:blipFill>
        <p:spPr>
          <a:xfrm>
            <a:off x="4791216" y="1109100"/>
            <a:ext cx="3639311" cy="3416401"/>
          </a:xfrm>
          <a:prstGeom prst="rect">
            <a:avLst/>
          </a:prstGeom>
          <a:no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7" name="Google Shape;257;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8" name="Google Shape;258;p31"/>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259" name="Google Shape;259;p31"/>
          <p:cNvSpPr/>
          <p:nvPr/>
        </p:nvSpPr>
        <p:spPr>
          <a:xfrm>
            <a:off x="-11450" y="1168000"/>
            <a:ext cx="8053200" cy="2132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TECHNOLOGY | USEFUL APPS</a:t>
            </a:r>
            <a:endParaRPr/>
          </a:p>
        </p:txBody>
      </p:sp>
      <p:sp>
        <p:nvSpPr>
          <p:cNvPr id="261" name="Google Shape;261;p31"/>
          <p:cNvSpPr txBox="1"/>
          <p:nvPr>
            <p:ph idx="1" type="body"/>
          </p:nvPr>
        </p:nvSpPr>
        <p:spPr>
          <a:xfrm>
            <a:off x="311700" y="1152475"/>
            <a:ext cx="6833700" cy="30204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Our Team homepage is </a:t>
            </a:r>
            <a:r>
              <a:rPr lang="en" sz="1650" u="sng">
                <a:solidFill>
                  <a:schemeClr val="hlink"/>
                </a:solidFill>
                <a:highlight>
                  <a:srgbClr val="9FC5E8"/>
                </a:highlight>
                <a:latin typeface="Calibri"/>
                <a:ea typeface="Calibri"/>
                <a:cs typeface="Calibri"/>
                <a:sym typeface="Calibri"/>
                <a:hlinkClick r:id="rId4"/>
              </a:rPr>
              <a:t>CLOVIS SWIM CLUB</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There are MANY aps for Free and Paid that are a great help</a:t>
            </a:r>
            <a:endParaRPr sz="1650">
              <a:solidFill>
                <a:srgbClr val="000000"/>
              </a:solidFill>
              <a:highlight>
                <a:srgbClr val="9FC5E8"/>
              </a:highlight>
              <a:latin typeface="Calibri"/>
              <a:ea typeface="Calibri"/>
              <a:cs typeface="Calibri"/>
              <a:sym typeface="Calibri"/>
            </a:endParaRPr>
          </a:p>
          <a:p>
            <a:pPr indent="-333375" lvl="1" marL="9144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Meet Mobile (</a:t>
            </a:r>
            <a:r>
              <a:rPr b="1" lang="en" sz="1650">
                <a:solidFill>
                  <a:srgbClr val="FF0000"/>
                </a:solidFill>
                <a:highlight>
                  <a:srgbClr val="9FC5E8"/>
                </a:highlight>
                <a:latin typeface="Calibri"/>
                <a:ea typeface="Calibri"/>
                <a:cs typeface="Calibri"/>
                <a:sym typeface="Calibri"/>
              </a:rPr>
              <a:t>A</a:t>
            </a:r>
            <a:r>
              <a:rPr lang="en" sz="1650">
                <a:solidFill>
                  <a:srgbClr val="000000"/>
                </a:solidFill>
                <a:highlight>
                  <a:srgbClr val="9FC5E8"/>
                </a:highlight>
                <a:latin typeface="Calibri"/>
                <a:ea typeface="Calibri"/>
                <a:cs typeface="Calibri"/>
                <a:sym typeface="Calibri"/>
              </a:rPr>
              <a:t>) (</a:t>
            </a:r>
            <a:r>
              <a:rPr b="1" lang="en" sz="1650">
                <a:solidFill>
                  <a:srgbClr val="000000"/>
                </a:solidFill>
                <a:highlight>
                  <a:srgbClr val="9FC5E8"/>
                </a:highlight>
                <a:latin typeface="Calibri"/>
                <a:ea typeface="Calibri"/>
                <a:cs typeface="Calibri"/>
                <a:sym typeface="Calibri"/>
              </a:rPr>
              <a:t>VIP! </a:t>
            </a:r>
            <a:r>
              <a:rPr lang="en" sz="1650">
                <a:solidFill>
                  <a:srgbClr val="000000"/>
                </a:solidFill>
                <a:highlight>
                  <a:srgbClr val="9FC5E8"/>
                </a:highlight>
                <a:latin typeface="Calibri"/>
                <a:ea typeface="Calibri"/>
                <a:cs typeface="Calibri"/>
                <a:sym typeface="Calibri"/>
              </a:rPr>
              <a:t>Swim Meet Events and Times ) </a:t>
            </a:r>
            <a:r>
              <a:rPr lang="en" sz="1650" u="sng">
                <a:solidFill>
                  <a:schemeClr val="hlink"/>
                </a:solidFill>
                <a:highlight>
                  <a:srgbClr val="9FC5E8"/>
                </a:highlight>
                <a:latin typeface="Calibri"/>
                <a:ea typeface="Calibri"/>
                <a:cs typeface="Calibri"/>
                <a:sym typeface="Calibri"/>
                <a:hlinkClick r:id="rId5"/>
              </a:rPr>
              <a:t>Meet Mobile</a:t>
            </a:r>
            <a:endParaRPr sz="1650">
              <a:solidFill>
                <a:srgbClr val="000000"/>
              </a:solidFill>
              <a:highlight>
                <a:srgbClr val="9FC5E8"/>
              </a:highlight>
              <a:latin typeface="Calibri"/>
              <a:ea typeface="Calibri"/>
              <a:cs typeface="Calibri"/>
              <a:sym typeface="Calibri"/>
            </a:endParaRPr>
          </a:p>
          <a:p>
            <a:pPr indent="-333375" lvl="1" marL="9144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Swim Counts </a:t>
            </a:r>
            <a:r>
              <a:rPr lang="en" sz="1650">
                <a:solidFill>
                  <a:schemeClr val="dk1"/>
                </a:solidFill>
                <a:highlight>
                  <a:schemeClr val="lt1"/>
                </a:highlight>
                <a:latin typeface="Calibri"/>
                <a:ea typeface="Calibri"/>
                <a:cs typeface="Calibri"/>
                <a:sym typeface="Calibri"/>
              </a:rPr>
              <a:t>(</a:t>
            </a:r>
            <a:r>
              <a:rPr b="1" lang="en" sz="1650">
                <a:solidFill>
                  <a:srgbClr val="FF0000"/>
                </a:solidFill>
                <a:highlight>
                  <a:schemeClr val="lt1"/>
                </a:highlight>
                <a:latin typeface="Calibri"/>
                <a:ea typeface="Calibri"/>
                <a:cs typeface="Calibri"/>
                <a:sym typeface="Calibri"/>
              </a:rPr>
              <a:t>B</a:t>
            </a:r>
            <a:r>
              <a:rPr lang="en" sz="1650">
                <a:solidFill>
                  <a:schemeClr val="dk1"/>
                </a:solidFill>
                <a:highlight>
                  <a:schemeClr val="lt1"/>
                </a:highlight>
                <a:latin typeface="Calibri"/>
                <a:ea typeface="Calibri"/>
                <a:cs typeface="Calibri"/>
                <a:sym typeface="Calibri"/>
              </a:rPr>
              <a:t>)</a:t>
            </a:r>
            <a:r>
              <a:rPr lang="en" sz="1650">
                <a:solidFill>
                  <a:srgbClr val="000000"/>
                </a:solidFill>
                <a:highlight>
                  <a:srgbClr val="9FC5E8"/>
                </a:highlight>
                <a:latin typeface="Calibri"/>
                <a:ea typeface="Calibri"/>
                <a:cs typeface="Calibri"/>
                <a:sym typeface="Calibri"/>
              </a:rPr>
              <a:t> ( swimmers swim times ) </a:t>
            </a:r>
            <a:r>
              <a:rPr lang="en" sz="1650" u="sng">
                <a:solidFill>
                  <a:schemeClr val="hlink"/>
                </a:solidFill>
                <a:highlight>
                  <a:srgbClr val="9FC5E8"/>
                </a:highlight>
                <a:latin typeface="Calibri"/>
                <a:ea typeface="Calibri"/>
                <a:cs typeface="Calibri"/>
                <a:sym typeface="Calibri"/>
                <a:hlinkClick r:id="rId6"/>
              </a:rPr>
              <a:t>SwimCounts</a:t>
            </a:r>
            <a:endParaRPr sz="1650">
              <a:solidFill>
                <a:srgbClr val="000000"/>
              </a:solidFill>
              <a:highlight>
                <a:srgbClr val="9FC5E8"/>
              </a:highlight>
              <a:latin typeface="Calibri"/>
              <a:ea typeface="Calibri"/>
              <a:cs typeface="Calibri"/>
              <a:sym typeface="Calibri"/>
            </a:endParaRPr>
          </a:p>
          <a:p>
            <a:pPr indent="-333375" lvl="1" marL="9144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OnDeck </a:t>
            </a:r>
            <a:r>
              <a:rPr lang="en" sz="1650">
                <a:solidFill>
                  <a:schemeClr val="dk1"/>
                </a:solidFill>
                <a:highlight>
                  <a:schemeClr val="lt1"/>
                </a:highlight>
                <a:latin typeface="Calibri"/>
                <a:ea typeface="Calibri"/>
                <a:cs typeface="Calibri"/>
                <a:sym typeface="Calibri"/>
              </a:rPr>
              <a:t>(</a:t>
            </a:r>
            <a:r>
              <a:rPr b="1" lang="en" sz="1650">
                <a:solidFill>
                  <a:srgbClr val="FF0000"/>
                </a:solidFill>
                <a:highlight>
                  <a:schemeClr val="lt1"/>
                </a:highlight>
                <a:latin typeface="Calibri"/>
                <a:ea typeface="Calibri"/>
                <a:cs typeface="Calibri"/>
                <a:sym typeface="Calibri"/>
              </a:rPr>
              <a:t>C</a:t>
            </a:r>
            <a:r>
              <a:rPr lang="en" sz="1650">
                <a:solidFill>
                  <a:schemeClr val="dk1"/>
                </a:solidFill>
                <a:highlight>
                  <a:schemeClr val="lt1"/>
                </a:highlight>
                <a:latin typeface="Calibri"/>
                <a:ea typeface="Calibri"/>
                <a:cs typeface="Calibri"/>
                <a:sym typeface="Calibri"/>
              </a:rPr>
              <a:t>)</a:t>
            </a:r>
            <a:r>
              <a:rPr lang="en" sz="1650">
                <a:solidFill>
                  <a:srgbClr val="000000"/>
                </a:solidFill>
                <a:highlight>
                  <a:srgbClr val="9FC5E8"/>
                </a:highlight>
                <a:latin typeface="Calibri"/>
                <a:ea typeface="Calibri"/>
                <a:cs typeface="Calibri"/>
                <a:sym typeface="Calibri"/>
              </a:rPr>
              <a:t> ( times and information ) </a:t>
            </a:r>
            <a:r>
              <a:rPr lang="en" sz="1650">
                <a:solidFill>
                  <a:schemeClr val="dk1"/>
                </a:solidFill>
                <a:highlight>
                  <a:schemeClr val="lt1"/>
                </a:highlight>
                <a:latin typeface="Calibri"/>
                <a:ea typeface="Calibri"/>
                <a:cs typeface="Calibri"/>
                <a:sym typeface="Calibri"/>
              </a:rPr>
              <a:t> </a:t>
            </a:r>
            <a:r>
              <a:rPr lang="en" sz="1650" u="sng">
                <a:solidFill>
                  <a:schemeClr val="accent5"/>
                </a:solidFill>
                <a:highlight>
                  <a:schemeClr val="lt1"/>
                </a:highlight>
                <a:latin typeface="Calibri"/>
                <a:ea typeface="Calibri"/>
                <a:cs typeface="Calibri"/>
                <a:sym typeface="Calibri"/>
                <a:hlinkClick r:id="rId7">
                  <a:extLst>
                    <a:ext uri="{A12FA001-AC4F-418D-AE19-62706E023703}">
                      <ahyp:hlinkClr val="tx"/>
                    </a:ext>
                  </a:extLst>
                </a:hlinkClick>
              </a:rPr>
              <a:t>OnDeck</a:t>
            </a:r>
            <a:endParaRPr sz="1650">
              <a:solidFill>
                <a:srgbClr val="000000"/>
              </a:solidFill>
              <a:highlight>
                <a:srgbClr val="9FC5E8"/>
              </a:highlight>
              <a:latin typeface="Calibri"/>
              <a:ea typeface="Calibri"/>
              <a:cs typeface="Calibri"/>
              <a:sym typeface="Calibri"/>
            </a:endParaRPr>
          </a:p>
          <a:p>
            <a:pPr indent="0" lvl="0" marL="914400" rtl="0" algn="l">
              <a:lnSpc>
                <a:spcPct val="150000"/>
              </a:lnSpc>
              <a:spcBef>
                <a:spcPts val="0"/>
              </a:spcBef>
              <a:spcAft>
                <a:spcPts val="0"/>
              </a:spcAft>
              <a:buNone/>
            </a:pPr>
            <a:r>
              <a:t/>
            </a:r>
            <a:endParaRPr sz="1650">
              <a:solidFill>
                <a:srgbClr val="000000"/>
              </a:solidFill>
              <a:highlight>
                <a:srgbClr val="9FC5E8"/>
              </a:highlight>
              <a:latin typeface="Calibri"/>
              <a:ea typeface="Calibri"/>
              <a:cs typeface="Calibri"/>
              <a:sym typeface="Calibri"/>
            </a:endParaRPr>
          </a:p>
        </p:txBody>
      </p:sp>
      <p:pic>
        <p:nvPicPr>
          <p:cNvPr id="262" name="Google Shape;262;p31"/>
          <p:cNvPicPr preferRelativeResize="0"/>
          <p:nvPr/>
        </p:nvPicPr>
        <p:blipFill>
          <a:blip r:embed="rId8">
            <a:alphaModFix/>
          </a:blip>
          <a:stretch>
            <a:fillRect/>
          </a:stretch>
        </p:blipFill>
        <p:spPr>
          <a:xfrm>
            <a:off x="7354982" y="1025102"/>
            <a:ext cx="1058372" cy="1058375"/>
          </a:xfrm>
          <a:prstGeom prst="rect">
            <a:avLst/>
          </a:prstGeom>
          <a:noFill/>
          <a:ln>
            <a:noFill/>
          </a:ln>
        </p:spPr>
      </p:pic>
      <p:pic>
        <p:nvPicPr>
          <p:cNvPr id="263" name="Google Shape;263;p31"/>
          <p:cNvPicPr preferRelativeResize="0"/>
          <p:nvPr/>
        </p:nvPicPr>
        <p:blipFill>
          <a:blip r:embed="rId9">
            <a:alphaModFix/>
          </a:blip>
          <a:stretch>
            <a:fillRect/>
          </a:stretch>
        </p:blipFill>
        <p:spPr>
          <a:xfrm>
            <a:off x="7354982" y="2215275"/>
            <a:ext cx="1058372" cy="1058375"/>
          </a:xfrm>
          <a:prstGeom prst="rect">
            <a:avLst/>
          </a:prstGeom>
          <a:noFill/>
          <a:ln>
            <a:noFill/>
          </a:ln>
        </p:spPr>
      </p:pic>
      <p:pic>
        <p:nvPicPr>
          <p:cNvPr id="264" name="Google Shape;264;p31"/>
          <p:cNvPicPr preferRelativeResize="0"/>
          <p:nvPr/>
        </p:nvPicPr>
        <p:blipFill>
          <a:blip r:embed="rId10">
            <a:alphaModFix/>
          </a:blip>
          <a:stretch>
            <a:fillRect/>
          </a:stretch>
        </p:blipFill>
        <p:spPr>
          <a:xfrm>
            <a:off x="7396125" y="3405450"/>
            <a:ext cx="1017226" cy="1017226"/>
          </a:xfrm>
          <a:prstGeom prst="rect">
            <a:avLst/>
          </a:prstGeom>
          <a:noFill/>
          <a:ln>
            <a:noFill/>
          </a:ln>
        </p:spPr>
      </p:pic>
      <p:sp>
        <p:nvSpPr>
          <p:cNvPr id="265" name="Google Shape;265;p31"/>
          <p:cNvSpPr txBox="1"/>
          <p:nvPr/>
        </p:nvSpPr>
        <p:spPr>
          <a:xfrm>
            <a:off x="6991675" y="3743225"/>
            <a:ext cx="3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C</a:t>
            </a:r>
            <a:endParaRPr b="1">
              <a:solidFill>
                <a:srgbClr val="FF0000"/>
              </a:solidFill>
            </a:endParaRPr>
          </a:p>
        </p:txBody>
      </p:sp>
      <p:sp>
        <p:nvSpPr>
          <p:cNvPr id="266" name="Google Shape;266;p31"/>
          <p:cNvSpPr txBox="1"/>
          <p:nvPr/>
        </p:nvSpPr>
        <p:spPr>
          <a:xfrm>
            <a:off x="6991675" y="2597800"/>
            <a:ext cx="3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B</a:t>
            </a:r>
            <a:endParaRPr b="1">
              <a:solidFill>
                <a:srgbClr val="FF0000"/>
              </a:solidFill>
            </a:endParaRPr>
          </a:p>
        </p:txBody>
      </p:sp>
      <p:sp>
        <p:nvSpPr>
          <p:cNvPr id="267" name="Google Shape;267;p31"/>
          <p:cNvSpPr txBox="1"/>
          <p:nvPr/>
        </p:nvSpPr>
        <p:spPr>
          <a:xfrm>
            <a:off x="6991675" y="1345500"/>
            <a:ext cx="3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A</a:t>
            </a:r>
            <a:endParaRPr b="1">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63" name="Google Shape;63;p14"/>
          <p:cNvSpPr/>
          <p:nvPr/>
        </p:nvSpPr>
        <p:spPr>
          <a:xfrm>
            <a:off x="-11450" y="1168000"/>
            <a:ext cx="8053200" cy="353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2100">
                <a:latin typeface="Montserrat SemiBold"/>
                <a:ea typeface="Montserrat SemiBold"/>
                <a:cs typeface="Montserrat SemiBold"/>
                <a:sym typeface="Montserrat SemiBold"/>
              </a:rPr>
              <a:t>THE BASIC SWIM MEET</a:t>
            </a:r>
            <a:endParaRPr sz="2100"/>
          </a:p>
        </p:txBody>
      </p:sp>
      <p:sp>
        <p:nvSpPr>
          <p:cNvPr id="65" name="Google Shape;65;p14"/>
          <p:cNvSpPr txBox="1"/>
          <p:nvPr>
            <p:ph idx="1" type="body"/>
          </p:nvPr>
        </p:nvSpPr>
        <p:spPr>
          <a:xfrm>
            <a:off x="311700" y="1152475"/>
            <a:ext cx="5168400" cy="34692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The first step is to Commit Attendance onlin</a:t>
            </a:r>
            <a:r>
              <a:rPr lang="en" sz="1650">
                <a:solidFill>
                  <a:srgbClr val="000000"/>
                </a:solidFill>
                <a:highlight>
                  <a:srgbClr val="9FC5E8"/>
                </a:highlight>
                <a:latin typeface="Calibri"/>
                <a:ea typeface="Calibri"/>
                <a:cs typeface="Calibri"/>
                <a:sym typeface="Calibri"/>
              </a:rPr>
              <a:t>e</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Coaches will notify you of meet arrival times at practice and through team </a:t>
            </a:r>
            <a:r>
              <a:rPr lang="en" sz="1650">
                <a:solidFill>
                  <a:srgbClr val="000000"/>
                </a:solidFill>
                <a:highlight>
                  <a:srgbClr val="9FC5E8"/>
                </a:highlight>
                <a:latin typeface="Calibri"/>
                <a:ea typeface="Calibri"/>
                <a:cs typeface="Calibri"/>
                <a:sym typeface="Calibri"/>
              </a:rPr>
              <a:t>emails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Getting there is just the beginning…</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Unpack the car, walk in, find Coach, etc.</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Kids will stretch and have a dryland </a:t>
            </a:r>
            <a:r>
              <a:rPr lang="en" sz="1650">
                <a:solidFill>
                  <a:srgbClr val="000000"/>
                </a:solidFill>
                <a:highlight>
                  <a:srgbClr val="9FC5E8"/>
                </a:highlight>
                <a:latin typeface="Calibri"/>
                <a:ea typeface="Calibri"/>
                <a:cs typeface="Calibri"/>
                <a:sym typeface="Calibri"/>
              </a:rPr>
              <a:t>warm up</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It is IMPORTANT for your swimmer to Check-In</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They will then have a warmup set in the pool</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Then it’s off to the races!</a:t>
            </a:r>
            <a:endParaRPr sz="1200">
              <a:solidFill>
                <a:srgbClr val="000000"/>
              </a:solidFill>
              <a:highlight>
                <a:srgbClr val="9FC5E8"/>
              </a:highlight>
              <a:latin typeface="Calibri"/>
              <a:ea typeface="Calibri"/>
              <a:cs typeface="Calibri"/>
              <a:sym typeface="Calibri"/>
            </a:endParaRPr>
          </a:p>
        </p:txBody>
      </p:sp>
      <p:pic>
        <p:nvPicPr>
          <p:cNvPr id="66" name="Google Shape;66;p14"/>
          <p:cNvPicPr preferRelativeResize="0"/>
          <p:nvPr/>
        </p:nvPicPr>
        <p:blipFill>
          <a:blip r:embed="rId4">
            <a:alphaModFix/>
          </a:blip>
          <a:stretch>
            <a:fillRect/>
          </a:stretch>
        </p:blipFill>
        <p:spPr>
          <a:xfrm>
            <a:off x="5071125" y="1394625"/>
            <a:ext cx="3391124" cy="3083151"/>
          </a:xfrm>
          <a:prstGeom prst="rect">
            <a:avLst/>
          </a:prstGeom>
          <a:no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3" name="Google Shape;273;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4" name="Google Shape;274;p32"/>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275" name="Google Shape;275;p32"/>
          <p:cNvSpPr/>
          <p:nvPr/>
        </p:nvSpPr>
        <p:spPr>
          <a:xfrm>
            <a:off x="-11450" y="1168000"/>
            <a:ext cx="8053200" cy="2091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MOST IMPORTANTLY</a:t>
            </a:r>
            <a:endParaRPr/>
          </a:p>
        </p:txBody>
      </p:sp>
      <p:sp>
        <p:nvSpPr>
          <p:cNvPr id="277" name="Google Shape;277;p32"/>
          <p:cNvSpPr txBox="1"/>
          <p:nvPr>
            <p:ph idx="1" type="body"/>
          </p:nvPr>
        </p:nvSpPr>
        <p:spPr>
          <a:xfrm>
            <a:off x="311700" y="1152475"/>
            <a:ext cx="4859700" cy="30891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Have fun! Enjoy the ride!</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Please ASK if you need help at a meet there are several on deck parents and coaches willing to help you learn!</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Thank you for your support to our club</a:t>
            </a:r>
            <a:endParaRPr sz="1650">
              <a:solidFill>
                <a:srgbClr val="000000"/>
              </a:solidFill>
              <a:highlight>
                <a:srgbClr val="9FC5E8"/>
              </a:highlight>
              <a:latin typeface="Calibri"/>
              <a:ea typeface="Calibri"/>
              <a:cs typeface="Calibri"/>
              <a:sym typeface="Calibri"/>
            </a:endParaRPr>
          </a:p>
          <a:p>
            <a:pPr indent="0" lvl="0" marL="914400" rtl="0" algn="l">
              <a:lnSpc>
                <a:spcPct val="150000"/>
              </a:lnSpc>
              <a:spcBef>
                <a:spcPts val="0"/>
              </a:spcBef>
              <a:spcAft>
                <a:spcPts val="0"/>
              </a:spcAft>
              <a:buNone/>
            </a:pPr>
            <a:r>
              <a:t/>
            </a:r>
            <a:endParaRPr sz="1650">
              <a:solidFill>
                <a:srgbClr val="000000"/>
              </a:solidFill>
              <a:highlight>
                <a:srgbClr val="9FC5E8"/>
              </a:highlight>
              <a:latin typeface="Calibri"/>
              <a:ea typeface="Calibri"/>
              <a:cs typeface="Calibri"/>
              <a:sym typeface="Calibri"/>
            </a:endParaRPr>
          </a:p>
        </p:txBody>
      </p:sp>
      <p:pic>
        <p:nvPicPr>
          <p:cNvPr id="278" name="Google Shape;278;p32"/>
          <p:cNvPicPr preferRelativeResize="0"/>
          <p:nvPr/>
        </p:nvPicPr>
        <p:blipFill>
          <a:blip r:embed="rId4">
            <a:alphaModFix/>
          </a:blip>
          <a:stretch>
            <a:fillRect/>
          </a:stretch>
        </p:blipFill>
        <p:spPr>
          <a:xfrm rot="-312213">
            <a:off x="5159025" y="2018075"/>
            <a:ext cx="2630650" cy="2605077"/>
          </a:xfrm>
          <a:prstGeom prst="rect">
            <a:avLst/>
          </a:prstGeom>
          <a:no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pic>
        <p:nvPicPr>
          <p:cNvPr id="279" name="Google Shape;279;p32"/>
          <p:cNvPicPr preferRelativeResize="0"/>
          <p:nvPr/>
        </p:nvPicPr>
        <p:blipFill>
          <a:blip r:embed="rId5">
            <a:alphaModFix/>
          </a:blip>
          <a:stretch>
            <a:fillRect/>
          </a:stretch>
        </p:blipFill>
        <p:spPr>
          <a:xfrm>
            <a:off x="4749600" y="198300"/>
            <a:ext cx="2903726" cy="1742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2" name="Google Shape;72;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3" name="Google Shape;73;p15"/>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74" name="Google Shape;74;p15"/>
          <p:cNvSpPr/>
          <p:nvPr/>
        </p:nvSpPr>
        <p:spPr>
          <a:xfrm>
            <a:off x="-11450" y="1168000"/>
            <a:ext cx="8053200" cy="3146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WHEN YOU ARRIVE + WARM UP</a:t>
            </a:r>
            <a:endParaRPr/>
          </a:p>
        </p:txBody>
      </p:sp>
      <p:sp>
        <p:nvSpPr>
          <p:cNvPr id="76" name="Google Shape;76;p15"/>
          <p:cNvSpPr txBox="1"/>
          <p:nvPr>
            <p:ph idx="1" type="body"/>
          </p:nvPr>
        </p:nvSpPr>
        <p:spPr>
          <a:xfrm>
            <a:off x="311700" y="1152475"/>
            <a:ext cx="5633100" cy="32166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Please get to the pool on time. Allow extra time for parking and unloading</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Have your child find their Coach to check in</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Check In must be done by the swimmer</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Their </a:t>
            </a:r>
            <a:r>
              <a:rPr lang="en" sz="1650">
                <a:solidFill>
                  <a:srgbClr val="000000"/>
                </a:solidFill>
                <a:highlight>
                  <a:srgbClr val="9FC5E8"/>
                </a:highlight>
                <a:latin typeface="Calibri"/>
                <a:ea typeface="Calibri"/>
                <a:cs typeface="Calibri"/>
                <a:sym typeface="Calibri"/>
              </a:rPr>
              <a:t>events</a:t>
            </a:r>
            <a:r>
              <a:rPr lang="en" sz="1650">
                <a:solidFill>
                  <a:srgbClr val="000000"/>
                </a:solidFill>
                <a:highlight>
                  <a:srgbClr val="9FC5E8"/>
                </a:highlight>
                <a:latin typeface="Calibri"/>
                <a:ea typeface="Calibri"/>
                <a:cs typeface="Calibri"/>
                <a:sym typeface="Calibri"/>
              </a:rPr>
              <a:t> will be confirmed by the host of the team</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Meet warmup is standard before each meet, swimmer will get in the water when instructed by coach (often 1-2 hour/s before meet start</a:t>
            </a:r>
            <a:endParaRPr sz="1650">
              <a:solidFill>
                <a:srgbClr val="000000"/>
              </a:solidFill>
              <a:highlight>
                <a:srgbClr val="9FC5E8"/>
              </a:highlight>
              <a:latin typeface="Calibri"/>
              <a:ea typeface="Calibri"/>
              <a:cs typeface="Calibri"/>
              <a:sym typeface="Calibri"/>
            </a:endParaRPr>
          </a:p>
        </p:txBody>
      </p:sp>
      <p:pic>
        <p:nvPicPr>
          <p:cNvPr id="77" name="Google Shape;77;p15"/>
          <p:cNvPicPr preferRelativeResize="0"/>
          <p:nvPr/>
        </p:nvPicPr>
        <p:blipFill>
          <a:blip r:embed="rId4">
            <a:alphaModFix/>
          </a:blip>
          <a:stretch>
            <a:fillRect/>
          </a:stretch>
        </p:blipFill>
        <p:spPr>
          <a:xfrm rot="325495">
            <a:off x="5939544" y="620102"/>
            <a:ext cx="2432187" cy="2263397"/>
          </a:xfrm>
          <a:prstGeom prst="rect">
            <a:avLst/>
          </a:prstGeom>
          <a:no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pic>
        <p:nvPicPr>
          <p:cNvPr id="78" name="Google Shape;78;p15"/>
          <p:cNvPicPr preferRelativeResize="0"/>
          <p:nvPr/>
        </p:nvPicPr>
        <p:blipFill>
          <a:blip r:embed="rId5">
            <a:alphaModFix/>
          </a:blip>
          <a:stretch>
            <a:fillRect/>
          </a:stretch>
        </p:blipFill>
        <p:spPr>
          <a:xfrm rot="-157007">
            <a:off x="6189551" y="2721450"/>
            <a:ext cx="2064874" cy="2074996"/>
          </a:xfrm>
          <a:prstGeom prst="rect">
            <a:avLst/>
          </a:prstGeom>
          <a:no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4" name="Google Shape;8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5" name="Google Shape;85;p16"/>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86" name="Google Shape;86;p16"/>
          <p:cNvSpPr/>
          <p:nvPr/>
        </p:nvSpPr>
        <p:spPr>
          <a:xfrm>
            <a:off x="-11450" y="1168000"/>
            <a:ext cx="8053200" cy="3179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THE TEAM TENT | SET UP</a:t>
            </a:r>
            <a:endParaRPr/>
          </a:p>
        </p:txBody>
      </p:sp>
      <p:sp>
        <p:nvSpPr>
          <p:cNvPr id="88" name="Google Shape;88;p16"/>
          <p:cNvSpPr txBox="1"/>
          <p:nvPr>
            <p:ph idx="1" type="body"/>
          </p:nvPr>
        </p:nvSpPr>
        <p:spPr>
          <a:xfrm>
            <a:off x="311700" y="1152475"/>
            <a:ext cx="8520600" cy="37623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“EZ-Up” canopies will be set up if you </a:t>
            </a:r>
            <a:r>
              <a:rPr lang="en" sz="1650">
                <a:solidFill>
                  <a:srgbClr val="000000"/>
                </a:solidFill>
                <a:highlight>
                  <a:srgbClr val="9FC5E8"/>
                </a:highlight>
                <a:latin typeface="Calibri"/>
                <a:ea typeface="Calibri"/>
                <a:cs typeface="Calibri"/>
                <a:sym typeface="Calibri"/>
              </a:rPr>
              <a:t>would</a:t>
            </a:r>
            <a:r>
              <a:rPr lang="en" sz="1650">
                <a:solidFill>
                  <a:srgbClr val="000000"/>
                </a:solidFill>
                <a:highlight>
                  <a:srgbClr val="9FC5E8"/>
                </a:highlight>
                <a:latin typeface="Calibri"/>
                <a:ea typeface="Calibri"/>
                <a:cs typeface="Calibri"/>
                <a:sym typeface="Calibri"/>
              </a:rPr>
              <a:t> like to sit with other CSC swimmers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CSC owns </a:t>
            </a:r>
            <a:r>
              <a:rPr lang="en" sz="1650">
                <a:solidFill>
                  <a:srgbClr val="000000"/>
                </a:solidFill>
                <a:highlight>
                  <a:srgbClr val="9FC5E8"/>
                </a:highlight>
                <a:latin typeface="Calibri"/>
                <a:ea typeface="Calibri"/>
                <a:cs typeface="Calibri"/>
                <a:sym typeface="Calibri"/>
              </a:rPr>
              <a:t>their</a:t>
            </a:r>
            <a:r>
              <a:rPr lang="en" sz="1650">
                <a:solidFill>
                  <a:srgbClr val="000000"/>
                </a:solidFill>
                <a:highlight>
                  <a:srgbClr val="9FC5E8"/>
                </a:highlight>
                <a:latin typeface="Calibri"/>
                <a:ea typeface="Calibri"/>
                <a:cs typeface="Calibri"/>
                <a:sym typeface="Calibri"/>
              </a:rPr>
              <a:t> own, bring your own if you wish to be covered</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Most </a:t>
            </a:r>
            <a:r>
              <a:rPr lang="en" sz="1650">
                <a:solidFill>
                  <a:srgbClr val="000000"/>
                </a:solidFill>
                <a:highlight>
                  <a:srgbClr val="9FC5E8"/>
                </a:highlight>
                <a:latin typeface="Calibri"/>
                <a:ea typeface="Calibri"/>
                <a:cs typeface="Calibri"/>
                <a:sym typeface="Calibri"/>
              </a:rPr>
              <a:t>families</a:t>
            </a:r>
            <a:r>
              <a:rPr lang="en" sz="1650">
                <a:solidFill>
                  <a:srgbClr val="000000"/>
                </a:solidFill>
                <a:highlight>
                  <a:srgbClr val="9FC5E8"/>
                </a:highlight>
                <a:latin typeface="Calibri"/>
                <a:ea typeface="Calibri"/>
                <a:cs typeface="Calibri"/>
                <a:sym typeface="Calibri"/>
              </a:rPr>
              <a:t> bring folding chairs to sit in during meet</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Most </a:t>
            </a:r>
            <a:r>
              <a:rPr lang="en" sz="1650">
                <a:solidFill>
                  <a:srgbClr val="000000"/>
                </a:solidFill>
                <a:highlight>
                  <a:srgbClr val="9FC5E8"/>
                </a:highlight>
                <a:latin typeface="Calibri"/>
                <a:ea typeface="Calibri"/>
                <a:cs typeface="Calibri"/>
                <a:sym typeface="Calibri"/>
              </a:rPr>
              <a:t>families</a:t>
            </a:r>
            <a:r>
              <a:rPr lang="en" sz="1650">
                <a:solidFill>
                  <a:srgbClr val="000000"/>
                </a:solidFill>
                <a:highlight>
                  <a:srgbClr val="9FC5E8"/>
                </a:highlight>
                <a:latin typeface="Calibri"/>
                <a:ea typeface="Calibri"/>
                <a:cs typeface="Calibri"/>
                <a:sym typeface="Calibri"/>
              </a:rPr>
              <a:t> bring ice chests with healthy snacks and lunch</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CLOSED DECK</a:t>
            </a:r>
            <a:endParaRPr sz="1650">
              <a:solidFill>
                <a:srgbClr val="000000"/>
              </a:solidFill>
              <a:highlight>
                <a:srgbClr val="9FC5E8"/>
              </a:highlight>
              <a:latin typeface="Calibri"/>
              <a:ea typeface="Calibri"/>
              <a:cs typeface="Calibri"/>
              <a:sym typeface="Calibri"/>
            </a:endParaRPr>
          </a:p>
          <a:p>
            <a:pPr indent="-333375" lvl="1" marL="9144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Some meets are Closed Deck which means no parents</a:t>
            </a:r>
            <a:endParaRPr sz="1650">
              <a:solidFill>
                <a:srgbClr val="000000"/>
              </a:solidFill>
              <a:highlight>
                <a:srgbClr val="9FC5E8"/>
              </a:highlight>
              <a:latin typeface="Calibri"/>
              <a:ea typeface="Calibri"/>
              <a:cs typeface="Calibri"/>
              <a:sym typeface="Calibri"/>
            </a:endParaRPr>
          </a:p>
          <a:p>
            <a:pPr indent="0" lvl="0" marL="914400" rtl="0" algn="l">
              <a:lnSpc>
                <a:spcPct val="150000"/>
              </a:lnSpc>
              <a:spcBef>
                <a:spcPts val="0"/>
              </a:spcBef>
              <a:spcAft>
                <a:spcPts val="0"/>
              </a:spcAft>
              <a:buNone/>
            </a:pPr>
            <a:r>
              <a:rPr lang="en" sz="1650">
                <a:solidFill>
                  <a:srgbClr val="000000"/>
                </a:solidFill>
                <a:highlight>
                  <a:srgbClr val="9FC5E8"/>
                </a:highlight>
                <a:latin typeface="Calibri"/>
                <a:ea typeface="Calibri"/>
                <a:cs typeface="Calibri"/>
                <a:sym typeface="Calibri"/>
              </a:rPr>
              <a:t>allowed on deck. You will have a dedicated area to</a:t>
            </a:r>
            <a:endParaRPr sz="1650">
              <a:solidFill>
                <a:srgbClr val="000000"/>
              </a:solidFill>
              <a:highlight>
                <a:srgbClr val="9FC5E8"/>
              </a:highlight>
              <a:latin typeface="Calibri"/>
              <a:ea typeface="Calibri"/>
              <a:cs typeface="Calibri"/>
              <a:sym typeface="Calibri"/>
            </a:endParaRPr>
          </a:p>
          <a:p>
            <a:pPr indent="0" lvl="0" marL="914400" rtl="0" algn="l">
              <a:lnSpc>
                <a:spcPct val="150000"/>
              </a:lnSpc>
              <a:spcBef>
                <a:spcPts val="0"/>
              </a:spcBef>
              <a:spcAft>
                <a:spcPts val="0"/>
              </a:spcAft>
              <a:buNone/>
            </a:pPr>
            <a:r>
              <a:rPr lang="en" sz="1650">
                <a:solidFill>
                  <a:srgbClr val="000000"/>
                </a:solidFill>
                <a:highlight>
                  <a:srgbClr val="9FC5E8"/>
                </a:highlight>
                <a:latin typeface="Calibri"/>
                <a:ea typeface="Calibri"/>
                <a:cs typeface="Calibri"/>
                <a:sym typeface="Calibri"/>
              </a:rPr>
              <a:t>watch and cheer. </a:t>
            </a:r>
            <a:endParaRPr sz="1650">
              <a:solidFill>
                <a:srgbClr val="000000"/>
              </a:solidFill>
              <a:highlight>
                <a:srgbClr val="9FC5E8"/>
              </a:highlight>
              <a:latin typeface="Calibri"/>
              <a:ea typeface="Calibri"/>
              <a:cs typeface="Calibri"/>
              <a:sym typeface="Calibri"/>
            </a:endParaRPr>
          </a:p>
        </p:txBody>
      </p:sp>
      <p:pic>
        <p:nvPicPr>
          <p:cNvPr id="89" name="Google Shape;89;p16"/>
          <p:cNvPicPr preferRelativeResize="0"/>
          <p:nvPr/>
        </p:nvPicPr>
        <p:blipFill>
          <a:blip r:embed="rId4">
            <a:alphaModFix/>
          </a:blip>
          <a:stretch>
            <a:fillRect/>
          </a:stretch>
        </p:blipFill>
        <p:spPr>
          <a:xfrm rot="-381026">
            <a:off x="6114104" y="1833300"/>
            <a:ext cx="2505954" cy="2529399"/>
          </a:xfrm>
          <a:prstGeom prst="rect">
            <a:avLst/>
          </a:prstGeom>
          <a:no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5" name="Google Shape;95;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6" name="Google Shape;96;p17"/>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97" name="Google Shape;97;p17"/>
          <p:cNvSpPr/>
          <p:nvPr/>
        </p:nvSpPr>
        <p:spPr>
          <a:xfrm>
            <a:off x="-11450" y="1168000"/>
            <a:ext cx="8053200" cy="318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THE SCHEDULE FOR THE DAY</a:t>
            </a:r>
            <a:endParaRPr/>
          </a:p>
        </p:txBody>
      </p:sp>
      <p:sp>
        <p:nvSpPr>
          <p:cNvPr id="99" name="Google Shape;99;p17"/>
          <p:cNvSpPr txBox="1"/>
          <p:nvPr>
            <p:ph idx="1" type="body"/>
          </p:nvPr>
        </p:nvSpPr>
        <p:spPr>
          <a:xfrm>
            <a:off x="311700" y="1152475"/>
            <a:ext cx="4617300" cy="32544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Some meets are </a:t>
            </a:r>
            <a:r>
              <a:rPr lang="en" sz="1650">
                <a:solidFill>
                  <a:srgbClr val="000000"/>
                </a:solidFill>
                <a:highlight>
                  <a:srgbClr val="9FC5E8"/>
                </a:highlight>
                <a:latin typeface="Calibri"/>
                <a:ea typeface="Calibri"/>
                <a:cs typeface="Calibri"/>
                <a:sym typeface="Calibri"/>
              </a:rPr>
              <a:t>broken into sessions. Morning and Afternoon</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Younger swimmers tend to be in the morning sessions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Arrival time can vary but is usually between 7:00 - 7:30 AM</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An average-sized meet tends to last until about 12:00 PM</a:t>
            </a:r>
            <a:endParaRPr sz="1650">
              <a:solidFill>
                <a:srgbClr val="000000"/>
              </a:solidFill>
              <a:highlight>
                <a:srgbClr val="9FC5E8"/>
              </a:highlight>
              <a:latin typeface="Calibri"/>
              <a:ea typeface="Calibri"/>
              <a:cs typeface="Calibri"/>
              <a:sym typeface="Calibri"/>
            </a:endParaRPr>
          </a:p>
        </p:txBody>
      </p:sp>
      <p:pic>
        <p:nvPicPr>
          <p:cNvPr id="100" name="Google Shape;100;p17"/>
          <p:cNvPicPr preferRelativeResize="0"/>
          <p:nvPr/>
        </p:nvPicPr>
        <p:blipFill>
          <a:blip r:embed="rId4">
            <a:alphaModFix/>
          </a:blip>
          <a:stretch>
            <a:fillRect/>
          </a:stretch>
        </p:blipFill>
        <p:spPr>
          <a:xfrm>
            <a:off x="5412775" y="1335299"/>
            <a:ext cx="3003126" cy="2888749"/>
          </a:xfrm>
          <a:prstGeom prst="rect">
            <a:avLst/>
          </a:prstGeom>
          <a:no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6" name="Google Shape;106;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7" name="Google Shape;107;p18"/>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108" name="Google Shape;108;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TIME STANDARDS</a:t>
            </a:r>
            <a:endParaRPr/>
          </a:p>
        </p:txBody>
      </p:sp>
      <p:sp>
        <p:nvSpPr>
          <p:cNvPr id="109" name="Google Shape;109;p18"/>
          <p:cNvSpPr/>
          <p:nvPr/>
        </p:nvSpPr>
        <p:spPr>
          <a:xfrm>
            <a:off x="-11450" y="1168000"/>
            <a:ext cx="4357200" cy="236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 name="Google Shape;110;p18"/>
          <p:cNvPicPr preferRelativeResize="0"/>
          <p:nvPr/>
        </p:nvPicPr>
        <p:blipFill>
          <a:blip r:embed="rId4">
            <a:alphaModFix/>
          </a:blip>
          <a:stretch>
            <a:fillRect/>
          </a:stretch>
        </p:blipFill>
        <p:spPr>
          <a:xfrm>
            <a:off x="4967624" y="552025"/>
            <a:ext cx="3557417" cy="4143424"/>
          </a:xfrm>
          <a:prstGeom prst="rect">
            <a:avLst/>
          </a:prstGeom>
          <a:noFill/>
          <a:ln>
            <a:noFill/>
          </a:ln>
        </p:spPr>
      </p:pic>
      <p:sp>
        <p:nvSpPr>
          <p:cNvPr id="111" name="Google Shape;111;p18"/>
          <p:cNvSpPr txBox="1"/>
          <p:nvPr/>
        </p:nvSpPr>
        <p:spPr>
          <a:xfrm>
            <a:off x="236425" y="1333250"/>
            <a:ext cx="47598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u="sng">
                <a:solidFill>
                  <a:schemeClr val="dk1"/>
                </a:solidFill>
                <a:latin typeface="Calibri"/>
                <a:ea typeface="Calibri"/>
                <a:cs typeface="Calibri"/>
                <a:sym typeface="Calibri"/>
                <a:hlinkClick r:id="rId5">
                  <a:extLst>
                    <a:ext uri="{A12FA001-AC4F-418D-AE19-62706E023703}">
                      <ahyp:hlinkClr val="tx"/>
                    </a:ext>
                  </a:extLst>
                </a:hlinkClick>
              </a:rPr>
              <a:t>Age Group Motivational Time Standards</a:t>
            </a:r>
            <a:endParaRPr b="1" sz="1600">
              <a:solidFill>
                <a:schemeClr val="dk1"/>
              </a:solidFill>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rtl="0" algn="l">
              <a:spcBef>
                <a:spcPts val="0"/>
              </a:spcBef>
              <a:spcAft>
                <a:spcPts val="0"/>
              </a:spcAft>
              <a:buNone/>
            </a:pPr>
            <a:r>
              <a:rPr b="1" lang="en" sz="1600" u="sng">
                <a:solidFill>
                  <a:schemeClr val="dk1"/>
                </a:solidFill>
                <a:highlight>
                  <a:srgbClr val="9FC5E8"/>
                </a:highlight>
                <a:latin typeface="Calibri"/>
                <a:ea typeface="Calibri"/>
                <a:cs typeface="Calibri"/>
                <a:sym typeface="Calibri"/>
                <a:hlinkClick r:id="rId6">
                  <a:extLst>
                    <a:ext uri="{A12FA001-AC4F-418D-AE19-62706E023703}">
                      <ahyp:hlinkClr val="tx"/>
                    </a:ext>
                  </a:extLst>
                </a:hlinkClick>
              </a:rPr>
              <a:t>Age Group Zones</a:t>
            </a:r>
            <a:endParaRPr b="1" sz="1600">
              <a:solidFill>
                <a:schemeClr val="dk1"/>
              </a:solidFill>
              <a:highlight>
                <a:srgbClr val="9FC5E8"/>
              </a:highlight>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highlight>
                <a:srgbClr val="9FC5E8"/>
              </a:highlight>
              <a:latin typeface="Calibri"/>
              <a:ea typeface="Calibri"/>
              <a:cs typeface="Calibri"/>
              <a:sym typeface="Calibri"/>
            </a:endParaRPr>
          </a:p>
          <a:p>
            <a:pPr indent="0" lvl="0" marL="0" rtl="0" algn="l">
              <a:spcBef>
                <a:spcPts val="0"/>
              </a:spcBef>
              <a:spcAft>
                <a:spcPts val="0"/>
              </a:spcAft>
              <a:buNone/>
            </a:pPr>
            <a:r>
              <a:rPr b="1" lang="en" sz="1600" u="sng">
                <a:solidFill>
                  <a:schemeClr val="dk1"/>
                </a:solidFill>
                <a:highlight>
                  <a:srgbClr val="9FC5E8"/>
                </a:highlight>
                <a:latin typeface="Calibri"/>
                <a:ea typeface="Calibri"/>
                <a:cs typeface="Calibri"/>
                <a:sym typeface="Calibri"/>
                <a:hlinkClick r:id="rId7">
                  <a:extLst>
                    <a:ext uri="{A12FA001-AC4F-418D-AE19-62706E023703}">
                      <ahyp:hlinkClr val="tx"/>
                    </a:ext>
                  </a:extLst>
                </a:hlinkClick>
              </a:rPr>
              <a:t>South Western Age Group Regionals</a:t>
            </a:r>
            <a:endParaRPr b="1" sz="1600">
              <a:solidFill>
                <a:schemeClr val="dk1"/>
              </a:solidFill>
              <a:highlight>
                <a:srgbClr val="9FC5E8"/>
              </a:highlight>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highlight>
                <a:srgbClr val="9FC5E8"/>
              </a:highlight>
              <a:latin typeface="Calibri"/>
              <a:ea typeface="Calibri"/>
              <a:cs typeface="Calibri"/>
              <a:sym typeface="Calibri"/>
            </a:endParaRPr>
          </a:p>
          <a:p>
            <a:pPr indent="0" lvl="0" marL="0" rtl="0" algn="l">
              <a:spcBef>
                <a:spcPts val="0"/>
              </a:spcBef>
              <a:spcAft>
                <a:spcPts val="0"/>
              </a:spcAft>
              <a:buNone/>
            </a:pPr>
            <a:r>
              <a:rPr b="1" lang="en" sz="1600" u="sng">
                <a:solidFill>
                  <a:schemeClr val="dk1"/>
                </a:solidFill>
                <a:highlight>
                  <a:srgbClr val="9FC5E8"/>
                </a:highlight>
                <a:latin typeface="Calibri"/>
                <a:ea typeface="Calibri"/>
                <a:cs typeface="Calibri"/>
                <a:sym typeface="Calibri"/>
                <a:hlinkClick r:id="rId8">
                  <a:extLst>
                    <a:ext uri="{A12FA001-AC4F-418D-AE19-62706E023703}">
                      <ahyp:hlinkClr val="tx"/>
                    </a:ext>
                  </a:extLst>
                </a:hlinkClick>
              </a:rPr>
              <a:t>CCS Age Group Championships</a:t>
            </a:r>
            <a:endParaRPr b="1" sz="1600">
              <a:solidFill>
                <a:schemeClr val="dk1"/>
              </a:solidFill>
              <a:highlight>
                <a:srgbClr val="9FC5E8"/>
              </a:highlight>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7" name="Google Shape;117;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8" name="Google Shape;118;p19"/>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119" name="Google Shape;119;p19"/>
          <p:cNvSpPr/>
          <p:nvPr/>
        </p:nvSpPr>
        <p:spPr>
          <a:xfrm>
            <a:off x="0" y="1152475"/>
            <a:ext cx="8053200" cy="360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CHAMPIONSHIP MEETS</a:t>
            </a:r>
            <a:endParaRPr/>
          </a:p>
        </p:txBody>
      </p:sp>
      <p:sp>
        <p:nvSpPr>
          <p:cNvPr id="121" name="Google Shape;121;p19"/>
          <p:cNvSpPr txBox="1"/>
          <p:nvPr>
            <p:ph idx="1" type="body"/>
          </p:nvPr>
        </p:nvSpPr>
        <p:spPr>
          <a:xfrm>
            <a:off x="311700" y="1152475"/>
            <a:ext cx="4490700" cy="35190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Swimmer must pre-qualify in each event</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There are prelims in the morning and finals that run late afternoon into evening</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Some may only swim once, between the two sessions based on </a:t>
            </a:r>
            <a:r>
              <a:rPr lang="en" sz="1650">
                <a:solidFill>
                  <a:srgbClr val="000000"/>
                </a:solidFill>
                <a:highlight>
                  <a:srgbClr val="9FC5E8"/>
                </a:highlight>
                <a:latin typeface="Calibri"/>
                <a:ea typeface="Calibri"/>
                <a:cs typeface="Calibri"/>
                <a:sym typeface="Calibri"/>
              </a:rPr>
              <a:t>their</a:t>
            </a:r>
            <a:r>
              <a:rPr lang="en" sz="1650">
                <a:solidFill>
                  <a:srgbClr val="000000"/>
                </a:solidFill>
                <a:highlight>
                  <a:srgbClr val="9FC5E8"/>
                </a:highlight>
                <a:latin typeface="Calibri"/>
                <a:ea typeface="Calibri"/>
                <a:cs typeface="Calibri"/>
                <a:sym typeface="Calibri"/>
              </a:rPr>
              <a:t> age</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These are longer days at the pool for the family</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Hotel stays are often associated with out non-local meets</a:t>
            </a:r>
            <a:endParaRPr sz="1650">
              <a:solidFill>
                <a:srgbClr val="000000"/>
              </a:solidFill>
              <a:highlight>
                <a:srgbClr val="9FC5E8"/>
              </a:highlight>
              <a:latin typeface="Calibri"/>
              <a:ea typeface="Calibri"/>
              <a:cs typeface="Calibri"/>
              <a:sym typeface="Calibri"/>
            </a:endParaRPr>
          </a:p>
        </p:txBody>
      </p:sp>
      <p:pic>
        <p:nvPicPr>
          <p:cNvPr id="122" name="Google Shape;122;p19"/>
          <p:cNvPicPr preferRelativeResize="0"/>
          <p:nvPr/>
        </p:nvPicPr>
        <p:blipFill>
          <a:blip r:embed="rId4">
            <a:alphaModFix/>
          </a:blip>
          <a:stretch>
            <a:fillRect/>
          </a:stretch>
        </p:blipFill>
        <p:spPr>
          <a:xfrm>
            <a:off x="4901450" y="612350"/>
            <a:ext cx="3365402" cy="2195399"/>
          </a:xfrm>
          <a:prstGeom prst="rect">
            <a:avLst/>
          </a:prstGeom>
          <a:no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pic>
        <p:nvPicPr>
          <p:cNvPr id="123" name="Google Shape;123;p19"/>
          <p:cNvPicPr preferRelativeResize="0"/>
          <p:nvPr/>
        </p:nvPicPr>
        <p:blipFill>
          <a:blip r:embed="rId5">
            <a:alphaModFix/>
          </a:blip>
          <a:stretch>
            <a:fillRect/>
          </a:stretch>
        </p:blipFill>
        <p:spPr>
          <a:xfrm rot="-347742">
            <a:off x="5632002" y="2581568"/>
            <a:ext cx="2353121" cy="2324991"/>
          </a:xfrm>
          <a:prstGeom prst="rect">
            <a:avLst/>
          </a:prstGeom>
          <a:no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9" name="Google Shape;129;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0" name="Google Shape;130;p20"/>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131" name="Google Shape;131;p20"/>
          <p:cNvSpPr/>
          <p:nvPr/>
        </p:nvSpPr>
        <p:spPr>
          <a:xfrm>
            <a:off x="-11450" y="1168000"/>
            <a:ext cx="8151900" cy="317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GETTING INTO THE DETAILS |  HEAT SHEETS + INSTRUCTION</a:t>
            </a:r>
            <a:endParaRPr/>
          </a:p>
        </p:txBody>
      </p:sp>
      <p:sp>
        <p:nvSpPr>
          <p:cNvPr id="133" name="Google Shape;133;p20"/>
          <p:cNvSpPr txBox="1"/>
          <p:nvPr>
            <p:ph idx="1" type="body"/>
          </p:nvPr>
        </p:nvSpPr>
        <p:spPr>
          <a:xfrm>
            <a:off x="311700" y="1152475"/>
            <a:ext cx="8520600" cy="3941400"/>
          </a:xfrm>
          <a:prstGeom prst="rect">
            <a:avLst/>
          </a:prstGeom>
        </p:spPr>
        <p:txBody>
          <a:bodyPr anchorCtr="0" anchor="t" bIns="91425" lIns="91425" spcFirstLastPara="1" rIns="91425" wrap="square" tIns="91425">
            <a:normAutofit/>
          </a:bodyPr>
          <a:lstStyle/>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Heat sheets will be posted for Boys and Girls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The first sheet posted in a “Psych Sheet”</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Your child should appear in </a:t>
            </a:r>
            <a:r>
              <a:rPr lang="en" sz="1650">
                <a:solidFill>
                  <a:srgbClr val="000000"/>
                </a:solidFill>
                <a:highlight>
                  <a:srgbClr val="9FC5E8"/>
                </a:highlight>
                <a:latin typeface="Calibri"/>
                <a:ea typeface="Calibri"/>
                <a:cs typeface="Calibri"/>
                <a:sym typeface="Calibri"/>
              </a:rPr>
              <a:t>their</a:t>
            </a:r>
            <a:r>
              <a:rPr lang="en" sz="1650">
                <a:solidFill>
                  <a:srgbClr val="000000"/>
                </a:solidFill>
                <a:highlight>
                  <a:srgbClr val="9FC5E8"/>
                </a:highlight>
                <a:latin typeface="Calibri"/>
                <a:ea typeface="Calibri"/>
                <a:cs typeface="Calibri"/>
                <a:sym typeface="Calibri"/>
              </a:rPr>
              <a:t> events and you will see where they are “seeded”</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The second sheet is the Heat and Lane assignments</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These will be posted throughout the meet</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Monitor as your child’s event approaches and they are behind the </a:t>
            </a:r>
            <a:r>
              <a:rPr lang="en" sz="1650">
                <a:solidFill>
                  <a:srgbClr val="000000"/>
                </a:solidFill>
                <a:highlight>
                  <a:srgbClr val="9FC5E8"/>
                </a:highlight>
                <a:latin typeface="Calibri"/>
                <a:ea typeface="Calibri"/>
                <a:cs typeface="Calibri"/>
                <a:sym typeface="Calibri"/>
              </a:rPr>
              <a:t>appropriate</a:t>
            </a:r>
            <a:r>
              <a:rPr lang="en" sz="1650">
                <a:solidFill>
                  <a:srgbClr val="000000"/>
                </a:solidFill>
                <a:highlight>
                  <a:srgbClr val="9FC5E8"/>
                </a:highlight>
                <a:latin typeface="Calibri"/>
                <a:ea typeface="Calibri"/>
                <a:cs typeface="Calibri"/>
                <a:sym typeface="Calibri"/>
              </a:rPr>
              <a:t> lane</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Swimmer should report to coach before and after each event</a:t>
            </a:r>
            <a:endParaRPr sz="1650">
              <a:solidFill>
                <a:srgbClr val="000000"/>
              </a:solidFill>
              <a:highlight>
                <a:srgbClr val="9FC5E8"/>
              </a:highlight>
              <a:latin typeface="Calibri"/>
              <a:ea typeface="Calibri"/>
              <a:cs typeface="Calibri"/>
              <a:sym typeface="Calibri"/>
            </a:endParaRPr>
          </a:p>
          <a:p>
            <a:pPr indent="-333375" lvl="0" marL="457200" rtl="0" algn="l">
              <a:lnSpc>
                <a:spcPct val="150000"/>
              </a:lnSpc>
              <a:spcBef>
                <a:spcPts val="0"/>
              </a:spcBef>
              <a:spcAft>
                <a:spcPts val="0"/>
              </a:spcAft>
              <a:buClr>
                <a:srgbClr val="000000"/>
              </a:buClr>
              <a:buSzPts val="1650"/>
              <a:buFont typeface="Calibri"/>
              <a:buChar char="➔"/>
            </a:pPr>
            <a:r>
              <a:rPr lang="en" sz="1650">
                <a:solidFill>
                  <a:srgbClr val="000000"/>
                </a:solidFill>
                <a:highlight>
                  <a:srgbClr val="9FC5E8"/>
                </a:highlight>
                <a:latin typeface="Calibri"/>
                <a:ea typeface="Calibri"/>
                <a:cs typeface="Calibri"/>
                <a:sym typeface="Calibri"/>
              </a:rPr>
              <a:t>Swimmers should plan on “warm up” and “warm down” before and after events</a:t>
            </a:r>
            <a:endParaRPr sz="1650">
              <a:solidFill>
                <a:srgbClr val="000000"/>
              </a:solidFill>
              <a:highlight>
                <a:srgbClr val="9FC5E8"/>
              </a:highlight>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9" name="Google Shape;139;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0" name="Google Shape;140;p21"/>
          <p:cNvPicPr preferRelativeResize="0"/>
          <p:nvPr/>
        </p:nvPicPr>
        <p:blipFill>
          <a:blip r:embed="rId3">
            <a:alphaModFix/>
          </a:blip>
          <a:stretch>
            <a:fillRect/>
          </a:stretch>
        </p:blipFill>
        <p:spPr>
          <a:xfrm>
            <a:off x="-6700" y="0"/>
            <a:ext cx="9144000" cy="5143499"/>
          </a:xfrm>
          <a:prstGeom prst="rect">
            <a:avLst/>
          </a:prstGeom>
          <a:noFill/>
          <a:ln>
            <a:noFill/>
          </a:ln>
        </p:spPr>
      </p:pic>
      <p:sp>
        <p:nvSpPr>
          <p:cNvPr id="141" name="Google Shape;141;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latin typeface="Montserrat SemiBold"/>
                <a:ea typeface="Montserrat SemiBold"/>
                <a:cs typeface="Montserrat SemiBold"/>
                <a:sym typeface="Montserrat SemiBold"/>
              </a:rPr>
              <a:t>HEAT SHEET SAMPLE</a:t>
            </a:r>
            <a:endParaRPr/>
          </a:p>
        </p:txBody>
      </p:sp>
      <p:pic>
        <p:nvPicPr>
          <p:cNvPr id="142" name="Google Shape;142;p21"/>
          <p:cNvPicPr preferRelativeResize="0"/>
          <p:nvPr/>
        </p:nvPicPr>
        <p:blipFill>
          <a:blip r:embed="rId4">
            <a:alphaModFix/>
          </a:blip>
          <a:stretch>
            <a:fillRect/>
          </a:stretch>
        </p:blipFill>
        <p:spPr>
          <a:xfrm>
            <a:off x="4502725" y="507975"/>
            <a:ext cx="4403950" cy="4279050"/>
          </a:xfrm>
          <a:prstGeom prst="rect">
            <a:avLst/>
          </a:prstGeom>
          <a:noFill/>
          <a:ln>
            <a:noFill/>
          </a:ln>
          <a:effectLst>
            <a:outerShdw blurRad="57150" rotWithShape="0" algn="bl" dir="5400000" dist="19050">
              <a:srgbClr val="000000">
                <a:alpha val="50000"/>
              </a:srgbClr>
            </a:outerShdw>
          </a:effectLst>
        </p:spPr>
      </p:pic>
      <p:sp>
        <p:nvSpPr>
          <p:cNvPr id="143" name="Google Shape;143;p21"/>
          <p:cNvSpPr/>
          <p:nvPr/>
        </p:nvSpPr>
        <p:spPr>
          <a:xfrm>
            <a:off x="-11450" y="1168000"/>
            <a:ext cx="4404000" cy="2021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1"/>
          <p:cNvSpPr txBox="1"/>
          <p:nvPr>
            <p:ph idx="1" type="body"/>
          </p:nvPr>
        </p:nvSpPr>
        <p:spPr>
          <a:xfrm>
            <a:off x="311700" y="1152475"/>
            <a:ext cx="8520600" cy="23235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b="1" lang="en" sz="1650">
                <a:solidFill>
                  <a:srgbClr val="FF0000"/>
                </a:solidFill>
                <a:highlight>
                  <a:srgbClr val="9FC5E8"/>
                </a:highlight>
                <a:latin typeface="Calibri"/>
                <a:ea typeface="Calibri"/>
                <a:cs typeface="Calibri"/>
                <a:sym typeface="Calibri"/>
              </a:rPr>
              <a:t>A</a:t>
            </a:r>
            <a:r>
              <a:rPr b="1" lang="en" sz="1650">
                <a:solidFill>
                  <a:srgbClr val="000000"/>
                </a:solidFill>
                <a:highlight>
                  <a:srgbClr val="9FC5E8"/>
                </a:highlight>
                <a:latin typeface="Calibri"/>
                <a:ea typeface="Calibri"/>
                <a:cs typeface="Calibri"/>
                <a:sym typeface="Calibri"/>
              </a:rPr>
              <a:t> </a:t>
            </a:r>
            <a:r>
              <a:rPr lang="en" sz="1650">
                <a:solidFill>
                  <a:srgbClr val="000000"/>
                </a:solidFill>
                <a:highlight>
                  <a:srgbClr val="9FC5E8"/>
                </a:highlight>
                <a:latin typeface="Calibri"/>
                <a:ea typeface="Calibri"/>
                <a:cs typeface="Calibri"/>
                <a:sym typeface="Calibri"/>
              </a:rPr>
              <a:t>- Event Number</a:t>
            </a:r>
            <a:endParaRPr sz="1650">
              <a:solidFill>
                <a:srgbClr val="000000"/>
              </a:solidFill>
              <a:highlight>
                <a:srgbClr val="9FC5E8"/>
              </a:highlight>
              <a:latin typeface="Calibri"/>
              <a:ea typeface="Calibri"/>
              <a:cs typeface="Calibri"/>
              <a:sym typeface="Calibri"/>
            </a:endParaRPr>
          </a:p>
          <a:p>
            <a:pPr indent="0" lvl="0" marL="0" rtl="0" algn="l">
              <a:lnSpc>
                <a:spcPct val="150000"/>
              </a:lnSpc>
              <a:spcBef>
                <a:spcPts val="0"/>
              </a:spcBef>
              <a:spcAft>
                <a:spcPts val="0"/>
              </a:spcAft>
              <a:buNone/>
            </a:pPr>
            <a:r>
              <a:rPr b="1" lang="en" sz="1650">
                <a:solidFill>
                  <a:srgbClr val="FF0000"/>
                </a:solidFill>
                <a:highlight>
                  <a:srgbClr val="9FC5E8"/>
                </a:highlight>
                <a:latin typeface="Calibri"/>
                <a:ea typeface="Calibri"/>
                <a:cs typeface="Calibri"/>
                <a:sym typeface="Calibri"/>
              </a:rPr>
              <a:t>B</a:t>
            </a:r>
            <a:r>
              <a:rPr lang="en" sz="1650">
                <a:solidFill>
                  <a:srgbClr val="000000"/>
                </a:solidFill>
                <a:highlight>
                  <a:srgbClr val="9FC5E8"/>
                </a:highlight>
                <a:latin typeface="Calibri"/>
                <a:ea typeface="Calibri"/>
                <a:cs typeface="Calibri"/>
                <a:sym typeface="Calibri"/>
              </a:rPr>
              <a:t> - Means “No Time” (never swam before)</a:t>
            </a:r>
            <a:endParaRPr sz="1650">
              <a:solidFill>
                <a:srgbClr val="000000"/>
              </a:solidFill>
              <a:highlight>
                <a:srgbClr val="9FC5E8"/>
              </a:highlight>
              <a:latin typeface="Calibri"/>
              <a:ea typeface="Calibri"/>
              <a:cs typeface="Calibri"/>
              <a:sym typeface="Calibri"/>
            </a:endParaRPr>
          </a:p>
          <a:p>
            <a:pPr indent="0" lvl="0" marL="0" rtl="0" algn="l">
              <a:lnSpc>
                <a:spcPct val="150000"/>
              </a:lnSpc>
              <a:spcBef>
                <a:spcPts val="0"/>
              </a:spcBef>
              <a:spcAft>
                <a:spcPts val="0"/>
              </a:spcAft>
              <a:buNone/>
            </a:pPr>
            <a:r>
              <a:rPr b="1" lang="en" sz="1650">
                <a:solidFill>
                  <a:srgbClr val="FF0000"/>
                </a:solidFill>
                <a:highlight>
                  <a:srgbClr val="9FC5E8"/>
                </a:highlight>
                <a:latin typeface="Calibri"/>
                <a:ea typeface="Calibri"/>
                <a:cs typeface="Calibri"/>
                <a:sym typeface="Calibri"/>
              </a:rPr>
              <a:t>C</a:t>
            </a:r>
            <a:r>
              <a:rPr lang="en" sz="1650">
                <a:solidFill>
                  <a:srgbClr val="FF0000"/>
                </a:solidFill>
                <a:highlight>
                  <a:srgbClr val="9FC5E8"/>
                </a:highlight>
                <a:latin typeface="Calibri"/>
                <a:ea typeface="Calibri"/>
                <a:cs typeface="Calibri"/>
                <a:sym typeface="Calibri"/>
              </a:rPr>
              <a:t> </a:t>
            </a:r>
            <a:r>
              <a:rPr lang="en" sz="1650">
                <a:solidFill>
                  <a:srgbClr val="000000"/>
                </a:solidFill>
                <a:highlight>
                  <a:srgbClr val="9FC5E8"/>
                </a:highlight>
                <a:latin typeface="Calibri"/>
                <a:ea typeface="Calibri"/>
                <a:cs typeface="Calibri"/>
                <a:sym typeface="Calibri"/>
              </a:rPr>
              <a:t>- What heat or race # they are in</a:t>
            </a:r>
            <a:endParaRPr sz="1650">
              <a:solidFill>
                <a:srgbClr val="000000"/>
              </a:solidFill>
              <a:highlight>
                <a:srgbClr val="9FC5E8"/>
              </a:highlight>
              <a:latin typeface="Calibri"/>
              <a:ea typeface="Calibri"/>
              <a:cs typeface="Calibri"/>
              <a:sym typeface="Calibri"/>
            </a:endParaRPr>
          </a:p>
          <a:p>
            <a:pPr indent="0" lvl="0" marL="0" rtl="0" algn="l">
              <a:lnSpc>
                <a:spcPct val="150000"/>
              </a:lnSpc>
              <a:spcBef>
                <a:spcPts val="0"/>
              </a:spcBef>
              <a:spcAft>
                <a:spcPts val="0"/>
              </a:spcAft>
              <a:buNone/>
            </a:pPr>
            <a:r>
              <a:rPr b="1" lang="en" sz="1650">
                <a:solidFill>
                  <a:srgbClr val="FF0000"/>
                </a:solidFill>
                <a:highlight>
                  <a:srgbClr val="9FC5E8"/>
                </a:highlight>
                <a:latin typeface="Calibri"/>
                <a:ea typeface="Calibri"/>
                <a:cs typeface="Calibri"/>
                <a:sym typeface="Calibri"/>
              </a:rPr>
              <a:t>D</a:t>
            </a:r>
            <a:r>
              <a:rPr lang="en" sz="1650">
                <a:solidFill>
                  <a:srgbClr val="000000"/>
                </a:solidFill>
                <a:highlight>
                  <a:srgbClr val="9FC5E8"/>
                </a:highlight>
                <a:latin typeface="Calibri"/>
                <a:ea typeface="Calibri"/>
                <a:cs typeface="Calibri"/>
                <a:sym typeface="Calibri"/>
              </a:rPr>
              <a:t> - What Lane they are in</a:t>
            </a:r>
            <a:endParaRPr sz="1650">
              <a:solidFill>
                <a:srgbClr val="000000"/>
              </a:solidFill>
              <a:highlight>
                <a:srgbClr val="9FC5E8"/>
              </a:highlight>
              <a:latin typeface="Calibri"/>
              <a:ea typeface="Calibri"/>
              <a:cs typeface="Calibri"/>
              <a:sym typeface="Calibri"/>
            </a:endParaRPr>
          </a:p>
          <a:p>
            <a:pPr indent="0" lvl="0" marL="0" rtl="0" algn="l">
              <a:lnSpc>
                <a:spcPct val="150000"/>
              </a:lnSpc>
              <a:spcBef>
                <a:spcPts val="0"/>
              </a:spcBef>
              <a:spcAft>
                <a:spcPts val="0"/>
              </a:spcAft>
              <a:buNone/>
            </a:pPr>
            <a:r>
              <a:rPr b="1" lang="en" sz="1650">
                <a:solidFill>
                  <a:srgbClr val="FF0000"/>
                </a:solidFill>
                <a:highlight>
                  <a:srgbClr val="9FC5E8"/>
                </a:highlight>
                <a:latin typeface="Calibri"/>
                <a:ea typeface="Calibri"/>
                <a:cs typeface="Calibri"/>
                <a:sym typeface="Calibri"/>
              </a:rPr>
              <a:t>F</a:t>
            </a:r>
            <a:r>
              <a:rPr lang="en" sz="1650">
                <a:solidFill>
                  <a:srgbClr val="000000"/>
                </a:solidFill>
                <a:highlight>
                  <a:srgbClr val="9FC5E8"/>
                </a:highlight>
                <a:latin typeface="Calibri"/>
                <a:ea typeface="Calibri"/>
                <a:cs typeface="Calibri"/>
                <a:sym typeface="Calibri"/>
              </a:rPr>
              <a:t> - Some swimmers write events on </a:t>
            </a:r>
            <a:r>
              <a:rPr lang="en" sz="1650">
                <a:solidFill>
                  <a:srgbClr val="000000"/>
                </a:solidFill>
                <a:highlight>
                  <a:srgbClr val="9FC5E8"/>
                </a:highlight>
                <a:latin typeface="Calibri"/>
                <a:ea typeface="Calibri"/>
                <a:cs typeface="Calibri"/>
                <a:sym typeface="Calibri"/>
              </a:rPr>
              <a:t>their</a:t>
            </a:r>
            <a:r>
              <a:rPr lang="en" sz="1650">
                <a:solidFill>
                  <a:srgbClr val="000000"/>
                </a:solidFill>
                <a:highlight>
                  <a:srgbClr val="9FC5E8"/>
                </a:highlight>
                <a:latin typeface="Calibri"/>
                <a:ea typeface="Calibri"/>
                <a:cs typeface="Calibri"/>
                <a:sym typeface="Calibri"/>
              </a:rPr>
              <a:t> arm</a:t>
            </a:r>
            <a:endParaRPr sz="1650">
              <a:solidFill>
                <a:srgbClr val="000000"/>
              </a:solidFill>
              <a:highlight>
                <a:srgbClr val="9FC5E8"/>
              </a:highlight>
              <a:latin typeface="Calibri"/>
              <a:ea typeface="Calibri"/>
              <a:cs typeface="Calibri"/>
              <a:sym typeface="Calibri"/>
            </a:endParaRPr>
          </a:p>
        </p:txBody>
      </p:sp>
      <p:sp>
        <p:nvSpPr>
          <p:cNvPr id="145" name="Google Shape;145;p21"/>
          <p:cNvSpPr/>
          <p:nvPr/>
        </p:nvSpPr>
        <p:spPr>
          <a:xfrm>
            <a:off x="8135000" y="2776450"/>
            <a:ext cx="468300" cy="413100"/>
          </a:xfrm>
          <a:prstGeom prst="rect">
            <a:avLst/>
          </a:prstGeom>
          <a:solidFill>
            <a:srgbClr val="FFFFFF"/>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DF8F8"/>
              </a:highlight>
            </a:endParaRPr>
          </a:p>
        </p:txBody>
      </p:sp>
      <p:pic>
        <p:nvPicPr>
          <p:cNvPr id="146" name="Google Shape;146;p21"/>
          <p:cNvPicPr preferRelativeResize="0"/>
          <p:nvPr/>
        </p:nvPicPr>
        <p:blipFill>
          <a:blip r:embed="rId5">
            <a:alphaModFix/>
          </a:blip>
          <a:stretch>
            <a:fillRect/>
          </a:stretch>
        </p:blipFill>
        <p:spPr>
          <a:xfrm>
            <a:off x="2240200" y="3286250"/>
            <a:ext cx="2152351" cy="1445700"/>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147" name="Google Shape;147;p21"/>
          <p:cNvSpPr txBox="1"/>
          <p:nvPr/>
        </p:nvSpPr>
        <p:spPr>
          <a:xfrm>
            <a:off x="3943100" y="3286250"/>
            <a:ext cx="36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F</a:t>
            </a:r>
            <a:endParaRPr b="1">
              <a:solidFill>
                <a:srgbClr val="FF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9FC5E8"/>
      </a:lt1>
      <a:dk2>
        <a:srgbClr val="595959"/>
      </a:dk2>
      <a:lt2>
        <a:srgbClr val="FFFFFF"/>
      </a:lt2>
      <a:accent1>
        <a:srgbClr val="F9FAFC"/>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