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302" r:id="rId26"/>
    <p:sldId id="285" r:id="rId27"/>
    <p:sldId id="286" r:id="rId28"/>
    <p:sldId id="287" r:id="rId29"/>
    <p:sldId id="301" r:id="rId30"/>
    <p:sldId id="288" r:id="rId31"/>
    <p:sldId id="289" r:id="rId32"/>
    <p:sldId id="303" r:id="rId33"/>
    <p:sldId id="290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3" r:id="rId42"/>
    <p:sldId id="311" r:id="rId43"/>
    <p:sldId id="291" r:id="rId44"/>
    <p:sldId id="292" r:id="rId45"/>
    <p:sldId id="293" r:id="rId46"/>
    <p:sldId id="294" r:id="rId47"/>
    <p:sldId id="312" r:id="rId48"/>
    <p:sldId id="298" r:id="rId49"/>
    <p:sldId id="299" r:id="rId50"/>
    <p:sldId id="300" r:id="rId51"/>
    <p:sldId id="314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94660"/>
  </p:normalViewPr>
  <p:slideViewPr>
    <p:cSldViewPr>
      <p:cViewPr varScale="1">
        <p:scale>
          <a:sx n="83" d="100"/>
          <a:sy n="83" d="100"/>
        </p:scale>
        <p:origin x="1190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76DEEF-6E56-4FAC-9E44-1BFBE443F6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4E78-C5D6-415F-8B77-D852BDA86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AE41-B052-4166-BABB-BBB23CAA0C22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67BC3-90AB-4593-93E9-B3F82609F6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0A33-6A64-4A12-8779-3B056F294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0E68A-E7EB-4764-87FF-1C7C15CD1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44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0EB97-834C-4B7D-835D-504BEA8BDC1B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2FC9-D725-4955-8C6E-A78240061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97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45" dirty="0">
                <a:latin typeface="Calibri"/>
                <a:cs typeface="Calibri"/>
              </a:rPr>
              <a:t>You </a:t>
            </a:r>
            <a:r>
              <a:rPr lang="en-US" sz="1200" spc="-10" dirty="0">
                <a:latin typeface="Calibri"/>
                <a:cs typeface="Calibri"/>
              </a:rPr>
              <a:t>can delegate </a:t>
            </a:r>
            <a:r>
              <a:rPr lang="en-US" sz="1200" spc="-5" dirty="0">
                <a:latin typeface="Calibri"/>
                <a:cs typeface="Calibri"/>
              </a:rPr>
              <a:t>this </a:t>
            </a:r>
            <a:r>
              <a:rPr lang="en-US" sz="1200" spc="-10" dirty="0">
                <a:latin typeface="Calibri"/>
                <a:cs typeface="Calibri"/>
              </a:rPr>
              <a:t>to </a:t>
            </a:r>
            <a:r>
              <a:rPr lang="en-US" sz="1200" spc="-15" dirty="0">
                <a:latin typeface="Calibri"/>
                <a:cs typeface="Calibri"/>
              </a:rPr>
              <a:t>your </a:t>
            </a:r>
            <a:r>
              <a:rPr lang="en-US" sz="1200" spc="-5" dirty="0">
                <a:latin typeface="Calibri"/>
                <a:cs typeface="Calibri"/>
              </a:rPr>
              <a:t>timing </a:t>
            </a:r>
            <a:r>
              <a:rPr lang="en-US" sz="1200" spc="-15" dirty="0">
                <a:latin typeface="Calibri"/>
                <a:cs typeface="Calibri"/>
              </a:rPr>
              <a:t>system </a:t>
            </a:r>
            <a:r>
              <a:rPr lang="en-US" sz="1200" spc="-30" dirty="0">
                <a:latin typeface="Calibri"/>
                <a:cs typeface="Calibri"/>
              </a:rPr>
              <a:t>operator, </a:t>
            </a:r>
            <a:r>
              <a:rPr lang="en-US" sz="1200" spc="-5" dirty="0">
                <a:latin typeface="Calibri"/>
                <a:cs typeface="Calibri"/>
              </a:rPr>
              <a:t>who </a:t>
            </a:r>
            <a:r>
              <a:rPr lang="en-US" sz="1200" spc="-15" dirty="0">
                <a:latin typeface="Calibri"/>
                <a:cs typeface="Calibri"/>
              </a:rPr>
              <a:t>always </a:t>
            </a:r>
            <a:r>
              <a:rPr lang="en-US" sz="1200" spc="-5" dirty="0">
                <a:latin typeface="Calibri"/>
                <a:cs typeface="Calibri"/>
              </a:rPr>
              <a:t>will be </a:t>
            </a:r>
            <a:r>
              <a:rPr lang="en-US" sz="1200" spc="-15" dirty="0">
                <a:latin typeface="Calibri"/>
                <a:cs typeface="Calibri"/>
              </a:rPr>
              <a:t>focused </a:t>
            </a:r>
            <a:r>
              <a:rPr lang="en-US" sz="1200" spc="-10" dirty="0">
                <a:latin typeface="Calibri"/>
                <a:cs typeface="Calibri"/>
              </a:rPr>
              <a:t>on  </a:t>
            </a:r>
            <a:r>
              <a:rPr lang="en-US" sz="1200" spc="-5" dirty="0">
                <a:latin typeface="Calibri"/>
                <a:cs typeface="Calibri"/>
              </a:rPr>
              <a:t>the</a:t>
            </a:r>
            <a:r>
              <a:rPr lang="en-US" sz="1200" spc="-10" dirty="0">
                <a:latin typeface="Calibri"/>
                <a:cs typeface="Calibri"/>
              </a:rPr>
              <a:t>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1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15" dirty="0">
                <a:latin typeface="Calibri"/>
                <a:cs typeface="Calibri"/>
              </a:rPr>
              <a:t>Are </a:t>
            </a:r>
            <a:r>
              <a:rPr lang="en-US" sz="1200" spc="-10" dirty="0">
                <a:latin typeface="Calibri"/>
                <a:cs typeface="Calibri"/>
              </a:rPr>
              <a:t>timers </a:t>
            </a:r>
            <a:r>
              <a:rPr lang="en-US" sz="1200" spc="-5" dirty="0">
                <a:latin typeface="Calibri"/>
                <a:cs typeface="Calibri"/>
              </a:rPr>
              <a:t>pushing </a:t>
            </a:r>
            <a:r>
              <a:rPr lang="en-US" sz="1200" spc="-10" dirty="0">
                <a:latin typeface="Calibri"/>
                <a:cs typeface="Calibri"/>
              </a:rPr>
              <a:t>buttons? </a:t>
            </a:r>
            <a:r>
              <a:rPr lang="en-US" sz="1200" spc="-5" dirty="0">
                <a:latin typeface="Calibri"/>
                <a:cs typeface="Calibri"/>
              </a:rPr>
              <a:t>Is </a:t>
            </a:r>
            <a:r>
              <a:rPr lang="en-US" sz="1200" spc="-10" dirty="0">
                <a:latin typeface="Calibri"/>
                <a:cs typeface="Calibri"/>
              </a:rPr>
              <a:t>one </a:t>
            </a:r>
            <a:r>
              <a:rPr lang="en-US" sz="1200" spc="-5" dirty="0">
                <a:latin typeface="Calibri"/>
                <a:cs typeface="Calibri"/>
              </a:rPr>
              <a:t>timer </a:t>
            </a:r>
            <a:r>
              <a:rPr lang="en-US" sz="1200" spc="-10" dirty="0">
                <a:latin typeface="Calibri"/>
                <a:cs typeface="Calibri"/>
              </a:rPr>
              <a:t>consistently</a:t>
            </a:r>
            <a:r>
              <a:rPr lang="en-US" sz="1200" spc="2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late?</a:t>
            </a:r>
            <a:endParaRPr lang="en-US" sz="120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25" dirty="0">
                <a:latin typeface="Calibri"/>
                <a:cs typeface="Calibri"/>
              </a:rPr>
              <a:t>Watch </a:t>
            </a:r>
            <a:r>
              <a:rPr lang="en-US" sz="1200" spc="-10" dirty="0">
                <a:latin typeface="Calibri"/>
                <a:cs typeface="Calibri"/>
              </a:rPr>
              <a:t>timers, </a:t>
            </a:r>
            <a:r>
              <a:rPr lang="en-US" sz="1200" spc="-5" dirty="0">
                <a:latin typeface="Calibri"/>
                <a:cs typeface="Calibri"/>
              </a:rPr>
              <a:t>ask </a:t>
            </a:r>
            <a:r>
              <a:rPr lang="en-US" sz="1200" spc="-10" dirty="0">
                <a:latin typeface="Calibri"/>
                <a:cs typeface="Calibri"/>
              </a:rPr>
              <a:t>Head </a:t>
            </a:r>
            <a:r>
              <a:rPr lang="en-US" sz="1200" spc="-5" dirty="0">
                <a:latin typeface="Calibri"/>
                <a:cs typeface="Calibri"/>
              </a:rPr>
              <a:t>Timer </a:t>
            </a:r>
            <a:r>
              <a:rPr lang="en-US" sz="1200" spc="-10" dirty="0">
                <a:latin typeface="Calibri"/>
                <a:cs typeface="Calibri"/>
              </a:rPr>
              <a:t>to </a:t>
            </a:r>
            <a:r>
              <a:rPr lang="en-US" sz="1200" spc="-20" dirty="0">
                <a:latin typeface="Calibri"/>
                <a:cs typeface="Calibri"/>
              </a:rPr>
              <a:t>make</a:t>
            </a:r>
            <a:r>
              <a:rPr lang="en-US" sz="1200" spc="7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corrections</a:t>
            </a: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endParaRPr lang="en-US" sz="1200" spc="-10" dirty="0">
              <a:latin typeface="Calibri"/>
              <a:cs typeface="Calibri"/>
            </a:endParaRPr>
          </a:p>
          <a:p>
            <a:pPr marL="760730" marR="0" lvl="1" indent="-23749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61365" algn="l"/>
              </a:tabLst>
              <a:defRPr/>
            </a:pPr>
            <a:r>
              <a:rPr lang="en-US" sz="1200" spc="-5" dirty="0">
                <a:latin typeface="Calibri"/>
                <a:cs typeface="Calibri"/>
              </a:rPr>
              <a:t>Ask </a:t>
            </a:r>
            <a:r>
              <a:rPr lang="en-US" sz="1200" spc="-10" dirty="0">
                <a:latin typeface="Calibri"/>
                <a:cs typeface="Calibri"/>
              </a:rPr>
              <a:t>host </a:t>
            </a:r>
            <a:r>
              <a:rPr lang="en-US" sz="1200" spc="-5" dirty="0">
                <a:latin typeface="Calibri"/>
                <a:cs typeface="Calibri"/>
              </a:rPr>
              <a:t>equipment </a:t>
            </a:r>
            <a:r>
              <a:rPr lang="en-US" sz="1200" spc="-15" dirty="0">
                <a:latin typeface="Calibri"/>
                <a:cs typeface="Calibri"/>
              </a:rPr>
              <a:t>person </a:t>
            </a:r>
            <a:r>
              <a:rPr lang="en-US" sz="1200" spc="-10" dirty="0">
                <a:latin typeface="Calibri"/>
                <a:cs typeface="Calibri"/>
              </a:rPr>
              <a:t>to </a:t>
            </a:r>
            <a:r>
              <a:rPr lang="en-US" sz="1200" spc="-5" dirty="0">
                <a:latin typeface="Calibri"/>
                <a:cs typeface="Calibri"/>
              </a:rPr>
              <a:t>look </a:t>
            </a:r>
            <a:r>
              <a:rPr lang="en-US" sz="1200" spc="-10" dirty="0">
                <a:latin typeface="Calibri"/>
                <a:cs typeface="Calibri"/>
              </a:rPr>
              <a:t>into </a:t>
            </a:r>
            <a:r>
              <a:rPr lang="en-US" sz="1200" spc="-5" dirty="0">
                <a:latin typeface="Calibri"/>
                <a:cs typeface="Calibri"/>
              </a:rPr>
              <a:t>and</a:t>
            </a:r>
            <a:r>
              <a:rPr lang="en-US" sz="1200" spc="50" dirty="0">
                <a:latin typeface="Calibri"/>
                <a:cs typeface="Calibri"/>
              </a:rPr>
              <a:t> </a:t>
            </a:r>
            <a:r>
              <a:rPr lang="en-US" sz="1200" spc="-5" dirty="0">
                <a:latin typeface="Calibri"/>
                <a:cs typeface="Calibri"/>
              </a:rPr>
              <a:t>fix</a:t>
            </a:r>
          </a:p>
          <a:p>
            <a:pPr marL="760730" marR="0" lvl="1" indent="-23749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61365" algn="l"/>
              </a:tabLst>
              <a:defRPr/>
            </a:pPr>
            <a:endParaRPr lang="en-US" sz="1200" spc="-5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15" dirty="0">
                <a:latin typeface="Calibri"/>
                <a:cs typeface="Calibri"/>
              </a:rPr>
              <a:t>Are </a:t>
            </a:r>
            <a:r>
              <a:rPr lang="en-US" sz="1200" spc="-10" dirty="0">
                <a:latin typeface="Calibri"/>
                <a:cs typeface="Calibri"/>
              </a:rPr>
              <a:t>timers </a:t>
            </a:r>
            <a:r>
              <a:rPr lang="en-US" sz="1200" spc="-15" dirty="0">
                <a:latin typeface="Calibri"/>
                <a:cs typeface="Calibri"/>
              </a:rPr>
              <a:t>recording </a:t>
            </a:r>
            <a:r>
              <a:rPr lang="en-US" sz="1200" spc="-5" dirty="0">
                <a:latin typeface="Calibri"/>
                <a:cs typeface="Calibri"/>
              </a:rPr>
              <a:t>times, and </a:t>
            </a:r>
            <a:r>
              <a:rPr lang="en-US" sz="1200" spc="-15" dirty="0">
                <a:latin typeface="Calibri"/>
                <a:cs typeface="Calibri"/>
              </a:rPr>
              <a:t>recording</a:t>
            </a:r>
            <a:r>
              <a:rPr lang="en-US" sz="1200" spc="10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correctly?</a:t>
            </a:r>
            <a:endParaRPr lang="en-US" sz="120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10" dirty="0">
                <a:latin typeface="Calibri"/>
                <a:cs typeface="Calibri"/>
              </a:rPr>
              <a:t>Spot </a:t>
            </a:r>
            <a:r>
              <a:rPr lang="en-US" sz="1200" spc="-5" dirty="0">
                <a:latin typeface="Calibri"/>
                <a:cs typeface="Calibri"/>
              </a:rPr>
              <a:t>check MM </a:t>
            </a:r>
            <a:r>
              <a:rPr lang="en-US" sz="1200" spc="-15" dirty="0">
                <a:latin typeface="Calibri"/>
                <a:cs typeface="Calibri"/>
              </a:rPr>
              <a:t>data </a:t>
            </a:r>
            <a:r>
              <a:rPr lang="en-US" sz="1200" spc="-10" dirty="0">
                <a:latin typeface="Calibri"/>
                <a:cs typeface="Calibri"/>
              </a:rPr>
              <a:t>vs. watches to assure </a:t>
            </a:r>
            <a:r>
              <a:rPr lang="en-US" sz="1200" spc="-5" dirty="0">
                <a:latin typeface="Calibri"/>
                <a:cs typeface="Calibri"/>
              </a:rPr>
              <a:t>no </a:t>
            </a:r>
            <a:r>
              <a:rPr lang="en-US" sz="1200" spc="-10" dirty="0">
                <a:latin typeface="Calibri"/>
                <a:cs typeface="Calibri"/>
              </a:rPr>
              <a:t>heat</a:t>
            </a:r>
            <a:r>
              <a:rPr lang="en-US" sz="1200" spc="100" dirty="0">
                <a:latin typeface="Calibri"/>
                <a:cs typeface="Calibri"/>
              </a:rPr>
              <a:t> </a:t>
            </a:r>
            <a:r>
              <a:rPr lang="en-US" sz="1200" spc="-5" dirty="0">
                <a:latin typeface="Calibri"/>
                <a:cs typeface="Calibri"/>
              </a:rPr>
              <a:t>malfunction</a:t>
            </a:r>
            <a:endParaRPr lang="en-US" sz="1200" dirty="0">
              <a:latin typeface="Calibri"/>
              <a:cs typeface="Calibri"/>
            </a:endParaRPr>
          </a:p>
          <a:p>
            <a:pPr marL="760730" marR="0" lvl="1" indent="-23749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61365" algn="l"/>
              </a:tabLst>
              <a:defRPr/>
            </a:pPr>
            <a:endParaRPr lang="en-US" sz="120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endParaRPr lang="en-US" sz="1200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12FC9-D725-4955-8C6E-A782400619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5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45" dirty="0">
                <a:latin typeface="Calibri"/>
                <a:cs typeface="Calibri"/>
              </a:rPr>
              <a:t>You </a:t>
            </a:r>
            <a:r>
              <a:rPr lang="en-US" sz="1200" spc="-10" dirty="0">
                <a:latin typeface="Calibri"/>
                <a:cs typeface="Calibri"/>
              </a:rPr>
              <a:t>can delegate </a:t>
            </a:r>
            <a:r>
              <a:rPr lang="en-US" sz="1200" spc="-5" dirty="0">
                <a:latin typeface="Calibri"/>
                <a:cs typeface="Calibri"/>
              </a:rPr>
              <a:t>this </a:t>
            </a:r>
            <a:r>
              <a:rPr lang="en-US" sz="1200" spc="-10" dirty="0">
                <a:latin typeface="Calibri"/>
                <a:cs typeface="Calibri"/>
              </a:rPr>
              <a:t>to </a:t>
            </a:r>
            <a:r>
              <a:rPr lang="en-US" sz="1200" spc="-15" dirty="0">
                <a:latin typeface="Calibri"/>
                <a:cs typeface="Calibri"/>
              </a:rPr>
              <a:t>your </a:t>
            </a:r>
            <a:r>
              <a:rPr lang="en-US" sz="1200" spc="-5" dirty="0">
                <a:latin typeface="Calibri"/>
                <a:cs typeface="Calibri"/>
              </a:rPr>
              <a:t>timing </a:t>
            </a:r>
            <a:r>
              <a:rPr lang="en-US" sz="1200" spc="-15" dirty="0">
                <a:latin typeface="Calibri"/>
                <a:cs typeface="Calibri"/>
              </a:rPr>
              <a:t>system </a:t>
            </a:r>
            <a:r>
              <a:rPr lang="en-US" sz="1200" spc="-30" dirty="0">
                <a:latin typeface="Calibri"/>
                <a:cs typeface="Calibri"/>
              </a:rPr>
              <a:t>operator, </a:t>
            </a:r>
            <a:r>
              <a:rPr lang="en-US" sz="1200" spc="-5" dirty="0">
                <a:latin typeface="Calibri"/>
                <a:cs typeface="Calibri"/>
              </a:rPr>
              <a:t>who </a:t>
            </a:r>
            <a:r>
              <a:rPr lang="en-US" sz="1200" spc="-15" dirty="0">
                <a:latin typeface="Calibri"/>
                <a:cs typeface="Calibri"/>
              </a:rPr>
              <a:t>always </a:t>
            </a:r>
            <a:r>
              <a:rPr lang="en-US" sz="1200" spc="-5" dirty="0">
                <a:latin typeface="Calibri"/>
                <a:cs typeface="Calibri"/>
              </a:rPr>
              <a:t>will be </a:t>
            </a:r>
            <a:r>
              <a:rPr lang="en-US" sz="1200" spc="-15" dirty="0">
                <a:latin typeface="Calibri"/>
                <a:cs typeface="Calibri"/>
              </a:rPr>
              <a:t>focused </a:t>
            </a:r>
            <a:r>
              <a:rPr lang="en-US" sz="1200" spc="-10" dirty="0">
                <a:latin typeface="Calibri"/>
                <a:cs typeface="Calibri"/>
              </a:rPr>
              <a:t>on  </a:t>
            </a:r>
            <a:r>
              <a:rPr lang="en-US" sz="1200" spc="-5" dirty="0">
                <a:latin typeface="Calibri"/>
                <a:cs typeface="Calibri"/>
              </a:rPr>
              <a:t>the</a:t>
            </a:r>
            <a:r>
              <a:rPr lang="en-US" sz="1200" spc="-10" dirty="0">
                <a:latin typeface="Calibri"/>
                <a:cs typeface="Calibri"/>
              </a:rPr>
              <a:t> pool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1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15" dirty="0">
                <a:latin typeface="Calibri"/>
                <a:cs typeface="Calibri"/>
              </a:rPr>
              <a:t>Are </a:t>
            </a:r>
            <a:r>
              <a:rPr lang="en-US" sz="1200" spc="-10" dirty="0">
                <a:latin typeface="Calibri"/>
                <a:cs typeface="Calibri"/>
              </a:rPr>
              <a:t>timers </a:t>
            </a:r>
            <a:r>
              <a:rPr lang="en-US" sz="1200" spc="-5" dirty="0">
                <a:latin typeface="Calibri"/>
                <a:cs typeface="Calibri"/>
              </a:rPr>
              <a:t>pushing </a:t>
            </a:r>
            <a:r>
              <a:rPr lang="en-US" sz="1200" spc="-10" dirty="0">
                <a:latin typeface="Calibri"/>
                <a:cs typeface="Calibri"/>
              </a:rPr>
              <a:t>buttons? </a:t>
            </a:r>
            <a:r>
              <a:rPr lang="en-US" sz="1200" spc="-5" dirty="0">
                <a:latin typeface="Calibri"/>
                <a:cs typeface="Calibri"/>
              </a:rPr>
              <a:t>Is </a:t>
            </a:r>
            <a:r>
              <a:rPr lang="en-US" sz="1200" spc="-10" dirty="0">
                <a:latin typeface="Calibri"/>
                <a:cs typeface="Calibri"/>
              </a:rPr>
              <a:t>one </a:t>
            </a:r>
            <a:r>
              <a:rPr lang="en-US" sz="1200" spc="-5" dirty="0">
                <a:latin typeface="Calibri"/>
                <a:cs typeface="Calibri"/>
              </a:rPr>
              <a:t>timer </a:t>
            </a:r>
            <a:r>
              <a:rPr lang="en-US" sz="1200" spc="-10" dirty="0">
                <a:latin typeface="Calibri"/>
                <a:cs typeface="Calibri"/>
              </a:rPr>
              <a:t>consistently</a:t>
            </a:r>
            <a:r>
              <a:rPr lang="en-US" sz="1200" spc="2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late?</a:t>
            </a:r>
            <a:endParaRPr lang="en-US" sz="120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25" dirty="0">
                <a:latin typeface="Calibri"/>
                <a:cs typeface="Calibri"/>
              </a:rPr>
              <a:t>Watch </a:t>
            </a:r>
            <a:r>
              <a:rPr lang="en-US" sz="1200" spc="-10" dirty="0">
                <a:latin typeface="Calibri"/>
                <a:cs typeface="Calibri"/>
              </a:rPr>
              <a:t>timers, </a:t>
            </a:r>
            <a:r>
              <a:rPr lang="en-US" sz="1200" spc="-5" dirty="0">
                <a:latin typeface="Calibri"/>
                <a:cs typeface="Calibri"/>
              </a:rPr>
              <a:t>ask </a:t>
            </a:r>
            <a:r>
              <a:rPr lang="en-US" sz="1200" spc="-10" dirty="0">
                <a:latin typeface="Calibri"/>
                <a:cs typeface="Calibri"/>
              </a:rPr>
              <a:t>Head </a:t>
            </a:r>
            <a:r>
              <a:rPr lang="en-US" sz="1200" spc="-5" dirty="0">
                <a:latin typeface="Calibri"/>
                <a:cs typeface="Calibri"/>
              </a:rPr>
              <a:t>Timer </a:t>
            </a:r>
            <a:r>
              <a:rPr lang="en-US" sz="1200" spc="-10" dirty="0">
                <a:latin typeface="Calibri"/>
                <a:cs typeface="Calibri"/>
              </a:rPr>
              <a:t>to </a:t>
            </a:r>
            <a:r>
              <a:rPr lang="en-US" sz="1200" spc="-20" dirty="0">
                <a:latin typeface="Calibri"/>
                <a:cs typeface="Calibri"/>
              </a:rPr>
              <a:t>make</a:t>
            </a:r>
            <a:r>
              <a:rPr lang="en-US" sz="1200" spc="7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corrections</a:t>
            </a: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endParaRPr lang="en-US" sz="1200" spc="-10" dirty="0">
              <a:latin typeface="Calibri"/>
              <a:cs typeface="Calibri"/>
            </a:endParaRPr>
          </a:p>
          <a:p>
            <a:pPr marL="760730" marR="0" lvl="1" indent="-23749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61365" algn="l"/>
              </a:tabLst>
              <a:defRPr/>
            </a:pPr>
            <a:r>
              <a:rPr lang="en-US" sz="1200" spc="-5" dirty="0">
                <a:latin typeface="Calibri"/>
                <a:cs typeface="Calibri"/>
              </a:rPr>
              <a:t>Ask </a:t>
            </a:r>
            <a:r>
              <a:rPr lang="en-US" sz="1200" spc="-10" dirty="0">
                <a:latin typeface="Calibri"/>
                <a:cs typeface="Calibri"/>
              </a:rPr>
              <a:t>host </a:t>
            </a:r>
            <a:r>
              <a:rPr lang="en-US" sz="1200" spc="-5" dirty="0">
                <a:latin typeface="Calibri"/>
                <a:cs typeface="Calibri"/>
              </a:rPr>
              <a:t>equipment </a:t>
            </a:r>
            <a:r>
              <a:rPr lang="en-US" sz="1200" spc="-15" dirty="0">
                <a:latin typeface="Calibri"/>
                <a:cs typeface="Calibri"/>
              </a:rPr>
              <a:t>person </a:t>
            </a:r>
            <a:r>
              <a:rPr lang="en-US" sz="1200" spc="-10" dirty="0">
                <a:latin typeface="Calibri"/>
                <a:cs typeface="Calibri"/>
              </a:rPr>
              <a:t>to </a:t>
            </a:r>
            <a:r>
              <a:rPr lang="en-US" sz="1200" spc="-5" dirty="0">
                <a:latin typeface="Calibri"/>
                <a:cs typeface="Calibri"/>
              </a:rPr>
              <a:t>look </a:t>
            </a:r>
            <a:r>
              <a:rPr lang="en-US" sz="1200" spc="-10" dirty="0">
                <a:latin typeface="Calibri"/>
                <a:cs typeface="Calibri"/>
              </a:rPr>
              <a:t>into </a:t>
            </a:r>
            <a:r>
              <a:rPr lang="en-US" sz="1200" spc="-5" dirty="0">
                <a:latin typeface="Calibri"/>
                <a:cs typeface="Calibri"/>
              </a:rPr>
              <a:t>and</a:t>
            </a:r>
            <a:r>
              <a:rPr lang="en-US" sz="1200" spc="50" dirty="0">
                <a:latin typeface="Calibri"/>
                <a:cs typeface="Calibri"/>
              </a:rPr>
              <a:t> </a:t>
            </a:r>
            <a:r>
              <a:rPr lang="en-US" sz="1200" spc="-5" dirty="0">
                <a:latin typeface="Calibri"/>
                <a:cs typeface="Calibri"/>
              </a:rPr>
              <a:t>fix</a:t>
            </a:r>
          </a:p>
          <a:p>
            <a:pPr marL="760730" marR="0" lvl="1" indent="-23749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61365" algn="l"/>
              </a:tabLst>
              <a:defRPr/>
            </a:pPr>
            <a:endParaRPr lang="en-US" sz="1200" spc="-5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2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15" dirty="0">
                <a:latin typeface="Calibri"/>
                <a:cs typeface="Calibri"/>
              </a:rPr>
              <a:t>Are </a:t>
            </a:r>
            <a:r>
              <a:rPr lang="en-US" sz="1200" spc="-10" dirty="0">
                <a:latin typeface="Calibri"/>
                <a:cs typeface="Calibri"/>
              </a:rPr>
              <a:t>timers </a:t>
            </a:r>
            <a:r>
              <a:rPr lang="en-US" sz="1200" spc="-15" dirty="0">
                <a:latin typeface="Calibri"/>
                <a:cs typeface="Calibri"/>
              </a:rPr>
              <a:t>recording </a:t>
            </a:r>
            <a:r>
              <a:rPr lang="en-US" sz="1200" spc="-5" dirty="0">
                <a:latin typeface="Calibri"/>
                <a:cs typeface="Calibri"/>
              </a:rPr>
              <a:t>times, and </a:t>
            </a:r>
            <a:r>
              <a:rPr lang="en-US" sz="1200" spc="-15" dirty="0">
                <a:latin typeface="Calibri"/>
                <a:cs typeface="Calibri"/>
              </a:rPr>
              <a:t>recording</a:t>
            </a:r>
            <a:r>
              <a:rPr lang="en-US" sz="1200" spc="105" dirty="0">
                <a:latin typeface="Calibri"/>
                <a:cs typeface="Calibri"/>
              </a:rPr>
              <a:t> </a:t>
            </a:r>
            <a:r>
              <a:rPr lang="en-US" sz="1200" spc="-10" dirty="0">
                <a:latin typeface="Calibri"/>
                <a:cs typeface="Calibri"/>
              </a:rPr>
              <a:t>correctly?</a:t>
            </a:r>
            <a:endParaRPr lang="en-US" sz="120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r>
              <a:rPr lang="en-US" sz="1200" spc="-10" dirty="0">
                <a:latin typeface="Calibri"/>
                <a:cs typeface="Calibri"/>
              </a:rPr>
              <a:t>Spot </a:t>
            </a:r>
            <a:r>
              <a:rPr lang="en-US" sz="1200" spc="-5" dirty="0">
                <a:latin typeface="Calibri"/>
                <a:cs typeface="Calibri"/>
              </a:rPr>
              <a:t>check MM </a:t>
            </a:r>
            <a:r>
              <a:rPr lang="en-US" sz="1200" spc="-15" dirty="0">
                <a:latin typeface="Calibri"/>
                <a:cs typeface="Calibri"/>
              </a:rPr>
              <a:t>data </a:t>
            </a:r>
            <a:r>
              <a:rPr lang="en-US" sz="1200" spc="-10" dirty="0">
                <a:latin typeface="Calibri"/>
                <a:cs typeface="Calibri"/>
              </a:rPr>
              <a:t>vs. watches to assure </a:t>
            </a:r>
            <a:r>
              <a:rPr lang="en-US" sz="1200" spc="-5" dirty="0">
                <a:latin typeface="Calibri"/>
                <a:cs typeface="Calibri"/>
              </a:rPr>
              <a:t>no </a:t>
            </a:r>
            <a:r>
              <a:rPr lang="en-US" sz="1200" spc="-10" dirty="0">
                <a:latin typeface="Calibri"/>
                <a:cs typeface="Calibri"/>
              </a:rPr>
              <a:t>heat</a:t>
            </a:r>
            <a:r>
              <a:rPr lang="en-US" sz="1200" spc="100" dirty="0">
                <a:latin typeface="Calibri"/>
                <a:cs typeface="Calibri"/>
              </a:rPr>
              <a:t> </a:t>
            </a:r>
            <a:r>
              <a:rPr lang="en-US" sz="1200" spc="-5" dirty="0">
                <a:latin typeface="Calibri"/>
                <a:cs typeface="Calibri"/>
              </a:rPr>
              <a:t>malfunction</a:t>
            </a:r>
            <a:endParaRPr lang="en-US" sz="1200" dirty="0">
              <a:latin typeface="Calibri"/>
              <a:cs typeface="Calibri"/>
            </a:endParaRPr>
          </a:p>
          <a:p>
            <a:pPr marL="760730" marR="0" lvl="1" indent="-23749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/>
              <a:buChar char=""/>
              <a:tabLst>
                <a:tab pos="761365" algn="l"/>
              </a:tabLst>
              <a:defRPr/>
            </a:pPr>
            <a:endParaRPr lang="en-US" sz="1200" dirty="0">
              <a:latin typeface="Calibri"/>
              <a:cs typeface="Calibri"/>
            </a:endParaRPr>
          </a:p>
          <a:p>
            <a:pPr marL="760730" lvl="1" indent="-237490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761365" algn="l"/>
              </a:tabLst>
            </a:pPr>
            <a:endParaRPr lang="en-US" sz="1200" dirty="0">
              <a:latin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12FC9-D725-4955-8C6E-A782400619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D126-C3B9-4E7F-8BAA-57218D6226BC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Page</a:t>
            </a:r>
            <a:r>
              <a:rPr spc="-50" dirty="0"/>
              <a:t> </a:t>
            </a:r>
            <a:r>
              <a:rPr dirty="0"/>
              <a:t>3-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FD32-99DD-4334-BA82-E745517D27A4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Page</a:t>
            </a:r>
            <a:r>
              <a:rPr spc="-50" dirty="0"/>
              <a:t> </a:t>
            </a:r>
            <a:r>
              <a:rPr dirty="0"/>
              <a:t>3-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6DD83-B0DD-433F-BF22-84055F2B6238}" type="datetime1">
              <a:rPr lang="en-US" smtClean="0"/>
              <a:t>12/18/2024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Page</a:t>
            </a:r>
            <a:r>
              <a:rPr spc="-50" dirty="0"/>
              <a:t> </a:t>
            </a:r>
            <a:r>
              <a:rPr dirty="0"/>
              <a:t>3-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623E-27AA-475C-8C29-E93D61F083AA}" type="datetime1">
              <a:rPr lang="en-US" smtClean="0"/>
              <a:t>12/18/2024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Page</a:t>
            </a:r>
            <a:r>
              <a:rPr spc="-50" dirty="0"/>
              <a:t> </a:t>
            </a:r>
            <a:r>
              <a:rPr dirty="0"/>
              <a:t>3-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E770-A576-4FF6-9E88-6E3930C1B878}" type="datetime1">
              <a:rPr lang="en-US" smtClean="0"/>
              <a:t>12/18/2024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Page</a:t>
            </a:r>
            <a:r>
              <a:rPr spc="-50" dirty="0"/>
              <a:t> </a:t>
            </a:r>
            <a:r>
              <a:rPr dirty="0"/>
              <a:t>3-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034" y="275031"/>
            <a:ext cx="7875930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165" y="1375613"/>
            <a:ext cx="7303668" cy="3472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9599-305C-4251-889A-86494B9247F9}" type="datetime1">
              <a:rPr lang="en-US" smtClean="0"/>
              <a:t>12/18/2024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51978" y="6479768"/>
            <a:ext cx="49784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Page</a:t>
            </a:r>
            <a:r>
              <a:rPr spc="-50" dirty="0"/>
              <a:t> </a:t>
            </a:r>
            <a:r>
              <a:rPr dirty="0"/>
              <a:t>3-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bougieml@msn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tjmeece1974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48186"/>
            <a:ext cx="8686800" cy="1535677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674370" marR="5080" indent="-662305" algn="ctr">
              <a:spcBef>
                <a:spcPts val="815"/>
              </a:spcBef>
              <a:tabLst>
                <a:tab pos="3503929" algn="l"/>
              </a:tabLst>
            </a:pPr>
            <a: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 201:</a:t>
            </a:r>
            <a:br>
              <a:rPr lang="en-US" sz="4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</a:t>
            </a:r>
            <a:r>
              <a:rPr lang="en-US" sz="2400" b="1" i="0" dirty="0">
                <a:solidFill>
                  <a:srgbClr val="201F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 Guesses, Assumptions </a:t>
            </a:r>
            <a:br>
              <a:rPr lang="en-US" sz="2400" b="1" i="0" dirty="0">
                <a:solidFill>
                  <a:srgbClr val="201F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b="1" i="0" dirty="0">
                <a:solidFill>
                  <a:srgbClr val="201F1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Just Making Up Times??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9712" y="4470789"/>
            <a:ext cx="3584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Minnesota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 Officials </a:t>
            </a:r>
            <a:b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  <a:r>
              <a:rPr sz="18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0" y="6238330"/>
            <a:ext cx="404420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r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Training Materials from </a:t>
            </a:r>
            <a:r>
              <a:rPr sz="10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Virginia </a:t>
            </a:r>
            <a:r>
              <a:rPr sz="1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</a:t>
            </a:r>
            <a:r>
              <a:rPr lang="en-US" sz="1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1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Illinois</a:t>
            </a:r>
            <a:r>
              <a:rPr sz="1000" b="1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</a:t>
            </a:r>
            <a:r>
              <a:rPr lang="en-US" sz="1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New Jersey Swimming and Iowa Swimming</a:t>
            </a:r>
            <a:endParaRPr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AA7684-F047-498D-AB29-873D718D95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7899" y="313448"/>
            <a:ext cx="3955604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4" y="1170559"/>
            <a:ext cx="8227365" cy="410061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38125" marR="240665" indent="-225425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</a:t>
            </a: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events,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listed </a:t>
            </a:r>
            <a:r>
              <a:rPr sz="2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to </a:t>
            </a: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 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identical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determined by </a:t>
            </a:r>
            <a:r>
              <a:rPr sz="2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“no-times” 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2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Seeding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040" marR="5080" lvl="1" indent="-225425">
              <a:lnSpc>
                <a:spcPct val="80000"/>
              </a:lnSpc>
              <a:spcBef>
                <a:spcPts val="434"/>
              </a:spcBef>
              <a:buFont typeface="Wingdings"/>
              <a:buChar char=""/>
              <a:tabLst>
                <a:tab pos="701675" algn="l"/>
              </a:tabLst>
            </a:pP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15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heat, second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</a:t>
            </a:r>
            <a:r>
              <a:rPr sz="1500" baseline="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heat, third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15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1500" spc="-22" baseline="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 </a:t>
            </a:r>
            <a:r>
              <a:rPr sz="1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heat,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fourth fastest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heat,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 </a:t>
            </a:r>
            <a:r>
              <a:rPr sz="15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sz="1500" b="1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yards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sz="15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400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above,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circle seed two 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</a:t>
            </a:r>
            <a:r>
              <a:rPr sz="15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heats.</a:t>
            </a:r>
            <a:endParaRPr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040" marR="30480" lvl="1" indent="-225425">
              <a:lnSpc>
                <a:spcPct val="80000"/>
              </a:lnSpc>
              <a:spcBef>
                <a:spcPts val="395"/>
              </a:spcBef>
              <a:buFont typeface="Wingdings"/>
              <a:buChar char=""/>
              <a:tabLst>
                <a:tab pos="701675" algn="l"/>
              </a:tabLst>
            </a:pP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other heats seeded according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standard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assignments </a:t>
            </a:r>
            <a:r>
              <a:rPr sz="15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[Horizontal </a:t>
            </a:r>
            <a:r>
              <a:rPr sz="15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Seeding] UNLESS  </a:t>
            </a:r>
            <a:r>
              <a:rPr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sz="15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ANNOUNCEMENT HAS SEEDING AS </a:t>
            </a:r>
            <a:r>
              <a:rPr sz="1500" i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TO </a:t>
            </a:r>
            <a:r>
              <a:rPr sz="1500"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 which case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 the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heat, last heat </a:t>
            </a:r>
            <a:r>
              <a:rPr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15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</a:t>
            </a:r>
            <a:r>
              <a:rPr sz="15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heat)</a:t>
            </a:r>
            <a:endParaRPr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initially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seeded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less than 3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2+</a:t>
            </a:r>
            <a:r>
              <a:rPr sz="1700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heats)</a:t>
            </a:r>
          </a:p>
          <a:p>
            <a:pPr marL="238125" marR="191770" indent="-225425">
              <a:lnSpc>
                <a:spcPts val="2110"/>
              </a:lnSpc>
              <a:spcBef>
                <a:spcPts val="99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swim-off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performed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2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swimmers </a:t>
            </a:r>
            <a:r>
              <a:rPr sz="2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 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same time </a:t>
            </a: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(to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0.01 sec) &amp;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would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placing in  </a:t>
            </a:r>
            <a:r>
              <a:rPr sz="2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 </a:t>
            </a:r>
            <a:r>
              <a:rPr sz="2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 tied </a:t>
            </a:r>
            <a:r>
              <a:rPr sz="2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2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sz="2175" spc="15" baseline="2490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an 8 lane</a:t>
            </a:r>
            <a:r>
              <a:rPr sz="2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pool)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033" y="271940"/>
            <a:ext cx="7465366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</a:t>
            </a:r>
            <a:r>
              <a:rPr sz="3300" b="1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AC987-401A-4E7A-AF39-D9111E957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E5266-F333-4131-8226-B6F6AC69A3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066800"/>
            <a:ext cx="8303565" cy="31530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SESSION</a:t>
            </a:r>
            <a:r>
              <a:rPr lang="en-US" sz="3300" b="1" spc="3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</a:t>
            </a:r>
            <a:endParaRPr lang="en-US"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238125" marR="632460" indent="-225425">
              <a:lnSpc>
                <a:spcPct val="90000"/>
              </a:lnSpc>
              <a:buFont typeface="Arial"/>
              <a:buChar char="•"/>
              <a:tabLst>
                <a:tab pos="23876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seeding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based on times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achieved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sessions after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swim-offs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preliminary session  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</a:t>
            </a:r>
            <a:r>
              <a:rPr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1330325" indent="-225425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3876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heats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seeded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less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marR="5080" lvl="1" indent="-225425">
              <a:lnSpc>
                <a:spcPts val="3020"/>
              </a:lnSpc>
              <a:spcBef>
                <a:spcPts val="994"/>
              </a:spcBef>
              <a:buFont typeface="Arial"/>
              <a:buChar char="•"/>
              <a:tabLst>
                <a:tab pos="581660" algn="l"/>
              </a:tabLst>
            </a:pPr>
            <a:r>
              <a:rPr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finals heats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(championship)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to slowest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(bonus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consolation)</a:t>
            </a:r>
            <a:r>
              <a:rPr spc="114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2052BC-92C1-40D6-9197-BBB535412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47910-F0E8-4680-A8CD-261852F138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035" y="1415744"/>
            <a:ext cx="7646670" cy="424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Normally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swum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153670" indent="-286385">
              <a:lnSpc>
                <a:spcPts val="205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Preliminaries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--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 may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reversed </a:t>
            </a:r>
            <a:r>
              <a:rPr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 </a:t>
            </a:r>
            <a:r>
              <a:rPr i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</a:t>
            </a:r>
            <a:r>
              <a:rPr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168910" indent="-286385">
              <a:lnSpc>
                <a:spcPts val="2050"/>
              </a:lnSpc>
              <a:spcBef>
                <a:spcPts val="142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--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 &amp; C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(consolations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bonus) heats may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reversed and  swum following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(final) heat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5080" indent="-286385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(e.g. </a:t>
            </a:r>
            <a:r>
              <a:rPr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Heat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 Mens’ 1500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Heat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Heat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</a:t>
            </a:r>
            <a:r>
              <a:rPr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Men’s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Heat 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 </a:t>
            </a:r>
            <a:r>
              <a:rPr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 Heat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3,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 must 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designated 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 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meet</a:t>
            </a:r>
            <a:r>
              <a:rPr b="1" spc="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announcement</a:t>
            </a:r>
            <a:endParaRPr lang="en-US" b="1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RARELY have to manually seed an event, but you should know how.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6167" y="360648"/>
            <a:ext cx="403636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z="3300" b="1" spc="2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78A141-F4D3-4BE8-9A3B-86C8A14758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00B2C-C47E-4E7D-98F4-8490A2DBE9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844" y="1010943"/>
            <a:ext cx="7915909" cy="489018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38125" marR="5080" indent="-225425">
              <a:lnSpc>
                <a:spcPct val="89600"/>
              </a:lnSpc>
              <a:spcBef>
                <a:spcPts val="32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achieved during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1)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heat,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Swim-off,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 lead-off leg of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relay,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trial,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and/or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Split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from official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to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completion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an initial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longer length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(provided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legally</a:t>
            </a:r>
            <a:r>
              <a:rPr sz="22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completed)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disqualified relays, the lead-off split is a legal split providing the lead-off swimmer is not the reason the relay was </a:t>
            </a:r>
            <a:r>
              <a:rPr lang="en-US" spc="-1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DQ’d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(false start, stroke violation)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ts val="2395"/>
              </a:lnSpc>
              <a:spcBef>
                <a:spcPts val="114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swum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regardless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performed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Ex: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</a:t>
            </a:r>
            <a:r>
              <a:rPr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stroke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>
              <a:lnSpc>
                <a:spcPts val="2395"/>
              </a:lnSpc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performed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Freestyle event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freestyle</a:t>
            </a:r>
            <a:r>
              <a:rPr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491490" indent="-225425">
              <a:lnSpc>
                <a:spcPts val="1939"/>
              </a:lnSpc>
              <a:spcBef>
                <a:spcPts val="146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resolved to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0.01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seconds with digits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representing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thousands 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dropped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no</a:t>
            </a:r>
            <a:r>
              <a:rPr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rounding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must be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</a:t>
            </a:r>
            <a:r>
              <a:rPr spc="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are required to reswim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r>
              <a:rPr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207645" indent="-225425">
              <a:lnSpc>
                <a:spcPts val="1939"/>
              </a:lnSpc>
              <a:spcBef>
                <a:spcPts val="144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tertiary times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recorded,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only used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corroborate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inaccurate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0467" y="299085"/>
            <a:ext cx="380776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</a:t>
            </a:r>
            <a:r>
              <a:rPr sz="3300" b="1" spc="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CBA19-0559-4DEC-9FD6-2E834C0A7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7441" y="5901128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02CE-8FBB-432F-A806-DFB7B57817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468" y="385266"/>
            <a:ext cx="4741764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sz="3300" b="1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090" y="1236392"/>
            <a:ext cx="7938110" cy="452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203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Fully Automatic</a:t>
            </a: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(Pads)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675" lvl="1" indent="-225425">
              <a:lnSpc>
                <a:spcPts val="2260"/>
              </a:lnSpc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Primary: Touchpads</a:t>
            </a:r>
          </a:p>
          <a:p>
            <a:pPr marL="701675" lvl="1" indent="-225425">
              <a:lnSpc>
                <a:spcPts val="2260"/>
              </a:lnSpc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Secondary: Button(s)</a:t>
            </a:r>
          </a:p>
          <a:p>
            <a:pPr marL="701675" lvl="1" indent="-225425">
              <a:lnSpc>
                <a:spcPts val="2260"/>
              </a:lnSpc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Tertiary: Watches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indent="-228600">
              <a:lnSpc>
                <a:spcPts val="2030"/>
              </a:lnSpc>
              <a:spcBef>
                <a:spcPts val="159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Semi-automatic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(Buttons) 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(approved)</a:t>
            </a:r>
            <a:r>
              <a:rPr b="1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cameras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675" marR="66675" lvl="1" indent="-225425">
              <a:lnSpc>
                <a:spcPts val="2270"/>
              </a:lnSpc>
              <a:spcBef>
                <a:spcPts val="155"/>
              </a:spcBef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Primary: Two Buttons per lane</a:t>
            </a:r>
          </a:p>
          <a:p>
            <a:pPr marL="701675" marR="66675" lvl="1" indent="-225425">
              <a:lnSpc>
                <a:spcPts val="2270"/>
              </a:lnSpc>
              <a:spcBef>
                <a:spcPts val="155"/>
              </a:spcBef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Secondary: Watches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indent="-228600">
              <a:lnSpc>
                <a:spcPts val="2030"/>
              </a:lnSpc>
              <a:spcBef>
                <a:spcPts val="15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</a:t>
            </a:r>
            <a:r>
              <a:rPr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(Stopwatch)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675" lvl="1" indent="-225425">
              <a:lnSpc>
                <a:spcPts val="2105"/>
              </a:lnSpc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Primary: Three watches per lane</a:t>
            </a:r>
          </a:p>
          <a:p>
            <a:pPr marL="241300" indent="-228600">
              <a:lnSpc>
                <a:spcPts val="2030"/>
              </a:lnSpc>
              <a:spcBef>
                <a:spcPts val="15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use Combination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675" lvl="1" indent="-225425">
              <a:lnSpc>
                <a:spcPts val="2105"/>
              </a:lnSpc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 system for 50s and longer</a:t>
            </a:r>
          </a:p>
          <a:p>
            <a:pPr marL="701675" lvl="1" indent="-225425">
              <a:lnSpc>
                <a:spcPts val="2105"/>
              </a:lnSpc>
              <a:buFont typeface="Wingdings"/>
              <a:buChar char=""/>
              <a:tabLst>
                <a:tab pos="70231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for 25s</a:t>
            </a:r>
          </a:p>
          <a:p>
            <a:pPr marL="701675" lvl="1" indent="-225425">
              <a:lnSpc>
                <a:spcPts val="2105"/>
              </a:lnSpc>
              <a:buFont typeface="Wingdings"/>
              <a:buChar char=""/>
              <a:tabLst>
                <a:tab pos="702310" algn="l"/>
              </a:tabLst>
            </a:pPr>
            <a:endParaRPr lang="en-US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01675" lvl="1" indent="-225425">
              <a:lnSpc>
                <a:spcPts val="2105"/>
              </a:lnSpc>
              <a:buFont typeface="Wingdings"/>
              <a:buChar char=""/>
              <a:tabLst>
                <a:tab pos="702310" algn="l"/>
              </a:tabLst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4CEDBB-D971-40C4-AC8B-ACD553097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E3BF-38CD-40EC-A2C6-D597672811C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4445" y="284799"/>
            <a:ext cx="679511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33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sz="3300" b="1" spc="4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PRIORITIES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624" y="1281488"/>
            <a:ext cx="3012796" cy="3199594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586740">
              <a:lnSpc>
                <a:spcPct val="100000"/>
              </a:lnSpc>
              <a:spcBef>
                <a:spcPts val="910"/>
              </a:spcBef>
              <a:tabLst>
                <a:tab pos="760095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</a:t>
            </a: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marR="5080" indent="-228600">
              <a:lnSpc>
                <a:spcPts val="173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Determines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time </a:t>
            </a:r>
            <a:r>
              <a:rPr sz="16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unless  </a:t>
            </a:r>
            <a:r>
              <a:rPr sz="16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malfunction</a:t>
            </a:r>
            <a:r>
              <a:rPr sz="1600" i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determined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</a:t>
            </a:r>
            <a:r>
              <a:rPr sz="16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marR="229235" lvl="1" indent="-225425">
              <a:lnSpc>
                <a:spcPts val="1730"/>
              </a:lnSpc>
              <a:spcBef>
                <a:spcPts val="42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Semi-automatic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 or 3 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buttons per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lane, each 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operated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 person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marR="176530" lvl="1" indent="-225425" algn="just">
              <a:lnSpc>
                <a:spcPts val="1730"/>
              </a:lnSpc>
              <a:spcBef>
                <a:spcPts val="39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– 3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per 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lane, each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operated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9317" y="1258405"/>
            <a:ext cx="2640683" cy="300466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332740">
              <a:lnSpc>
                <a:spcPct val="100000"/>
              </a:lnSpc>
              <a:spcBef>
                <a:spcPts val="910"/>
              </a:spcBef>
              <a:tabLst>
                <a:tab pos="505459" algn="l"/>
              </a:tabLst>
            </a:pP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</a:t>
            </a:r>
            <a:r>
              <a:rPr sz="2000" u="heavy" spc="-40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marR="26034" indent="-228600">
              <a:lnSpc>
                <a:spcPts val="173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unless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16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marR="5080" indent="-228600">
              <a:lnSpc>
                <a:spcPts val="173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Precedence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</a:t>
            </a:r>
            <a:r>
              <a:rPr lang="en-US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primary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system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marR="192405" lvl="1" indent="-225425">
              <a:lnSpc>
                <a:spcPts val="1510"/>
              </a:lnSpc>
              <a:spcBef>
                <a:spcPts val="825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Semi-automatic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1, 2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16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buttons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marR="192405" lvl="1" indent="-225425">
              <a:lnSpc>
                <a:spcPts val="1510"/>
              </a:lnSpc>
              <a:spcBef>
                <a:spcPts val="825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–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or 3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9411" y="1220891"/>
            <a:ext cx="2272030" cy="3368871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89255">
              <a:lnSpc>
                <a:spcPct val="100000"/>
              </a:lnSpc>
              <a:spcBef>
                <a:spcPts val="1150"/>
              </a:spcBef>
            </a:pP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Tertiary</a:t>
            </a:r>
            <a:r>
              <a:rPr sz="2000" u="heavy" spc="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marR="53975" indent="-22860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least 1 manual</a:t>
            </a:r>
            <a:r>
              <a:rPr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unless primary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 secondary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secondary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video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marR="508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using pads and 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buttons,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at 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least one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</a:t>
            </a:r>
            <a:r>
              <a:rPr sz="16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60420" y="1283208"/>
            <a:ext cx="36195" cy="3361054"/>
          </a:xfrm>
          <a:custGeom>
            <a:avLst/>
            <a:gdLst/>
            <a:ahLst/>
            <a:cxnLst/>
            <a:rect l="l" t="t" r="r" b="b"/>
            <a:pathLst>
              <a:path w="36195" h="3361054">
                <a:moveTo>
                  <a:pt x="0" y="0"/>
                </a:moveTo>
                <a:lnTo>
                  <a:pt x="35687" y="3360674"/>
                </a:lnTo>
              </a:path>
            </a:pathLst>
          </a:custGeom>
          <a:ln w="6096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8776" y="1292352"/>
            <a:ext cx="36195" cy="3361054"/>
          </a:xfrm>
          <a:custGeom>
            <a:avLst/>
            <a:gdLst/>
            <a:ahLst/>
            <a:cxnLst/>
            <a:rect l="l" t="t" r="r" b="b"/>
            <a:pathLst>
              <a:path w="36195" h="3361054">
                <a:moveTo>
                  <a:pt x="0" y="0"/>
                </a:moveTo>
                <a:lnTo>
                  <a:pt x="35687" y="3360674"/>
                </a:lnTo>
              </a:path>
            </a:pathLst>
          </a:custGeom>
          <a:ln w="6096">
            <a:solidFill>
              <a:srgbClr val="00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60B1B-7F9C-453D-BA9E-A2933C778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F80970-7250-4ACE-A4EC-7D9CA46A00A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85266"/>
            <a:ext cx="344231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sz="3300" b="1" spc="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438" y="1447800"/>
            <a:ext cx="7320280" cy="28373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marR="647065" indent="-2286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Determining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time is one of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jobs of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Administrative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102.24 –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sz="18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</a:t>
            </a:r>
          </a:p>
          <a:p>
            <a:pPr marL="584200" lvl="1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of primary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</a:t>
            </a:r>
            <a:r>
              <a:rPr sz="18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marR="323850" lvl="1" indent="-228600">
              <a:lnSpc>
                <a:spcPts val="1939"/>
              </a:lnSpc>
              <a:spcBef>
                <a:spcPts val="43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</a:t>
            </a:r>
            <a: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</a:t>
            </a:r>
            <a:r>
              <a:rPr sz="1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sz="18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malfunction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piece of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</a:t>
            </a:r>
            <a:r>
              <a:rPr lang="en-US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marR="92075" lvl="1" indent="-228600">
              <a:lnSpc>
                <a:spcPts val="1939"/>
              </a:lnSpc>
              <a:spcBef>
                <a:spcPts val="425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 procedure</a:t>
            </a:r>
            <a:r>
              <a:rPr lang="en-US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4200" lvl="1" indent="-228600">
              <a:lnSpc>
                <a:spcPts val="2055"/>
              </a:lnSpc>
              <a:spcBef>
                <a:spcPts val="160"/>
              </a:spcBef>
              <a:buFont typeface="Arial"/>
              <a:buChar char="•"/>
              <a:tabLst>
                <a:tab pos="584200" algn="l"/>
                <a:tab pos="584835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–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wrapped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in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procedures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</a:t>
            </a:r>
            <a:r>
              <a:rPr sz="1800" spc="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</a:t>
            </a:r>
            <a: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bad</a:t>
            </a:r>
            <a:r>
              <a:rPr sz="18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time!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FF7D5-2F1B-4804-A4F4-B6EE8766D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65759-295A-48BA-A577-C9EE1A8A78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121204-0BC7-4578-90A7-76C114FA5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3F64D-DC78-4E5C-A885-F3CBA16CA0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8C2F93A-D678-4F29-9509-4F4227D8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4" y="275031"/>
            <a:ext cx="7875930" cy="1846659"/>
          </a:xfrm>
        </p:spPr>
        <p:txBody>
          <a:bodyPr/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 Responsibilities 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b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Practices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838101-590F-452D-865C-D3BBB7460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7" r="-1" b="25896"/>
          <a:stretch/>
        </p:blipFill>
        <p:spPr bwMode="auto">
          <a:xfrm>
            <a:off x="1447800" y="2764832"/>
            <a:ext cx="6052105" cy="218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1754" y="146126"/>
            <a:ext cx="140335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sz="265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sz="265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65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</a:t>
            </a:r>
            <a:endParaRPr sz="26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8600" y="1473228"/>
            <a:ext cx="4736847" cy="3481081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indent="-175260">
              <a:buFont typeface="Arial"/>
              <a:buChar char="•"/>
              <a:tabLst>
                <a:tab pos="187960" algn="l"/>
              </a:tabLst>
            </a:pPr>
            <a:r>
              <a:rPr lang="en-US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 Swimming Website:</a:t>
            </a:r>
            <a:r>
              <a:rPr lang="en-US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https://www.usaswimming.org/officials/popular-resources/officials-documents</a:t>
            </a:r>
            <a:endParaRPr lang="en-US" sz="16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endParaRPr lang="en-US" sz="16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-175260">
              <a:lnSpc>
                <a:spcPct val="100000"/>
              </a:lnSpc>
              <a:buFont typeface="Arial"/>
              <a:buChar char="•"/>
              <a:tabLst>
                <a:tab pos="187960" algn="l"/>
              </a:tabLst>
            </a:pP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  <a:r>
              <a:rPr sz="1600" b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</a:t>
            </a:r>
            <a:r>
              <a:rPr lang="en-US"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5160" marR="5080" lvl="1" indent="-17526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64516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Distance Counting Sheets,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  Assignment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Forms, DQ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log,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 </a:t>
            </a:r>
            <a:r>
              <a:rPr sz="16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slips,</a:t>
            </a:r>
            <a:r>
              <a:rPr sz="16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87960" algn="l"/>
              </a:tabLst>
            </a:pPr>
            <a:r>
              <a:rPr lang="en-US"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sz="16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Website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87960" algn="l"/>
              </a:tabLst>
            </a:pP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DQ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Slips</a:t>
            </a:r>
            <a:endParaRPr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87960" algn="l"/>
              </a:tabLst>
            </a:pP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sz="1600" b="1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6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O/AR’s:</a:t>
            </a:r>
            <a:br>
              <a:rPr lang="en-US" sz="16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*Request access to Tracy’s Admin </a:t>
            </a:r>
            <a:r>
              <a:rPr lang="en-US" sz="1600" spc="-3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DropBox</a:t>
            </a:r>
            <a:r>
              <a:rPr lang="en-US" sz="16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folder*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400" y="762000"/>
            <a:ext cx="500342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sources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checklists, forms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1800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templates</a:t>
            </a:r>
            <a:r>
              <a:rPr lang="en-US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AAF8D8-5611-4A25-B1A4-E1D03F5A7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1540" y="5649774"/>
            <a:ext cx="2096713" cy="82296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17A2BF-0A36-4169-A5C9-76314459BE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18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50E6B0-2FAC-4491-A1BB-C0666180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604"/>
          <a:stretch/>
        </p:blipFill>
        <p:spPr>
          <a:xfrm>
            <a:off x="694182" y="103303"/>
            <a:ext cx="2136675" cy="66394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9114" y="161787"/>
            <a:ext cx="664883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WORK-</a:t>
            </a:r>
            <a:r>
              <a:rPr lang="en-US" sz="33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</a:t>
            </a:r>
            <a:r>
              <a:rPr lang="en-US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3300" b="1" spc="5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PRIORITIES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716" y="958341"/>
            <a:ext cx="7447915" cy="1894108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38125" marR="8255" indent="-225425">
              <a:lnSpc>
                <a:spcPts val="2270"/>
              </a:lnSpc>
              <a:spcBef>
                <a:spcPts val="38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an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Official,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required to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priorities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while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maintaining quality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81025" algn="l"/>
                <a:tab pos="581660" algn="l"/>
              </a:tabLst>
            </a:pP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Allocate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 have an admin team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581025" algn="l"/>
                <a:tab pos="58166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consistency </a:t>
            </a:r>
            <a:endParaRPr lang="en-US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ts val="2395"/>
              </a:lnSpc>
              <a:spcBef>
                <a:spcPts val="53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not sacrifice quality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accuracy,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also can’t</a:t>
            </a:r>
            <a:r>
              <a:rPr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ignore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>
              <a:lnSpc>
                <a:spcPts val="2395"/>
              </a:lnSpc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359" y="3800475"/>
            <a:ext cx="3900170" cy="113601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87960" algn="l"/>
              </a:tabLst>
            </a:pPr>
            <a:r>
              <a:rPr sz="21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</a:t>
            </a:r>
            <a:r>
              <a: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sz="21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Prioritize</a:t>
            </a:r>
            <a:r>
              <a:rPr sz="21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Tasks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marR="5080" lvl="1" indent="-166370">
              <a:lnSpc>
                <a:spcPts val="1300"/>
              </a:lnSpc>
              <a:spcBef>
                <a:spcPts val="38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Prelims/Finals meet,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 event  results are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very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</a:t>
            </a:r>
            <a:r>
              <a:rPr sz="12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priority</a:t>
            </a:r>
          </a:p>
          <a:p>
            <a:pPr marL="523240" marR="33020" lvl="1" indent="-166370">
              <a:lnSpc>
                <a:spcPts val="1300"/>
              </a:lnSpc>
              <a:spcBef>
                <a:spcPts val="29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timed finals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meet,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 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pressure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have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lower</a:t>
            </a:r>
            <a:r>
              <a:rPr sz="1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7061" y="3800475"/>
            <a:ext cx="3879850" cy="150368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87960" algn="l"/>
              </a:tabLst>
            </a:pPr>
            <a:r>
              <a:rPr sz="21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</a:t>
            </a:r>
            <a:r>
              <a:rPr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sz="21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</a:t>
            </a:r>
            <a:r>
              <a:rPr sz="21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Check-In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marR="59690" lvl="1" indent="-166370">
              <a:lnSpc>
                <a:spcPts val="1300"/>
              </a:lnSpc>
              <a:spcBef>
                <a:spcPts val="38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enough time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all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 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done</a:t>
            </a:r>
          </a:p>
          <a:p>
            <a:pPr marL="523240" marR="5080" lvl="1" indent="-166370">
              <a:lnSpc>
                <a:spcPts val="1300"/>
              </a:lnSpc>
              <a:spcBef>
                <a:spcPts val="29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have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events,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them in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batches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rather 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all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sz="12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marR="34290" lvl="1" indent="-166370">
              <a:lnSpc>
                <a:spcPts val="1300"/>
              </a:lnSpc>
              <a:spcBef>
                <a:spcPts val="295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sheets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coaches,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timer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sheets,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 sheets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sz="12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ACAE8-67C7-4951-8AF7-2EB1AC0EC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97EEB-04C3-4691-A8B1-D10A113938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234569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1981200"/>
            <a:ext cx="7742276" cy="351634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  <a:tabLst>
                <a:tab pos="18542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 101 covered:</a:t>
            </a:r>
          </a:p>
          <a:p>
            <a:pPr marL="812800" lvl="1" indent="-34290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an Admin Official? </a:t>
            </a:r>
          </a:p>
          <a:p>
            <a:pPr marL="812800" lvl="1" indent="-34290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Pre-Meet Responsibilities/Checking Meet File for Errors</a:t>
            </a:r>
          </a:p>
          <a:p>
            <a:pPr marL="812800" lvl="1" indent="-342900">
              <a:spcBef>
                <a:spcPts val="325"/>
              </a:spcBef>
              <a:buFont typeface="Arial" panose="020B0604020202020204" pitchFamily="34" charset="0"/>
              <a:buChar char="•"/>
              <a:tabLst>
                <a:tab pos="185420" algn="l"/>
              </a:tabLst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spcBef>
                <a:spcPts val="325"/>
              </a:spcBef>
              <a:tabLst>
                <a:tab pos="185420" algn="l"/>
              </a:tabLst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 201 will discuss: </a:t>
            </a:r>
          </a:p>
          <a:p>
            <a:pPr marL="641985" lvl="1" indent="-172085">
              <a:spcBef>
                <a:spcPts val="325"/>
              </a:spcBef>
              <a:buFont typeface="Arial"/>
              <a:buChar char="•"/>
              <a:tabLst>
                <a:tab pos="1854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 &amp;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Regulations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1985" lvl="1" indent="-172085">
              <a:spcBef>
                <a:spcPts val="315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Position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Responsibilities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</a:t>
            </a:r>
            <a:r>
              <a:rPr sz="20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697989">
              <a:lnSpc>
                <a:spcPts val="2085"/>
              </a:lnSpc>
            </a:pPr>
            <a:br>
              <a:rPr lang="en-US" sz="185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18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</a:t>
            </a:r>
            <a:r>
              <a:rPr lang="en-US" sz="18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sz="18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class on </a:t>
            </a:r>
            <a:r>
              <a:rPr sz="185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</a:t>
            </a:r>
            <a:r>
              <a:rPr sz="185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the</a:t>
            </a:r>
            <a:r>
              <a:rPr sz="1850" b="1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5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</a:t>
            </a:r>
            <a:r>
              <a:rPr lang="en-US" sz="18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br>
              <a:rPr lang="en-US" sz="18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5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something like that would be of interest, please let me know and we can set that up for teams and officials!</a:t>
            </a:r>
            <a:endParaRPr sz="18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5EE42-0251-43D3-83A0-DA211735E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59A077F-B888-4B9C-8403-C6A01108D3C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 dirty="0"/>
              <a:t>Page</a:t>
            </a:r>
            <a:r>
              <a:rPr lang="en-US" spc="-50" dirty="0"/>
              <a:t> </a:t>
            </a:r>
            <a:r>
              <a:rPr lang="en-US" dirty="0"/>
              <a:t>3-</a:t>
            </a:r>
            <a:fld id="{81D60167-4931-47E6-BA6A-407CBD079E47}" type="slidenum">
              <a:rPr smtClean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237" y="170342"/>
            <a:ext cx="331152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  <a:r>
              <a:rPr sz="3300" b="1" spc="1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ENTRIES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711" y="1884172"/>
            <a:ext cx="3822651" cy="28898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87960" algn="l"/>
              </a:tabLst>
            </a:pPr>
            <a:r>
              <a:rPr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</a:t>
            </a:r>
            <a:r>
              <a:rPr sz="21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components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(by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hand,</a:t>
            </a:r>
            <a:r>
              <a:rPr sz="12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manual)</a:t>
            </a:r>
          </a:p>
          <a:p>
            <a:pPr marL="523240" marR="5080" lvl="1" indent="-166370">
              <a:lnSpc>
                <a:spcPts val="1300"/>
              </a:lnSpc>
              <a:spcBef>
                <a:spcPts val="32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z="1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Hy-Tek, TeamUnify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 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marR="5080" lvl="1" indent="-166370">
              <a:lnSpc>
                <a:spcPts val="1300"/>
              </a:lnSpc>
              <a:spcBef>
                <a:spcPts val="32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OME (USA-S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Entry)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187960" algn="l"/>
              </a:tabLst>
            </a:pPr>
            <a:r>
              <a:rPr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</a:t>
            </a:r>
            <a:r>
              <a:rPr sz="21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Entries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Hanging files by</a:t>
            </a:r>
            <a:r>
              <a:rPr sz="12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16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Dedicated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folders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email,</a:t>
            </a:r>
            <a:r>
              <a:rPr sz="12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187960" algn="l"/>
              </a:tabLst>
            </a:pPr>
            <a:r>
              <a:rPr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limits,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limits,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  <a:r>
              <a:rPr sz="12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size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160"/>
              </a:spcBef>
              <a:buFont typeface="Wingdings"/>
              <a:buChar char=""/>
              <a:tabLst>
                <a:tab pos="523240" algn="l"/>
              </a:tabLst>
            </a:pP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</a:t>
            </a:r>
            <a:r>
              <a:rPr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120" y="884935"/>
            <a:ext cx="77393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Chair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handles club entries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Manager…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Unless </a:t>
            </a:r>
            <a:r>
              <a:rPr sz="1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</a:t>
            </a:r>
            <a:r>
              <a:rPr sz="18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Chair,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will be done prior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your arrival at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</a:t>
            </a:r>
            <a:r>
              <a:rPr sz="1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[At 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minimum verify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18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</a:t>
            </a:r>
            <a:r>
              <a:rPr lang="en-US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8E1974-1026-4441-A485-4DB064C4E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6492957-A892-4EA5-B5CA-EE359A77A9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20</a:t>
            </a:fld>
            <a:endParaRPr dirty="0"/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E627D1A-14AD-4DE3-B7E8-D832FBE3C8E7}"/>
              </a:ext>
            </a:extLst>
          </p:cNvPr>
          <p:cNvSpPr txBox="1"/>
          <p:nvPr/>
        </p:nvSpPr>
        <p:spPr>
          <a:xfrm>
            <a:off x="4850640" y="1929053"/>
            <a:ext cx="3822651" cy="269496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87960" indent="-17526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187960" algn="l"/>
              </a:tabLst>
            </a:pPr>
            <a:r>
              <a:rPr lang="en-US"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Checking Entries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 and exception </a:t>
            </a:r>
            <a:r>
              <a:rPr lang="en-US" sz="1200" spc="-5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reprts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marR="5080" lvl="1" indent="-166370">
              <a:lnSpc>
                <a:spcPts val="1300"/>
              </a:lnSpc>
              <a:spcBef>
                <a:spcPts val="32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Hy-Tek – wrong age group, qual times, etc.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marR="5080" lvl="1" indent="-166370">
              <a:lnSpc>
                <a:spcPts val="1300"/>
              </a:lnSpc>
              <a:spcBef>
                <a:spcPts val="32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USA-S – reg issues, proof of time</a:t>
            </a:r>
          </a:p>
          <a:p>
            <a:pPr marL="523240" marR="5080" lvl="1" indent="-166370">
              <a:lnSpc>
                <a:spcPts val="1300"/>
              </a:lnSpc>
              <a:spcBef>
                <a:spcPts val="32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 sheets</a:t>
            </a:r>
          </a:p>
          <a:p>
            <a:pPr marL="523240" marR="5080" lvl="1" indent="-166370">
              <a:lnSpc>
                <a:spcPts val="1300"/>
              </a:lnSpc>
              <a:spcBef>
                <a:spcPts val="32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eyes are better than two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187960" algn="l"/>
              </a:tabLst>
            </a:pPr>
            <a:r>
              <a:rPr lang="en-US" sz="21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Entries</a:t>
            </a: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215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Maintain integrity of database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23240" lvl="1" indent="-166370">
              <a:lnSpc>
                <a:spcPct val="100000"/>
              </a:lnSpc>
              <a:spcBef>
                <a:spcPts val="16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trail – Computer Change Form</a:t>
            </a:r>
          </a:p>
          <a:p>
            <a:pPr marL="523240" lvl="1" indent="-166370">
              <a:lnSpc>
                <a:spcPct val="100000"/>
              </a:lnSpc>
              <a:spcBef>
                <a:spcPts val="16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 any changes</a:t>
            </a:r>
          </a:p>
          <a:p>
            <a:pPr marL="523240" lvl="1" indent="-166370">
              <a:lnSpc>
                <a:spcPct val="100000"/>
              </a:lnSpc>
              <a:spcBef>
                <a:spcPts val="160"/>
              </a:spcBef>
              <a:buFont typeface="Wingdings"/>
              <a:buChar char=""/>
              <a:tabLst>
                <a:tab pos="523240" algn="l"/>
              </a:tabLst>
            </a:pPr>
            <a:r>
              <a:rPr lang="en-US" sz="1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 on MNSI and USA-S website</a:t>
            </a:r>
            <a:endParaRPr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973" y="63500"/>
            <a:ext cx="32321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65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</a:t>
            </a:r>
            <a:r>
              <a:rPr sz="2650" b="1" spc="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65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EEDING</a:t>
            </a:r>
            <a:endParaRPr sz="26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373" y="653674"/>
            <a:ext cx="3858237" cy="4378762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97155" indent="-84455">
              <a:lnSpc>
                <a:spcPct val="100000"/>
              </a:lnSpc>
              <a:spcBef>
                <a:spcPts val="284"/>
              </a:spcBef>
              <a:buSzPct val="94736"/>
              <a:buFont typeface="Arial"/>
              <a:buChar char="•"/>
              <a:tabLst>
                <a:tab pos="97790" algn="l"/>
              </a:tabLst>
            </a:pP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Pre-Seeded</a:t>
            </a:r>
            <a:r>
              <a:rPr sz="19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5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[most </a:t>
            </a:r>
            <a:r>
              <a:rPr sz="1050"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 </a:t>
            </a:r>
            <a:r>
              <a:rPr sz="105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 </a:t>
            </a:r>
            <a:r>
              <a:rPr lang="en-US" sz="105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MN Swimming</a:t>
            </a:r>
            <a:r>
              <a:rPr sz="105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5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marR="540385" lvl="1" indent="-178435">
              <a:lnSpc>
                <a:spcPts val="2050"/>
              </a:lnSpc>
              <a:spcBef>
                <a:spcPts val="440"/>
              </a:spcBef>
              <a:buFont typeface="Arial"/>
              <a:buChar char="•"/>
              <a:tabLst>
                <a:tab pos="416559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deadline,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all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marR="29209" lvl="2" indent="-225425">
              <a:lnSpc>
                <a:spcPts val="1400"/>
              </a:lnSpc>
              <a:spcBef>
                <a:spcPts val="430"/>
              </a:spcBef>
              <a:buFont typeface="Wingdings"/>
              <a:buChar char=""/>
              <a:tabLst>
                <a:tab pos="808355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sheets,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timer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sheets, session 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ct val="100000"/>
              </a:lnSpc>
              <a:spcBef>
                <a:spcPts val="220"/>
              </a:spcBef>
              <a:buFont typeface="Wingdings"/>
              <a:buChar char=""/>
              <a:tabLst>
                <a:tab pos="808355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Timelines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ct val="100000"/>
              </a:lnSpc>
              <a:spcBef>
                <a:spcPts val="254"/>
              </a:spcBef>
              <a:buFont typeface="Wingdings"/>
              <a:buChar char=""/>
              <a:tabLst>
                <a:tab pos="808355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up</a:t>
            </a:r>
            <a:r>
              <a:rPr sz="13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meet!!!!!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100000"/>
              </a:lnSpc>
              <a:spcBef>
                <a:spcPts val="15"/>
              </a:spcBef>
              <a:buFont typeface="Wingdings"/>
              <a:buChar char=""/>
            </a:pPr>
            <a:endParaRPr sz="1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marR="670560" lvl="1" indent="-178435">
              <a:lnSpc>
                <a:spcPts val="2050"/>
              </a:lnSpc>
              <a:buFont typeface="Arial"/>
              <a:buChar char="•"/>
              <a:tabLst>
                <a:tab pos="416559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 events after printing heat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lvl="1" indent="-178435">
              <a:lnSpc>
                <a:spcPts val="2165"/>
              </a:lnSpc>
              <a:spcBef>
                <a:spcPts val="1545"/>
              </a:spcBef>
              <a:buFont typeface="Arial"/>
              <a:buChar char="•"/>
              <a:tabLst>
                <a:tab pos="416559" algn="l"/>
              </a:tabLst>
            </a:pPr>
            <a:r>
              <a:rPr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NT</a:t>
            </a:r>
            <a:r>
              <a:rPr lang="en-US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</a:t>
            </a:r>
            <a:r>
              <a:rPr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assigned randomly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lanes…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1015" indent="-84455">
              <a:lnSpc>
                <a:spcPts val="2165"/>
              </a:lnSpc>
              <a:buSzPct val="94736"/>
              <a:buFont typeface="Arial"/>
              <a:buChar char="•"/>
              <a:tabLst>
                <a:tab pos="50165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re-seeding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marR="328295" indent="-178435">
              <a:lnSpc>
                <a:spcPts val="2050"/>
              </a:lnSpc>
              <a:spcBef>
                <a:spcPts val="1835"/>
              </a:spcBef>
              <a:buFont typeface="Arial"/>
              <a:buChar char="•"/>
              <a:tabLst>
                <a:tab pos="416559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Missing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empty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lanes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9390" y="698119"/>
            <a:ext cx="4059810" cy="4299767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306070">
              <a:lnSpc>
                <a:spcPct val="101499"/>
              </a:lnSpc>
              <a:spcBef>
                <a:spcPts val="6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Deck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Seeded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5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[typical </a:t>
            </a:r>
            <a:r>
              <a:rPr sz="10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</a:t>
            </a:r>
            <a:r>
              <a:rPr sz="105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Prelim/final </a:t>
            </a:r>
            <a:r>
              <a:rPr sz="10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 </a:t>
            </a:r>
            <a:r>
              <a:rPr lang="en-US" sz="105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6250" indent="-23812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 preparation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staffing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lvl="1" indent="-225425">
              <a:lnSpc>
                <a:spcPct val="100000"/>
              </a:lnSpc>
              <a:spcBef>
                <a:spcPts val="20"/>
              </a:spcBef>
              <a:buFont typeface="Wingdings"/>
              <a:buChar char=""/>
              <a:tabLst>
                <a:tab pos="80899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lists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sz="13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check-in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lvl="1" indent="-225425">
              <a:lnSpc>
                <a:spcPct val="100000"/>
              </a:lnSpc>
              <a:buFont typeface="Wingdings"/>
              <a:buChar char=""/>
              <a:tabLst>
                <a:tab pos="808990" algn="l"/>
              </a:tabLst>
            </a:pPr>
            <a:r>
              <a:rPr sz="13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</a:t>
            </a:r>
            <a:r>
              <a:rPr sz="13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marR="330835" lvl="1" indent="-225425">
              <a:lnSpc>
                <a:spcPct val="100000"/>
              </a:lnSpc>
              <a:buFont typeface="Wingdings"/>
              <a:buChar char=""/>
              <a:tabLst>
                <a:tab pos="80899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lists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3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gender,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group,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alphabetically;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</a:t>
            </a:r>
            <a:r>
              <a:rPr sz="1300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team?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6250" indent="-238125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accuracy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marR="146050" lvl="1" indent="-225425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80899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able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tell check-ins,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scratches 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no shows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lvl="1" indent="-225425">
              <a:lnSpc>
                <a:spcPct val="100000"/>
              </a:lnSpc>
              <a:buFont typeface="Wingdings"/>
              <a:buChar char=""/>
              <a:tabLst>
                <a:tab pos="808990" algn="l"/>
              </a:tabLst>
            </a:pP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 scratches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lvl="1" indent="-225425">
              <a:lnSpc>
                <a:spcPct val="100000"/>
              </a:lnSpc>
              <a:buFont typeface="Wingdings"/>
              <a:buChar char=""/>
              <a:tabLst>
                <a:tab pos="80899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Backup!!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6250" indent="-23812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475615" algn="l"/>
                <a:tab pos="476250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(heat</a:t>
            </a:r>
            <a:r>
              <a:rPr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marR="245745" lvl="1" indent="-22542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80899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meet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management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copying  and distribution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lvl="1" indent="-225425">
              <a:lnSpc>
                <a:spcPct val="100000"/>
              </a:lnSpc>
              <a:buFont typeface="Wingdings"/>
              <a:buChar char=""/>
              <a:tabLst>
                <a:tab pos="80899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</a:t>
            </a:r>
            <a: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 sheets and session</a:t>
            </a:r>
            <a:r>
              <a:rPr sz="13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>
              <a:lnSpc>
                <a:spcPct val="100000"/>
              </a:lnSpc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(timeline)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8355" marR="217804" lvl="1" indent="-22542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808990" algn="l"/>
              </a:tabLst>
            </a:pPr>
            <a: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Download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to </a:t>
            </a:r>
            <a:r>
              <a:rPr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scoreboard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E436FB-9D84-4A19-A33A-CB3614413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949DF6-0BBD-4FB0-AD80-862FB7E036E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5794" y="261674"/>
            <a:ext cx="651116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</a:t>
            </a:r>
            <a:r>
              <a:rPr lang="en-US"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ISSUES </a:t>
            </a:r>
            <a:r>
              <a:rPr lang="en-US"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3300" b="1" spc="4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6374" y="970293"/>
            <a:ext cx="3728720" cy="3254481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185420" algn="l"/>
              </a:tabLst>
            </a:pP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Forgotten</a:t>
            </a:r>
            <a:r>
              <a:rPr sz="1900" b="1" u="heavy" spc="-4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Check-in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marR="480695" lvl="1" indent="-178435">
              <a:lnSpc>
                <a:spcPts val="2020"/>
              </a:lnSpc>
              <a:spcBef>
                <a:spcPts val="780"/>
              </a:spcBef>
              <a:buFont typeface="Arial"/>
              <a:buChar char="•"/>
              <a:tabLst>
                <a:tab pos="416559" algn="l"/>
              </a:tabLst>
            </a:pPr>
            <a: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etermine Meet </a:t>
            </a:r>
            <a:r>
              <a:rPr sz="16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Referee’s 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preference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lvl="1" indent="-178435">
              <a:lnSpc>
                <a:spcPts val="2270"/>
              </a:lnSpc>
              <a:spcBef>
                <a:spcPts val="1305"/>
              </a:spcBef>
              <a:buFont typeface="Arial"/>
              <a:buChar char="•"/>
              <a:tabLst>
                <a:tab pos="416559" algn="l"/>
              </a:tabLst>
            </a:pPr>
            <a: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CONSISTENT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1600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FAIR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marR="394970" lvl="1" indent="-178435">
              <a:lnSpc>
                <a:spcPct val="80000"/>
              </a:lnSpc>
              <a:spcBef>
                <a:spcPts val="1800"/>
              </a:spcBef>
              <a:buFont typeface="Arial"/>
              <a:buChar char="•"/>
              <a:tabLst>
                <a:tab pos="416559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ALL</a:t>
            </a:r>
            <a:r>
              <a:rPr sz="1600" spc="-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16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b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ts val="1205"/>
              </a:lnSpc>
              <a:buFont typeface="Wingdings"/>
              <a:buChar char=""/>
              <a:tabLst>
                <a:tab pos="808355" algn="l"/>
              </a:tabLst>
            </a:pPr>
            <a:r>
              <a:rPr sz="1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  <a:r>
              <a:rPr sz="14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ts val="1345"/>
              </a:lnSpc>
              <a:buFont typeface="Wingdings"/>
              <a:buChar char=""/>
              <a:tabLst>
                <a:tab pos="808355" algn="l"/>
              </a:tabLst>
            </a:pPr>
            <a:r>
              <a:rPr sz="1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Announcer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ts val="1345"/>
              </a:lnSpc>
              <a:buFont typeface="Wingdings"/>
              <a:buChar char=""/>
              <a:tabLst>
                <a:tab pos="808355" algn="l"/>
              </a:tabLst>
            </a:pPr>
            <a:r>
              <a:rPr sz="1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Deck</a:t>
            </a:r>
            <a:r>
              <a:rPr sz="1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Referee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ts val="1345"/>
              </a:lnSpc>
              <a:buFont typeface="Wingdings"/>
              <a:buChar char=""/>
              <a:tabLst>
                <a:tab pos="808355" algn="l"/>
              </a:tabLst>
            </a:pPr>
            <a:r>
              <a:rPr sz="1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console, </a:t>
            </a:r>
            <a:r>
              <a:rPr sz="1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operator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ts val="1345"/>
              </a:lnSpc>
              <a:buFont typeface="Wingdings"/>
              <a:buChar char=""/>
              <a:tabLst>
                <a:tab pos="808355" algn="l"/>
              </a:tabLst>
            </a:pPr>
            <a:r>
              <a:rPr sz="1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Timers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7720" lvl="2" indent="-225425">
              <a:lnSpc>
                <a:spcPts val="1515"/>
              </a:lnSpc>
              <a:buFont typeface="Wingdings"/>
              <a:buChar char=""/>
              <a:tabLst>
                <a:tab pos="808355" algn="l"/>
              </a:tabLst>
            </a:pPr>
            <a:r>
              <a:rPr sz="1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Coaches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375" y="975106"/>
            <a:ext cx="3923665" cy="3968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 Problems</a:t>
            </a: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5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[Not caused </a:t>
            </a:r>
            <a:r>
              <a:rPr sz="105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Athlete </a:t>
            </a:r>
            <a:r>
              <a:rPr sz="105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1050" i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5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Club]</a:t>
            </a:r>
            <a:endParaRPr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indent="-1784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6559" algn="l"/>
              </a:tabLst>
            </a:pPr>
            <a:r>
              <a:rPr sz="16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Track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 reason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  <a:r>
              <a:rPr sz="16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error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indent="-17843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punish an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athlete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6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clerical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>
              <a:lnSpc>
                <a:spcPct val="100000"/>
              </a:lnSpc>
            </a:pP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mistake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indent="-17843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place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him/her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swim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indent="-17843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heat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sz="16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necessary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indent="-17843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 </a:t>
            </a:r>
            <a:r>
              <a:rPr sz="16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necessary </a:t>
            </a:r>
            <a:r>
              <a:rPr sz="16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(CLEARLY</a:t>
            </a:r>
            <a:r>
              <a:rPr sz="1600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>
              <a:lnSpc>
                <a:spcPct val="100000"/>
              </a:lnSpc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RESEED)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16559" indent="-178435">
              <a:lnSpc>
                <a:spcPct val="100000"/>
              </a:lnSpc>
              <a:buFont typeface="Arial"/>
              <a:buChar char="•"/>
              <a:tabLst>
                <a:tab pos="416559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Communicate to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who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</a:t>
            </a:r>
            <a:r>
              <a:rPr sz="1600"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3A08F5-323D-45A9-A466-EEA6AFC29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1E6013-B566-4A6B-9342-D2A0BF10E8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5103" y="64032"/>
            <a:ext cx="263207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DING</a:t>
            </a:r>
          </a:p>
        </p:txBody>
      </p:sp>
      <p:sp>
        <p:nvSpPr>
          <p:cNvPr id="3" name="object 3"/>
          <p:cNvSpPr/>
          <p:nvPr/>
        </p:nvSpPr>
        <p:spPr>
          <a:xfrm>
            <a:off x="451866" y="1128522"/>
            <a:ext cx="8289290" cy="3301365"/>
          </a:xfrm>
          <a:custGeom>
            <a:avLst/>
            <a:gdLst/>
            <a:ahLst/>
            <a:cxnLst/>
            <a:rect l="l" t="t" r="r" b="b"/>
            <a:pathLst>
              <a:path w="8289290" h="3301365">
                <a:moveTo>
                  <a:pt x="0" y="3300983"/>
                </a:moveTo>
                <a:lnTo>
                  <a:pt x="8289035" y="3300983"/>
                </a:lnTo>
                <a:lnTo>
                  <a:pt x="8289035" y="0"/>
                </a:lnTo>
                <a:lnTo>
                  <a:pt x="0" y="0"/>
                </a:lnTo>
                <a:lnTo>
                  <a:pt x="0" y="3300983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1866" y="1128522"/>
            <a:ext cx="8289290" cy="3301365"/>
          </a:xfrm>
          <a:custGeom>
            <a:avLst/>
            <a:gdLst/>
            <a:ahLst/>
            <a:cxnLst/>
            <a:rect l="l" t="t" r="r" b="b"/>
            <a:pathLst>
              <a:path w="8289290" h="3301365">
                <a:moveTo>
                  <a:pt x="0" y="3300983"/>
                </a:moveTo>
                <a:lnTo>
                  <a:pt x="8289035" y="3300983"/>
                </a:lnTo>
                <a:lnTo>
                  <a:pt x="8289035" y="0"/>
                </a:lnTo>
                <a:lnTo>
                  <a:pt x="0" y="0"/>
                </a:lnTo>
                <a:lnTo>
                  <a:pt x="0" y="3300983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0148" y="621029"/>
            <a:ext cx="8161986" cy="3760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2245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sz="1800" i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z="18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</a:t>
            </a:r>
            <a:r>
              <a:rPr sz="1800" i="1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need to </a:t>
            </a:r>
            <a:r>
              <a:rPr sz="1800" i="1" spc="-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</a:t>
            </a:r>
            <a:r>
              <a:rPr sz="1800" i="1" spc="-26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gravity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situation </a:t>
            </a:r>
            <a:r>
              <a:rPr sz="16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[i.e. First meet of season </a:t>
            </a:r>
            <a:r>
              <a:rPr sz="16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vs.</a:t>
            </a:r>
            <a:r>
              <a:rPr sz="1600" i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Championship]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input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  <a:r>
              <a:rPr sz="16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 with/listen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16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coaches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Put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swimmer(s)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empty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in early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vs. reseeding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correct</a:t>
            </a:r>
            <a:r>
              <a:rPr sz="1600" spc="2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placement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Reseeding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correction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adjustment,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 meet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that </a:t>
            </a:r>
            <a:r>
              <a:rPr sz="16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</a:t>
            </a:r>
            <a:r>
              <a:rPr sz="1600" b="1" spc="2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 as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5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colored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 -- </a:t>
            </a:r>
            <a:r>
              <a:rPr sz="1600" b="1" spc="-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sz="16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 </a:t>
            </a:r>
            <a:r>
              <a:rPr sz="1600" b="1" spc="-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6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</a:t>
            </a:r>
            <a:r>
              <a:rPr sz="1600" b="1" spc="-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</a:t>
            </a:r>
            <a:r>
              <a:rPr sz="16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multiple</a:t>
            </a:r>
            <a:r>
              <a:rPr sz="1600" b="1" spc="18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reseeds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reseed, availability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reseeded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programs,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 near</a:t>
            </a:r>
            <a:r>
              <a:rPr sz="1600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blocks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 new </a:t>
            </a:r>
            <a:r>
              <a:rPr sz="16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timer</a:t>
            </a:r>
            <a:r>
              <a:rPr sz="1600" b="1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2295" lvl="1" indent="-225425">
              <a:lnSpc>
                <a:spcPct val="100000"/>
              </a:lnSpc>
              <a:spcBef>
                <a:spcPts val="300"/>
              </a:spcBef>
              <a:buFont typeface="Wingdings"/>
              <a:buChar char=""/>
              <a:tabLst>
                <a:tab pos="582930" algn="l"/>
              </a:tabLst>
            </a:pP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 heat sheets to deck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officials, timing </a:t>
            </a:r>
            <a:r>
              <a:rPr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6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operator, </a:t>
            </a:r>
            <a:r>
              <a:rPr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announcer and</a:t>
            </a:r>
            <a:r>
              <a:rPr sz="16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55138D-CB09-4C28-BEB1-8315BE242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A5686-8005-4B89-A9A6-7593B07FFEE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23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0320B-01B9-4D1A-8C13-0B2A9ABE0E52}"/>
              </a:ext>
            </a:extLst>
          </p:cNvPr>
          <p:cNvSpPr txBox="1"/>
          <p:nvPr/>
        </p:nvSpPr>
        <p:spPr>
          <a:xfrm>
            <a:off x="1981200" y="4759642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9300" algn="ctr">
              <a:lnSpc>
                <a:spcPct val="100000"/>
              </a:lnSpc>
              <a:spcBef>
                <a:spcPts val="1355"/>
              </a:spcBef>
            </a:pPr>
            <a:r>
              <a:rPr lang="en-US" sz="1800" b="1" spc="-2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COMMUNICATION </a:t>
            </a:r>
            <a:r>
              <a:rPr lang="en-US" sz="18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1800" b="1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</a:t>
            </a:r>
            <a:r>
              <a:rPr lang="en-US" sz="18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</a:t>
            </a:r>
            <a:r>
              <a:rPr lang="en-US" sz="1800" b="1" spc="-3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1800" b="1" spc="16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spc="-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RESEED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9466" y="459902"/>
            <a:ext cx="600976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</a:t>
            </a:r>
            <a:r>
              <a:rPr sz="3300" b="1" spc="3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PROTOCOLS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9018" y="1839122"/>
            <a:ext cx="7670800" cy="2614177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25" dirty="0">
                <a:latin typeface="Calibri"/>
                <a:cs typeface="Calibri"/>
              </a:rPr>
              <a:t>Watch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clock </a:t>
            </a:r>
            <a:r>
              <a:rPr sz="1800" b="1" spc="-10" dirty="0">
                <a:latin typeface="Calibri"/>
                <a:cs typeface="Calibri"/>
              </a:rPr>
              <a:t>starts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finishes </a:t>
            </a:r>
            <a:r>
              <a:rPr sz="1800" b="1" dirty="0">
                <a:latin typeface="Calibri"/>
                <a:cs typeface="Calibri"/>
              </a:rPr>
              <a:t>… </a:t>
            </a:r>
            <a:r>
              <a:rPr sz="1800" spc="-10" dirty="0">
                <a:latin typeface="Calibri"/>
                <a:cs typeface="Calibri"/>
              </a:rPr>
              <a:t>Note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late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5" dirty="0">
                <a:latin typeface="Calibri"/>
                <a:cs typeface="Calibri"/>
              </a:rPr>
              <a:t>late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touch(es)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Review </a:t>
            </a:r>
            <a:r>
              <a:rPr sz="1800" b="1" dirty="0">
                <a:latin typeface="Calibri"/>
                <a:cs typeface="Calibri"/>
              </a:rPr>
              <a:t>times as they </a:t>
            </a:r>
            <a:r>
              <a:rPr sz="1800" b="1" spc="-10" dirty="0">
                <a:latin typeface="Calibri"/>
                <a:cs typeface="Calibri"/>
              </a:rPr>
              <a:t>are </a:t>
            </a:r>
            <a:r>
              <a:rPr sz="1800" b="1" spc="-5" dirty="0">
                <a:latin typeface="Calibri"/>
                <a:cs typeface="Calibri"/>
              </a:rPr>
              <a:t>imported </a:t>
            </a:r>
            <a:r>
              <a:rPr sz="1800" spc="-15" dirty="0">
                <a:latin typeface="Calibri"/>
                <a:cs typeface="Calibri"/>
              </a:rPr>
              <a:t>into </a:t>
            </a:r>
            <a:r>
              <a:rPr sz="1800" spc="-5" dirty="0">
                <a:latin typeface="Calibri"/>
                <a:cs typeface="Calibri"/>
              </a:rPr>
              <a:t>Meet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Manager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there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b="1" spc="-10" dirty="0">
                <a:latin typeface="Calibri"/>
                <a:cs typeface="Calibri"/>
              </a:rPr>
              <a:t>consistent </a:t>
            </a:r>
            <a:r>
              <a:rPr sz="1800" spc="-5" dirty="0">
                <a:latin typeface="Calibri"/>
                <a:cs typeface="Calibri"/>
              </a:rPr>
              <a:t>pad or </a:t>
            </a:r>
            <a:r>
              <a:rPr sz="1800" spc="-10" dirty="0">
                <a:latin typeface="Calibri"/>
                <a:cs typeface="Calibri"/>
              </a:rPr>
              <a:t>button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malfunction</a:t>
            </a:r>
            <a:r>
              <a:rPr sz="1800" spc="-5" dirty="0"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  <a:p>
            <a:pPr marL="241300" marR="358140" indent="-22860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latin typeface="Calibri"/>
                <a:cs typeface="Calibri"/>
              </a:rPr>
              <a:t>While </a:t>
            </a:r>
            <a:r>
              <a:rPr sz="1800" spc="-10" dirty="0">
                <a:latin typeface="Calibri"/>
                <a:cs typeface="Calibri"/>
              </a:rPr>
              <a:t>waiting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lane timer sheets, </a:t>
            </a:r>
            <a:r>
              <a:rPr sz="1800" spc="-10" dirty="0">
                <a:latin typeface="Calibri"/>
                <a:cs typeface="Calibri"/>
              </a:rPr>
              <a:t>print CALC screen reports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heats with  </a:t>
            </a:r>
            <a:r>
              <a:rPr sz="1800" spc="-10" dirty="0">
                <a:latin typeface="Calibri"/>
                <a:cs typeface="Calibri"/>
              </a:rPr>
              <a:t>potential </a:t>
            </a:r>
            <a:r>
              <a:rPr sz="1800" spc="-5" dirty="0">
                <a:latin typeface="Calibri"/>
                <a:cs typeface="Calibri"/>
              </a:rPr>
              <a:t>timing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adjustments</a:t>
            </a:r>
            <a:endParaRPr sz="1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spc="-15" dirty="0">
                <a:latin typeface="Calibri"/>
                <a:cs typeface="Calibri"/>
              </a:rPr>
              <a:t>Review </a:t>
            </a:r>
            <a:r>
              <a:rPr sz="1800" b="1" dirty="0">
                <a:latin typeface="Calibri"/>
                <a:cs typeface="Calibri"/>
              </a:rPr>
              <a:t>lane timer </a:t>
            </a:r>
            <a:r>
              <a:rPr sz="1800" b="1" spc="-5" dirty="0">
                <a:latin typeface="Calibri"/>
                <a:cs typeface="Calibri"/>
              </a:rPr>
              <a:t>sheets </a:t>
            </a:r>
            <a:r>
              <a:rPr sz="1800" spc="-5" dirty="0">
                <a:latin typeface="Calibri"/>
                <a:cs typeface="Calibri"/>
              </a:rPr>
              <a:t>ASAP </a:t>
            </a:r>
            <a:r>
              <a:rPr sz="1800" spc="-10" dirty="0">
                <a:latin typeface="Calibri"/>
                <a:cs typeface="Calibri"/>
              </a:rPr>
              <a:t>after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event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b="1" spc="-5" dirty="0">
                <a:latin typeface="Calibri"/>
                <a:cs typeface="Calibri"/>
              </a:rPr>
              <a:t>compare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meet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software</a:t>
            </a:r>
            <a:endParaRPr sz="1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data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3C7BF-45AA-4CD8-921A-8DF989D17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CCFC7-7351-43C1-A084-ADC44FF11C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3633" y="516985"/>
            <a:ext cx="494157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 Guidelines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1839122"/>
            <a:ext cx="8686800" cy="266034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using Automatic Timing: </a:t>
            </a:r>
            <a:r>
              <a:rPr lang="en-US" sz="1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“When recorded by properly operating automatic equipment, the pad time shall be the official time.” </a:t>
            </a:r>
            <a:r>
              <a:rPr lang="en-US"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 102.24.4A</a:t>
            </a:r>
          </a:p>
          <a:p>
            <a:pPr marL="698500" lvl="1" indent="-228600"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must prove the pad time incorrect</a:t>
            </a:r>
          </a:p>
          <a:p>
            <a:pPr marL="698500" lvl="1" indent="-228600"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button times, watch times, order of finish</a:t>
            </a:r>
          </a:p>
          <a:p>
            <a:pPr marL="698500" lvl="1" indent="-228600"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of the times do you consider accurate?</a:t>
            </a:r>
          </a:p>
          <a:p>
            <a:pPr marL="698500" lvl="1" indent="-228600"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consistent is the starter’s order of finish?</a:t>
            </a:r>
          </a:p>
          <a:p>
            <a:pPr marL="698500" lvl="1" indent="-228600"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Manager makes this fast</a:t>
            </a:r>
          </a:p>
          <a:p>
            <a:pPr marL="698500" lvl="1" indent="-228600">
              <a:spcBef>
                <a:spcPts val="46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lang="en-US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makes for fluency and consistency</a:t>
            </a:r>
            <a:endParaRPr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3C7BF-45AA-4CD8-921A-8DF989D176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CCFC7-7351-43C1-A084-ADC44FF11C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99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700" y="1574337"/>
            <a:ext cx="7473900" cy="20832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8125" indent="-225425">
              <a:lnSpc>
                <a:spcPts val="2280"/>
              </a:lnSpc>
              <a:spcBef>
                <a:spcPts val="10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pad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times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greater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sz="20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0.30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seconds </a:t>
            </a: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highlights </a:t>
            </a: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problem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endParaRPr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indent="-22542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Judge(s)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finish,</a:t>
            </a:r>
            <a:r>
              <a:rPr sz="2000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endParaRPr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5080" indent="-225425">
              <a:lnSpc>
                <a:spcPts val="2160"/>
              </a:lnSpc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 missed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touchpad or had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 touch.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99085"/>
            <a:ext cx="8839199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3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33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sz="3300" b="1" spc="5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MALFUNCTION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00" y="3998952"/>
            <a:ext cx="5598153" cy="793806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191135" algn="l"/>
              </a:tabLst>
            </a:pP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Computer </a:t>
            </a:r>
            <a:r>
              <a:rPr sz="2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 </a:t>
            </a:r>
            <a:r>
              <a:rPr sz="2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</a:t>
            </a:r>
            <a:r>
              <a:rPr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  <a:r>
              <a:rPr sz="2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90500" indent="-177800">
              <a:lnSpc>
                <a:spcPct val="100000"/>
              </a:lnSpc>
              <a:spcBef>
                <a:spcPts val="414"/>
              </a:spcBef>
              <a:buFont typeface="Arial"/>
              <a:buChar char="•"/>
              <a:tabLst>
                <a:tab pos="191135" algn="l"/>
              </a:tabLst>
            </a:pPr>
            <a:r>
              <a:rPr sz="22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</a:t>
            </a:r>
            <a:r>
              <a:rPr sz="22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 </a:t>
            </a:r>
            <a:r>
              <a:rPr sz="22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22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</a:t>
            </a:r>
            <a:r>
              <a:rPr sz="22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2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times!!</a:t>
            </a:r>
            <a:endParaRPr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4073632"/>
            <a:ext cx="356552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Never </a:t>
            </a:r>
            <a:r>
              <a:rPr sz="2200" b="1" spc="-5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sz="22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2200" b="1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sz="2200" b="1" spc="-2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  </a:t>
            </a:r>
            <a:r>
              <a:rPr sz="2200" b="1" spc="-1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2200" b="1" spc="-1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</a:t>
            </a:r>
            <a:r>
              <a:rPr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z="2200" b="1" spc="-5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Swimmer!</a:t>
            </a:r>
            <a:endParaRPr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73E81-5E24-4ECC-AEBD-7EFE79AD89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EDAC0-A69C-478C-8C28-08FCF164570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604" y="1533271"/>
            <a:ext cx="8159840" cy="366831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8595" algn="l"/>
              </a:tabLst>
            </a:pP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meet is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up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follow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Swimming/FINA timing</a:t>
            </a:r>
            <a:r>
              <a:rPr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rules!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014" indent="-107314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2065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 not</a:t>
            </a:r>
            <a:r>
              <a:rPr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correct)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marR="81915" lvl="1">
              <a:lnSpc>
                <a:spcPts val="2590"/>
              </a:lnSpc>
              <a:spcBef>
                <a:spcPts val="440"/>
              </a:spcBef>
              <a:buSzPct val="95833"/>
              <a:buFont typeface="Arial"/>
              <a:buChar char="•"/>
              <a:tabLst>
                <a:tab pos="463550" algn="l"/>
              </a:tabLst>
            </a:pPr>
            <a:r>
              <a:rPr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buttons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 </a:t>
            </a:r>
            <a:r>
              <a:rPr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 </a:t>
            </a:r>
            <a:r>
              <a:rPr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if three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buttons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2915" lvl="1" indent="-107314">
              <a:lnSpc>
                <a:spcPct val="100000"/>
              </a:lnSpc>
              <a:spcBef>
                <a:spcPts val="85"/>
              </a:spcBef>
              <a:buSzPct val="95833"/>
              <a:buFont typeface="Arial"/>
              <a:buChar char="•"/>
              <a:tabLst>
                <a:tab pos="463550" algn="l"/>
              </a:tabLst>
            </a:pPr>
            <a:r>
              <a:rPr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79145" lvl="2" indent="-80645">
              <a:lnSpc>
                <a:spcPct val="100000"/>
              </a:lnSpc>
              <a:spcBef>
                <a:spcPts val="215"/>
              </a:spcBef>
              <a:buSzPct val="94444"/>
              <a:buFont typeface="Arial"/>
              <a:buChar char="•"/>
              <a:tabLst>
                <a:tab pos="779780" algn="l"/>
              </a:tabLst>
            </a:pP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middle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if three </a:t>
            </a:r>
            <a:r>
              <a:rPr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</a:t>
            </a:r>
            <a:r>
              <a:rPr i="1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used</a:t>
            </a:r>
            <a:br>
              <a:rPr lang="en-US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7960" indent="-17526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8595" algn="l"/>
              </a:tabLst>
            </a:pP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 order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spc="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</a:t>
            </a:r>
            <a:b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85470">
              <a:lnSpc>
                <a:spcPts val="2590"/>
              </a:lnSpc>
              <a:spcBef>
                <a:spcPts val="835"/>
              </a:spcBef>
              <a:buFont typeface="Arial"/>
              <a:buChar char="•"/>
              <a:tabLst>
                <a:tab pos="188595" algn="l"/>
              </a:tabLst>
            </a:pP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</a:t>
            </a:r>
            <a:r>
              <a:rPr lang="en-US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system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printout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275031"/>
            <a:ext cx="8668044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MALFUNCTION </a:t>
            </a:r>
            <a:br>
              <a:rPr lang="en-US"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 </a:t>
            </a:r>
            <a:r>
              <a:rPr sz="33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3300" b="1" spc="4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5032B-819A-4A08-8CA2-3779397A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2747-E300-4CB8-A701-9DD69472E60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199" y="1000803"/>
            <a:ext cx="8377810" cy="980397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93345" indent="-80645">
              <a:lnSpc>
                <a:spcPct val="100000"/>
              </a:lnSpc>
              <a:spcBef>
                <a:spcPts val="6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supposed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happen!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3345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button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and/or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spc="1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ts val="2055"/>
              </a:lnSpc>
            </a:pP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any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  <a:r>
              <a:rPr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touches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75031"/>
            <a:ext cx="8763000" cy="78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RIMARY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IMES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UPPORTED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sz="28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 </a:t>
            </a: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ACKUP  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UTTONS</a:t>
            </a:r>
            <a:r>
              <a:rPr lang="en-US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AKA a “Clean Heat”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157AF-8A72-4966-B98F-BA541FB13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147" y="5402821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0F1F25-0264-4265-A326-65C14D2267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28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B4276C-2A7E-4922-9AE0-CA95AA58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" y="2263491"/>
            <a:ext cx="8449818" cy="2418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4D139C-2AA8-484A-8753-D67D8F6EB037}"/>
              </a:ext>
            </a:extLst>
          </p:cNvPr>
          <p:cNvSpPr txBox="1"/>
          <p:nvPr/>
        </p:nvSpPr>
        <p:spPr>
          <a:xfrm>
            <a:off x="457199" y="4816680"/>
            <a:ext cx="5410201" cy="1746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345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AdjStat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column shows adjustment status: </a:t>
            </a:r>
          </a:p>
          <a:p>
            <a:pPr marL="550545" lvl="1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Blank</a:t>
            </a:r>
          </a:p>
          <a:p>
            <a:pPr marL="550545" lvl="1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?: Needs research</a:t>
            </a:r>
          </a:p>
          <a:p>
            <a:pPr marL="550545" lvl="1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A: Time Adjusted</a:t>
            </a:r>
          </a:p>
          <a:p>
            <a:pPr marL="550545" lvl="1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K: Pad time verified OK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275031"/>
            <a:ext cx="8763000" cy="78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RIMARY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IMES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UPPORTED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sz="28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 </a:t>
            </a: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ACKUP  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UTTONS</a:t>
            </a:r>
            <a:br>
              <a:rPr lang="en-US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Colorado Timing System Printout Sample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157AF-8A72-4966-B98F-BA541FB13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5161" y="5440306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0F1F25-0264-4265-A326-65C14D2267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29</a:t>
            </a:fld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EB8421-8856-4DA2-A99E-7334C69D1E57}"/>
              </a:ext>
            </a:extLst>
          </p:cNvPr>
          <p:cNvSpPr txBox="1"/>
          <p:nvPr/>
        </p:nvSpPr>
        <p:spPr>
          <a:xfrm>
            <a:off x="76200" y="5459903"/>
            <a:ext cx="6318814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345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 times for all lanes</a:t>
            </a:r>
          </a:p>
          <a:p>
            <a:pPr marL="93345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buttons agree with pad times to within 0.3 seconds</a:t>
            </a:r>
          </a:p>
          <a:p>
            <a:pPr marL="93345" indent="-80645">
              <a:lnSpc>
                <a:spcPts val="2055"/>
              </a:lnSpc>
              <a:spcBef>
                <a:spcPts val="5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Pool using 3 buttons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46D84-74BB-452A-92D5-5F1C3F8C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65" y="1351143"/>
            <a:ext cx="8763000" cy="38375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846662-8A67-4814-ACA4-9D2830109B3D}"/>
              </a:ext>
            </a:extLst>
          </p:cNvPr>
          <p:cNvSpPr txBox="1"/>
          <p:nvPr/>
        </p:nvSpPr>
        <p:spPr>
          <a:xfrm>
            <a:off x="5943600" y="2501205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example shows how multiple buttons will be displayed on the CTS printout…Note: This shows that the Automatic Backup Time Adjustment was NOT turned off...This should be done prior to a USA Swimming Sanctioned Meet.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91D9C7-2C3D-4C5F-A12F-E0A4EBC6FE3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810000" y="3193703"/>
            <a:ext cx="2133600" cy="160689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69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6826" y="1828800"/>
            <a:ext cx="711504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4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43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UMMARY</a:t>
            </a:r>
            <a:r>
              <a:rPr sz="4300" b="1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300" b="1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endParaRPr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54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43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ULES </a:t>
            </a:r>
            <a:r>
              <a:rPr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sz="5400" b="1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4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43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EGULATIONS</a:t>
            </a:r>
            <a:endParaRPr sz="4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0D6A9-C34C-4B73-89CD-278EFC188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585AF-E2BE-4BB9-8EEC-9EFCBF083A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539951"/>
            <a:ext cx="7372984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indent="-93980">
              <a:lnSpc>
                <a:spcPts val="2395"/>
              </a:lnSpc>
              <a:spcBef>
                <a:spcPts val="100"/>
              </a:spcBef>
              <a:buSzPct val="95238"/>
              <a:buFont typeface="Arial"/>
              <a:buChar char="•"/>
              <a:tabLst>
                <a:tab pos="107314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Usually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</a:t>
            </a:r>
            <a:r>
              <a:rPr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</a:t>
            </a:r>
          </a:p>
          <a:p>
            <a:pPr marL="12700">
              <a:lnSpc>
                <a:spcPts val="2395"/>
              </a:lnSpc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touches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3345" indent="-80645">
              <a:lnSpc>
                <a:spcPct val="100000"/>
              </a:lnSpc>
              <a:spcBef>
                <a:spcPts val="6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</a:t>
            </a:r>
            <a:r>
              <a:rPr u="sng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delete </a:t>
            </a:r>
            <a:r>
              <a:rPr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bad </a:t>
            </a:r>
            <a:r>
              <a:rPr u="sng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</a:t>
            </a:r>
            <a:r>
              <a:rPr u="sng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ACKUP 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UTTONS </a:t>
            </a:r>
            <a:r>
              <a:rPr sz="2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ISAGREE</a:t>
            </a:r>
            <a:r>
              <a:rPr lang="en-US" sz="2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UPPORTS  </a:t>
            </a: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RIMARY</a:t>
            </a:r>
            <a:r>
              <a:rPr b="1" spc="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IME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9412" y="2764349"/>
            <a:ext cx="7938516" cy="2654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8E826C-245A-4277-ABEE-FFEE6C8ED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BA91096-CD54-4817-B0E3-16294760CF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944140"/>
            <a:ext cx="7675880" cy="115839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7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times. Ask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</a:t>
            </a:r>
            <a:r>
              <a:rPr sz="17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touches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marR="5080">
              <a:lnSpc>
                <a:spcPct val="90100"/>
              </a:lnSpc>
              <a:spcBef>
                <a:spcPts val="800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pad is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verified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7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7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OOF,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sz="17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7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time(s)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fields. </a:t>
            </a:r>
            <a:r>
              <a:rPr lang="en-US"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nnotate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doing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7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(or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sz="17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time)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the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</a:t>
            </a:r>
            <a:r>
              <a:rPr sz="1700" spc="1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en-US"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the timing system printout.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275031"/>
            <a:ext cx="3769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ACKUP</a:t>
            </a:r>
            <a:r>
              <a:rPr b="1" spc="3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UTTONS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759" y="2644139"/>
            <a:ext cx="7641335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75639-E47B-4ACF-93AF-9A42E7299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31046A-2989-4FD4-844C-8F49C472E7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275031"/>
            <a:ext cx="7846365" cy="7893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ACKUP</a:t>
            </a:r>
            <a:r>
              <a:rPr b="1" spc="3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UTTONS</a:t>
            </a:r>
            <a:r>
              <a:rPr lang="en-US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Colorado Timing System Printout Sample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175639-E47B-4ACF-93AF-9A42E7299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2859" y="5730240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31046A-2989-4FD4-844C-8F49C472E73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32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DCD98-31CA-47D9-9A75-1C4253D3D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8" b="36651"/>
          <a:stretch/>
        </p:blipFill>
        <p:spPr>
          <a:xfrm>
            <a:off x="957686" y="1265079"/>
            <a:ext cx="7307061" cy="40053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25B432-D880-4B74-ACD0-2A4EBDCBF2D9}"/>
              </a:ext>
            </a:extLst>
          </p:cNvPr>
          <p:cNvSpPr txBox="1"/>
          <p:nvPr/>
        </p:nvSpPr>
        <p:spPr>
          <a:xfrm>
            <a:off x="6141474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OOF - 4527</a:t>
            </a:r>
          </a:p>
        </p:txBody>
      </p:sp>
    </p:spTree>
    <p:extLst>
      <p:ext uri="{BB962C8B-B14F-4D97-AF65-F5344CB8AC3E}">
        <p14:creationId xmlns:p14="http://schemas.microsoft.com/office/powerpoint/2010/main" val="3173936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603" y="1208278"/>
            <a:ext cx="748665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buSzPct val="94444"/>
              <a:buFont typeface="Arial"/>
              <a:buChar char="•"/>
              <a:tabLst>
                <a:tab pos="93980" algn="l"/>
              </a:tabLst>
            </a:pP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 with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time.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buttons</a:t>
            </a:r>
            <a:r>
              <a:rPr lang="en-US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if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are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two,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middle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18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649722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33</a:t>
            </a:fld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4F6B55-AF24-413A-A6B4-C9F9EFF25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3" y="2106426"/>
            <a:ext cx="7225340" cy="28196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Reports – Colorado Timing System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34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71170-276D-446D-B261-A3732D838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13"/>
          <a:stretch/>
        </p:blipFill>
        <p:spPr>
          <a:xfrm>
            <a:off x="828522" y="1148988"/>
            <a:ext cx="737237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7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Reports – MM Calc Screen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35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07AC4-9033-43F3-82E3-92FFC2A2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39916"/>
            <a:ext cx="6006878" cy="4551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80C00A-8740-4E9B-9E5D-7E7A5ECB1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373679"/>
            <a:ext cx="220058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2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Reports – MM Calc Screen/Printout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36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7C8680-7E7A-4A9C-833A-304E3213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71600"/>
            <a:ext cx="8449818" cy="385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29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9588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37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51063-B368-46D3-A89F-B552364BB799}"/>
              </a:ext>
            </a:extLst>
          </p:cNvPr>
          <p:cNvSpPr txBox="1"/>
          <p:nvPr/>
        </p:nvSpPr>
        <p:spPr>
          <a:xfrm>
            <a:off x="6485318" y="2023019"/>
            <a:ext cx="2609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watch times from lane times: 1:33.10, 1:33.03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times support the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use watch times for anything 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 Adjusted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093D7-2C88-430A-8CFC-5B4EF14C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9814"/>
            <a:ext cx="60673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88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ANE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</a:t>
            </a:r>
            <a:r>
              <a:rPr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</a:t>
            </a:r>
            <a:r>
              <a:rPr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38</a:t>
            </a:fld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51063-B368-46D3-A89F-B552364BB799}"/>
              </a:ext>
            </a:extLst>
          </p:cNvPr>
          <p:cNvSpPr txBox="1"/>
          <p:nvPr/>
        </p:nvSpPr>
        <p:spPr>
          <a:xfrm>
            <a:off x="2981699" y="4690856"/>
            <a:ext cx="318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 A in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AdjState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column</a:t>
            </a:r>
            <a:endParaRPr lang="en-US" b="1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409025-0F1C-4255-9E00-7C9CF16CA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16" y="1602556"/>
            <a:ext cx="8357564" cy="26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4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Pad?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39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BEF585-7C65-47DF-AD88-A24511DFB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99" y="890626"/>
            <a:ext cx="8835802" cy="459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0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782" y="708135"/>
            <a:ext cx="7244436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PERTINENT RULEBOOK</a:t>
            </a:r>
            <a:r>
              <a:rPr sz="3300" b="1" spc="4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576357"/>
            <a:ext cx="4606128" cy="411715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4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Glossary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101 – 105: 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Technical</a:t>
            </a:r>
            <a:r>
              <a:rPr sz="20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</a:t>
            </a:r>
          </a:p>
          <a:p>
            <a:pPr marL="299085" marR="5080" indent="-286385">
              <a:lnSpc>
                <a:spcPts val="1920"/>
              </a:lnSpc>
              <a:spcBef>
                <a:spcPts val="78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201 &amp; 202: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Classes of  Competition,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Sanctions &amp;</a:t>
            </a:r>
            <a:r>
              <a:rPr sz="20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142875" indent="-286385">
              <a:lnSpc>
                <a:spcPts val="1920"/>
              </a:lnSpc>
              <a:spcBef>
                <a:spcPts val="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204 &amp; 205: Senior</a:t>
            </a:r>
            <a:r>
              <a:rPr sz="2000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Program, 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Group</a:t>
            </a:r>
            <a:r>
              <a:rPr sz="20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915035" indent="-286385">
              <a:lnSpc>
                <a:spcPct val="80000"/>
              </a:lnSpc>
              <a:spcBef>
                <a:spcPts val="8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207: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r>
              <a:rPr sz="20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  Championships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16510" indent="-286385">
              <a:lnSpc>
                <a:spcPct val="80000"/>
              </a:lnSpc>
              <a:spcBef>
                <a:spcPts val="7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304 &amp; 305: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 of</a:t>
            </a:r>
            <a:r>
              <a:rPr sz="2000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Conduct,  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Athlete</a:t>
            </a:r>
            <a:r>
              <a:rPr sz="20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502:</a:t>
            </a:r>
            <a:r>
              <a:rPr sz="20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Article 701 &amp; 702: Open</a:t>
            </a:r>
            <a:r>
              <a:rPr sz="20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USMS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5BCCF-4E70-4961-8996-863C02EED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B4C808-D24B-458F-A905-DC91769F86F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A06994-C8D6-4864-8B68-11972EE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51379" y="1646096"/>
            <a:ext cx="2370073" cy="36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Pad?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40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7E78C-3C87-475F-94F4-CF9C3031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18" y="1066800"/>
            <a:ext cx="8509964" cy="2692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FBE4FE-DE1E-4611-AACF-4CC8BC1C075E}"/>
              </a:ext>
            </a:extLst>
          </p:cNvPr>
          <p:cNvSpPr txBox="1"/>
          <p:nvPr/>
        </p:nvSpPr>
        <p:spPr>
          <a:xfrm>
            <a:off x="1447798" y="4359381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 lanes highlighted in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cases slightly early times will be real – late buttons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special case: no finish pad, time is last split</a:t>
            </a:r>
          </a:p>
        </p:txBody>
      </p:sp>
    </p:spTree>
    <p:extLst>
      <p:ext uri="{BB962C8B-B14F-4D97-AF65-F5344CB8AC3E}">
        <p14:creationId xmlns:p14="http://schemas.microsoft.com/office/powerpoint/2010/main" val="2469573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Pad?</a:t>
            </a:r>
            <a:b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 Calc Screen Adjustment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2" y="5882640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41</a:t>
            </a:fld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BE4FE-DE1E-4611-AACF-4CC8BC1C075E}"/>
              </a:ext>
            </a:extLst>
          </p:cNvPr>
          <p:cNvSpPr txBox="1"/>
          <p:nvPr/>
        </p:nvSpPr>
        <p:spPr>
          <a:xfrm>
            <a:off x="1447798" y="471547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MM will default to take the fastest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 will need to put the checkmark in the USE columns for Lane 2 and 4 in this case and THEN Accept Adjusted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AD1E6-4A56-4206-A2B7-7C8BF176C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86" y="1264248"/>
            <a:ext cx="7276512" cy="323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71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4034" y="275031"/>
            <a:ext cx="787593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675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Pad?</a:t>
            </a:r>
            <a:b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Colorado Timing Printout Sample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BF45CB-D09E-4983-88D1-4E7BE9CA1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1947" y="5655408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89E5BD-818A-43EC-BC23-72CE870E7D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42</a:t>
            </a:fld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6A76E-1656-4D21-90FC-7FF1EDA8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38056"/>
            <a:ext cx="6439656" cy="56437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9AAEF0-BD64-477E-AD49-BC91E964AF89}"/>
              </a:ext>
            </a:extLst>
          </p:cNvPr>
          <p:cNvSpPr txBox="1"/>
          <p:nvPr/>
        </p:nvSpPr>
        <p:spPr>
          <a:xfrm>
            <a:off x="6781800" y="2192222"/>
            <a:ext cx="2097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4: 1:01.10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supports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Accept Adjusted</a:t>
            </a:r>
          </a:p>
        </p:txBody>
      </p:sp>
    </p:spTree>
    <p:extLst>
      <p:ext uri="{BB962C8B-B14F-4D97-AF65-F5344CB8AC3E}">
        <p14:creationId xmlns:p14="http://schemas.microsoft.com/office/powerpoint/2010/main" val="39328878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602" y="1134006"/>
            <a:ext cx="8026197" cy="477630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time(s)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verifying with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1800" spc="1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</a:t>
            </a:r>
            <a:endParaRPr lang="en-US" sz="1800" spc="-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85420" algn="l"/>
              </a:tabLst>
            </a:pPr>
            <a:endParaRPr lang="en-US" sz="400" spc="-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185420" algn="l"/>
              </a:tabLst>
            </a:pPr>
            <a:r>
              <a:rPr lang="en-US"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 Button – Use watch times, Order of Finish to verify pad time. Probably inattentive timer.</a:t>
            </a:r>
            <a:br>
              <a:rPr lang="en-US"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ts val="2055"/>
              </a:lnSpc>
              <a:spcBef>
                <a:spcPts val="58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sz="1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time(s)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verifying with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</a:t>
            </a:r>
            <a:r>
              <a:rPr sz="1800" spc="1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Finish</a:t>
            </a:r>
            <a:br>
              <a:rPr lang="en-US"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ts val="2055"/>
              </a:lnSpc>
              <a:spcBef>
                <a:spcPts val="585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Button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Time,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Order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Finish,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adjust finals time to fit the OOF. (Use coach time to verify a piece of the puzzle)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554355" indent="-172085">
              <a:lnSpc>
                <a:spcPts val="1950"/>
              </a:lnSpc>
              <a:spcBef>
                <a:spcPts val="1470"/>
              </a:spcBef>
              <a:buFont typeface="Arial"/>
              <a:buChar char="•"/>
              <a:tabLst>
                <a:tab pos="185420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doesn’t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Finish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confident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1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OOF,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</a:t>
            </a:r>
            <a:r>
              <a:rPr sz="1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Judge’s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placing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a</a:t>
            </a:r>
            <a:r>
              <a:rPr sz="1800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513080" indent="-172085">
              <a:lnSpc>
                <a:spcPts val="1939"/>
              </a:lnSpc>
              <a:spcBef>
                <a:spcPts val="1470"/>
              </a:spcBef>
              <a:buFont typeface="Arial"/>
              <a:buChar char="•"/>
              <a:tabLst>
                <a:tab pos="185420" algn="l"/>
              </a:tabLst>
            </a:pPr>
            <a:r>
              <a:rPr sz="1800" spc="-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 </a:t>
            </a:r>
            <a:r>
              <a:rPr sz="1800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sz="1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DID. Anyone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paperwork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be able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 what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sz="18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275031"/>
            <a:ext cx="32137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</a:t>
            </a:r>
            <a:r>
              <a:rPr b="1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CENARIOS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5D7FE-2891-482B-8BF8-35FEE2DED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958840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6998B-B20A-40EE-9518-4190FE5F34D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610" y="143636"/>
            <a:ext cx="37236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sz="2400" b="1" spc="-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r>
              <a:rPr sz="2400" b="1" spc="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4071" y="3772280"/>
            <a:ext cx="164591" cy="16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7587" y="1073023"/>
            <a:ext cx="7440930" cy="3650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happens when the timing </a:t>
            </a:r>
            <a:r>
              <a:rPr sz="1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starts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late? </a:t>
            </a:r>
            <a:r>
              <a:rPr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sz="1900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all?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marR="5080" indent="-228600">
              <a:lnSpc>
                <a:spcPct val="7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</a:t>
            </a: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encourage/insist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1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operator to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a manual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a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</a:t>
            </a:r>
            <a:r>
              <a:rPr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reset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1985" lvl="1" indent="-225425">
              <a:lnSpc>
                <a:spcPts val="1390"/>
              </a:lnSpc>
              <a:buFont typeface="Wingdings"/>
              <a:buChar char=""/>
              <a:tabLst>
                <a:tab pos="64262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 electronic </a:t>
            </a:r>
            <a:r>
              <a:rPr sz="13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13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better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</a:t>
            </a:r>
            <a:r>
              <a:rPr sz="13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none!</a:t>
            </a:r>
            <a:endParaRPr lang="en-US" sz="13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1985" lvl="1" indent="-225425">
              <a:lnSpc>
                <a:spcPts val="1390"/>
              </a:lnSpc>
              <a:buFont typeface="Wingdings"/>
              <a:buChar char=""/>
              <a:tabLst>
                <a:tab pos="642620" algn="l"/>
              </a:tabLst>
            </a:pPr>
            <a:r>
              <a:rPr lang="en-US"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now have finish times that are correct relative to each other but are too fast. </a:t>
            </a:r>
            <a:endParaRPr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indent="-228600">
              <a:lnSpc>
                <a:spcPts val="2090"/>
              </a:lnSpc>
              <a:spcBef>
                <a:spcPts val="11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 just use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</a:t>
            </a:r>
            <a:r>
              <a:rPr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times!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1985" lvl="1" indent="-225425">
              <a:lnSpc>
                <a:spcPts val="2090"/>
              </a:lnSpc>
              <a:buFont typeface="Wingdings"/>
              <a:buChar char=""/>
              <a:tabLst>
                <a:tab pos="642620" algn="l"/>
              </a:tabLst>
            </a:pPr>
            <a:r>
              <a:rPr sz="13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 in a multi-heat</a:t>
            </a:r>
            <a:r>
              <a:rPr sz="13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41300" indent="-228600">
              <a:lnSpc>
                <a:spcPts val="2110"/>
              </a:lnSpc>
              <a:spcBef>
                <a:spcPts val="11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900" spc="-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19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sz="19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into</a:t>
            </a:r>
            <a:r>
              <a:rPr sz="19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9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</a:t>
            </a:r>
            <a:endParaRPr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1985" lvl="1" indent="-225425">
              <a:lnSpc>
                <a:spcPts val="1795"/>
              </a:lnSpc>
              <a:buFont typeface="Wingdings"/>
              <a:buChar char=""/>
              <a:tabLst>
                <a:tab pos="642620" algn="l"/>
              </a:tabLst>
            </a:pPr>
            <a:r>
              <a:rPr sz="18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pads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sz="1800" spc="9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late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41985">
              <a:lnSpc>
                <a:spcPts val="2085"/>
              </a:lnSpc>
            </a:pPr>
            <a:r>
              <a:rPr sz="19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15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ETERMINE </a:t>
            </a:r>
            <a:r>
              <a:rPr sz="15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</a:t>
            </a:r>
            <a:r>
              <a:rPr sz="15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 </a:t>
            </a:r>
            <a:r>
              <a:rPr sz="15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sz="15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PADS </a:t>
            </a:r>
            <a:r>
              <a:rPr sz="15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15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5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WATCHES</a:t>
            </a:r>
            <a:br>
              <a:rPr lang="en-US" sz="15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u="sng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Manager will do the calculation, but you will have to do this by hand for the exam.</a:t>
            </a:r>
            <a:endParaRPr sz="15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24542-E867-4C15-A986-112CBD9986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44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76AEE6-EA16-4ED4-9904-3D52C1937D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943432"/>
            <a:ext cx="78168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indent="-130810">
              <a:lnSpc>
                <a:spcPts val="2055"/>
              </a:lnSpc>
              <a:spcBef>
                <a:spcPts val="100"/>
              </a:spcBef>
              <a:buFont typeface="Arial"/>
              <a:buChar char="•"/>
              <a:tabLst>
                <a:tab pos="144145" algn="l"/>
              </a:tabLst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differences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pad and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calculated </a:t>
            </a:r>
            <a:r>
              <a:rPr sz="1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divided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sz="1800" spc="2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  <a: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lanes.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299085"/>
            <a:ext cx="7418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IMING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ALFUNCTION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DJUSTMENT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sz="2800" b="1" spc="45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  <a:r>
              <a:rPr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</a:t>
            </a:r>
            <a:endParaRPr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17003" y="1738122"/>
          <a:ext cx="7549515" cy="3017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26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2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Lane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Pad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Calc 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Watch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Time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15" dirty="0">
                          <a:latin typeface="Calibri"/>
                          <a:cs typeface="Calibri"/>
                        </a:rPr>
                        <a:t>Variance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Heat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Adj.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Official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Time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52.12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55.14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55.17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51.56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54.61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54.61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51.09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54.18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3.09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54.14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50.12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53.18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53.17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49.78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52.90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52.83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01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49.06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52.06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03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400" i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52.11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 rowSpan="2"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i="1" spc="-5" dirty="0">
                          <a:latin typeface="Calibri"/>
                          <a:cs typeface="Calibri"/>
                        </a:rPr>
                        <a:t>18.34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difference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80"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i="1" dirty="0">
                          <a:latin typeface="Calibri"/>
                          <a:cs typeface="Calibri"/>
                        </a:rPr>
                        <a:t>3.05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200" b="1" spc="-15" dirty="0">
                          <a:latin typeface="Calibri"/>
                          <a:cs typeface="Calibri"/>
                        </a:rPr>
                        <a:t>Average</a:t>
                      </a:r>
                      <a:r>
                        <a:rPr sz="12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difference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86511" y="4948173"/>
            <a:ext cx="773303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144145" algn="l"/>
              </a:tabLst>
            </a:pP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the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average difference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pad time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calculate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 time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0A93FF-BCFB-42D8-9F93-66C6223767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C6E71-2DF7-4C90-8853-B20572FBA46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976" y="143636"/>
            <a:ext cx="70504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OCUMENTING </a:t>
            </a:r>
            <a:r>
              <a:rPr sz="3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IMING</a:t>
            </a:r>
            <a:r>
              <a:rPr sz="2400" b="1" spc="3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sz="24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ISCREPANCIES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5314" y="1574291"/>
            <a:ext cx="114300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5314" y="2447544"/>
            <a:ext cx="114300" cy="124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5314" y="3576828"/>
            <a:ext cx="114300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5314" y="4706111"/>
            <a:ext cx="114300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5314" y="5323332"/>
            <a:ext cx="114300" cy="124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8716" y="932434"/>
            <a:ext cx="8114284" cy="4617867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38125" marR="646430" indent="-225425">
              <a:lnSpc>
                <a:spcPct val="80000"/>
              </a:lnSpc>
              <a:spcBef>
                <a:spcPts val="60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2100" spc="-10" dirty="0">
                <a:latin typeface="Calibri"/>
                <a:cs typeface="Calibri"/>
              </a:rPr>
              <a:t>Get </a:t>
            </a:r>
            <a:r>
              <a:rPr sz="2100" spc="-15" dirty="0">
                <a:latin typeface="Calibri"/>
                <a:cs typeface="Calibri"/>
              </a:rPr>
              <a:t>watch </a:t>
            </a:r>
            <a:r>
              <a:rPr sz="2100" spc="-5" dirty="0">
                <a:latin typeface="Calibri"/>
                <a:cs typeface="Calibri"/>
              </a:rPr>
              <a:t>times(s) </a:t>
            </a:r>
            <a:r>
              <a:rPr sz="2100" spc="-20" dirty="0">
                <a:latin typeface="Calibri"/>
                <a:cs typeface="Calibri"/>
              </a:rPr>
              <a:t>for </a:t>
            </a:r>
            <a:r>
              <a:rPr sz="2100" dirty="0">
                <a:latin typeface="Calibri"/>
                <a:cs typeface="Calibri"/>
              </a:rPr>
              <a:t>the lane in </a:t>
            </a:r>
            <a:r>
              <a:rPr sz="2100" spc="-5" dirty="0">
                <a:latin typeface="Calibri"/>
                <a:cs typeface="Calibri"/>
              </a:rPr>
              <a:t>question, </a:t>
            </a:r>
            <a:r>
              <a:rPr sz="2100" spc="-10" dirty="0">
                <a:latin typeface="Calibri"/>
                <a:cs typeface="Calibri"/>
              </a:rPr>
              <a:t>compare to </a:t>
            </a:r>
            <a:r>
              <a:rPr sz="2100" spc="-5" dirty="0">
                <a:latin typeface="Calibri"/>
                <a:cs typeface="Calibri"/>
              </a:rPr>
              <a:t>pad </a:t>
            </a:r>
            <a:r>
              <a:rPr sz="2100" dirty="0">
                <a:latin typeface="Calibri"/>
                <a:cs typeface="Calibri"/>
              </a:rPr>
              <a:t>and  </a:t>
            </a:r>
            <a:r>
              <a:rPr sz="2100" spc="-10" dirty="0">
                <a:latin typeface="Calibri"/>
                <a:cs typeface="Calibri"/>
              </a:rPr>
              <a:t>button</a:t>
            </a:r>
            <a:endParaRPr sz="2100" dirty="0">
              <a:latin typeface="Calibri"/>
              <a:cs typeface="Calibri"/>
            </a:endParaRPr>
          </a:p>
          <a:p>
            <a:pPr marL="641985">
              <a:lnSpc>
                <a:spcPts val="1670"/>
              </a:lnSpc>
            </a:pPr>
            <a:r>
              <a:rPr sz="1400" i="1" dirty="0">
                <a:latin typeface="Calibri"/>
                <a:cs typeface="Calibri"/>
              </a:rPr>
              <a:t>W</a:t>
            </a:r>
            <a:r>
              <a:rPr sz="1100" i="1" dirty="0">
                <a:latin typeface="Calibri"/>
                <a:cs typeface="Calibri"/>
              </a:rPr>
              <a:t>RITE </a:t>
            </a:r>
            <a:r>
              <a:rPr sz="1100" i="1" spc="-30" dirty="0">
                <a:latin typeface="Calibri"/>
                <a:cs typeface="Calibri"/>
              </a:rPr>
              <a:t>WATCH </a:t>
            </a:r>
            <a:r>
              <a:rPr sz="1100" i="1" dirty="0">
                <a:latin typeface="Calibri"/>
                <a:cs typeface="Calibri"/>
              </a:rPr>
              <a:t>TIMES </a:t>
            </a:r>
            <a:r>
              <a:rPr sz="1100" i="1" spc="5" dirty="0">
                <a:latin typeface="Calibri"/>
                <a:cs typeface="Calibri"/>
              </a:rPr>
              <a:t>AND </a:t>
            </a:r>
            <a:r>
              <a:rPr sz="1400" i="1" dirty="0">
                <a:latin typeface="Calibri"/>
                <a:cs typeface="Calibri"/>
              </a:rPr>
              <a:t>OOF </a:t>
            </a:r>
            <a:r>
              <a:rPr sz="1100" i="1" spc="10" dirty="0">
                <a:latin typeface="Calibri"/>
                <a:cs typeface="Calibri"/>
              </a:rPr>
              <a:t>ON </a:t>
            </a:r>
            <a:r>
              <a:rPr lang="en-US" sz="1400" i="1" spc="-15" dirty="0">
                <a:latin typeface="Calibri"/>
                <a:cs typeface="Calibri"/>
              </a:rPr>
              <a:t>Timing System Printout</a:t>
            </a:r>
            <a:endParaRPr sz="1100" dirty="0">
              <a:latin typeface="Calibri"/>
              <a:cs typeface="Calibri"/>
            </a:endParaRPr>
          </a:p>
          <a:p>
            <a:pPr marL="241300" indent="-228600">
              <a:lnSpc>
                <a:spcPts val="2270"/>
              </a:lnSpc>
              <a:spcBef>
                <a:spcPts val="66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ibri"/>
                <a:cs typeface="Calibri"/>
              </a:rPr>
              <a:t>If </a:t>
            </a:r>
            <a:r>
              <a:rPr sz="2100" spc="-5" dirty="0">
                <a:latin typeface="Calibri"/>
                <a:cs typeface="Calibri"/>
              </a:rPr>
              <a:t>pad </a:t>
            </a:r>
            <a:r>
              <a:rPr sz="2100" dirty="0">
                <a:latin typeface="Calibri"/>
                <a:cs typeface="Calibri"/>
              </a:rPr>
              <a:t>time is </a:t>
            </a:r>
            <a:r>
              <a:rPr sz="2100" spc="-10" dirty="0">
                <a:latin typeface="Calibri"/>
                <a:cs typeface="Calibri"/>
              </a:rPr>
              <a:t>reasonably </a:t>
            </a:r>
            <a:r>
              <a:rPr sz="2100" spc="-5" dirty="0">
                <a:latin typeface="Calibri"/>
                <a:cs typeface="Calibri"/>
              </a:rPr>
              <a:t>close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15" dirty="0">
                <a:latin typeface="Calibri"/>
                <a:cs typeface="Calibri"/>
              </a:rPr>
              <a:t>watch </a:t>
            </a:r>
            <a:r>
              <a:rPr sz="2100" dirty="0">
                <a:latin typeface="Calibri"/>
                <a:cs typeface="Calibri"/>
              </a:rPr>
              <a:t>time, check </a:t>
            </a:r>
            <a:r>
              <a:rPr sz="2100" spc="-60" dirty="0">
                <a:latin typeface="Calibri"/>
                <a:cs typeface="Calibri"/>
              </a:rPr>
              <a:t>OOF,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note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on</a:t>
            </a:r>
            <a:endParaRPr sz="2100" dirty="0">
              <a:latin typeface="Calibri"/>
              <a:cs typeface="Calibri"/>
            </a:endParaRPr>
          </a:p>
          <a:p>
            <a:pPr marL="241300">
              <a:lnSpc>
                <a:spcPts val="2265"/>
              </a:lnSpc>
            </a:pPr>
            <a:r>
              <a:rPr sz="2100" spc="-10" dirty="0">
                <a:latin typeface="Calibri"/>
                <a:cs typeface="Calibri"/>
              </a:rPr>
              <a:t>CALC </a:t>
            </a:r>
            <a:r>
              <a:rPr sz="2100" spc="-5" dirty="0">
                <a:latin typeface="Calibri"/>
                <a:cs typeface="Calibri"/>
              </a:rPr>
              <a:t>report/lane </a:t>
            </a:r>
            <a:r>
              <a:rPr sz="2100" dirty="0">
                <a:latin typeface="Calibri"/>
                <a:cs typeface="Calibri"/>
              </a:rPr>
              <a:t>timer </a:t>
            </a:r>
            <a:r>
              <a:rPr sz="2100" spc="-10" dirty="0">
                <a:latin typeface="Calibri"/>
                <a:cs typeface="Calibri"/>
              </a:rPr>
              <a:t>sheet </a:t>
            </a:r>
            <a:r>
              <a:rPr sz="2100" spc="-45" dirty="0">
                <a:latin typeface="Calibri"/>
                <a:cs typeface="Calibri"/>
              </a:rPr>
              <a:t>“PAD </a:t>
            </a:r>
            <a:r>
              <a:rPr sz="2100" spc="-5" dirty="0">
                <a:latin typeface="Calibri"/>
                <a:cs typeface="Calibri"/>
              </a:rPr>
              <a:t>OK”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7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INITIAL</a:t>
            </a:r>
            <a:endParaRPr sz="2100" dirty="0">
              <a:latin typeface="Calibri"/>
              <a:cs typeface="Calibri"/>
            </a:endParaRPr>
          </a:p>
          <a:p>
            <a:pPr marL="641985">
              <a:lnSpc>
                <a:spcPts val="1675"/>
              </a:lnSpc>
            </a:pPr>
            <a:r>
              <a:rPr sz="1400" i="1" dirty="0">
                <a:latin typeface="Calibri"/>
                <a:cs typeface="Calibri"/>
              </a:rPr>
              <a:t>N</a:t>
            </a:r>
            <a:r>
              <a:rPr sz="1100" i="1" dirty="0">
                <a:latin typeface="Calibri"/>
                <a:cs typeface="Calibri"/>
              </a:rPr>
              <a:t>O </a:t>
            </a:r>
            <a:r>
              <a:rPr sz="1100" i="1" spc="5" dirty="0">
                <a:latin typeface="Calibri"/>
                <a:cs typeface="Calibri"/>
              </a:rPr>
              <a:t>MEET MANAGEMENT </a:t>
            </a:r>
            <a:r>
              <a:rPr sz="1100" i="1" dirty="0">
                <a:latin typeface="Calibri"/>
                <a:cs typeface="Calibri"/>
              </a:rPr>
              <a:t>SOFTWARE</a:t>
            </a:r>
            <a:r>
              <a:rPr sz="1100" i="1" spc="85" dirty="0">
                <a:latin typeface="Calibri"/>
                <a:cs typeface="Calibri"/>
              </a:rPr>
              <a:t> </a:t>
            </a:r>
            <a:r>
              <a:rPr sz="1100" i="1" spc="5" dirty="0">
                <a:latin typeface="Calibri"/>
                <a:cs typeface="Calibri"/>
              </a:rPr>
              <a:t>ADJUSTMENT</a:t>
            </a:r>
            <a:endParaRPr sz="11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020"/>
              </a:lnSpc>
              <a:spcBef>
                <a:spcPts val="115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ibri"/>
                <a:cs typeface="Calibri"/>
              </a:rPr>
              <a:t>If </a:t>
            </a:r>
            <a:r>
              <a:rPr sz="2100" spc="-10" dirty="0">
                <a:latin typeface="Calibri"/>
                <a:cs typeface="Calibri"/>
              </a:rPr>
              <a:t>button </a:t>
            </a:r>
            <a:r>
              <a:rPr sz="2100" dirty="0">
                <a:latin typeface="Calibri"/>
                <a:cs typeface="Calibri"/>
              </a:rPr>
              <a:t>time is </a:t>
            </a:r>
            <a:r>
              <a:rPr sz="2100" spc="-10" dirty="0">
                <a:latin typeface="Calibri"/>
                <a:cs typeface="Calibri"/>
              </a:rPr>
              <a:t>reasonably </a:t>
            </a:r>
            <a:r>
              <a:rPr sz="2100" spc="-5" dirty="0">
                <a:latin typeface="Calibri"/>
                <a:cs typeface="Calibri"/>
              </a:rPr>
              <a:t>close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15" dirty="0">
                <a:latin typeface="Calibri"/>
                <a:cs typeface="Calibri"/>
              </a:rPr>
              <a:t>watch </a:t>
            </a:r>
            <a:r>
              <a:rPr sz="2100" dirty="0">
                <a:latin typeface="Calibri"/>
                <a:cs typeface="Calibri"/>
              </a:rPr>
              <a:t>time, check </a:t>
            </a:r>
            <a:r>
              <a:rPr sz="2100" spc="-55" dirty="0">
                <a:latin typeface="Calibri"/>
                <a:cs typeface="Calibri"/>
              </a:rPr>
              <a:t>OOF,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5" dirty="0">
                <a:latin typeface="Calibri"/>
                <a:cs typeface="Calibri"/>
              </a:rPr>
              <a:t>you  </a:t>
            </a:r>
            <a:r>
              <a:rPr sz="2100" spc="-10" dirty="0">
                <a:latin typeface="Calibri"/>
                <a:cs typeface="Calibri"/>
              </a:rPr>
              <a:t>believe </a:t>
            </a:r>
            <a:r>
              <a:rPr sz="2100" spc="-5" dirty="0">
                <a:latin typeface="Calibri"/>
                <a:cs typeface="Calibri"/>
              </a:rPr>
              <a:t>there </a:t>
            </a:r>
            <a:r>
              <a:rPr sz="2100" dirty="0">
                <a:latin typeface="Calibri"/>
                <a:cs typeface="Calibri"/>
              </a:rPr>
              <a:t>is an </a:t>
            </a:r>
            <a:r>
              <a:rPr sz="2100" spc="-5" dirty="0">
                <a:latin typeface="Calibri"/>
                <a:cs typeface="Calibri"/>
              </a:rPr>
              <a:t>issue </a:t>
            </a:r>
            <a:r>
              <a:rPr sz="2100" dirty="0">
                <a:latin typeface="Calibri"/>
                <a:cs typeface="Calibri"/>
              </a:rPr>
              <a:t>with the </a:t>
            </a:r>
            <a:r>
              <a:rPr sz="2100" spc="-5" dirty="0">
                <a:latin typeface="Calibri"/>
                <a:cs typeface="Calibri"/>
              </a:rPr>
              <a:t>pad, </a:t>
            </a:r>
            <a:r>
              <a:rPr sz="2100" spc="-10" dirty="0">
                <a:latin typeface="Calibri"/>
                <a:cs typeface="Calibri"/>
              </a:rPr>
              <a:t>note </a:t>
            </a:r>
            <a:r>
              <a:rPr sz="2100" spc="-5" dirty="0">
                <a:latin typeface="Calibri"/>
                <a:cs typeface="Calibri"/>
              </a:rPr>
              <a:t>on </a:t>
            </a:r>
            <a:r>
              <a:rPr lang="en-US" sz="2100" spc="-10" dirty="0">
                <a:latin typeface="Calibri"/>
                <a:cs typeface="Calibri"/>
              </a:rPr>
              <a:t>Timing System Printout </a:t>
            </a:r>
            <a:r>
              <a:rPr sz="2100" spc="-10" dirty="0">
                <a:latin typeface="Calibri"/>
                <a:cs typeface="Calibri"/>
              </a:rPr>
              <a:t>“Use BUTTON” </a:t>
            </a:r>
            <a:r>
              <a:rPr sz="2100" spc="-5" dirty="0">
                <a:latin typeface="Calibri"/>
                <a:cs typeface="Calibri"/>
              </a:rPr>
              <a:t>and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INITIAL</a:t>
            </a:r>
            <a:endParaRPr sz="2100" dirty="0">
              <a:latin typeface="Calibri"/>
              <a:cs typeface="Calibri"/>
            </a:endParaRPr>
          </a:p>
          <a:p>
            <a:pPr marL="641985">
              <a:lnSpc>
                <a:spcPct val="100000"/>
              </a:lnSpc>
            </a:pPr>
            <a:r>
              <a:rPr sz="1400" i="1" spc="-5" dirty="0">
                <a:latin typeface="Calibri"/>
                <a:cs typeface="Calibri"/>
              </a:rPr>
              <a:t>C</a:t>
            </a:r>
            <a:r>
              <a:rPr sz="1100" i="1" spc="-5" dirty="0">
                <a:latin typeface="Calibri"/>
                <a:cs typeface="Calibri"/>
              </a:rPr>
              <a:t>OMMUNICATE </a:t>
            </a:r>
            <a:r>
              <a:rPr sz="1100" i="1" spc="-10" dirty="0">
                <a:latin typeface="Calibri"/>
                <a:cs typeface="Calibri"/>
              </a:rPr>
              <a:t>TO </a:t>
            </a:r>
            <a:r>
              <a:rPr sz="1400" i="1" dirty="0">
                <a:latin typeface="Calibri"/>
                <a:cs typeface="Calibri"/>
              </a:rPr>
              <a:t>MM </a:t>
            </a:r>
            <a:r>
              <a:rPr sz="1100" i="1" spc="-10" dirty="0">
                <a:latin typeface="Calibri"/>
                <a:cs typeface="Calibri"/>
              </a:rPr>
              <a:t>OPERATOR TO </a:t>
            </a:r>
            <a:r>
              <a:rPr sz="1100" i="1" dirty="0">
                <a:latin typeface="Calibri"/>
                <a:cs typeface="Calibri"/>
              </a:rPr>
              <a:t>ACCEPT SOFTWARE ADJUSTMENT </a:t>
            </a:r>
            <a:r>
              <a:rPr sz="1100" i="1" spc="10" dirty="0">
                <a:latin typeface="Calibri"/>
                <a:cs typeface="Calibri"/>
              </a:rPr>
              <a:t>ON </a:t>
            </a:r>
            <a:r>
              <a:rPr sz="1400" i="1" spc="-15" dirty="0">
                <a:latin typeface="Calibri"/>
                <a:cs typeface="Calibri"/>
              </a:rPr>
              <a:t>CALC</a:t>
            </a:r>
            <a:r>
              <a:rPr sz="1400" i="1" spc="260" dirty="0">
                <a:latin typeface="Calibri"/>
                <a:cs typeface="Calibri"/>
              </a:rPr>
              <a:t> </a:t>
            </a:r>
            <a:r>
              <a:rPr sz="1100" i="1" spc="5" dirty="0">
                <a:latin typeface="Calibri"/>
                <a:cs typeface="Calibri"/>
              </a:rPr>
              <a:t>SCREEN</a:t>
            </a:r>
            <a:endParaRPr sz="1100" dirty="0">
              <a:latin typeface="Calibri"/>
              <a:cs typeface="Calibri"/>
            </a:endParaRPr>
          </a:p>
          <a:p>
            <a:pPr marL="241300" marR="153670" indent="-228600">
              <a:lnSpc>
                <a:spcPct val="80000"/>
              </a:lnSpc>
              <a:spcBef>
                <a:spcPts val="11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dirty="0">
                <a:latin typeface="Calibri"/>
                <a:cs typeface="Calibri"/>
              </a:rPr>
              <a:t>If </a:t>
            </a:r>
            <a:r>
              <a:rPr sz="2100" spc="-5" dirty="0">
                <a:latin typeface="Calibri"/>
                <a:cs typeface="Calibri"/>
              </a:rPr>
              <a:t>there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5" dirty="0">
                <a:latin typeface="Calibri"/>
                <a:cs typeface="Calibri"/>
              </a:rPr>
              <a:t>no </a:t>
            </a:r>
            <a:r>
              <a:rPr sz="2100" spc="-10" dirty="0">
                <a:latin typeface="Calibri"/>
                <a:cs typeface="Calibri"/>
              </a:rPr>
              <a:t>button </a:t>
            </a:r>
            <a:r>
              <a:rPr sz="2100" dirty="0">
                <a:latin typeface="Calibri"/>
                <a:cs typeface="Calibri"/>
              </a:rPr>
              <a:t>time and </a:t>
            </a:r>
            <a:r>
              <a:rPr sz="2100" spc="-5" dirty="0">
                <a:latin typeface="Calibri"/>
                <a:cs typeface="Calibri"/>
              </a:rPr>
              <a:t>pad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10" dirty="0">
                <a:latin typeface="Calibri"/>
                <a:cs typeface="Calibri"/>
              </a:rPr>
              <a:t>invalid, compute </a:t>
            </a:r>
            <a:r>
              <a:rPr sz="2100" spc="-20" dirty="0">
                <a:latin typeface="Calibri"/>
                <a:cs typeface="Calibri"/>
              </a:rPr>
              <a:t>average  </a:t>
            </a:r>
            <a:r>
              <a:rPr sz="2100" spc="-15" dirty="0">
                <a:latin typeface="Calibri"/>
                <a:cs typeface="Calibri"/>
              </a:rPr>
              <a:t>difference </a:t>
            </a:r>
            <a:r>
              <a:rPr sz="2100" spc="-10" dirty="0">
                <a:latin typeface="Calibri"/>
                <a:cs typeface="Calibri"/>
              </a:rPr>
              <a:t>between valid </a:t>
            </a:r>
            <a:r>
              <a:rPr sz="2100" spc="-5" dirty="0">
                <a:latin typeface="Calibri"/>
                <a:cs typeface="Calibri"/>
              </a:rPr>
              <a:t>pads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watches, </a:t>
            </a:r>
            <a:r>
              <a:rPr sz="2100" dirty="0">
                <a:latin typeface="Calibri"/>
                <a:cs typeface="Calibri"/>
              </a:rPr>
              <a:t>apply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15" dirty="0">
                <a:latin typeface="Calibri"/>
                <a:cs typeface="Calibri"/>
              </a:rPr>
              <a:t>watch </a:t>
            </a:r>
            <a:r>
              <a:rPr sz="2100" dirty="0">
                <a:latin typeface="Calibri"/>
                <a:cs typeface="Calibri"/>
              </a:rPr>
              <a:t>time and  </a:t>
            </a:r>
            <a:r>
              <a:rPr sz="2100" spc="-10" dirty="0">
                <a:latin typeface="Calibri"/>
                <a:cs typeface="Calibri"/>
              </a:rPr>
              <a:t>enter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“Finals” </a:t>
            </a:r>
            <a:r>
              <a:rPr sz="2100" dirty="0">
                <a:latin typeface="Calibri"/>
                <a:cs typeface="Calibri"/>
              </a:rPr>
              <a:t>time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column</a:t>
            </a:r>
            <a:endParaRPr sz="2100" dirty="0">
              <a:latin typeface="Calibri"/>
              <a:cs typeface="Calibri"/>
            </a:endParaRPr>
          </a:p>
          <a:p>
            <a:pPr marL="641985">
              <a:lnSpc>
                <a:spcPts val="1670"/>
              </a:lnSpc>
            </a:pPr>
            <a:r>
              <a:rPr sz="1400" i="1" spc="5" dirty="0">
                <a:latin typeface="Calibri"/>
                <a:cs typeface="Calibri"/>
              </a:rPr>
              <a:t>D</a:t>
            </a:r>
            <a:r>
              <a:rPr sz="1100" i="1" spc="5" dirty="0">
                <a:latin typeface="Calibri"/>
                <a:cs typeface="Calibri"/>
              </a:rPr>
              <a:t>OCUMENT</a:t>
            </a:r>
            <a:endParaRPr sz="1100" dirty="0">
              <a:latin typeface="Calibri"/>
              <a:cs typeface="Calibri"/>
            </a:endParaRPr>
          </a:p>
          <a:p>
            <a:pPr marL="241300" indent="-228600">
              <a:lnSpc>
                <a:spcPts val="2515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2100" spc="-15" dirty="0">
                <a:latin typeface="Calibri"/>
                <a:cs typeface="Calibri"/>
              </a:rPr>
              <a:t>Review </a:t>
            </a:r>
            <a:r>
              <a:rPr sz="2100" spc="-10" dirty="0">
                <a:latin typeface="Calibri"/>
                <a:cs typeface="Calibri"/>
              </a:rPr>
              <a:t>order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spc="-10" dirty="0">
                <a:latin typeface="Calibri"/>
                <a:cs typeface="Calibri"/>
              </a:rPr>
              <a:t>finish after </a:t>
            </a:r>
            <a:r>
              <a:rPr sz="2100" spc="-5" dirty="0">
                <a:latin typeface="Calibri"/>
                <a:cs typeface="Calibri"/>
              </a:rPr>
              <a:t>adjustments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support </a:t>
            </a:r>
            <a:r>
              <a:rPr sz="2100" spc="-10" dirty="0">
                <a:latin typeface="Calibri"/>
                <a:cs typeface="Calibri"/>
              </a:rPr>
              <a:t>your</a:t>
            </a:r>
            <a:r>
              <a:rPr sz="2100" spc="8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decision</a:t>
            </a:r>
            <a:endParaRPr sz="2100" dirty="0">
              <a:latin typeface="Calibri"/>
              <a:cs typeface="Calibri"/>
            </a:endParaRPr>
          </a:p>
          <a:p>
            <a:pPr marL="641985">
              <a:lnSpc>
                <a:spcPts val="1675"/>
              </a:lnSpc>
            </a:pPr>
            <a:r>
              <a:rPr sz="1400" i="1" spc="-5" dirty="0">
                <a:latin typeface="Calibri"/>
                <a:cs typeface="Calibri"/>
              </a:rPr>
              <a:t>I</a:t>
            </a:r>
            <a:r>
              <a:rPr sz="1100" i="1" spc="-5" dirty="0">
                <a:latin typeface="Calibri"/>
                <a:cs typeface="Calibri"/>
              </a:rPr>
              <a:t>NCLUDE </a:t>
            </a:r>
            <a:r>
              <a:rPr sz="1100" i="1" dirty="0">
                <a:latin typeface="Calibri"/>
                <a:cs typeface="Calibri"/>
              </a:rPr>
              <a:t>ADJUSTMENT </a:t>
            </a:r>
            <a:r>
              <a:rPr sz="1100" i="1" spc="-10" dirty="0">
                <a:latin typeface="Calibri"/>
                <a:cs typeface="Calibri"/>
              </a:rPr>
              <a:t>DOCUMENTATION </a:t>
            </a:r>
            <a:r>
              <a:rPr sz="1100" i="1" dirty="0">
                <a:latin typeface="Calibri"/>
                <a:cs typeface="Calibri"/>
              </a:rPr>
              <a:t>WITH EVENT</a:t>
            </a:r>
            <a:r>
              <a:rPr sz="1100" i="1" spc="35" dirty="0">
                <a:latin typeface="Calibri"/>
                <a:cs typeface="Calibri"/>
              </a:rPr>
              <a:t> </a:t>
            </a:r>
            <a:r>
              <a:rPr sz="1100" i="1" spc="-5" dirty="0">
                <a:latin typeface="Calibri"/>
                <a:cs typeface="Calibri"/>
              </a:rPr>
              <a:t>PAPERWORK</a:t>
            </a:r>
            <a:endParaRPr sz="1100" dirty="0">
              <a:latin typeface="Calibri"/>
              <a:cs typeface="Calibri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D7B4C2-CB7E-4447-AB70-9314427EB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47234A-D60D-44BC-B9D4-87F1D43352F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3554" y="143636"/>
            <a:ext cx="3082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ERIFY</a:t>
            </a:r>
            <a:r>
              <a:rPr sz="2400" b="1" spc="1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4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ESULTS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716" y="919562"/>
            <a:ext cx="7882890" cy="4120359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8125" indent="-225425">
              <a:spcBef>
                <a:spcPts val="270"/>
              </a:spcBef>
              <a:buFont typeface="Arial"/>
              <a:buChar char="•"/>
              <a:tabLst>
                <a:tab pos="238760" algn="l"/>
              </a:tabLst>
            </a:pPr>
            <a:r>
              <a:rPr lang="en-US"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DQs and codes</a:t>
            </a:r>
          </a:p>
          <a:p>
            <a:pPr marL="238125" indent="-225425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238760" algn="l"/>
              </a:tabLst>
            </a:pPr>
            <a:r>
              <a:rPr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publishing 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REVIEW</a:t>
            </a:r>
            <a:r>
              <a:rPr sz="2400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581660" algn="l"/>
              </a:tabLst>
            </a:pP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timing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adjustments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400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documented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581660" algn="l"/>
              </a:tabLst>
            </a:pP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appear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unreasonably 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  <a:r>
              <a:rPr sz="2400" spc="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ts val="2740"/>
              </a:lnSpc>
              <a:spcBef>
                <a:spcPts val="105"/>
              </a:spcBef>
              <a:buFont typeface="Arial"/>
              <a:buChar char="•"/>
              <a:tabLst>
                <a:tab pos="581660" algn="l"/>
              </a:tabLst>
            </a:pP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NS,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DFS, </a:t>
            </a:r>
            <a:r>
              <a:rPr sz="24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DQ’s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correlated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Deck </a:t>
            </a:r>
            <a:r>
              <a:rPr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</a:t>
            </a:r>
            <a:r>
              <a:rPr sz="24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DQ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slips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81660" algn="l"/>
              </a:tabLst>
            </a:pPr>
            <a:r>
              <a:rPr sz="24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notes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timer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sheets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marR="12700" lvl="1" indent="-225425">
              <a:lnSpc>
                <a:spcPts val="2590"/>
              </a:lnSpc>
              <a:spcBef>
                <a:spcPts val="439"/>
              </a:spcBef>
              <a:buFont typeface="Arial"/>
              <a:buChar char="•"/>
              <a:tabLst>
                <a:tab pos="581660" algn="l"/>
              </a:tabLst>
            </a:pP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Ties (can 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preliminaries)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notify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Deck </a:t>
            </a:r>
            <a:r>
              <a:rPr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 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potential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97E90-7EBF-4A15-A3CD-426377333A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47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53449-6E72-479A-94D9-56D45E3BD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9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633" y="92202"/>
            <a:ext cx="562673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420"/>
              </a:lnSpc>
              <a:spcBef>
                <a:spcPts val="100"/>
              </a:spcBef>
            </a:pPr>
            <a:r>
              <a:rPr sz="3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EFORE </a:t>
            </a:r>
            <a:r>
              <a:rPr sz="30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2400" b="1" spc="-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 </a:t>
            </a:r>
            <a:r>
              <a:rPr sz="30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sz="24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 </a:t>
            </a:r>
            <a:r>
              <a:rPr sz="24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2400" b="1" spc="1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2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EET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ts val="3420"/>
              </a:lnSpc>
            </a:pPr>
            <a:r>
              <a:rPr sz="3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Checklist</a:t>
            </a:r>
            <a:endParaRPr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7783" y="1072387"/>
            <a:ext cx="7081520" cy="4266553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Deep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Remain</a:t>
            </a:r>
            <a:r>
              <a:rPr sz="24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Calm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loaded in timing</a:t>
            </a:r>
            <a:r>
              <a:rPr sz="2400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console?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0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Entries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scoreboard?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Timing </a:t>
            </a:r>
            <a:r>
              <a:rPr sz="24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tested?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0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 (meet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programs) generated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509270" indent="-286385">
              <a:lnSpc>
                <a:spcPts val="2590"/>
              </a:lnSpc>
              <a:spcBef>
                <a:spcPts val="1245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Timers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printed 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distributed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sz="18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509270" indent="-286385">
              <a:lnSpc>
                <a:spcPts val="2590"/>
              </a:lnSpc>
              <a:spcBef>
                <a:spcPts val="1245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Proper heat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sheets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4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Officials?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0"/>
              </a:spcBef>
              <a:buFont typeface="Wingdings"/>
              <a:buChar char=""/>
              <a:tabLst>
                <a:tab pos="299720" algn="l"/>
              </a:tabLst>
            </a:pP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Personnel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ready?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B6B4B2-46FB-4445-BDA2-17A4AE8A0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BC9C6-42C0-4046-9774-DBDE3331D4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3971" y="250316"/>
            <a:ext cx="25209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 OF</a:t>
            </a:r>
            <a:r>
              <a:rPr sz="2400" b="1" spc="2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0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sz="2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EET</a:t>
            </a:r>
            <a:endParaRPr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4269" y="769359"/>
            <a:ext cx="7013331" cy="4472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2260" indent="-289560">
              <a:lnSpc>
                <a:spcPct val="100000"/>
              </a:lnSpc>
              <a:spcBef>
                <a:spcPts val="95"/>
              </a:spcBef>
              <a:buSzPct val="96428"/>
              <a:buAutoNum type="arabicParenR"/>
              <a:tabLst>
                <a:tab pos="302260" algn="l"/>
              </a:tabLst>
            </a:pPr>
            <a:r>
              <a:rPr lang="en-US"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</a:t>
            </a:r>
            <a:r>
              <a:rPr sz="2400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paperwork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arenR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SzPct val="96428"/>
              <a:buAutoNum type="arabicParenR"/>
              <a:tabLst>
                <a:tab pos="302260" algn="l"/>
              </a:tabLst>
            </a:pP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 </a:t>
            </a:r>
            <a:r>
              <a:rPr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</a:t>
            </a:r>
            <a:r>
              <a:rPr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Referee</a:t>
            </a:r>
            <a:r>
              <a:rPr lang="en-US" sz="2400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before you leave 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arenR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5080" indent="-172085">
              <a:lnSpc>
                <a:spcPts val="3030"/>
              </a:lnSpc>
              <a:buSzPct val="96428"/>
              <a:buAutoNum type="arabicParenR"/>
              <a:tabLst>
                <a:tab pos="302260" algn="l"/>
              </a:tabLst>
            </a:pPr>
            <a:r>
              <a:rPr lang="en-US" sz="24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Take paperwork with you unless host is keeping it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arenR"/>
            </a:pP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SzPct val="96428"/>
              <a:buAutoNum type="arabicParenR"/>
              <a:tabLst>
                <a:tab pos="302260" algn="l"/>
              </a:tabLst>
            </a:pP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support</a:t>
            </a:r>
            <a:r>
              <a:rPr sz="24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endParaRPr lang="en-US" sz="24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SzPct val="96428"/>
              <a:buAutoNum type="arabicParenR"/>
              <a:tabLst>
                <a:tab pos="302260" algn="l"/>
              </a:tabLst>
            </a:pPr>
            <a:endParaRPr lang="en-US" sz="24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SzPct val="96428"/>
              <a:buAutoNum type="arabicParenR"/>
              <a:tabLst>
                <a:tab pos="302260" algn="l"/>
              </a:tabLst>
            </a:pP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Back-up meet to a flash-drive</a:t>
            </a: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SzPct val="96428"/>
              <a:buAutoNum type="arabicParenR"/>
              <a:tabLst>
                <a:tab pos="302260" algn="l"/>
              </a:tabLst>
            </a:pPr>
            <a:endParaRPr lang="en-US" sz="24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02260" indent="-289560">
              <a:lnSpc>
                <a:spcPct val="100000"/>
              </a:lnSpc>
              <a:spcBef>
                <a:spcPts val="5"/>
              </a:spcBef>
              <a:buSzPct val="96428"/>
              <a:buAutoNum type="arabicParenR"/>
              <a:tabLst>
                <a:tab pos="302260" algn="l"/>
              </a:tabLst>
            </a:pP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Send Back-Up to LSC Times Coordinator        </a:t>
            </a: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 MN - Michael Bougie </a:t>
            </a: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bougieml@msn.com</a:t>
            </a:r>
            <a:r>
              <a:rPr lang="en-US" sz="2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4" name="object 4"/>
          <p:cNvSpPr/>
          <p:nvPr/>
        </p:nvSpPr>
        <p:spPr>
          <a:xfrm>
            <a:off x="6638081" y="2730500"/>
            <a:ext cx="1984131" cy="198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7B19B-6801-488D-8FB2-271691493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C0D83E-BCFF-41D9-A061-9CA8AE1968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0603" y="916940"/>
            <a:ext cx="7858759" cy="39581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38125" marR="382905" indent="-22542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be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USA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swimming,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defined in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202.6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</a:t>
            </a:r>
            <a:r>
              <a:rPr sz="1800" spc="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5080" indent="-225425">
              <a:lnSpc>
                <a:spcPts val="1939"/>
              </a:lnSpc>
              <a:spcBef>
                <a:spcPts val="1415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 age-group is determined by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birth  on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day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1800" spc="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52705" indent="-225425">
              <a:lnSpc>
                <a:spcPts val="1939"/>
              </a:lnSpc>
              <a:spcBef>
                <a:spcPts val="141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swimmers </a:t>
            </a:r>
            <a:r>
              <a:rPr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</a:t>
            </a:r>
            <a:r>
              <a:rPr sz="1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</a:t>
            </a:r>
            <a:r>
              <a:rPr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8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younger, </a:t>
            </a:r>
            <a:r>
              <a:rPr sz="1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sessions </a:t>
            </a:r>
            <a:r>
              <a:rPr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</a:t>
            </a:r>
            <a:r>
              <a:rPr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completed </a:t>
            </a:r>
            <a:r>
              <a:rPr sz="1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</a:t>
            </a:r>
            <a:r>
              <a:rPr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sz="1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hours  </a:t>
            </a:r>
            <a:r>
              <a:rPr sz="1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 </a:t>
            </a:r>
            <a:r>
              <a:rPr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championship </a:t>
            </a:r>
            <a:r>
              <a:rPr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open </a:t>
            </a:r>
            <a:r>
              <a:rPr sz="18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  <a:r>
              <a:rPr sz="1800" b="1" spc="-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283210" indent="-225425">
              <a:lnSpc>
                <a:spcPts val="1939"/>
              </a:lnSpc>
              <a:spcBef>
                <a:spcPts val="140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Provisions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meet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announcement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governing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meet as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in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conflict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USA Swimming</a:t>
            </a:r>
            <a:r>
              <a:rPr sz="1800" spc="7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rules.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106680" indent="-225425">
              <a:lnSpc>
                <a:spcPct val="90000"/>
              </a:lnSpc>
              <a:spcBef>
                <a:spcPts val="1380"/>
              </a:spcBef>
              <a:buFont typeface="Arial"/>
              <a:buChar char="•"/>
              <a:tabLst>
                <a:tab pos="238125" algn="l"/>
                <a:tab pos="238760" algn="l"/>
              </a:tabLst>
            </a:pP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Scratches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no-show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policies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penalties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established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 announcement. Common 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MNSI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mandatory USA Swimming Championship policies 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207.11.6 → </a:t>
            </a:r>
            <a:r>
              <a:rPr sz="18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No-show swimmers “… will be barred from all further individual and relay events of </a:t>
            </a:r>
            <a:r>
              <a:rPr sz="1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sz="1800" i="1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day”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→ See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MNSI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Scratch Rule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035" y="299085"/>
            <a:ext cx="571276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AGE-GROUP</a:t>
            </a:r>
            <a:r>
              <a:rPr sz="3300" b="1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4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STANDARDS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5357B-A79F-4B39-AFAF-CD297AF09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B8786-1AE0-45CA-832B-B6EAC92F22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140307"/>
            <a:ext cx="8839200" cy="1972976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585085">
              <a:lnSpc>
                <a:spcPct val="100000"/>
              </a:lnSpc>
              <a:spcBef>
                <a:spcPts val="565"/>
              </a:spcBef>
              <a:tabLst>
                <a:tab pos="2757805" algn="l"/>
              </a:tabLst>
            </a:pPr>
            <a:r>
              <a:rPr lang="en-US" sz="3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sz="3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</a:t>
            </a:r>
            <a:endParaRPr lang="en-US" sz="36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85085">
              <a:lnSpc>
                <a:spcPct val="100000"/>
              </a:lnSpc>
              <a:spcBef>
                <a:spcPts val="565"/>
              </a:spcBef>
              <a:tabLst>
                <a:tab pos="2757805" algn="l"/>
              </a:tabLst>
            </a:pPr>
            <a:endParaRPr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020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541655" algn="l"/>
              </a:tabLst>
            </a:pPr>
            <a:r>
              <a:rPr sz="2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 are MANY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resources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</a:t>
            </a:r>
            <a:r>
              <a:rPr lang="en-US"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541020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541655" algn="l"/>
              </a:tabLst>
            </a:pPr>
            <a:endParaRPr lang="en-US" sz="7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1020" indent="-17208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541655" algn="l"/>
              </a:tabLst>
            </a:pP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 </a:t>
            </a:r>
            <a:r>
              <a:rPr sz="28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8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2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practice </a:t>
            </a:r>
            <a:r>
              <a:rPr sz="2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8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  <a:r>
              <a:rPr sz="2800" b="1" spc="1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meets</a:t>
            </a:r>
            <a:r>
              <a:rPr sz="2800" spc="-10" dirty="0">
                <a:latin typeface="Calibri"/>
                <a:cs typeface="Calibri"/>
              </a:rPr>
              <a:t>!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5440" y="3229813"/>
            <a:ext cx="7947559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</a:t>
            </a:r>
            <a:r>
              <a:rPr sz="4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sz="4200" spc="-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42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  <a:r>
              <a:rPr sz="4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participation!</a:t>
            </a:r>
            <a:endParaRPr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8F530B-8B63-4CCF-A30C-D2D31EA948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680D3-ECAA-4382-8E31-71E9FF426E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 dirty="0"/>
              <a:t>Page</a:t>
            </a:r>
            <a:r>
              <a:rPr lang="en-US" spc="-50" dirty="0"/>
              <a:t> </a:t>
            </a:r>
            <a:r>
              <a:rPr lang="en-US" dirty="0"/>
              <a:t>3-</a:t>
            </a:r>
            <a:fld id="{81D60167-4931-47E6-BA6A-407CBD079E47}" type="slidenum">
              <a:rPr smtClean="0"/>
              <a:t>50</a:t>
            </a:fld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B521ECF-9477-433A-8615-D12EFE03898A}"/>
              </a:ext>
            </a:extLst>
          </p:cNvPr>
          <p:cNvSpPr txBox="1"/>
          <p:nvPr/>
        </p:nvSpPr>
        <p:spPr>
          <a:xfrm>
            <a:off x="598220" y="4312717"/>
            <a:ext cx="7947559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Tracy Meece</a:t>
            </a:r>
            <a:b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tjmeece1974@gmail.com</a:t>
            </a:r>
            <a:b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1E8093-F95C-4277-ABD3-0726CE7E3A5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51</a:t>
            </a:fld>
            <a:endParaRPr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6E5A253-B566-40D2-8F81-F2A770DC0886}"/>
              </a:ext>
            </a:extLst>
          </p:cNvPr>
          <p:cNvSpPr txBox="1">
            <a:spLocks/>
          </p:cNvSpPr>
          <p:nvPr/>
        </p:nvSpPr>
        <p:spPr>
          <a:xfrm>
            <a:off x="381000" y="228600"/>
            <a:ext cx="8229600" cy="12259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3000" b="1" kern="0" spc="-5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Appendix</a:t>
            </a:r>
          </a:p>
          <a:p>
            <a:pPr marL="12700" algn="ctr">
              <a:spcBef>
                <a:spcPts val="100"/>
              </a:spcBef>
            </a:pPr>
            <a:r>
              <a:rPr lang="en-US" sz="3000" b="1" kern="0" spc="-5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Resources</a:t>
            </a:r>
          </a:p>
          <a:p>
            <a:pPr algn="ctr"/>
            <a:r>
              <a:rPr lang="en-US" b="1" kern="0" spc="-5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resources will be sent to you after clinic </a:t>
            </a:r>
            <a:endParaRPr lang="en-US" sz="2400" b="1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AA87E-ECDE-4AFA-91B1-F6DAFC7C46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080DDF5E-2017-4831-83AB-127F854A1CC1}"/>
              </a:ext>
            </a:extLst>
          </p:cNvPr>
          <p:cNvSpPr txBox="1"/>
          <p:nvPr/>
        </p:nvSpPr>
        <p:spPr>
          <a:xfrm>
            <a:off x="609600" y="1967702"/>
            <a:ext cx="7696200" cy="292259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10"/>
              </a:spcBef>
              <a:buFont typeface="Wingdings"/>
              <a:buChar char=""/>
              <a:tabLst>
                <a:tab pos="299720" algn="l"/>
              </a:tabLst>
            </a:pPr>
            <a:r>
              <a:rPr lang="en-US" sz="2400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Admin Pre-Meet Checklist (Timed Finals Meet)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Colorado Timing System Printout Samples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0"/>
              </a:spcBef>
              <a:buFont typeface="Wingdings"/>
              <a:buChar char=""/>
              <a:tabLst>
                <a:tab pos="299720" algn="l"/>
              </a:tabLst>
            </a:pP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Daktronics Timing System Printout Samples</a:t>
            </a:r>
            <a:endParaRPr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SST Timing System Printout Samples</a:t>
            </a: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Equipment hook-up directions/photos – </a:t>
            </a:r>
            <a:r>
              <a:rPr lang="en-US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Coming Soon!</a:t>
            </a:r>
          </a:p>
          <a:p>
            <a:pPr marL="299085" indent="-286385">
              <a:lnSpc>
                <a:spcPct val="100000"/>
              </a:lnSpc>
              <a:spcBef>
                <a:spcPts val="915"/>
              </a:spcBef>
              <a:buFont typeface="Wingdings"/>
              <a:buChar char=""/>
              <a:tabLst>
                <a:tab pos="299720" algn="l"/>
              </a:tabLst>
            </a:pPr>
            <a:r>
              <a:rPr lang="en-US" sz="24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Quick Guide – USA Timing Adjustment Guide</a:t>
            </a:r>
          </a:p>
        </p:txBody>
      </p:sp>
    </p:spTree>
    <p:extLst>
      <p:ext uri="{BB962C8B-B14F-4D97-AF65-F5344CB8AC3E}">
        <p14:creationId xmlns:p14="http://schemas.microsoft.com/office/powerpoint/2010/main" val="49161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712978"/>
            <a:ext cx="493531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OF</a:t>
            </a:r>
            <a:r>
              <a:rPr sz="3300" b="1" spc="3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660" y="1542669"/>
            <a:ext cx="7870140" cy="38683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Preliminaries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Meet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events per</a:t>
            </a:r>
            <a:r>
              <a:rPr sz="2000" i="1"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Timed </a:t>
            </a: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</a:t>
            </a:r>
            <a:r>
              <a:rPr sz="2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</a:t>
            </a:r>
            <a:r>
              <a:rPr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sz="2000" b="1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</a:t>
            </a:r>
            <a:r>
              <a:rPr sz="2000" b="1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</a:t>
            </a:r>
            <a:r>
              <a:rPr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day </a:t>
            </a:r>
            <a:r>
              <a:rPr sz="2000" b="1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</a:t>
            </a:r>
            <a:r>
              <a:rPr sz="2000" b="1" i="1" spc="-1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b="1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Swimming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5080" indent="-172085">
              <a:lnSpc>
                <a:spcPts val="2160"/>
              </a:lnSpc>
              <a:buFont typeface="Arial"/>
              <a:buChar char="•"/>
              <a:tabLst>
                <a:tab pos="185420" algn="l"/>
              </a:tabLst>
            </a:pP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Combined Preliminary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</a:t>
            </a:r>
            <a:r>
              <a:rPr sz="20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Timed Finals --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  events per day unless entered </a:t>
            </a:r>
            <a:r>
              <a:rPr sz="2000"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exclusively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timed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</a:t>
            </a:r>
            <a:r>
              <a:rPr sz="2000" i="1" spc="-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603885" indent="-172085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2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</a:t>
            </a:r>
            <a:r>
              <a:rPr sz="20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Classification Meet </a:t>
            </a:r>
            <a:r>
              <a:rPr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sz="20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enter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age-group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 classification as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maximum number </a:t>
            </a:r>
            <a:r>
              <a:rPr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z="20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</a:t>
            </a:r>
            <a:r>
              <a:rPr sz="2000" i="1" spc="-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i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exceeded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904875" indent="-172085">
              <a:lnSpc>
                <a:spcPts val="216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2000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Maximum number of </a:t>
            </a:r>
            <a:r>
              <a:rPr sz="2000" u="sng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</a:t>
            </a:r>
            <a:r>
              <a:rPr sz="2000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be reduced by </a:t>
            </a:r>
            <a:r>
              <a:rPr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2000" u="sng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 </a:t>
            </a:r>
            <a:r>
              <a:rPr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announcement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01A4DD-1272-4D39-9A58-9C2A1BCAB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32245-059D-4D88-BA05-5D3DA7D4823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56535"/>
            <a:ext cx="220980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3300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</a:t>
            </a:r>
            <a:r>
              <a:rPr sz="3300" b="1" spc="-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3300" b="1" spc="-1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09600" y="777190"/>
            <a:ext cx="8229600" cy="54559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indent="-172085">
              <a:spcBef>
                <a:spcPts val="100"/>
              </a:spcBef>
              <a:buFont typeface="Arial"/>
              <a:buChar char="•"/>
              <a:tabLst>
                <a:tab pos="191135" algn="l"/>
              </a:tabLst>
            </a:pP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teams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unattached and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</a:p>
          <a:p>
            <a:pPr marL="189865"/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</a:t>
            </a:r>
            <a:r>
              <a:rPr spc="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team/club</a:t>
            </a:r>
            <a:b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9865" indent="-172085">
              <a:spcBef>
                <a:spcPts val="5"/>
              </a:spcBef>
              <a:buFont typeface="Arial"/>
              <a:buChar char="•"/>
              <a:tabLst>
                <a:tab pos="191135" algn="l"/>
              </a:tabLst>
            </a:pP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with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</a:t>
            </a:r>
            <a:r>
              <a:rPr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classify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them as </a:t>
            </a:r>
            <a:r>
              <a:rPr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A,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B,</a:t>
            </a:r>
            <a:r>
              <a:rPr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endParaRPr lang="en-US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9865" indent="-172085">
              <a:spcBef>
                <a:spcPts val="5"/>
              </a:spcBef>
              <a:buFont typeface="Arial"/>
              <a:buChar char="•"/>
              <a:tabLst>
                <a:tab pos="191135" algn="l"/>
              </a:tabLst>
            </a:pPr>
            <a:r>
              <a:rPr lang="en-US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relays: </a:t>
            </a:r>
          </a:p>
          <a:p>
            <a:pPr marL="647065" lvl="1" indent="-172085">
              <a:spcBef>
                <a:spcPts val="5"/>
              </a:spcBef>
              <a:buFont typeface="Arial"/>
              <a:buChar char="•"/>
              <a:tabLst>
                <a:tab pos="191135" algn="l"/>
              </a:tabLst>
            </a:pPr>
            <a:r>
              <a:rPr lang="en-US" sz="1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meets below the LSC Championship level - do NOT need to be comprised of 2 male/2 female. Lead-off time can be loaded into SWIMs. (Manually add lead-off as a swim-off event.) </a:t>
            </a:r>
          </a:p>
          <a:p>
            <a:pPr marL="647065" lvl="1" indent="-172085">
              <a:spcBef>
                <a:spcPts val="5"/>
              </a:spcBef>
              <a:buFont typeface="Arial"/>
              <a:buChar char="•"/>
              <a:tabLst>
                <a:tab pos="191135" algn="l"/>
              </a:tabLst>
            </a:pPr>
            <a:r>
              <a:rPr lang="en-US" sz="14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LSC Championship and above - must be comprised of 2 male &amp; 2 females to be a legal relay.</a:t>
            </a:r>
            <a:b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sz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9865" indent="-172085">
              <a:buFont typeface="Arial"/>
              <a:buChar char="•"/>
              <a:tabLst>
                <a:tab pos="191135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relay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should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no changes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permitted</a:t>
            </a:r>
            <a:r>
              <a:rPr lang="en-US" spc="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</a:p>
          <a:p>
            <a:pPr marL="189865"/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entry</a:t>
            </a:r>
          </a:p>
          <a:p>
            <a:pPr marL="189865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9865" indent="-172085">
              <a:spcBef>
                <a:spcPts val="5"/>
              </a:spcBef>
              <a:buFont typeface="Arial"/>
              <a:buChar char="•"/>
              <a:tabLst>
                <a:tab pos="191135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Composition of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</a:t>
            </a:r>
            <a:r>
              <a:rPr lang="en-US" spc="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</a:t>
            </a:r>
          </a:p>
          <a:p>
            <a:pPr marL="189865" indent="-172085">
              <a:spcBef>
                <a:spcPts val="5"/>
              </a:spcBef>
              <a:buFont typeface="Arial"/>
              <a:buChar char="•"/>
              <a:tabLst>
                <a:tab pos="191135" algn="l"/>
              </a:tabLst>
            </a:pPr>
            <a:endParaRPr lang="en-US" sz="5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9865" marR="10160" indent="-172085">
              <a:buFont typeface="Arial"/>
              <a:buChar char="•"/>
              <a:tabLst>
                <a:tab pos="191135" algn="l"/>
              </a:tabLst>
            </a:pP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&amp;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must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u="sng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</a:t>
            </a:r>
            <a:r>
              <a:rPr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permitted after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start </a:t>
            </a:r>
            <a:r>
              <a:rPr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race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even to lane timer</a:t>
            </a:r>
          </a:p>
          <a:p>
            <a:pPr marL="189865" marR="10160" indent="-172085">
              <a:buFont typeface="Arial"/>
              <a:buChar char="•"/>
              <a:tabLst>
                <a:tab pos="191135" algn="l"/>
              </a:tabLst>
            </a:pPr>
            <a:endParaRPr lang="en-US" sz="5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520700" indent="-22542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38760" algn="l"/>
              </a:tabLst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is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en-US" spc="-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c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orrectly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581025" algn="l"/>
                <a:tab pos="581660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</a:t>
            </a:r>
            <a: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</a:t>
            </a:r>
            <a:r>
              <a:rPr lang="en-US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</a:t>
            </a:r>
            <a:r>
              <a:rPr lang="en-US" sz="16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eligibility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81025" lvl="1" indent="-22542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581025" algn="l"/>
                <a:tab pos="581660" algn="l"/>
              </a:tabLst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1600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relay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</a:t>
            </a:r>
            <a: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names </a:t>
            </a:r>
            <a:r>
              <a:rPr lang="en-US" sz="16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won’t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load </a:t>
            </a:r>
            <a:r>
              <a:rPr lang="en-US" sz="16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</a:t>
            </a:r>
            <a:r>
              <a:rPr lang="en-US" sz="16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SWIMS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8125" marR="355600" indent="-225425">
              <a:lnSpc>
                <a:spcPts val="2590"/>
              </a:lnSpc>
              <a:spcBef>
                <a:spcPts val="820"/>
              </a:spcBef>
              <a:buFont typeface="Arial"/>
              <a:buChar char="•"/>
              <a:tabLst>
                <a:tab pos="238760" algn="l"/>
              </a:tabLst>
            </a:pP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do you want names due?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ex: 1  </a:t>
            </a:r>
            <a:r>
              <a:rPr lang="en-US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hour </a:t>
            </a:r>
            <a:r>
              <a:rPr lang="en-US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before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lang="en-US" spc="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9865" marR="10160" indent="-172085">
              <a:buFont typeface="Arial"/>
              <a:buChar char="•"/>
              <a:tabLst>
                <a:tab pos="191135" algn="l"/>
              </a:tabLst>
            </a:pPr>
            <a:endParaRPr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E70658-9CB6-4314-A2FE-4AFA66B91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643" y="5934666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49C5-4498-495B-9A04-4534328B1C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4607" y="439303"/>
            <a:ext cx="4801793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r>
              <a:rPr sz="3300" b="1" spc="16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ASSIGNMENTS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3" y="1246759"/>
            <a:ext cx="8055458" cy="117275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99085" marR="5080" indent="-286385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assignment is based on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descending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slowest  starting from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</a:t>
            </a:r>
            <a:r>
              <a:rPr sz="1800" spc="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99085" marR="154305" indent="-286385">
              <a:lnSpc>
                <a:spcPts val="1939"/>
              </a:lnSpc>
              <a:spcBef>
                <a:spcPts val="12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 assignment of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 (0.01)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determined by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except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 some cases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finals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(where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 </a:t>
            </a:r>
            <a:r>
              <a:rPr sz="18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doubt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sz="18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sz="1800" spc="1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8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eligible)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45267A-9602-4856-A5EB-C584291BA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93E93EA-3EFF-4448-81CE-37AFB0448F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8</a:t>
            </a:fld>
            <a:endParaRPr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3CDE7F-C4C7-4744-9B3E-1812CB79D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935" y="2667000"/>
            <a:ext cx="5301211" cy="27887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18438"/>
            <a:ext cx="8686800" cy="38271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ts val="205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listed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slowest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order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identical times</a:t>
            </a:r>
            <a:r>
              <a:rPr sz="17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determined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>
              <a:lnSpc>
                <a:spcPts val="2050"/>
              </a:lnSpc>
            </a:pP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“no-times”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considered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  <a:r>
              <a:rPr sz="1700" spc="4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47625" indent="-172085">
              <a:lnSpc>
                <a:spcPts val="1939"/>
              </a:lnSpc>
              <a:buFont typeface="Arial"/>
              <a:buChar char="•"/>
              <a:tabLst>
                <a:tab pos="185420" algn="l"/>
              </a:tabLst>
            </a:pP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Horizontal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includes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submitted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times, 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to last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includes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swimmers,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 </a:t>
            </a:r>
            <a:r>
              <a:rPr sz="1700" i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UNLESS MEET  ANNOUNCEMENT HAS SEEDING </a:t>
            </a:r>
            <a:r>
              <a:rPr sz="17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sz="1700" i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FASTEST </a:t>
            </a:r>
            <a:r>
              <a:rPr sz="1700" i="1" spc="-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1700" i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i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SLOWEST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seeded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standard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lane</a:t>
            </a:r>
            <a:r>
              <a:rPr sz="1700" spc="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assignments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spcBef>
                <a:spcPts val="1775"/>
              </a:spcBef>
              <a:buFont typeface="Arial"/>
              <a:buChar char="•"/>
              <a:tabLst>
                <a:tab pos="185420" algn="l"/>
              </a:tabLst>
            </a:pP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 </a:t>
            </a:r>
            <a:r>
              <a:rPr sz="17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initially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seeded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less than 3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 or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  <a:r>
              <a:rPr sz="17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heats)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ct val="100000"/>
              </a:lnSpc>
              <a:spcBef>
                <a:spcPts val="1789"/>
              </a:spcBef>
              <a:buFont typeface="Arial"/>
              <a:buChar char="•"/>
              <a:tabLst>
                <a:tab pos="185420" algn="l"/>
              </a:tabLst>
            </a:pP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determined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time</a:t>
            </a:r>
            <a:r>
              <a:rPr sz="1700" spc="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basis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indent="-172085">
              <a:lnSpc>
                <a:spcPts val="2050"/>
              </a:lnSpc>
              <a:spcBef>
                <a:spcPts val="1789"/>
              </a:spcBef>
              <a:buFont typeface="Arial"/>
              <a:buChar char="•"/>
              <a:tabLst>
                <a:tab pos="185420" algn="l"/>
              </a:tabLst>
            </a:pP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attempt to resolve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ties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(0.01)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tied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are awarded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</a:t>
            </a:r>
            <a:r>
              <a:rPr sz="17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  <a:endParaRPr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4785" marR="249554">
              <a:lnSpc>
                <a:spcPct val="65000"/>
              </a:lnSpc>
              <a:spcBef>
                <a:spcPts val="650"/>
              </a:spcBef>
            </a:pP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x: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swimmers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1700" spc="-7" baseline="2546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</a:t>
            </a:r>
            <a:r>
              <a:rPr sz="17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awarded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sz="1700" spc="-7" baseline="2546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 </a:t>
            </a:r>
            <a:r>
              <a:rPr sz="17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place, no one </a:t>
            </a:r>
            <a:r>
              <a:rPr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awarded</a:t>
            </a:r>
            <a:r>
              <a:rPr lang="en-US"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sz="1700" spc="-15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1700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700" baseline="-1697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354233"/>
            <a:ext cx="525556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TIMED FINALS</a:t>
            </a:r>
            <a:r>
              <a:rPr sz="3300" b="1" spc="28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300"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SEEDING</a:t>
            </a:r>
            <a:endParaRPr sz="33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948158-B53F-4DB8-99E0-88F60D861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5994" y="5649774"/>
            <a:ext cx="2096713" cy="82296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DE14E-7C41-4E57-97F1-4E3291A3B0F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700">
              <a:lnSpc>
                <a:spcPts val="955"/>
              </a:lnSpc>
            </a:pPr>
            <a:r>
              <a:rPr lang="en-US" spc="-5"/>
              <a:t>Page</a:t>
            </a:r>
            <a:r>
              <a:rPr lang="en-US" spc="-50"/>
              <a:t> </a:t>
            </a:r>
            <a:r>
              <a:rPr lang="en-US"/>
              <a:t>3-</a:t>
            </a:r>
            <a:fld id="{81D60167-4931-47E6-BA6A-407CBD079E47}" type="slidenum">
              <a:rPr smtClean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3805</TotalTime>
  <Words>4101</Words>
  <Application>Microsoft Office PowerPoint</Application>
  <PresentationFormat>On-screen Show (4:3)</PresentationFormat>
  <Paragraphs>530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Black</vt:lpstr>
      <vt:lpstr>Calibri</vt:lpstr>
      <vt:lpstr>Tahoma</vt:lpstr>
      <vt:lpstr>Times New Roman</vt:lpstr>
      <vt:lpstr>Wingdings</vt:lpstr>
      <vt:lpstr>Office Theme</vt:lpstr>
      <vt:lpstr>Admin 201: More Than Wild Guesses, Assumptions  and Just Making Up Times??</vt:lpstr>
      <vt:lpstr>Agenda</vt:lpstr>
      <vt:lpstr>SUMMARY OF RULES &amp; REGULATIONS</vt:lpstr>
      <vt:lpstr>PERTINENT RULEBOOK SECTIONS</vt:lpstr>
      <vt:lpstr>AGE-GROUP STANDARDS</vt:lpstr>
      <vt:lpstr>NUMBER OF EVENTS</vt:lpstr>
      <vt:lpstr>RELAYS</vt:lpstr>
      <vt:lpstr>LANE ASSIGNMENTS</vt:lpstr>
      <vt:lpstr>TIMED FINALS SEEDING</vt:lpstr>
      <vt:lpstr>PRELIMINARY SESSION SEEDING</vt:lpstr>
      <vt:lpstr>PowerPoint Presentation</vt:lpstr>
      <vt:lpstr>ORDER OF HEATS</vt:lpstr>
      <vt:lpstr>OFFICIAL TIMES</vt:lpstr>
      <vt:lpstr>TIMING EQUIPMENT</vt:lpstr>
      <vt:lpstr>TIMING SYSTEM PRIORITIES</vt:lpstr>
      <vt:lpstr>TIMING JUDGE</vt:lpstr>
      <vt:lpstr>Admin Responsibilities  &amp;  Best Practices</vt:lpstr>
      <vt:lpstr>FORMS</vt:lpstr>
      <vt:lpstr>WORK-FLOW AND PRIORITIES</vt:lpstr>
      <vt:lpstr>MEET ENTRIES</vt:lpstr>
      <vt:lpstr>EVENT SEEDING</vt:lpstr>
      <vt:lpstr>SEEDING ISSUES / PROBLEMS</vt:lpstr>
      <vt:lpstr>RESEEDING</vt:lpstr>
      <vt:lpstr>TIMING JUDGE PROTOCOLS</vt:lpstr>
      <vt:lpstr>Adjustment Guidelines</vt:lpstr>
      <vt:lpstr>PRIMARY TIMING SYSTEM MALFUNCTION</vt:lpstr>
      <vt:lpstr>TIMING MALFUNCTION  ADJUSTMENT - LANE</vt:lpstr>
      <vt:lpstr>PRIMARY TIMES SUPPORTED BY TWO BACKUP  BUTTONS AKA a “Clean Heat”</vt:lpstr>
      <vt:lpstr>PRIMARY TIMES SUPPORTED BY TWO BACKUP  BUTTONS Colorado Timing System Printout Sample</vt:lpstr>
      <vt:lpstr>BACKUP BUTTONS DISAGREE…ONE SUPPORTS  PRIMARY TIME</vt:lpstr>
      <vt:lpstr>NO BACKUP BUTTONS</vt:lpstr>
      <vt:lpstr>NO BACKUP BUTTONS  Colorado Timing System Printout Sample</vt:lpstr>
      <vt:lpstr>LANE MALFUNCTION (LATE PAD)</vt:lpstr>
      <vt:lpstr>LANE MALFUNCTION (LATE PAD) Other Reports – Colorado Timing System</vt:lpstr>
      <vt:lpstr>LANE MALFUNCTION (LATE PAD) Other Reports – MM Calc Screen</vt:lpstr>
      <vt:lpstr>LANE MALFUNCTION (LATE PAD) Other Reports – MM Calc Screen/Printout</vt:lpstr>
      <vt:lpstr>LANE MALFUNCTION (LATE PAD) Adjustment</vt:lpstr>
      <vt:lpstr>LANE MALFUNCTION (LATE PAD) Adjustment</vt:lpstr>
      <vt:lpstr>Early Pad?</vt:lpstr>
      <vt:lpstr>Early Pad?</vt:lpstr>
      <vt:lpstr>Early Pad? MM Calc Screen Adjustment</vt:lpstr>
      <vt:lpstr>Early Pad? Colorado Timing Printout Sample</vt:lpstr>
      <vt:lpstr>OTHER SCENARIOS</vt:lpstr>
      <vt:lpstr>HEAT MALFUNCTION</vt:lpstr>
      <vt:lpstr>TIMING MALFUNCTION ADJUSTMENT - HEAT</vt:lpstr>
      <vt:lpstr>DOCUMENTING TIMING DISCREPANCIES</vt:lpstr>
      <vt:lpstr>VERIFY RESULTS</vt:lpstr>
      <vt:lpstr>BEFORE YOU START THE MEET Checklist</vt:lpstr>
      <vt:lpstr>END OF MEET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Officiating</dc:title>
  <dc:creator>Phil_PFM</dc:creator>
  <cp:lastModifiedBy>Tracy Meece</cp:lastModifiedBy>
  <cp:revision>48</cp:revision>
  <dcterms:created xsi:type="dcterms:W3CDTF">2021-01-19T16:48:43Z</dcterms:created>
  <dcterms:modified xsi:type="dcterms:W3CDTF">2024-12-18T20:00:00Z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2021-01-19T00:00:00Z</vt:filetime>
  </property>
</Properties>
</file>