
<file path=[Content_Types].xml><?xml version="1.0" encoding="utf-8"?>
<Types xmlns="http://schemas.openxmlformats.org/package/2006/content-types">
  <Default Extension="34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</p:sldMasterIdLst>
  <p:notesMasterIdLst>
    <p:notesMasterId r:id="rId22"/>
  </p:notesMasterIdLst>
  <p:sldIdLst>
    <p:sldId id="276" r:id="rId5"/>
    <p:sldId id="329" r:id="rId6"/>
    <p:sldId id="338" r:id="rId7"/>
    <p:sldId id="336" r:id="rId8"/>
    <p:sldId id="311" r:id="rId9"/>
    <p:sldId id="279" r:id="rId10"/>
    <p:sldId id="339" r:id="rId11"/>
    <p:sldId id="332" r:id="rId12"/>
    <p:sldId id="333" r:id="rId13"/>
    <p:sldId id="312" r:id="rId14"/>
    <p:sldId id="317" r:id="rId15"/>
    <p:sldId id="284" r:id="rId16"/>
    <p:sldId id="293" r:id="rId17"/>
    <p:sldId id="337" r:id="rId18"/>
    <p:sldId id="299" r:id="rId19"/>
    <p:sldId id="286" r:id="rId20"/>
    <p:sldId id="282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2060"/>
    <a:srgbClr val="00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50" autoAdjust="0"/>
    <p:restoredTop sz="92086" autoAdjust="0"/>
  </p:normalViewPr>
  <p:slideViewPr>
    <p:cSldViewPr>
      <p:cViewPr varScale="1">
        <p:scale>
          <a:sx n="81" d="100"/>
          <a:sy n="81" d="100"/>
        </p:scale>
        <p:origin x="72" y="22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BD6468-F754-3EC7-2325-C154C2DC3E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B7951-AFBF-7B22-99AD-FFBCD2CDEAE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96A3375-CF7D-4EFD-AB79-265D8B723D5D}" type="datetimeFigureOut">
              <a:rPr lang="en-US"/>
              <a:pPr>
                <a:defRPr/>
              </a:pPr>
              <a:t>6/25/2024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8C09791-51A1-EE91-9077-A44C16FBD8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9649FCF-2954-7212-252E-00C3020F5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24ACA-B297-730C-7444-00B68C69BE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45103-62F6-7B39-702E-AD44D515D7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F70C72C-0FE9-422D-A8EC-53CEFFCB44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CC0713C2-56C5-889F-B58F-25553AB132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F27CBC0-C66E-E117-BE67-4C8D9C6655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2791C15C-560D-8BF1-FC09-C8F81812CC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8E585B4-4C08-49AA-9285-81013CB59ED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EE77387B-3A6C-4AB8-66FF-953E3C6010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7671B934-FE34-52EB-CE38-4D5CB912F6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4D778BC6-28BA-1847-29F9-ACD0E125F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B4A8A9A-574C-436F-AB55-871EABD0C62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BB7EE2C9-067B-145D-E0C4-4F27C36896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B387E68B-15D0-0CAC-9B72-23A2EE2C90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B11E68B1-C86D-1951-8D71-FBAD72C5E4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E28A627-D418-42E2-A0A8-EFF701BC796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BB7EE2C9-067B-145D-E0C4-4F27C36896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B387E68B-15D0-0CAC-9B72-23A2EE2C90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B11E68B1-C86D-1951-8D71-FBAD72C5E4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E28A627-D418-42E2-A0A8-EFF701BC796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646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1251CC6-0E04-CC4A-7EDE-AEBF2F13D1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504FE2BF-FE5F-899B-AD7E-ECADEC5190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D9E4FA4F-096D-7CA0-E99C-F0CEDF6CE6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7359ADC-9794-4F10-8EB7-B07BC6CA6114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E1FC371C-3FC8-1206-7239-D441AA5FD2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B47628A2-8A1C-11CB-7327-73E9DB4325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14E4CD1F-1447-A2CC-5220-A945C1434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1ADD50E-79A8-481E-8179-860C1BFD889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99E6E4C8-5CFF-6BDA-668A-1DB210B834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BC066143-9CD0-9D57-C526-1C8C882A14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650A11A6-F41B-5A92-9D11-6F6BA3AB26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33C30A1-1A58-4580-9666-2315DBD3A004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D6565801-2F48-A39A-03D3-3A0564F109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4A0C13F-4B16-7036-A6B6-4FEF93DD45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E0564592-657B-B672-8910-994708D2B7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A1D7488-5300-4E1F-9BAA-3C48B00C7BA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494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F53EDA93-33E2-984F-6E22-22F788AD7E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A8DA3BE6-B54B-52F3-4D1D-0FE77008A7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19BBA7A-E32F-1A0A-B848-E4F222366F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BD785F9-793B-4D52-B423-837E5C885E3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824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B4956CB-49F3-8CA9-0D63-121A9CA4D3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41E44F48-0461-2015-D8BD-50167A049F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R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339E7C0B-B40A-35F1-EDD8-7DC4AF6AFF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1FA7A59-22A6-456C-94BB-CECABAEC5B6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EE03F972-A13E-5B98-A86D-58D96B750D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B39943CA-E87D-ADEF-F0E8-087C7C03DE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756E3F8D-077E-95EA-E420-314338BD0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09F12A7-FD1E-4532-92F4-F0956CE9357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726FDED-0D67-2222-39B6-077BAB77F5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BEA4BFC-C6A6-E4D4-5BD0-52D4F8052D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410CB71-A631-9EAB-CD50-23F1026D52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EC7AC29-A8BD-45EC-B966-CEB58130350B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973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726FDED-0D67-2222-39B6-077BAB77F5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BEA4BFC-C6A6-E4D4-5BD0-52D4F8052D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410CB71-A631-9EAB-CD50-23F1026D52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EC7AC29-A8BD-45EC-B966-CEB58130350B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297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02F81B14-81A4-60B1-E83B-DF7276C9A3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EF18BEC-ADAC-94F0-3B6E-6339CD4B11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Pencil buoys be careful barnacles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2883750-085F-8363-5951-5D59AA6969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08191A2-7F18-4D3E-B4DE-60857F2F779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0B0DB44-F7F7-EE9E-532E-B8859055BC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DCC77263-3D99-8C4F-A56B-442B72E2B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68941F67-51A8-C2C6-6C67-81428E4A4A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006888F-CEF6-41C2-873C-24B868EEE4B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DF130B9B-A2D7-AB9E-8E8A-3AE377446443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3FCBC72-2FE6-6915-C603-D92E347430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1CEC955-07CA-11B4-E4B7-B74B84189D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CE449-64C7-41E5-931E-2CE29760CA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8AADE37-7FE3-FE88-6C02-0CAF22CE3E2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0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C174B9-83FB-2792-ECB0-694D37B57C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538273-F536-FE0C-A4D2-E323816CC5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286D5F-690D-CF94-C190-5005AA8283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AF1E5-5517-4432-9BB4-2DED49B1D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71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4ED085-B994-2241-5240-F996C70C91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7BC6A4-6672-526D-48BF-391C0C69FB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F4BD20-5466-7377-0341-1B878D2548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EACB0-3163-466C-98F6-8042F92EE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27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31D914-11CB-DFD0-AF89-BD65F5CF42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9B97A4-2705-68BE-2EB8-E6BFEE358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0D7A9C-9FDF-0BA1-F271-6EE5A8372A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B4664-D05E-42E9-9DB9-093E15D2D7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52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FDBE80-CB32-EA9B-3976-C385A8FBC8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4165BA-9386-EF3D-E661-38D025B5DC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DE04A8-BAB4-86E9-17F6-07F5DBC50F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96B05-9DAF-4E81-9C2A-0354E013F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50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2AEF49-DD0C-806F-ED4A-2A477AC18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79D910-5849-FC0A-E932-60897FDA3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C8F50-E915-E5E5-34C1-24A85D745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29B0C-EEAA-403F-AB11-67169E808F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8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D874EE-F326-4B31-6755-6764E9B54E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77848DA-15AA-378E-02D5-FFC83D7C9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D6B697-10AE-7AB9-C154-5885D023A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FCBCA-CB18-45F7-AC98-191A60E234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54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D5AA8D-B899-9D07-44B7-60C94EA557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BDCBA4-F7A5-FEAC-0A0B-388A7D7E28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86E7E9-A615-CBBC-9DA5-9AFCDA3285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32F75-F131-472C-BAE7-DE4406303D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78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300855-F434-C23C-4DA9-43B6F55256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7BDCDB-1E4C-207E-2668-5297FFC26C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90EFF35-A677-97F2-B655-FBFFC8DB9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F8C46-7F68-4640-95A5-B44EAC04D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24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0D2DE5-9B56-369E-7B1E-203DAB6901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5B7816-BDF2-470F-5B38-E0B5469CF4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98AD82-10EE-E66E-608A-0CC4208103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F7E49-03CD-482C-AE46-14B2E2C87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3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09E136-4D03-1FAC-8C60-2D977F5481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2663D5-2B43-FB28-1CE2-24F3B6B6AC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D76CE-F1E8-6317-B27A-1D069910E8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2B5C7-139F-4531-AD5E-74E9B1FD77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1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1CFA861-CEE3-4404-4919-8C540446F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9C174D0-6F8E-C41A-E6CD-05ABFBE42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FB2CFE5-52FB-05F3-ABBD-514AB46983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A330A704-37DE-67F8-59FD-11AE2B0ECB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8E5D2FD4-A200-A46A-04D7-9B5B6EAD58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9E271D-1967-46F7-88C4-E959F207F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8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3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34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34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3437E1-F88B-8A68-27C5-62E883E3F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810" y="642726"/>
            <a:ext cx="7366379" cy="5572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Arch2.jpg">
            <a:extLst>
              <a:ext uri="{FF2B5EF4-FFF2-40B4-BE49-F238E27FC236}">
                <a16:creationId xmlns:a16="http://schemas.microsoft.com/office/drawing/2014/main" id="{1DF2C754-5FE7-A440-01E4-A32BD2B7A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013B73-140E-5FBD-FE1F-FD4841275F03}"/>
              </a:ext>
            </a:extLst>
          </p:cNvPr>
          <p:cNvSpPr/>
          <p:nvPr/>
        </p:nvSpPr>
        <p:spPr>
          <a:xfrm>
            <a:off x="1083906" y="838200"/>
            <a:ext cx="7298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</a:p>
          <a:p>
            <a:pPr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Mellock - Meet Referee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586356-9A8D-CD7D-2F59-8A0C085DF553}"/>
              </a:ext>
            </a:extLst>
          </p:cNvPr>
          <p:cNvSpPr/>
          <p:nvPr/>
        </p:nvSpPr>
        <p:spPr>
          <a:xfrm>
            <a:off x="838200" y="2186107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b="1" spc="-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Overview</a:t>
            </a:r>
          </a:p>
          <a:p>
            <a:pPr marL="808038" indent="-342900">
              <a:buFont typeface="Arial" panose="020B0604020202020204" pitchFamily="34" charset="0"/>
              <a:buChar char="•"/>
              <a:defRPr/>
            </a:pPr>
            <a:r>
              <a:rPr lang="en-US" sz="2400" b="1" spc="-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Clockwise Course (Right Turns)</a:t>
            </a:r>
          </a:p>
          <a:p>
            <a:pPr marL="808038" indent="-342900">
              <a:buFont typeface="Arial" panose="020B0604020202020204" pitchFamily="34" charset="0"/>
              <a:buChar char="•"/>
              <a:defRPr/>
            </a:pPr>
            <a:r>
              <a:rPr lang="en-US" sz="2400" b="1" spc="-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Three Laps – 3K</a:t>
            </a:r>
          </a:p>
          <a:p>
            <a:pPr marL="808038" indent="-342900">
              <a:buFont typeface="Arial" panose="020B0604020202020204" pitchFamily="34" charset="0"/>
              <a:buChar char="•"/>
              <a:defRPr/>
            </a:pPr>
            <a:r>
              <a:rPr lang="en-US" sz="2400" b="1" spc="-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Two Laps – 2K</a:t>
            </a:r>
          </a:p>
          <a:p>
            <a:pPr marL="808038" indent="-342900">
              <a:buFont typeface="Arial" panose="020B0604020202020204" pitchFamily="34" charset="0"/>
              <a:buChar char="•"/>
              <a:defRPr/>
            </a:pPr>
            <a:r>
              <a:rPr lang="en-US" sz="2400" b="1" spc="-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One Lap - 1K</a:t>
            </a:r>
          </a:p>
          <a:p>
            <a:pPr marL="808038" indent="-342900">
              <a:buFont typeface="Arial" panose="020B0604020202020204" pitchFamily="34" charset="0"/>
              <a:buChar char="•"/>
              <a:defRPr/>
            </a:pPr>
            <a:r>
              <a:rPr lang="en-US" sz="2400" b="1" spc="-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Turns – Yellow Tri (Right)</a:t>
            </a:r>
          </a:p>
          <a:p>
            <a:pPr marL="808038" indent="-342900">
              <a:buFont typeface="Arial" panose="020B0604020202020204" pitchFamily="34" charset="0"/>
              <a:buChar char="•"/>
              <a:defRPr/>
            </a:pPr>
            <a:r>
              <a:rPr lang="en-US" sz="2400" b="1" spc="-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Sighting Buoys – Orange Tomato </a:t>
            </a:r>
          </a:p>
          <a:p>
            <a:pPr marL="457200" indent="-457200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b="1" spc="-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– In Water Line Of Sight</a:t>
            </a:r>
          </a:p>
          <a:p>
            <a:pPr marL="457200" indent="-457200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b="1" spc="-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 </a:t>
            </a:r>
          </a:p>
          <a:p>
            <a:pPr marL="914400" lvl="1" indent="-457200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b="1" spc="-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 Tomato shows the opening of the Finish Chute. Slap Board Finish</a:t>
            </a:r>
          </a:p>
          <a:p>
            <a:pPr marL="914400" lvl="1" indent="-457200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b="1" u="sng" spc="-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Athletes Required To Pick Up Race Ticket</a:t>
            </a:r>
            <a:endParaRPr lang="en-US" sz="2400" u="sng" spc="-1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Arch2.jpg">
            <a:extLst>
              <a:ext uri="{FF2B5EF4-FFF2-40B4-BE49-F238E27FC236}">
                <a16:creationId xmlns:a16="http://schemas.microsoft.com/office/drawing/2014/main" id="{6459148B-8312-1DA0-FB23-0A83CBF28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861E53-34AB-ADA6-394F-D2AF350D6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6799"/>
            <a:ext cx="9144000" cy="5159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7" descr="Arch2.jpg">
            <a:extLst>
              <a:ext uri="{FF2B5EF4-FFF2-40B4-BE49-F238E27FC236}">
                <a16:creationId xmlns:a16="http://schemas.microsoft.com/office/drawing/2014/main" id="{9A24B52F-A7BC-BB56-CBB0-8C7221981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65B51F-AC37-880F-08FB-49A15184980F}"/>
              </a:ext>
            </a:extLst>
          </p:cNvPr>
          <p:cNvSpPr/>
          <p:nvPr/>
        </p:nvSpPr>
        <p:spPr>
          <a:xfrm>
            <a:off x="609600" y="1231900"/>
            <a:ext cx="47069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Lake Andrea Beach</a:t>
            </a:r>
          </a:p>
          <a:p>
            <a:pPr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Jada Myers - Local Event Director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1444D1-6111-2E96-201F-750B602A090D}"/>
              </a:ext>
            </a:extLst>
          </p:cNvPr>
          <p:cNvSpPr/>
          <p:nvPr/>
        </p:nvSpPr>
        <p:spPr>
          <a:xfrm>
            <a:off x="677065" y="24384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2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  <a:p>
            <a:pPr marL="457200" indent="-457200" eaLnBrk="1" hangingPunct="1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2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</a:p>
          <a:p>
            <a:pPr marL="457200" indent="-457200" eaLnBrk="1" hangingPunct="1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2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  <a:p>
            <a:pPr marL="457200" indent="-457200" eaLnBrk="1" hangingPunct="1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2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 Life</a:t>
            </a:r>
          </a:p>
          <a:p>
            <a:pPr marL="457200" indent="-457200" eaLnBrk="1" hangingPunct="1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2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Quality</a:t>
            </a:r>
          </a:p>
          <a:p>
            <a:pPr marL="457200" indent="-457200" eaLnBrk="1" hangingPunct="1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2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Restrooms</a:t>
            </a:r>
          </a:p>
          <a:p>
            <a:pPr marL="457200" indent="-457200" eaLnBrk="1" hangingPunct="1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32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No Parking in the Beer Garden lot. </a:t>
            </a:r>
          </a:p>
          <a:p>
            <a:pPr eaLnBrk="1" hangingPunct="1">
              <a:buSzPct val="75000"/>
              <a:defRPr/>
            </a:pPr>
            <a:endParaRPr lang="en-US" sz="3200" b="1" spc="-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Arch2.jpg">
            <a:extLst>
              <a:ext uri="{FF2B5EF4-FFF2-40B4-BE49-F238E27FC236}">
                <a16:creationId xmlns:a16="http://schemas.microsoft.com/office/drawing/2014/main" id="{FC7C722B-BD62-904B-9A2E-C91B9EF60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4294F2-690F-5A0A-7913-46E10B8260D1}"/>
              </a:ext>
            </a:extLst>
          </p:cNvPr>
          <p:cNvSpPr/>
          <p:nvPr/>
        </p:nvSpPr>
        <p:spPr>
          <a:xfrm>
            <a:off x="990600" y="1219200"/>
            <a:ext cx="86677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Abbreviated Safety Plan</a:t>
            </a:r>
          </a:p>
          <a:p>
            <a:pPr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</a:t>
            </a:r>
            <a:r>
              <a:rPr lang="en-US" sz="2400" spc="-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Geanon</a:t>
            </a: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Event Safety Director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7E3C73-AC83-9D0F-A6F1-D7583F91CDB3}"/>
              </a:ext>
            </a:extLst>
          </p:cNvPr>
          <p:cNvSpPr/>
          <p:nvPr/>
        </p:nvSpPr>
        <p:spPr>
          <a:xfrm>
            <a:off x="228600" y="2514600"/>
            <a:ext cx="84582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7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7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Lifeguards – Certifications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7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 Response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7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EMT’s, AED’s 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7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EMS Location And Estimated Response Times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7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Location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7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Shade And Beverages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7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 With Safety Personnel On Course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7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Craft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Arch2.jpg">
            <a:extLst>
              <a:ext uri="{FF2B5EF4-FFF2-40B4-BE49-F238E27FC236}">
                <a16:creationId xmlns:a16="http://schemas.microsoft.com/office/drawing/2014/main" id="{9F4B8E9B-2F35-CBE9-208B-B4B532EA6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4294F2-690F-5A0A-7913-46E10B8260D1}"/>
              </a:ext>
            </a:extLst>
          </p:cNvPr>
          <p:cNvSpPr/>
          <p:nvPr/>
        </p:nvSpPr>
        <p:spPr>
          <a:xfrm>
            <a:off x="990600" y="1219200"/>
            <a:ext cx="86677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Abbreviated Safety Plan</a:t>
            </a:r>
          </a:p>
          <a:p>
            <a:pPr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</a:t>
            </a:r>
            <a:r>
              <a:rPr lang="en-US" sz="2400" spc="-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Geanon</a:t>
            </a: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Event Safety Director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7E3C73-AC83-9D0F-A6F1-D7583F91CDB3}"/>
              </a:ext>
            </a:extLst>
          </p:cNvPr>
          <p:cNvSpPr/>
          <p:nvPr/>
        </p:nvSpPr>
        <p:spPr>
          <a:xfrm>
            <a:off x="228600" y="2514600"/>
            <a:ext cx="84582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7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Conditions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US" sz="27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US" sz="27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Temp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US" sz="27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Quality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7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Athlete Protocol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7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Abandonment Procedure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US" sz="27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US" sz="2700" b="1" u="sng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Athletes Must Check In With An Official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US" sz="2700" b="1" u="sng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Athletes Must Collect Their Race Tag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sz="2700" b="1" spc="-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Arch2.jpg">
            <a:extLst>
              <a:ext uri="{FF2B5EF4-FFF2-40B4-BE49-F238E27FC236}">
                <a16:creationId xmlns:a16="http://schemas.microsoft.com/office/drawing/2014/main" id="{EE1F6DA2-375E-5058-0F18-9BAC1C102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CA38C8-381A-8D84-C452-3181FD8A3E9E}"/>
              </a:ext>
            </a:extLst>
          </p:cNvPr>
          <p:cNvSpPr/>
          <p:nvPr/>
        </p:nvSpPr>
        <p:spPr>
          <a:xfrm>
            <a:off x="1028700" y="1065519"/>
            <a:ext cx="77724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Additional Logistics</a:t>
            </a: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Mellock - Meet Referee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4F9DA1-4B47-F9A6-520D-2E6C33AD4CF7}"/>
              </a:ext>
            </a:extLst>
          </p:cNvPr>
          <p:cNvSpPr/>
          <p:nvPr/>
        </p:nvSpPr>
        <p:spPr>
          <a:xfrm>
            <a:off x="1028700" y="2289482"/>
            <a:ext cx="77724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32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Announcer </a:t>
            </a:r>
          </a:p>
          <a:p>
            <a:pPr marL="914400" lvl="1" indent="-457200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Provide Live P.A. Updates</a:t>
            </a:r>
          </a:p>
          <a:p>
            <a:pPr marL="457200" indent="-457200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32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</a:t>
            </a:r>
          </a:p>
          <a:p>
            <a:pPr marL="914400" lvl="1" indent="-45720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Slap Board Finish</a:t>
            </a:r>
          </a:p>
          <a:p>
            <a:pPr marL="914400" lvl="1" indent="-45720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HK Timing System </a:t>
            </a:r>
          </a:p>
          <a:p>
            <a:pPr marL="914400" lvl="1" indent="-45720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Backup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Arch2.jpg">
            <a:extLst>
              <a:ext uri="{FF2B5EF4-FFF2-40B4-BE49-F238E27FC236}">
                <a16:creationId xmlns:a16="http://schemas.microsoft.com/office/drawing/2014/main" id="{E3861D59-7AB0-1C7F-7114-EE6046F3E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D89485-FC06-3566-B644-23ED51C52918}"/>
              </a:ext>
            </a:extLst>
          </p:cNvPr>
          <p:cNvSpPr/>
          <p:nvPr/>
        </p:nvSpPr>
        <p:spPr>
          <a:xfrm>
            <a:off x="647700" y="2438400"/>
            <a:ext cx="7848600" cy="2924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Clr>
                <a:schemeClr val="tx1"/>
              </a:buClr>
              <a:buSzPct val="75000"/>
              <a:defRPr/>
            </a:pPr>
            <a:r>
              <a:rPr lang="en-US" sz="40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algn="ctr" eaLnBrk="1" hangingPunct="1">
              <a:buClr>
                <a:schemeClr val="tx1"/>
              </a:buClr>
              <a:buSzPct val="75000"/>
              <a:defRPr/>
            </a:pPr>
            <a:endParaRPr lang="en-US" sz="4000" b="1" spc="-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Clr>
                <a:schemeClr val="tx1"/>
              </a:buClr>
              <a:buSzPct val="75000"/>
              <a:defRPr/>
            </a:pPr>
            <a:r>
              <a:rPr lang="en-US" sz="40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lvl="1" eaLnBrk="1" hangingPunct="1">
              <a:buClr>
                <a:schemeClr val="tx1"/>
              </a:buClr>
              <a:buSzPct val="75000"/>
              <a:defRPr/>
            </a:pP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ap"/>
            </a:endParaRPr>
          </a:p>
          <a:p>
            <a:pPr eaLnBrk="1" hangingPunct="1">
              <a:buClr>
                <a:schemeClr val="tx1"/>
              </a:buClr>
              <a:buSzPct val="75000"/>
              <a:defRPr/>
            </a:pP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C288FE-18E0-CA24-7A0F-C09F00B0E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810" y="642726"/>
            <a:ext cx="7366379" cy="5572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7" descr="Arch2.jpg">
            <a:extLst>
              <a:ext uri="{FF2B5EF4-FFF2-40B4-BE49-F238E27FC236}">
                <a16:creationId xmlns:a16="http://schemas.microsoft.com/office/drawing/2014/main" id="{40C32B8B-1517-F5FF-441E-05E5CC9B3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0ECC8A-924C-3193-6B0E-662FE4990B59}"/>
              </a:ext>
            </a:extLst>
          </p:cNvPr>
          <p:cNvSpPr/>
          <p:nvPr/>
        </p:nvSpPr>
        <p:spPr>
          <a:xfrm>
            <a:off x="223043" y="1905000"/>
            <a:ext cx="89265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SzPct val="75000"/>
              <a:defRPr/>
            </a:pPr>
            <a:r>
              <a:rPr lang="en-US" sz="2400" b="1" dirty="0">
                <a:solidFill>
                  <a:srgbClr val="002060"/>
                </a:solidFill>
              </a:rPr>
              <a:t>USA Swimming, Illinois, Iowa, Michigan, Minnesota and Wisconsin Swimming</a:t>
            </a:r>
            <a:endParaRPr lang="en-US" sz="2400" b="1" spc="-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 eaLnBrk="1" hangingPunct="1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sz="2400" b="1" u="sng" spc="-1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Thank You to the Village of Pleasant Prairie, The Rec Plex &amp; Patriots Swimming!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25DE8E-74D8-A973-9EC4-4771779A98E6}"/>
              </a:ext>
            </a:extLst>
          </p:cNvPr>
          <p:cNvSpPr/>
          <p:nvPr/>
        </p:nvSpPr>
        <p:spPr>
          <a:xfrm>
            <a:off x="647700" y="1058863"/>
            <a:ext cx="80772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GLOW 2024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39875A-2540-566D-BF28-EFE829EC7A86}"/>
              </a:ext>
            </a:extLst>
          </p:cNvPr>
          <p:cNvSpPr/>
          <p:nvPr/>
        </p:nvSpPr>
        <p:spPr>
          <a:xfrm>
            <a:off x="223042" y="3612911"/>
            <a:ext cx="86923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SzPct val="75000"/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Officials Team</a:t>
            </a:r>
          </a:p>
          <a:p>
            <a:pPr marL="914400" lvl="1" indent="-457200" eaLnBrk="1" hangingPunct="1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2060"/>
                </a:solidFill>
              </a:rPr>
              <a:t>Meet Director: Amanda </a:t>
            </a:r>
            <a:r>
              <a:rPr lang="en-US" dirty="0" err="1">
                <a:solidFill>
                  <a:srgbClr val="002060"/>
                </a:solidFill>
              </a:rPr>
              <a:t>Schleede</a:t>
            </a:r>
            <a:endParaRPr lang="en-US" dirty="0">
              <a:solidFill>
                <a:srgbClr val="002060"/>
              </a:solidFill>
            </a:endParaRPr>
          </a:p>
          <a:p>
            <a:pPr marL="914400" lvl="1" indent="-457200" eaLnBrk="1" hangingPunct="1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2060"/>
                </a:solidFill>
              </a:rPr>
              <a:t>Meet Referee: Mike Mellock  </a:t>
            </a:r>
          </a:p>
          <a:p>
            <a:pPr marL="914400" lvl="1" indent="-457200" eaLnBrk="1" hangingPunct="1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2060"/>
                </a:solidFill>
              </a:rPr>
              <a:t>Admin Referee: Andrew Olson</a:t>
            </a:r>
          </a:p>
          <a:p>
            <a:pPr marL="914400" lvl="1" indent="-457200" eaLnBrk="1" hangingPunct="1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2060"/>
                </a:solidFill>
              </a:rPr>
              <a:t>Independent Safety Officer: George </a:t>
            </a:r>
            <a:r>
              <a:rPr lang="en-US" dirty="0" err="1">
                <a:solidFill>
                  <a:srgbClr val="002060"/>
                </a:solidFill>
              </a:rPr>
              <a:t>Geanon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marL="914400" lvl="1" indent="-457200" eaLnBrk="1" hangingPunct="1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2060"/>
                </a:solidFill>
              </a:rPr>
              <a:t>Entry Chair: Michael White</a:t>
            </a:r>
          </a:p>
          <a:p>
            <a:pPr marL="914400" lvl="1" indent="-457200" eaLnBrk="1" hangingPunct="1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2060"/>
                </a:solidFill>
              </a:rPr>
              <a:t>Administrative Official: Sarah Olson</a:t>
            </a:r>
            <a:endParaRPr lang="en-US" spc="-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4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Arch2.jpg">
            <a:extLst>
              <a:ext uri="{FF2B5EF4-FFF2-40B4-BE49-F238E27FC236}">
                <a16:creationId xmlns:a16="http://schemas.microsoft.com/office/drawing/2014/main" id="{4F1DFEAE-F907-235D-0C1A-FF1F56764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2067A2-5ED2-7800-BA78-C239BE571861}"/>
              </a:ext>
            </a:extLst>
          </p:cNvPr>
          <p:cNvSpPr/>
          <p:nvPr/>
        </p:nvSpPr>
        <p:spPr>
          <a:xfrm>
            <a:off x="609600" y="1066800"/>
            <a:ext cx="8229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 June 27 – Clinic</a:t>
            </a:r>
          </a:p>
          <a:p>
            <a:pPr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Mellock - Meet Referee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CE1DD2-7CD4-778D-A699-B1C9B1C07297}"/>
              </a:ext>
            </a:extLst>
          </p:cNvPr>
          <p:cNvSpPr/>
          <p:nvPr/>
        </p:nvSpPr>
        <p:spPr>
          <a:xfrm>
            <a:off x="533400" y="2209800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10:40 AM: Arrive for Clinic Check In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11:00 AM: Open Water Clinic @ Lake Andrea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Report To Registration Area Before Clinic To Receive Clinic Ticket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All Athletes Must Have Clinic Ticket To Participate In The Clinic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All Athletes Will Pick Up Clinic Ticket At Completion Of The Clinic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One lap of the course will be allowed after the clinic once the safe staffing of guards has been established. </a:t>
            </a:r>
          </a:p>
          <a:p>
            <a:pPr lvl="1">
              <a:defRPr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5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Arch2.jpg">
            <a:extLst>
              <a:ext uri="{FF2B5EF4-FFF2-40B4-BE49-F238E27FC236}">
                <a16:creationId xmlns:a16="http://schemas.microsoft.com/office/drawing/2014/main" id="{DB88C6B6-A077-AD71-A2FC-EFBC4BC8F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39875A-2540-566D-BF28-EFE829EC7A86}"/>
              </a:ext>
            </a:extLst>
          </p:cNvPr>
          <p:cNvSpPr/>
          <p:nvPr/>
        </p:nvSpPr>
        <p:spPr>
          <a:xfrm>
            <a:off x="279918" y="2286000"/>
            <a:ext cx="86487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8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 Swimming Rules</a:t>
            </a:r>
          </a:p>
          <a:p>
            <a:pPr marL="800100" lvl="1" indent="-34290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Gear &amp; Apparel – FINA Logo</a:t>
            </a:r>
          </a:p>
          <a:p>
            <a:pPr marL="1257300" lvl="2" indent="-34290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 Suits </a:t>
            </a:r>
          </a:p>
          <a:p>
            <a:pPr marL="1714500" lvl="3" indent="-34290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For All Other Races If Water Temperatures Under 64.4 F</a:t>
            </a:r>
          </a:p>
          <a:p>
            <a:pPr marL="800100" lvl="1" indent="-34290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Unescorted Swim</a:t>
            </a:r>
          </a:p>
          <a:p>
            <a:pPr marL="800100" lvl="1" indent="-34290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Watercraft</a:t>
            </a:r>
          </a:p>
          <a:p>
            <a:pPr marL="800100" lvl="1" indent="-34290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 Flag / Red Flag Infractions</a:t>
            </a:r>
          </a:p>
          <a:p>
            <a:pPr marL="1257300" lvl="2" indent="-34290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Slip Streaming, Interference</a:t>
            </a:r>
          </a:p>
          <a:p>
            <a:pPr marL="800100" lvl="1" indent="-34290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Jewelry, Watches, Fingernails, Toenails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FFD990-3E3E-CF69-7A1C-F272DE7C3CFA}"/>
              </a:ext>
            </a:extLst>
          </p:cNvPr>
          <p:cNvSpPr/>
          <p:nvPr/>
        </p:nvSpPr>
        <p:spPr>
          <a:xfrm>
            <a:off x="609600" y="1066800"/>
            <a:ext cx="82296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 Procedures</a:t>
            </a:r>
          </a:p>
          <a:p>
            <a:pPr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Mellock - Meet Referee</a:t>
            </a:r>
          </a:p>
          <a:p>
            <a:pPr>
              <a:defRPr/>
            </a:pPr>
            <a:endParaRPr lang="en-US" sz="4000" spc="-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Arch2.jpg">
            <a:extLst>
              <a:ext uri="{FF2B5EF4-FFF2-40B4-BE49-F238E27FC236}">
                <a16:creationId xmlns:a16="http://schemas.microsoft.com/office/drawing/2014/main" id="{4F14D7F8-B350-2935-4673-14182621E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2D95A8-1C01-03CB-035E-F13499997C0D}"/>
              </a:ext>
            </a:extLst>
          </p:cNvPr>
          <p:cNvSpPr/>
          <p:nvPr/>
        </p:nvSpPr>
        <p:spPr>
          <a:xfrm>
            <a:off x="495300" y="2167345"/>
            <a:ext cx="83439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Times - Report To Registration Area No Later Than 45 Minutes Prior To Race </a:t>
            </a:r>
          </a:p>
          <a:p>
            <a:pPr marL="914400" lvl="1" indent="-45720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 Check (Suit Manufacturer And Model)</a:t>
            </a:r>
          </a:p>
          <a:p>
            <a:pPr marL="914400" lvl="1" indent="-45720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Nail Check</a:t>
            </a:r>
          </a:p>
          <a:p>
            <a:pPr marL="914400" lvl="1" indent="-45720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Race Number</a:t>
            </a:r>
          </a:p>
          <a:p>
            <a:pPr marL="457200" indent="-45720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Pre-race Meeting Approximately 15 Minutes Prior To Race</a:t>
            </a:r>
          </a:p>
          <a:p>
            <a:pPr marL="914400" lvl="1" indent="-45720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Prepared To Swim</a:t>
            </a:r>
          </a:p>
          <a:p>
            <a:pPr marL="914400" lvl="1" indent="-45720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Athletes Proceed To Staging Area, Volleyball Courts After Meeting</a:t>
            </a:r>
          </a:p>
          <a:p>
            <a:pPr marL="457200" indent="-45720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b="1" i="1" u="sng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Participating Athletes Must Present Race Ticket To Enter The Water</a:t>
            </a:r>
          </a:p>
          <a:p>
            <a:pPr marL="914400" lvl="1" indent="-457200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Athletes Receive Bag Tag Back Upon Exit – Do not leave the race area without Race Bag Tag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68F868-4744-CB38-B697-0B3839B7DB33}"/>
              </a:ext>
            </a:extLst>
          </p:cNvPr>
          <p:cNvSpPr/>
          <p:nvPr/>
        </p:nvSpPr>
        <p:spPr>
          <a:xfrm>
            <a:off x="609600" y="1066800"/>
            <a:ext cx="8229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 Procedures </a:t>
            </a:r>
          </a:p>
          <a:p>
            <a:pPr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Mellock - Meet Referee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Arch2.jpg">
            <a:extLst>
              <a:ext uri="{FF2B5EF4-FFF2-40B4-BE49-F238E27FC236}">
                <a16:creationId xmlns:a16="http://schemas.microsoft.com/office/drawing/2014/main" id="{B660E418-AC0C-C379-8A71-C78E9BF7E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EA9881-940E-4441-1E66-55D15924EF6A}"/>
              </a:ext>
            </a:extLst>
          </p:cNvPr>
          <p:cNvSpPr/>
          <p:nvPr/>
        </p:nvSpPr>
        <p:spPr>
          <a:xfrm>
            <a:off x="522514" y="2271117"/>
            <a:ext cx="830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 Numbers &amp; Check-in</a:t>
            </a:r>
          </a:p>
          <a:p>
            <a:pPr marL="457200" indent="-457200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u="sng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Athletes Must Have Race Ticket To Participate</a:t>
            </a:r>
          </a:p>
          <a:p>
            <a:pPr marL="457200" indent="-457200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Start/Finish Procedures</a:t>
            </a:r>
          </a:p>
          <a:p>
            <a:pPr marL="914400" lvl="1" indent="-457200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Water Start (Line Of Sight) – Boat/Blue Buoy and Shore</a:t>
            </a:r>
          </a:p>
          <a:p>
            <a:pPr marL="914400" lvl="1" indent="-457200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Water Finish (Slap Board)</a:t>
            </a:r>
          </a:p>
          <a:p>
            <a:pPr marL="457200" indent="-457200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u="sng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Athletes Must Take Race Ticket At Finish Of Race</a:t>
            </a:r>
          </a:p>
          <a:p>
            <a:pPr marL="457200" indent="-457200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 Procedure / Designated Cut-off Time</a:t>
            </a:r>
          </a:p>
          <a:p>
            <a:pPr marL="457200" indent="-457200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Abandoning The Race</a:t>
            </a:r>
          </a:p>
          <a:p>
            <a:pPr marL="457200" indent="-457200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Protests </a:t>
            </a:r>
          </a:p>
          <a:p>
            <a:pPr marL="457200" indent="-457200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Inclement Weather/Contingencies</a:t>
            </a:r>
          </a:p>
          <a:p>
            <a:pPr marL="457200" indent="-457200" eaLnBrk="1" hangingPunct="1"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Recall Signal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BA09ED-1185-C18D-0315-CEAA598698EE}"/>
              </a:ext>
            </a:extLst>
          </p:cNvPr>
          <p:cNvSpPr/>
          <p:nvPr/>
        </p:nvSpPr>
        <p:spPr>
          <a:xfrm>
            <a:off x="609600" y="1056382"/>
            <a:ext cx="8229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 Procedures </a:t>
            </a:r>
          </a:p>
          <a:p>
            <a:pPr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Mellock - Meet Referee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Arch2.jpg">
            <a:extLst>
              <a:ext uri="{FF2B5EF4-FFF2-40B4-BE49-F238E27FC236}">
                <a16:creationId xmlns:a16="http://schemas.microsoft.com/office/drawing/2014/main" id="{F8DABCA2-5882-D6B4-60D9-632168F86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EA4A1D-F4C2-E100-C3C9-1840B3DB5E50}"/>
              </a:ext>
            </a:extLst>
          </p:cNvPr>
          <p:cNvSpPr/>
          <p:nvPr/>
        </p:nvSpPr>
        <p:spPr>
          <a:xfrm>
            <a:off x="609600" y="1066800"/>
            <a:ext cx="8229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27 – Race Time!</a:t>
            </a:r>
          </a:p>
          <a:p>
            <a:pPr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Mellock - Meet Referee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DFD85A-AB06-6E41-C245-463193FB8463}"/>
              </a:ext>
            </a:extLst>
          </p:cNvPr>
          <p:cNvSpPr/>
          <p:nvPr/>
        </p:nvSpPr>
        <p:spPr>
          <a:xfrm>
            <a:off x="228600" y="2209800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1:00 PM: Race Registration &amp; Check In Opens For 3K Athletes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b="1" u="sng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u="sng" dirty="0">
                <a:solidFill>
                  <a:schemeClr val="tx1">
                    <a:lumMod val="50000"/>
                  </a:schemeClr>
                </a:solidFill>
              </a:rPr>
              <a:t>2:45 PM: MANDATORY Coaches Meeting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Held In The Beach House Pavilion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2:15 PM: Course Open For Warm-Up (Between Buoy 2 &amp; 3)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During Rest Of Day, Warm-Up / Cool Down Available @ Beach Area</a:t>
            </a:r>
          </a:p>
        </p:txBody>
      </p:sp>
    </p:spTree>
    <p:extLst>
      <p:ext uri="{BB962C8B-B14F-4D97-AF65-F5344CB8AC3E}">
        <p14:creationId xmlns:p14="http://schemas.microsoft.com/office/powerpoint/2010/main" val="204599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Arch2.jpg">
            <a:extLst>
              <a:ext uri="{FF2B5EF4-FFF2-40B4-BE49-F238E27FC236}">
                <a16:creationId xmlns:a16="http://schemas.microsoft.com/office/drawing/2014/main" id="{9DF5E4E2-33EE-BF8F-8E84-4C9797E0C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7591E1-4391-0DD5-6A2F-582D08076101}"/>
              </a:ext>
            </a:extLst>
          </p:cNvPr>
          <p:cNvSpPr/>
          <p:nvPr/>
        </p:nvSpPr>
        <p:spPr>
          <a:xfrm>
            <a:off x="152400" y="2209800"/>
            <a:ext cx="8915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3:15 PM: MANDATORY Participant Pre-Race Meeting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All 3k Race Participants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Held On The Beach Inside The Fence In Front Of The Pavilion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Immediately Following: Open 3K Athletes Line Up East Of Pavilion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Athletes Need To Be Prepared To Swim Immediately After Meeting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3:30 PM: Roll Call/ Check – Volley Ball Courts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3:45 PM: First Wave Of 3K Begins – Women’s 3K to start ~ 5 minutes after Men’s.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Awards for 3K Will be presented by each LSC at their choice of time and location.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F2AF1-1FBA-97CB-5A6E-F1CD6DBA93D9}"/>
              </a:ext>
            </a:extLst>
          </p:cNvPr>
          <p:cNvSpPr/>
          <p:nvPr/>
        </p:nvSpPr>
        <p:spPr>
          <a:xfrm>
            <a:off x="933450" y="947738"/>
            <a:ext cx="59891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Race Day Schedule – 3K </a:t>
            </a:r>
          </a:p>
          <a:p>
            <a:pPr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Mellock - Meet Referee </a:t>
            </a:r>
            <a:endParaRPr lang="en-US" sz="3200" spc="-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6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Arch2.jpg">
            <a:extLst>
              <a:ext uri="{FF2B5EF4-FFF2-40B4-BE49-F238E27FC236}">
                <a16:creationId xmlns:a16="http://schemas.microsoft.com/office/drawing/2014/main" id="{16E3A2C7-A251-B23D-F492-630E8A844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7591E1-4391-0DD5-6A2F-582D08076101}"/>
              </a:ext>
            </a:extLst>
          </p:cNvPr>
          <p:cNvSpPr/>
          <p:nvPr/>
        </p:nvSpPr>
        <p:spPr>
          <a:xfrm>
            <a:off x="921924" y="2209800"/>
            <a:ext cx="80696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3:00 PM: Check in Begins for Race Participants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Warmups held in front of the pavilion in the roped off area. NOT ON THE COURSE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4:15 PM: Mandatory Athlete Meeting – In front of the pavilion in the sand. After the meeting we will head to the volleyball courts with the 1K athletes.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Plan on racing immediately after the meeting if you are swimming the 1K race. There will be one heat with combined genders.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4:45 PM: Estimated Start for 1K – Both Boys and Girls – One Loop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5:15 PM: Estimated Start for 2K – Both Boys and Girls – Two Loops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F2AF1-1FBA-97CB-5A6E-F1CD6DBA93D9}"/>
              </a:ext>
            </a:extLst>
          </p:cNvPr>
          <p:cNvSpPr/>
          <p:nvPr/>
        </p:nvSpPr>
        <p:spPr>
          <a:xfrm>
            <a:off x="933450" y="947738"/>
            <a:ext cx="73661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Race Day Schedule – 1K &amp; 2K  </a:t>
            </a:r>
          </a:p>
          <a:p>
            <a:pPr>
              <a:defRPr/>
            </a:pPr>
            <a:r>
              <a:rPr lang="en-US" sz="240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 Mellock – Meet Referee</a:t>
            </a:r>
            <a:endParaRPr lang="en-US" sz="3200" spc="-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1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259798619F8A4B9C47A01C39FC395C" ma:contentTypeVersion="5" ma:contentTypeDescription="Create a new document." ma:contentTypeScope="" ma:versionID="5e6662ccd42ce947cd55b4e943e23422">
  <xsd:schema xmlns:xsd="http://www.w3.org/2001/XMLSchema" xmlns:xs="http://www.w3.org/2001/XMLSchema" xmlns:p="http://schemas.microsoft.com/office/2006/metadata/properties" xmlns:ns3="311e9c6d-0d35-4e6e-8adc-15c32668cded" targetNamespace="http://schemas.microsoft.com/office/2006/metadata/properties" ma:root="true" ma:fieldsID="037f094d952945af4287958aa322904f" ns3:_="">
    <xsd:import namespace="311e9c6d-0d35-4e6e-8adc-15c32668cd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1e9c6d-0d35-4e6e-8adc-15c32668cd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11e9c6d-0d35-4e6e-8adc-15c32668cded" xsi:nil="true"/>
  </documentManagement>
</p:properties>
</file>

<file path=customXml/itemProps1.xml><?xml version="1.0" encoding="utf-8"?>
<ds:datastoreItem xmlns:ds="http://schemas.openxmlformats.org/officeDocument/2006/customXml" ds:itemID="{21C873A2-F81D-4ED6-AD43-8BAAE65676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1e9c6d-0d35-4e6e-8adc-15c32668cd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FC7BE5-6B7F-4E31-B202-E84E57C577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EECBFF-C1A8-4492-BD68-60230FED5CC0}">
  <ds:schemaRefs>
    <ds:schemaRef ds:uri="311e9c6d-0d35-4e6e-8adc-15c32668cded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26220</TotalTime>
  <Words>863</Words>
  <Application>Microsoft Office PowerPoint</Application>
  <PresentationFormat>On-screen Show (4:3)</PresentationFormat>
  <Paragraphs>155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Asap</vt:lpstr>
      <vt:lpstr>Calibri</vt:lpstr>
      <vt:lpstr>Tahoma</vt:lpstr>
      <vt:lpstr>Wingdings</vt:lpstr>
      <vt:lpstr>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USA Swimming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2005 Junior Pan Pacific Swimming Championships Maui, Hawaii</dc:title>
  <dc:creator>Dean Ekeren</dc:creator>
  <cp:lastModifiedBy>Michael Mellock</cp:lastModifiedBy>
  <cp:revision>352</cp:revision>
  <dcterms:created xsi:type="dcterms:W3CDTF">2004-11-10T16:07:37Z</dcterms:created>
  <dcterms:modified xsi:type="dcterms:W3CDTF">2024-06-25T20:19:28Z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0x01010074259798619F8A4B9C47A01C39FC395C</vt:lpwstr>
  </property>
</Properties>
</file>