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8" r:id="rId8"/>
    <p:sldId id="269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7" r:id="rId17"/>
    <p:sldId id="278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F2E7-53F4-4F4F-A1C1-B631CE64D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755EF-8FC6-4496-A979-F70F71972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6A2A8-B015-4F7A-B606-802CE134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D2D0-081A-4C92-B089-6969695B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F735-0FDB-474F-BFB5-223E6582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661A-E165-4867-976F-D5E34BA3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EB5C3-4241-4E55-8D06-1045AAE35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39CF6-090B-43B9-8268-FD1FAAFC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406C-CA3E-48BD-A49E-91D99B34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6E378-FEA0-4E4E-9D02-5E2D22F6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4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7E405-1D45-4B38-BEB7-A1FB62E6D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6C997-8A74-439A-BAC3-4CB11D69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F95EB-4EE6-45A6-8C54-D897D543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3A990-4B42-4354-AD92-0866024E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656EE-0254-40D5-9EB3-EAB75B4F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BC1E-87AE-4DDE-825A-7E3BD0E6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C39F-A356-4AE6-BB36-1DCDA332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77812-9324-4490-8D7C-08D021CA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25EA-5885-4994-8113-171D791A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E847-BC55-4F16-9A59-785F2FD2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0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8C3C-8A9C-4607-BB6A-BAE08FDD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1D74F-E29A-4E9B-9604-065DDF6DC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FAEC1-2E51-4712-85C0-40975AC9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3C60-0C24-4B86-A19F-A6AC9BC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1A75B-2609-42EC-9C79-F34AC1C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3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394D-BC5E-4D37-AA17-C79B0BFB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B0A59-F00B-41AA-BF9F-A7285C0E5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C6B45-5AEE-46E2-B17B-37A46F8DF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CAD76-A4CE-4211-B9C6-5AE83896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91A27-C8F9-4629-9CE5-AAA0D7D5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39C7D-24B4-4B23-94E9-BB46F6E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3A23-D62F-405C-B976-7CB0F545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9AA7A-1B1A-46F0-93E9-7EF71EAE9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CC1FD-C139-4D96-96A0-24769D97D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E611B-F232-4B4C-85DB-C248808FD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3C207-217F-42CE-93F9-6BB43B81D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D85D8-E52C-437D-BEE2-7C7EEE2B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4C11A-A1BB-4B8A-870E-6C316866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D3DD2-FB2D-40A8-8AF1-4B0B3900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D050-7DE7-47B4-9CDC-18CD723A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51DAE-14A9-47B0-9B84-07E62BBE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0A09E-6759-409C-80F7-41230BD4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CCDEB-A0D7-4E77-A383-9534E0D2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98207-8D44-470B-A5F1-63468C08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C34B7-2898-4B39-ADAB-ED3968DA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CC34E-AD14-407B-90F9-D106CE5A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2024-B9FB-4AED-9DE6-DDE61F8D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731D5-2FD8-4202-B79D-623AF8A03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8B3C6-3787-45F2-8785-2303FBF28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AACFD-7250-42EE-BE14-AA9D328F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52189-2733-48E4-9D72-4C8C2CF9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316AA-452C-4999-B30E-5EC18656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9386-9D0E-48B4-8BD6-4D128CD2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487B0-9A39-4CBA-9363-AC313F675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47A8B-6677-4156-93AC-50836999D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7854-B317-47F9-A63C-7F7D22F2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78C57-A72D-4189-BC03-3048E67A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DD3D4-E41C-4B11-9B24-387742B7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41DB2-ED81-42DF-A332-27F0FB6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691F3-D989-4829-A506-036A28F6F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3EFEF-67FC-4E07-A63B-A41E31AE2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E17B-7404-4A0D-B7B5-54FEC7D94DF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35004-2399-4F69-83A5-7E4705BBB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671F-A78E-443B-8616-4879295D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62C2-1ABF-4EC8-A6B5-42739AFD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jmeece1974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A5E67-E4AE-428A-8178-9DAB55DB2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Artistry of an Organized Admin Official</a:t>
            </a:r>
            <a:b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89447-7B36-45A9-ADDC-7E906789E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Tracy Meece</a:t>
            </a:r>
            <a:b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 Swimming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B6BE70-D402-446F-8B26-7CC51DC20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" r="-2" b="-2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2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DB5011-EDFD-4ADB-BB11-6E335697C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3" y="643467"/>
            <a:ext cx="986029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8B1AD-FD14-4082-9F88-913045F4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2"/>
            <a:ext cx="10905066" cy="3844034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EE8D1-E4AB-445D-BA1F-AC809333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1153572"/>
            <a:ext cx="3773377" cy="44611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Documentation</a:t>
            </a:r>
          </a:p>
        </p:txBody>
      </p:sp>
      <p:sp>
        <p:nvSpPr>
          <p:cNvPr id="1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39F725-5516-4B3D-A2D0-767963B1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 Sheet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list of swimmers in each event – typically sorted fastest to slowest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Report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order and start time for each event in a session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Check-In Sheets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for positive check-in events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Scratch sheets or cards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Sheets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events in order with seeding</a:t>
            </a:r>
          </a:p>
        </p:txBody>
      </p:sp>
    </p:spTree>
    <p:extLst>
      <p:ext uri="{BB962C8B-B14F-4D97-AF65-F5344CB8AC3E}">
        <p14:creationId xmlns:p14="http://schemas.microsoft.com/office/powerpoint/2010/main" val="217594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B0734-AEAC-4A30-BFE9-1F503C8B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Checking Entries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07576-2F40-4A20-A19F-66F13CEC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58942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 and exception reports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Hy-Tek – wrong age group, qualifying times, etc.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USA-S – registration issues, proof of time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changes are made…document! 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Computer Change Form</a:t>
            </a:r>
          </a:p>
        </p:txBody>
      </p:sp>
    </p:spTree>
    <p:extLst>
      <p:ext uri="{BB962C8B-B14F-4D97-AF65-F5344CB8AC3E}">
        <p14:creationId xmlns:p14="http://schemas.microsoft.com/office/powerpoint/2010/main" val="137487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53DC-CE32-4986-922F-33EBBA05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Seeding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990CA-C3EC-4A5A-A98B-2FC0E477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6" y="2316480"/>
            <a:ext cx="5325267" cy="4506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Pre-Seeded Meets (most common)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entry deadline, seed all events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with Entry Chair and Meet Referee to finalize timelines (breaks, session start times)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 heat sheets, lane timer sheets, session reports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Timelines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up meet often!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reseed events after printing heat sheets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NTs are assigned randomly to lanes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Re-seeding WILL results in CHANGES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 swimmers will result in empty lanes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39CF8C-993E-45BB-9AB7-E3DFA99ECEE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1" r="-2" b="38894"/>
          <a:stretch/>
        </p:blipFill>
        <p:spPr bwMode="auto">
          <a:xfrm>
            <a:off x="5227320" y="-1"/>
            <a:ext cx="7296130" cy="6822919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6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B8E8-9ADC-4631-9430-95B72573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185321"/>
            <a:ext cx="4944152" cy="1622321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Time… What to bring?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EB13F-0E2E-4AC4-92B9-D6DE8EB9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603718"/>
            <a:ext cx="4944151" cy="5068962"/>
          </a:xfrm>
        </p:spPr>
        <p:txBody>
          <a:bodyPr>
            <a:normAutofit fontScale="77500" lnSpcReduction="20000"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Binder</a:t>
            </a:r>
          </a:p>
          <a:p>
            <a:pPr lvl="1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Information</a:t>
            </a:r>
          </a:p>
          <a:p>
            <a:pPr lvl="1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Reports</a:t>
            </a:r>
          </a:p>
          <a:p>
            <a:pPr lvl="1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Meet Recon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System and Binders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Pens/pencils/highlighters (have extras as someone always asks)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Stapler/extra staples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Clips/paperclips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Ruler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Post-it Notes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Tape (Scotch &amp; Masking Tape)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Colored paper for re-seeds/deck-seeded events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3-hole punch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Scissors</a:t>
            </a:r>
          </a:p>
          <a:p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Rubberbands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Flashdrive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 Cables/Ext Cords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DQ Slips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Wristbands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 Forms – Counter, sign-in</a:t>
            </a:r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1A52DB7-973F-463A-A2E9-97C1B4A7D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8"/>
          <a:stretch/>
        </p:blipFill>
        <p:spPr bwMode="auto">
          <a:xfrm>
            <a:off x="6904709" y="996482"/>
            <a:ext cx="4475531" cy="48617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signia™ 1.3' USB-to-RS-232 (DB9) PDA/Serial Adapter Cable Black  NS-PU99501 - Best Buy">
            <a:extLst>
              <a:ext uri="{FF2B5EF4-FFF2-40B4-BE49-F238E27FC236}">
                <a16:creationId xmlns:a16="http://schemas.microsoft.com/office/drawing/2014/main" id="{76296D0A-B8B7-43AB-ABD8-FB12781D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04" y="4819578"/>
            <a:ext cx="1961931" cy="12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3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CE1DA53-9811-4831-9BFB-3E8658F08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0FF1D-70AE-46AD-AA1F-5DDEE0FB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1" y="387942"/>
            <a:ext cx="5162891" cy="1674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will admin be set up? 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5A49CCF-E4FC-41A4-A013-25A7D284F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910" y="552906"/>
            <a:ext cx="4992906" cy="1674905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Deck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Meet Management Office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C0229A-8837-4253-B76A-DB38F3774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7" r="-1" b="25896"/>
          <a:stretch/>
        </p:blipFill>
        <p:spPr bwMode="auto">
          <a:xfrm>
            <a:off x="182881" y="2405149"/>
            <a:ext cx="11834494" cy="42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4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14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1B7EA-6F81-47DB-9DDE-5123EC7D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7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an admin team?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6236003-5E2B-4CC9-AA7A-0D14B7E0A5B5}"/>
              </a:ext>
            </a:extLst>
          </p:cNvPr>
          <p:cNvSpPr txBox="1"/>
          <p:nvPr/>
        </p:nvSpPr>
        <p:spPr>
          <a:xfrm>
            <a:off x="1000450" y="3819379"/>
            <a:ext cx="3058623" cy="1610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Session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Clerk of Course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Session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Operator</a:t>
            </a:r>
          </a:p>
        </p:txBody>
      </p:sp>
      <p:pic>
        <p:nvPicPr>
          <p:cNvPr id="7" name="Content Placeholder 6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BF593EB3-4967-48D7-AEB2-06025B45D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" r="1" b="39993"/>
          <a:stretch/>
        </p:blipFill>
        <p:spPr>
          <a:xfrm>
            <a:off x="4636963" y="1"/>
            <a:ext cx="3731799" cy="338328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E975A45-44C9-43EB-8AAF-90898ABC1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r="-3" b="17913"/>
          <a:stretch/>
        </p:blipFill>
        <p:spPr bwMode="auto">
          <a:xfrm>
            <a:off x="8460201" y="10"/>
            <a:ext cx="373179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AE5AAB5-27DA-487D-918F-08EB4AB3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 r="-2" b="30803"/>
          <a:stretch/>
        </p:blipFill>
        <p:spPr bwMode="auto">
          <a:xfrm>
            <a:off x="4639055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2C32A768-01B1-42C9-B1AB-BDB0113AC7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1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EBE68-5C25-45BA-9B04-C044F976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27161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31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Database Settings</a:t>
            </a:r>
            <a:br>
              <a:rPr lang="en-US" sz="31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  <a:br>
              <a:rPr lang="en-US" sz="31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Other Checklist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C96D-5E2B-49CB-81FA-D548DA68D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2222500"/>
            <a:ext cx="5868379" cy="4078310"/>
          </a:xfrm>
        </p:spPr>
        <p:txBody>
          <a:bodyPr>
            <a:normAutofit lnSpcReduction="10000"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 Screen – List &amp; Score Preferences</a:t>
            </a:r>
          </a:p>
          <a:p>
            <a:pPr lvl="1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Standards included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Scoring Set Up Correctly </a:t>
            </a:r>
            <a:b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(see MM Scoring &amp; Awards Settings Handout)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Footers (graphics do NOT transfer with back-up)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loaded into timing console?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 to scoreboard?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System tested?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 heat sheets to Officials?</a:t>
            </a: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timer sheets printed &amp; distributed?</a:t>
            </a:r>
          </a:p>
          <a:p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typically add the host club’s license file to my flash drive just in case I need to create any reports after the meet. </a:t>
            </a:r>
          </a:p>
          <a:p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100" dirty="0"/>
          </a:p>
        </p:txBody>
      </p:sp>
      <p:pic>
        <p:nvPicPr>
          <p:cNvPr id="6" name="Picture 2" descr="Swim Meet Tournament Software &amp; Solutions">
            <a:extLst>
              <a:ext uri="{FF2B5EF4-FFF2-40B4-BE49-F238E27FC236}">
                <a16:creationId xmlns:a16="http://schemas.microsoft.com/office/drawing/2014/main" id="{679B0466-11D1-4F27-B3B9-CC28732B8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r="20679" b="1"/>
          <a:stretch/>
        </p:blipFill>
        <p:spPr bwMode="auto">
          <a:xfrm>
            <a:off x="6182944" y="55718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6C4C7B-4023-49F9-8086-BE3C2EC51952}"/>
              </a:ext>
            </a:extLst>
          </p:cNvPr>
          <p:cNvSpPr txBox="1">
            <a:spLocks/>
          </p:cNvSpPr>
          <p:nvPr/>
        </p:nvSpPr>
        <p:spPr>
          <a:xfrm>
            <a:off x="684213" y="4635500"/>
            <a:ext cx="6486525" cy="15367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6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C18F5-1286-4371-AF77-2D0529EA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229558"/>
            <a:ext cx="4393595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Responsibilities </a:t>
            </a:r>
            <a:b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During/After the Meet</a:t>
            </a:r>
            <a:b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Admin COC Responsibilities Document – This also includes What to Print 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86028-249F-4C9B-A640-BB2A82F32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791" y="2650435"/>
            <a:ext cx="4611757" cy="36591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Reconcile Times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 DQ’s (if not using DQ slips w/codes)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Results before posting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Officials Split Requests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Back-Up of MM File-Post meet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 meet paperwork</a:t>
            </a:r>
            <a:br>
              <a:rPr lang="en-US" sz="1400" b="1" dirty="0"/>
            </a:br>
            <a:endParaRPr lang="en-US" sz="1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932A48-91B9-4C57-B0D3-DC7C91145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D4B55-6462-4ACD-A3C0-F5FDAFF6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an Admin Official?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F7B1B-AD2E-4E1F-93BD-35CE606EA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to and delegate of Meet Referee</a:t>
            </a:r>
            <a:b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Involved with all “dry” side details of the meet</a:t>
            </a:r>
            <a:b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closely with/oversees administrative staff for the meet</a:t>
            </a:r>
          </a:p>
          <a:p>
            <a:pPr lvl="1"/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Director</a:t>
            </a:r>
          </a:p>
          <a:p>
            <a:pPr lvl="1"/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 person</a:t>
            </a:r>
          </a:p>
          <a:p>
            <a:pPr lvl="1"/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 Chair</a:t>
            </a:r>
          </a:p>
          <a:p>
            <a:pPr lvl="1"/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Operator (Hy-Tek/Meet Manager)</a:t>
            </a:r>
          </a:p>
          <a:p>
            <a:pPr lvl="1"/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System operator</a:t>
            </a:r>
          </a:p>
          <a:p>
            <a:pPr lvl="1"/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Clerk of course</a:t>
            </a:r>
            <a:b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fair &amp; accurate times are recorded with </a:t>
            </a:r>
            <a:r>
              <a:rPr lang="en-US" sz="17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traceability</a:t>
            </a:r>
            <a:br>
              <a:rPr lang="en-US" sz="1700" dirty="0"/>
            </a:br>
            <a:endParaRPr lang="en-US" sz="170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uquet of flowers in a vase on a table&#10;&#10;Description automatically generated">
            <a:extLst>
              <a:ext uri="{FF2B5EF4-FFF2-40B4-BE49-F238E27FC236}">
                <a16:creationId xmlns:a16="http://schemas.microsoft.com/office/drawing/2014/main" id="{21FC0F15-CA7E-4554-AC96-F448D0D80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" b="1"/>
          <a:stretch/>
        </p:blipFill>
        <p:spPr>
          <a:xfrm rot="5400000">
            <a:off x="6731937" y="1397936"/>
            <a:ext cx="6858000" cy="406212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564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38E39-CA96-4427-B29B-B8A793D8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39" y="1066800"/>
            <a:ext cx="9836125" cy="5024511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 </a:t>
            </a:r>
            <a:br>
              <a:rPr lang="en-US" sz="14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best way to learn is to practice – at meets!</a:t>
            </a:r>
            <a:br>
              <a:rPr lang="en-US" sz="32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a meet manager license from your club or LSC, download a meet back-up and play around a bit. </a:t>
            </a:r>
            <a:r>
              <a:rPr lang="en-US" sz="32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2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2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me anytime with questions </a:t>
            </a:r>
            <a:r>
              <a:rPr lang="en-US" sz="3200" kern="1200" cap="small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US" sz="32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be added to my Admin </a:t>
            </a:r>
            <a:r>
              <a:rPr lang="en-US" sz="3200" kern="1200" dirty="0" err="1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DropBox</a:t>
            </a:r>
            <a:r>
              <a:rPr lang="en-US" sz="32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folder </a:t>
            </a:r>
            <a:br>
              <a:rPr lang="en-US" sz="32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 ask that you add whatever you’d like…don’t delete what others have created)</a:t>
            </a:r>
            <a:br>
              <a:rPr lang="en-US" sz="14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Tracy Meece</a:t>
            </a:r>
            <a:br>
              <a:rPr lang="en-US" sz="36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tjmeece1974@gmail.com</a:t>
            </a:r>
            <a:br>
              <a:rPr lang="en-US" sz="36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kern="1200" dirty="0">
                <a:solidFill>
                  <a:srgbClr val="08080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320-247-0940 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289A-93FF-4E3B-B8F8-2B531788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235373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 Official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A039D-41A8-4E8C-9FDF-94073E54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51" y="2115117"/>
            <a:ext cx="7226549" cy="4921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reinvent the wheel</a:t>
            </a:r>
          </a:p>
          <a:p>
            <a:pPr lvl="1"/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a “standard” process that all can follow</a:t>
            </a:r>
          </a:p>
          <a:p>
            <a:pPr lvl="1"/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standard forms</a:t>
            </a:r>
            <a:b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proactive</a:t>
            </a:r>
          </a:p>
          <a:p>
            <a:pPr lvl="1"/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alert for potential problems  - minimize or eliminate them</a:t>
            </a:r>
            <a:b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approachable and helpful</a:t>
            </a:r>
          </a:p>
          <a:p>
            <a:pPr lvl="1"/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service is KEY!</a:t>
            </a:r>
            <a:b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a paper trail</a:t>
            </a:r>
          </a:p>
          <a:p>
            <a:pPr lvl="1"/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 why you did something, who did it – initials</a:t>
            </a:r>
          </a:p>
          <a:p>
            <a:pPr lvl="1"/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an audit trail </a:t>
            </a:r>
            <a:b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keep the Admin Referee (if there is one) </a:t>
            </a:r>
            <a:b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and/or the Meet Referee in the loop.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2DF7D3A-9753-46D6-9715-96904BB81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r="2339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99D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91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322F897-BF5F-4F53-B767-79D39EC96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7FE27-1014-46C4-8813-B3AF3A8D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20" y="1666494"/>
            <a:ext cx="2491268" cy="26609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the admin…Now what?</a:t>
            </a:r>
          </a:p>
        </p:txBody>
      </p:sp>
      <p:sp>
        <p:nvSpPr>
          <p:cNvPr id="7175" name="Rectangle 7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6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972F-7D20-4B16-9C7D-5D55FFD3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819150" algn="l"/>
              </a:tabLst>
            </a:pPr>
            <a:b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E4C6-C70C-40AD-82E5-83C311DC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12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Announcemen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Familiarize yourself with key information: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Eligibility</a:t>
            </a: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*Entry Requirements</a:t>
            </a: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Deadlines (entries, check-in, scratches)</a:t>
            </a: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Awards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Introductions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Referee, Admin Referee, Meet Director, Entry Chair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Meet Set-Up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Request a Meet Back-Up</a:t>
            </a:r>
          </a:p>
          <a:p>
            <a:pPr marL="457200" lvl="1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Control Check-List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go thru the meet</a:t>
            </a:r>
          </a:p>
          <a:p>
            <a:pPr marL="457200" lvl="1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with Entry Chair to fix any problems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6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orts Meet Management Software - Swim, Track and Field">
            <a:extLst>
              <a:ext uri="{FF2B5EF4-FFF2-40B4-BE49-F238E27FC236}">
                <a16:creationId xmlns:a16="http://schemas.microsoft.com/office/drawing/2014/main" id="{C09F0601-7FD0-4FB4-97A7-33F8D8F7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167" y="319486"/>
            <a:ext cx="5291666" cy="26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B2C86B-01E1-4E60-97FB-75F41AD9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012" y="3266046"/>
            <a:ext cx="7231975" cy="32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60193C-ECF8-4175-AFE8-B9019461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1841653"/>
            <a:ext cx="10905066" cy="31746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6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CB08C2-A1BA-476A-9AEB-58907A1A9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77" y="736381"/>
            <a:ext cx="10884445" cy="5120197"/>
          </a:xfrm>
          <a:prstGeom prst="rect">
            <a:avLst/>
          </a:prstGeom>
          <a:ln>
            <a:noFill/>
          </a:ln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FCEBA-BB53-401C-860D-B7EEE7BAE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5" b="-1205"/>
          <a:stretch/>
        </p:blipFill>
        <p:spPr>
          <a:xfrm>
            <a:off x="643467" y="907203"/>
            <a:ext cx="10905066" cy="504359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744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Office Theme</vt:lpstr>
      <vt:lpstr>Artistry of an Organized Admin Official </vt:lpstr>
      <vt:lpstr>What Is an Admin Official? </vt:lpstr>
      <vt:lpstr>Admin Official Philosophy</vt:lpstr>
      <vt:lpstr>You’re the admin…Now what?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 Documentation</vt:lpstr>
      <vt:lpstr>Checking Entries</vt:lpstr>
      <vt:lpstr>Event Seeding</vt:lpstr>
      <vt:lpstr>Meet Time… What to bring? </vt:lpstr>
      <vt:lpstr>Where will admin be set up? </vt:lpstr>
      <vt:lpstr>Do you have an admin team?</vt:lpstr>
      <vt:lpstr>Local Database Settings  &amp;  Other Checklist Items</vt:lpstr>
      <vt:lpstr>Responsibilities  During/After the Meet  See Admin COC Responsibilities Document – This also includes What to Print List</vt:lpstr>
      <vt:lpstr>Questions?   The best way to learn is to practice – at meets! Get a meet manager license from your club or LSC, download a meet back-up and play around a bit.    Contact me anytime with questions or to be added to my Admin DropBox folder  (I ask that you add whatever you’d like…don’t delete what others have created)  Tracy Meece tjmeece1974@gmail.com 320-247-0940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Artistry of an Organized Admin Official </dc:title>
  <dc:creator>Tracy Meece</dc:creator>
  <cp:lastModifiedBy>Tracy Meece</cp:lastModifiedBy>
  <cp:revision>5</cp:revision>
  <dcterms:created xsi:type="dcterms:W3CDTF">2020-09-11T16:37:37Z</dcterms:created>
  <dcterms:modified xsi:type="dcterms:W3CDTF">2020-09-12T18:33:08Z</dcterms:modified>
</cp:coreProperties>
</file>