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6" r:id="rId1"/>
  </p:sldMasterIdLst>
  <p:sldIdLst>
    <p:sldId id="256" r:id="rId2"/>
    <p:sldId id="258" r:id="rId3"/>
    <p:sldId id="259" r:id="rId4"/>
    <p:sldId id="262" r:id="rId5"/>
    <p:sldId id="261" r:id="rId6"/>
    <p:sldId id="263" r:id="rId7"/>
    <p:sldId id="266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976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6180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91631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511665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50507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12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2323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8389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1756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0333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5115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8932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6291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9891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23299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6633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71387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7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  <p:sldLayoutId id="2147483963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21D6D9C-C44F-40AD-B0A4-C21833A75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62" y="3886200"/>
            <a:ext cx="8689976" cy="1371599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Iowa Swimming Officials Clinic</a:t>
            </a:r>
          </a:p>
          <a:p>
            <a:pPr algn="l">
              <a:lnSpc>
                <a:spcPct val="110000"/>
              </a:lnSpc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9/19/2020</a:t>
            </a:r>
          </a:p>
          <a:p>
            <a:pPr algn="l">
              <a:lnSpc>
                <a:spcPct val="110000"/>
              </a:lnSpc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Peter LaGow - Maryland Swimming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2109A6D-6EB8-4E3A-B887-955CBAB959C0}"/>
              </a:ext>
            </a:extLst>
          </p:cNvPr>
          <p:cNvSpPr/>
          <p:nvPr/>
        </p:nvSpPr>
        <p:spPr>
          <a:xfrm>
            <a:off x="2360648" y="2367260"/>
            <a:ext cx="6885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Being the BEST Official</a:t>
            </a:r>
          </a:p>
        </p:txBody>
      </p:sp>
    </p:spTree>
    <p:extLst>
      <p:ext uri="{BB962C8B-B14F-4D97-AF65-F5344CB8AC3E}">
        <p14:creationId xmlns:p14="http://schemas.microsoft.com/office/powerpoint/2010/main" val="341288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E58FDFC-8072-4017-9E77-2C6887073C6B}"/>
              </a:ext>
            </a:extLst>
          </p:cNvPr>
          <p:cNvSpPr txBox="1"/>
          <p:nvPr/>
        </p:nvSpPr>
        <p:spPr>
          <a:xfrm>
            <a:off x="4701008" y="1193576"/>
            <a:ext cx="6576591" cy="4470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110000"/>
              </a:lnSpc>
              <a:spcAft>
                <a:spcPts val="600"/>
              </a:spcAft>
              <a:buClr>
                <a:schemeClr val="tx1"/>
              </a:buClr>
            </a:pPr>
            <a:r>
              <a:rPr lang="en-US" sz="1700" b="1" cap="all" dirty="0"/>
              <a:t>“All competitive swimming events held under USA Swimming Sanction shall be conducted in accordance with the following rules that are designed to provide fair and equitable conditions of competition.”</a:t>
            </a:r>
          </a:p>
          <a:p>
            <a:pPr indent="-228600" defTabSz="914400">
              <a:lnSpc>
                <a:spcPct val="110000"/>
              </a:lnSpc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1700" cap="all" dirty="0"/>
          </a:p>
          <a:p>
            <a:pPr defTabSz="914400">
              <a:lnSpc>
                <a:spcPct val="110000"/>
              </a:lnSpc>
              <a:spcAft>
                <a:spcPts val="600"/>
              </a:spcAft>
              <a:buClr>
                <a:schemeClr val="tx1"/>
              </a:buClr>
            </a:pPr>
            <a:r>
              <a:rPr lang="en-US" sz="1700" cap="all" dirty="0"/>
              <a:t>A good official understands the philosophy and intent of the rule.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820EB9-8EBF-4E9F-A31C-FE897AF7A4EB}"/>
              </a:ext>
            </a:extLst>
          </p:cNvPr>
          <p:cNvSpPr/>
          <p:nvPr/>
        </p:nvSpPr>
        <p:spPr>
          <a:xfrm>
            <a:off x="428710" y="2129135"/>
            <a:ext cx="32694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Officiating</a:t>
            </a:r>
          </a:p>
          <a:p>
            <a:pPr algn="ctr"/>
            <a:r>
              <a:rPr lang="en-US" sz="54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 Philosophy</a:t>
            </a:r>
          </a:p>
        </p:txBody>
      </p:sp>
    </p:spTree>
    <p:extLst>
      <p:ext uri="{BB962C8B-B14F-4D97-AF65-F5344CB8AC3E}">
        <p14:creationId xmlns:p14="http://schemas.microsoft.com/office/powerpoint/2010/main" val="3685575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D5F113E-B70D-417F-849F-6C252D6CB8F2}"/>
              </a:ext>
            </a:extLst>
          </p:cNvPr>
          <p:cNvSpPr txBox="1"/>
          <p:nvPr/>
        </p:nvSpPr>
        <p:spPr>
          <a:xfrm>
            <a:off x="223651" y="1843639"/>
            <a:ext cx="11744697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/>
              <a:t>The “Best Official” is someone who:</a:t>
            </a:r>
          </a:p>
          <a:p>
            <a:pPr lvl="0"/>
            <a:endParaRPr lang="en-US" sz="2000" b="1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Considers it a privilege not an obligation to officiate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Has a strong working knowledge of the rules and is consistent in providing a uniform interpretation and application in all situations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Has a protective rather than a punitive attitude toward enforcement of the rules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Provides a safe and fair competition for all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Doesn’t make officiating a contest between the competitor and the official, </a:t>
            </a:r>
            <a:r>
              <a:rPr lang="en-US" sz="2000" dirty="0" err="1"/>
              <a:t>i.e</a:t>
            </a:r>
            <a:r>
              <a:rPr lang="en-US" sz="2000" dirty="0"/>
              <a:t>, “he always false starts;”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Focuses on observation not expectation, anticipation, not preference by remaining impartial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Has the courage to make a call they see and is honest enough to admit an error in judgment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Knows his/her intention is right and his/her attention was correctly focused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Keeps a balanced outlook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2CFA65C-9475-4785-B37B-FBFD1C1D6605}"/>
              </a:ext>
            </a:extLst>
          </p:cNvPr>
          <p:cNvSpPr/>
          <p:nvPr/>
        </p:nvSpPr>
        <p:spPr>
          <a:xfrm>
            <a:off x="5281710" y="614660"/>
            <a:ext cx="69102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Outlook and Education</a:t>
            </a:r>
          </a:p>
        </p:txBody>
      </p:sp>
    </p:spTree>
    <p:extLst>
      <p:ext uri="{BB962C8B-B14F-4D97-AF65-F5344CB8AC3E}">
        <p14:creationId xmlns:p14="http://schemas.microsoft.com/office/powerpoint/2010/main" val="3536031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D5F113E-B70D-417F-849F-6C252D6CB8F2}"/>
              </a:ext>
            </a:extLst>
          </p:cNvPr>
          <p:cNvSpPr txBox="1"/>
          <p:nvPr/>
        </p:nvSpPr>
        <p:spPr>
          <a:xfrm>
            <a:off x="237506" y="842224"/>
            <a:ext cx="11744697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n-US" b="1" dirty="0"/>
              <a:t>	</a:t>
            </a:r>
          </a:p>
          <a:p>
            <a:pPr lvl="0"/>
            <a:endParaRPr lang="en-US" b="1" dirty="0"/>
          </a:p>
          <a:p>
            <a:pPr lvl="0"/>
            <a:endParaRPr lang="en-US" b="1" dirty="0"/>
          </a:p>
          <a:p>
            <a:pPr lvl="0"/>
            <a:r>
              <a:rPr lang="en-US" b="1" dirty="0"/>
              <a:t>Training and Certification: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Keeping your certifications up to date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Attending clinics and briefings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Maintain updated knowledge of rule changes and interpretations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0"/>
            <a:r>
              <a:rPr lang="en-US" sz="2000" b="1" dirty="0"/>
              <a:t>Mentoring and Shadowing: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Connect with experienced role models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Model expected behaviors to apprentices / newer officials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Provide the </a:t>
            </a:r>
            <a:r>
              <a:rPr lang="en-US" sz="2000" b="1" dirty="0"/>
              <a:t>WHY, </a:t>
            </a:r>
            <a:r>
              <a:rPr lang="en-US" sz="2000" dirty="0"/>
              <a:t>not just the how, to mentees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0"/>
            <a:r>
              <a:rPr lang="en-US" sz="2000" b="1" dirty="0"/>
              <a:t>Evaluations: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Take advantage of participating in Championship level meets (State Champ, Sectional meets)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Participate in Officials Qualifying Meet (OQM) and request evaluations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Ask, Listen, and Observe mentors and senior officials</a:t>
            </a:r>
          </a:p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AD3D938-B8EA-4EC2-B144-2FB2C0085189}"/>
              </a:ext>
            </a:extLst>
          </p:cNvPr>
          <p:cNvSpPr/>
          <p:nvPr/>
        </p:nvSpPr>
        <p:spPr>
          <a:xfrm>
            <a:off x="5281710" y="614660"/>
            <a:ext cx="69102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Outlook and Education</a:t>
            </a:r>
          </a:p>
        </p:txBody>
      </p:sp>
    </p:spTree>
    <p:extLst>
      <p:ext uri="{BB962C8B-B14F-4D97-AF65-F5344CB8AC3E}">
        <p14:creationId xmlns:p14="http://schemas.microsoft.com/office/powerpoint/2010/main" val="1038452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5FA725-7606-44A0-B0A6-6AF6083A0A9C}"/>
              </a:ext>
            </a:extLst>
          </p:cNvPr>
          <p:cNvSpPr txBox="1"/>
          <p:nvPr/>
        </p:nvSpPr>
        <p:spPr>
          <a:xfrm>
            <a:off x="276225" y="1934468"/>
            <a:ext cx="1139175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/>
              <a:t>The “Best Official” is someone who:</a:t>
            </a:r>
          </a:p>
          <a:p>
            <a:pPr lvl="0"/>
            <a:endParaRPr lang="en-US" sz="2000" b="1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Finds it rewarding to serve and maintains his/her dignity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Physically able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Acts in the spirit of good sportsmanship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Practices critical self-evaluation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Takes pride in professional appearance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/>
              <a:t>Puts forth maximum effort before, during and after the last heat</a:t>
            </a:r>
          </a:p>
          <a:p>
            <a:pPr lvl="1"/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D9917F3-2B94-4D61-8FA5-8F5FF8AA06FF}"/>
              </a:ext>
            </a:extLst>
          </p:cNvPr>
          <p:cNvSpPr/>
          <p:nvPr/>
        </p:nvSpPr>
        <p:spPr>
          <a:xfrm>
            <a:off x="5805737" y="614660"/>
            <a:ext cx="58622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Personal Readiness</a:t>
            </a:r>
          </a:p>
        </p:txBody>
      </p:sp>
    </p:spTree>
    <p:extLst>
      <p:ext uri="{BB962C8B-B14F-4D97-AF65-F5344CB8AC3E}">
        <p14:creationId xmlns:p14="http://schemas.microsoft.com/office/powerpoint/2010/main" val="56785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5FA725-7606-44A0-B0A6-6AF6083A0A9C}"/>
              </a:ext>
            </a:extLst>
          </p:cNvPr>
          <p:cNvSpPr txBox="1"/>
          <p:nvPr/>
        </p:nvSpPr>
        <p:spPr>
          <a:xfrm>
            <a:off x="323850" y="1879765"/>
            <a:ext cx="104801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/>
              <a:t>Preparation: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Ask am I in the best place physically/mentally/emotionally to participate in whatever role needed today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Do I have all necessary supplies, paperwork, and equipment on hand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Arrive early and prepared to attend the briefing and work the meet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Refresher read of the rules prior to each meet you work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Have the required uniform ready (Navy, Khaki, Black, Mask)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Are there personal tasks or pressures that would impede my ability to wholly volunteer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4F78E13-E356-48DC-81F5-9350CA0498D1}"/>
              </a:ext>
            </a:extLst>
          </p:cNvPr>
          <p:cNvSpPr/>
          <p:nvPr/>
        </p:nvSpPr>
        <p:spPr>
          <a:xfrm>
            <a:off x="5805737" y="614660"/>
            <a:ext cx="58622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Personal Readiness</a:t>
            </a:r>
          </a:p>
        </p:txBody>
      </p:sp>
    </p:spTree>
    <p:extLst>
      <p:ext uri="{BB962C8B-B14F-4D97-AF65-F5344CB8AC3E}">
        <p14:creationId xmlns:p14="http://schemas.microsoft.com/office/powerpoint/2010/main" val="3703778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4E46566-7B9B-4CA4-8F07-6A738556CFA4}"/>
              </a:ext>
            </a:extLst>
          </p:cNvPr>
          <p:cNvSpPr txBox="1"/>
          <p:nvPr/>
        </p:nvSpPr>
        <p:spPr>
          <a:xfrm>
            <a:off x="265835" y="1982438"/>
            <a:ext cx="1044119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The “Best Official” is someone who:</a:t>
            </a:r>
          </a:p>
          <a:p>
            <a:pPr lvl="0"/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Has respect for all those working to make a swim meet a great experience for young people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Renders timely decisions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Doesn’t project the probable outcome and then makes a decision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Recognizes merit in another’s point of view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Listens and avoids adversarial relationships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Makes sure a swimmer or coach is informed of an infraction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Does not get hung up on worst case scenarios but prepares for variables</a:t>
            </a:r>
          </a:p>
          <a:p>
            <a:pPr lvl="1"/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0B1AD1-F62F-4CD2-BFF6-249C6303D5C3}"/>
              </a:ext>
            </a:extLst>
          </p:cNvPr>
          <p:cNvSpPr/>
          <p:nvPr/>
        </p:nvSpPr>
        <p:spPr>
          <a:xfrm>
            <a:off x="6426775" y="614660"/>
            <a:ext cx="46201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Meet Execution</a:t>
            </a:r>
          </a:p>
        </p:txBody>
      </p:sp>
    </p:spTree>
    <p:extLst>
      <p:ext uri="{BB962C8B-B14F-4D97-AF65-F5344CB8AC3E}">
        <p14:creationId xmlns:p14="http://schemas.microsoft.com/office/powerpoint/2010/main" val="274036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91EDC-0E7B-442A-90A5-F76595B486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1008" y="466725"/>
            <a:ext cx="7033792" cy="6029325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“Excellence isn’t as much about being the best as it is about being the best you can be and being better than you were before.” </a:t>
            </a:r>
            <a:r>
              <a:rPr lang="en-US" sz="1900" dirty="0"/>
              <a:t>- Randy Anderson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2400" dirty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“Good, better, best. Never let it rest. </a:t>
            </a:r>
            <a:r>
              <a:rPr lang="en-US" sz="2400" dirty="0" err="1"/>
              <a:t>‘Til</a:t>
            </a:r>
            <a:r>
              <a:rPr lang="en-US" sz="2400" dirty="0"/>
              <a:t> your good is better and your better is best”</a:t>
            </a:r>
            <a:r>
              <a:rPr lang="en-US" sz="1900" dirty="0"/>
              <a:t>- St Jerome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2400" dirty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/>
              <a:t>“Better isn’t something you wish, it’s something you become” </a:t>
            </a:r>
            <a:r>
              <a:rPr lang="en-US" sz="1900" dirty="0"/>
              <a:t>- Anonymous 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sz="2400" dirty="0"/>
          </a:p>
          <a:p>
            <a:r>
              <a:rPr lang="en-US" sz="2400" dirty="0"/>
              <a:t>“There are many fine rules people who can’t officiate, but there aren’t any fine officials who don’t understand the rules”</a:t>
            </a:r>
            <a:r>
              <a:rPr lang="en-US" sz="1900" dirty="0"/>
              <a:t>- Charlie Mallery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9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EFC5F02-9282-4199-8E90-56F775BB91BC}"/>
              </a:ext>
            </a:extLst>
          </p:cNvPr>
          <p:cNvSpPr/>
          <p:nvPr/>
        </p:nvSpPr>
        <p:spPr>
          <a:xfrm>
            <a:off x="793557" y="2129135"/>
            <a:ext cx="253973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Food for</a:t>
            </a:r>
          </a:p>
          <a:p>
            <a:pPr algn="ctr"/>
            <a:r>
              <a:rPr lang="en-US" sz="54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Thought</a:t>
            </a:r>
          </a:p>
        </p:txBody>
      </p:sp>
    </p:spTree>
    <p:extLst>
      <p:ext uri="{BB962C8B-B14F-4D97-AF65-F5344CB8AC3E}">
        <p14:creationId xmlns:p14="http://schemas.microsoft.com/office/powerpoint/2010/main" val="7753915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603</Words>
  <Application>Microsoft Office PowerPoint</Application>
  <PresentationFormat>Widescreen</PresentationFormat>
  <Paragraphs>85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Tw Cen MT</vt:lpstr>
      <vt:lpstr>Wingdings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YOUR best</dc:title>
  <dc:creator>LaGow, Peter T.</dc:creator>
  <cp:lastModifiedBy>LaGow, Peter T.</cp:lastModifiedBy>
  <cp:revision>12</cp:revision>
  <dcterms:created xsi:type="dcterms:W3CDTF">2020-09-15T13:08:42Z</dcterms:created>
  <dcterms:modified xsi:type="dcterms:W3CDTF">2020-09-15T15:54:39Z</dcterms:modified>
</cp:coreProperties>
</file>