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449" r:id="rId3"/>
    <p:sldId id="445" r:id="rId4"/>
    <p:sldId id="274" r:id="rId5"/>
    <p:sldId id="428" r:id="rId6"/>
    <p:sldId id="427" r:id="rId7"/>
    <p:sldId id="425" r:id="rId8"/>
    <p:sldId id="434" r:id="rId9"/>
    <p:sldId id="444" r:id="rId10"/>
    <p:sldId id="436" r:id="rId11"/>
    <p:sldId id="258" r:id="rId12"/>
    <p:sldId id="439" r:id="rId13"/>
    <p:sldId id="259" r:id="rId14"/>
    <p:sldId id="260" r:id="rId15"/>
    <p:sldId id="261" r:id="rId16"/>
    <p:sldId id="305" r:id="rId17"/>
    <p:sldId id="262" r:id="rId18"/>
    <p:sldId id="263" r:id="rId19"/>
    <p:sldId id="271" r:id="rId20"/>
    <p:sldId id="438" r:id="rId21"/>
    <p:sldId id="264" r:id="rId22"/>
    <p:sldId id="448" r:id="rId23"/>
    <p:sldId id="447" r:id="rId24"/>
    <p:sldId id="441" r:id="rId25"/>
    <p:sldId id="433" r:id="rId26"/>
    <p:sldId id="437" r:id="rId27"/>
    <p:sldId id="257" r:id="rId28"/>
    <p:sldId id="430" r:id="rId29"/>
  </p:sldIdLst>
  <p:sldSz cx="18288000" cy="10287000"/>
  <p:notesSz cx="6858000" cy="9144000"/>
  <p:embeddedFontLst>
    <p:embeddedFont>
      <p:font typeface="Aileron Heavy" pitchFamily="2" charset="77"/>
      <p:regular r:id="rId31"/>
      <p:bold r:id="rId32"/>
      <p:italic r:id="rId33"/>
      <p:boldItalic r:id="rId34"/>
    </p:embeddedFont>
    <p:embeddedFont>
      <p:font typeface="Aileron Regular Bold Italics" pitchFamily="2" charset="77"/>
      <p:regular r:id="rId35"/>
      <p:bold r:id="rId36"/>
      <p:italic r:id="rId37"/>
      <p:boldItalic r:id="rId38"/>
    </p:embeddedFont>
    <p:embeddedFont>
      <p:font typeface="Assistant Regular" pitchFamily="2" charset="-79"/>
      <p:regular r:id="rId39"/>
    </p:embeddedFont>
    <p:embeddedFont>
      <p:font typeface="Assistant Regular Bold" pitchFamily="2" charset="-79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aret Bold" pitchFamily="2" charset="77"/>
      <p:regular r:id="rId46"/>
      <p:bold r:id="rId47"/>
      <p:italic r:id="rId48"/>
      <p:boldItalic r:id="rId49"/>
    </p:embeddedFont>
    <p:embeddedFont>
      <p:font typeface="League Gothic" pitchFamily="2" charset="77"/>
      <p:regular r:id="rId50"/>
    </p:embeddedFont>
    <p:embeddedFont>
      <p:font typeface="Poppins" pitchFamily="2" charset="77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38461E-BFF0-2473-57D2-2A69E46E0388}" name="Kelly Pritchett" initials="KP" userId="S::pritchettk@cwu.edu::f4554ed3-4657-4690-8b50-1a57434540ec" providerId="AD"/>
  <p188:author id="{D7E7883F-A1AA-EF55-E8BC-2A498600CD08}" name="Leah Dambacher" initials="LD" userId="S::dambacherl@cwu.edu::935e027e-89da-421f-9337-9d3e4326779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9AA6"/>
    <a:srgbClr val="7F7F7F"/>
    <a:srgbClr val="8A2333"/>
    <a:srgbClr val="AB0334"/>
    <a:srgbClr val="4F1120"/>
    <a:srgbClr val="652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B5F07D-F2C4-9843-9A1C-8093B91D22B6}" v="1" dt="2024-02-01T23:06:27.425"/>
    <p1510:client id="{F08DD66D-471B-FB4E-9E4F-048AF7BE396C}" v="57" dt="2024-02-01T16:02:37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3810" autoAdjust="0"/>
  </p:normalViewPr>
  <p:slideViewPr>
    <p:cSldViewPr>
      <p:cViewPr varScale="1">
        <p:scale>
          <a:sx n="71" d="100"/>
          <a:sy n="71" d="100"/>
        </p:scale>
        <p:origin x="13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8/10/relationships/authors" Target="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E6DD4-86BC-4E91-8A0A-ADD5F79E4D9C}" type="datetimeFigureOut">
              <a:t>2/1/24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B7848-1520-4DC2-A95E-3864D1C35C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6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7848-1520-4DC2-A95E-3864D1C35C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4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cup = 4-8 sips</a:t>
            </a:r>
          </a:p>
          <a:p>
            <a:endParaRPr lang="en-US" dirty="0"/>
          </a:p>
          <a:p>
            <a:r>
              <a:rPr lang="en-US" dirty="0"/>
              <a:t>~20 oz/hour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7848-1520-4DC2-A95E-3864D1C35C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0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7848-1520-4DC2-A95E-3864D1C35C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58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new on meet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7848-1520-4DC2-A95E-3864D1C35C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97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Museo Sans 100"/>
              </a:rPr>
              <a:t>   Why?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200" b="1" dirty="0">
                <a:latin typeface="Museo Sans 100" panose="02000000000000000000" pitchFamily="50" charset="0"/>
              </a:rPr>
              <a:t>Readily available 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200" b="1" dirty="0">
                <a:latin typeface="Museo Sans 100" panose="02000000000000000000" pitchFamily="50" charset="0"/>
              </a:rPr>
              <a:t>Relatively inexpensive 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200" b="1" dirty="0">
                <a:latin typeface="Museo Sans 100" panose="02000000000000000000" pitchFamily="50" charset="0"/>
              </a:rPr>
              <a:t>Similar kcal content as carbohydrate replacement beverages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200" b="1" dirty="0">
                <a:latin typeface="Museo Sans 100" panose="02000000000000000000" pitchFamily="50" charset="0"/>
              </a:rPr>
              <a:t>CHO: PRO ratio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200" b="1" dirty="0">
                <a:latin typeface="Museo Sans 100" panose="02000000000000000000" pitchFamily="50" charset="0"/>
              </a:rPr>
              <a:t>Provides fluids, sodium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200" b="1" dirty="0">
                <a:latin typeface="Museo Sans 100" panose="02000000000000000000" pitchFamily="50" charset="0"/>
              </a:rPr>
              <a:t>High in calcium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200" b="1" u="sng" dirty="0">
                <a:latin typeface="Museo Sans 100" panose="02000000000000000000" pitchFamily="50" charset="0"/>
              </a:rPr>
              <a:t>Main Ingredients:</a:t>
            </a:r>
            <a:r>
              <a:rPr lang="en-US" sz="1200" b="1" dirty="0">
                <a:latin typeface="Museo Sans 100" panose="02000000000000000000" pitchFamily="50" charset="0"/>
              </a:rPr>
              <a:t> Cow’s milk, sugar, cocoa, salt, vitamin A &amp; D3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5343-DAE7-5141-97A9-BDAE046C14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28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7848-1520-4DC2-A95E-3864D1C35C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8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8D6EFD5-4150-8B74-0E36-9E35C4E378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B6810D96-B32D-9A0E-AB2C-BDD6ADE35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067E7288-0AEE-066D-46F3-F6A9241E1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E8F958-8D86-0045-A736-CA28C2895E65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play.kahoot.it</a:t>
            </a:r>
            <a:r>
              <a:rPr lang="en-US" dirty="0"/>
              <a:t>/v2/?</a:t>
            </a:r>
            <a:r>
              <a:rPr lang="en-US" dirty="0" err="1"/>
              <a:t>quizId</a:t>
            </a:r>
            <a:r>
              <a:rPr lang="en-US" dirty="0"/>
              <a:t>=320b404b-5c31-4030-a275-6ab4354d14c8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7848-1520-4DC2-A95E-3864D1C35C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78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A41AC-4293-D060-198F-A8400DD0B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A0CFFF-483A-516E-F1D2-8CCFEE60C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C5EDF9-8CFA-9C61-F5DE-734ACD67A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ea typeface="MS PGothic" charset="-128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2F1FC-C22C-F06E-0F7C-5CD5CC8946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FFD30-6AE5-764F-B24B-606AAEA184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Depends on: training intensity, duration, goals, time of training season</a:t>
            </a:r>
          </a:p>
          <a:p>
            <a:endParaRPr lang="en-US" dirty="0"/>
          </a:p>
          <a:p>
            <a:r>
              <a:rPr lang="en-US" dirty="0"/>
              <a:t>Real life examples of each performance plate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FFD30-6AE5-764F-B24B-606AAEA184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5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9820C3E5-9841-9AB0-34F5-C52891A2D3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AE3B1D-CF8B-E34F-993E-23832DF08F9A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5842" name="Rectangle 7">
            <a:extLst>
              <a:ext uri="{FF2B5EF4-FFF2-40B4-BE49-F238E27FC236}">
                <a16:creationId xmlns:a16="http://schemas.microsoft.com/office/drawing/2014/main" id="{D0693953-78D4-AF2B-AAE2-8B88961625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394B38E-0168-5E4B-BBE4-FAC8AD23678C}" type="slidenum">
              <a:rPr lang="en-US" altLang="en-US"/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E99B307-E3A6-BCA9-F9BF-95A53DC863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F3C931C1-CD02-007A-A6B1-6F6C662B64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FFB1E-C178-6DAF-410C-541FE0F19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234ED-EE61-CA0E-73FA-42AEC7EA6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D4235-135E-56BA-48B9-AB8CB8F32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C0233-A60D-94C1-B90A-FF09700CC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7848-1520-4DC2-A95E-3864D1C35C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3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Daily: 8-12 cups </a:t>
            </a:r>
          </a:p>
          <a:p>
            <a:endParaRPr lang="en-US" dirty="0"/>
          </a:p>
          <a:p>
            <a:r>
              <a:rPr lang="en-US" dirty="0"/>
              <a:t>Before: 2-3 cups 2-3 hours before</a:t>
            </a:r>
          </a:p>
          <a:p>
            <a:r>
              <a:rPr lang="en-US" dirty="0"/>
              <a:t>During: 1 cup every 20 min (4-8 sips)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FFD30-6AE5-764F-B24B-606AAEA184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77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7848-1520-4DC2-A95E-3864D1C35C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62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B7848-1520-4DC2-A95E-3864D1C35C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kahoot.it/v2/?quizId=320b404b-5c31-4030-a275-6ab4354d14c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9A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887006" y="-2138995"/>
            <a:ext cx="3042377" cy="7597190"/>
            <a:chOff x="0" y="0"/>
            <a:chExt cx="2809995" cy="7819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9995" cy="7819962"/>
            </a:xfrm>
            <a:custGeom>
              <a:avLst/>
              <a:gdLst/>
              <a:ahLst/>
              <a:cxnLst/>
              <a:rect l="l" t="t" r="r" b="b"/>
              <a:pathLst>
                <a:path w="2809995" h="7819962">
                  <a:moveTo>
                    <a:pt x="0" y="0"/>
                  </a:moveTo>
                  <a:lnTo>
                    <a:pt x="2809995" y="0"/>
                  </a:lnTo>
                  <a:lnTo>
                    <a:pt x="2809995" y="7819962"/>
                  </a:lnTo>
                  <a:lnTo>
                    <a:pt x="0" y="7819962"/>
                  </a:lnTo>
                  <a:close/>
                </a:path>
              </a:pathLst>
            </a:custGeom>
            <a:solidFill>
              <a:srgbClr val="949AA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2037565" y="4918237"/>
            <a:ext cx="6583056" cy="450526"/>
            <a:chOff x="0" y="0"/>
            <a:chExt cx="2226861" cy="152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26861" cy="152400"/>
            </a:xfrm>
            <a:custGeom>
              <a:avLst/>
              <a:gdLst/>
              <a:ahLst/>
              <a:cxnLst/>
              <a:rect l="l" t="t" r="r" b="b"/>
              <a:pathLst>
                <a:path w="2226861" h="152400">
                  <a:moveTo>
                    <a:pt x="0" y="0"/>
                  </a:moveTo>
                  <a:lnTo>
                    <a:pt x="2226861" y="0"/>
                  </a:lnTo>
                  <a:lnTo>
                    <a:pt x="222686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08200" y="2628900"/>
            <a:ext cx="11379200" cy="3539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504"/>
              </a:lnSpc>
            </a:pPr>
            <a:r>
              <a:rPr lang="en-US" sz="15005" dirty="0">
                <a:solidFill>
                  <a:srgbClr val="FFFFFF"/>
                </a:solidFill>
                <a:latin typeface="League Gothic"/>
              </a:rPr>
              <a:t>SPORTS NUTRITION FOR SWIMMERS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90361" y="9434608"/>
            <a:ext cx="951606" cy="8762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953627" y="6655721"/>
            <a:ext cx="8257174" cy="2252919"/>
            <a:chOff x="-206098" y="-448188"/>
            <a:chExt cx="10203498" cy="1432725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4179289" y="-4637396"/>
              <a:ext cx="1432725" cy="9811141"/>
              <a:chOff x="-80970" y="1792"/>
              <a:chExt cx="258837" cy="177248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80970" y="1792"/>
                <a:ext cx="258837" cy="1772486"/>
              </a:xfrm>
              <a:custGeom>
                <a:avLst/>
                <a:gdLst/>
                <a:ahLst/>
                <a:cxnLst/>
                <a:rect l="l" t="t" r="r" b="b"/>
                <a:pathLst>
                  <a:path w="258837" h="1772486">
                    <a:moveTo>
                      <a:pt x="0" y="0"/>
                    </a:moveTo>
                    <a:lnTo>
                      <a:pt x="258837" y="0"/>
                    </a:lnTo>
                    <a:lnTo>
                      <a:pt x="258837" y="1772486"/>
                    </a:lnTo>
                    <a:lnTo>
                      <a:pt x="0" y="177248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-206098" y="-251245"/>
              <a:ext cx="10203498" cy="10569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b="1" spc="300" dirty="0">
                  <a:solidFill>
                    <a:srgbClr val="AA0434"/>
                  </a:solidFill>
                  <a:latin typeface="League Gothic"/>
                </a:rPr>
                <a:t>Kelly Pritchett, PhD, RD, CSSD</a:t>
              </a:r>
            </a:p>
            <a:p>
              <a:pPr algn="ctr"/>
              <a:r>
                <a:rPr lang="en-US" sz="5400" b="1" spc="300" dirty="0">
                  <a:solidFill>
                    <a:srgbClr val="AA0434"/>
                  </a:solidFill>
                  <a:latin typeface="League Gothic"/>
                </a:rPr>
                <a:t>Leah Dambacher, MS, RDN</a:t>
              </a:r>
            </a:p>
          </p:txBody>
        </p:sp>
      </p:grpSp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5CF20A5-0FD1-5064-7E62-F65A940B75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/>
          <a:stretch/>
        </p:blipFill>
        <p:spPr>
          <a:xfrm>
            <a:off x="16822400" y="9486610"/>
            <a:ext cx="1343394" cy="772229"/>
          </a:xfrm>
          <a:prstGeom prst="rect">
            <a:avLst/>
          </a:prstGeom>
        </p:spPr>
      </p:pic>
      <p:pic>
        <p:nvPicPr>
          <p:cNvPr id="17" name="Picture 16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AABE46C0-8604-74A4-D30C-5B74043A86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12726" r="3558" b="9354"/>
          <a:stretch/>
        </p:blipFill>
        <p:spPr>
          <a:xfrm>
            <a:off x="14249400" y="9501693"/>
            <a:ext cx="2444231" cy="757146"/>
          </a:xfrm>
          <a:prstGeom prst="roundRect">
            <a:avLst>
              <a:gd name="adj" fmla="val 0"/>
            </a:avLst>
          </a:prstGeom>
        </p:spPr>
      </p:pic>
      <p:pic>
        <p:nvPicPr>
          <p:cNvPr id="1026" name="Picture 2" descr="USA Swimming - Wikipedia">
            <a:extLst>
              <a:ext uri="{FF2B5EF4-FFF2-40B4-BE49-F238E27FC236}">
                <a16:creationId xmlns:a16="http://schemas.microsoft.com/office/drawing/2014/main" id="{80857AC3-646D-CFC1-63C4-F8F900020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611" y="2790443"/>
            <a:ext cx="4710930" cy="383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9454A2C-4CB7-9B06-5768-5CC527376F52}"/>
              </a:ext>
            </a:extLst>
          </p:cNvPr>
          <p:cNvGrpSpPr/>
          <p:nvPr/>
        </p:nvGrpSpPr>
        <p:grpSpPr>
          <a:xfrm>
            <a:off x="-90795" y="1429635"/>
            <a:ext cx="12021006" cy="7828665"/>
            <a:chOff x="398721" y="1647467"/>
            <a:chExt cx="12021006" cy="78286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" t="32260" r="4788" b="3668"/>
            <a:stretch/>
          </p:blipFill>
          <p:spPr>
            <a:xfrm>
              <a:off x="398721" y="2355739"/>
              <a:ext cx="11850722" cy="712039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BC6CA1-5152-FC72-D98F-D278CD941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71" t="84772" r="4788" b="3669"/>
            <a:stretch/>
          </p:blipFill>
          <p:spPr>
            <a:xfrm>
              <a:off x="10304885" y="1647467"/>
              <a:ext cx="2114842" cy="128463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493CCEA-BB33-E860-D6E7-8BCC3336B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t="406" r="5921" b="87945"/>
          <a:stretch/>
        </p:blipFill>
        <p:spPr>
          <a:xfrm>
            <a:off x="0" y="9334500"/>
            <a:ext cx="8554451" cy="990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627BDB-4B12-53E3-B46A-B11FE15D4C89}"/>
              </a:ext>
            </a:extLst>
          </p:cNvPr>
          <p:cNvSpPr/>
          <p:nvPr/>
        </p:nvSpPr>
        <p:spPr>
          <a:xfrm>
            <a:off x="12212051" y="0"/>
            <a:ext cx="6082657" cy="10287000"/>
          </a:xfrm>
          <a:prstGeom prst="rect">
            <a:avLst/>
          </a:prstGeom>
          <a:solidFill>
            <a:srgbClr val="949AA6"/>
          </a:solidFill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sz="180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588F0F-D508-3728-85BA-46BD46EDC7A7}"/>
              </a:ext>
            </a:extLst>
          </p:cNvPr>
          <p:cNvSpPr txBox="1"/>
          <p:nvPr/>
        </p:nvSpPr>
        <p:spPr>
          <a:xfrm>
            <a:off x="5309512" y="20760"/>
            <a:ext cx="5529750" cy="3833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77F8F"/>
                </a:solidFill>
                <a:latin typeface="League Gothic"/>
                <a:ea typeface="+mn-lt"/>
                <a:cs typeface="+mn-lt"/>
              </a:rPr>
              <a:t>Hydration</a:t>
            </a:r>
          </a:p>
          <a:p>
            <a:pPr algn="ctr">
              <a:lnSpc>
                <a:spcPts val="12880"/>
              </a:lnSpc>
            </a:pPr>
            <a:endParaRPr lang="en-US" sz="13800" dirty="0">
              <a:solidFill>
                <a:srgbClr val="777F8F"/>
              </a:solidFill>
              <a:latin typeface="League Gothic"/>
              <a:cs typeface="Calibri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AC0743E-030E-A458-0B58-89EEE4A1853D}"/>
              </a:ext>
            </a:extLst>
          </p:cNvPr>
          <p:cNvSpPr txBox="1"/>
          <p:nvPr/>
        </p:nvSpPr>
        <p:spPr>
          <a:xfrm>
            <a:off x="12493883" y="2705100"/>
            <a:ext cx="5542039" cy="5998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/>
              <a:t>Dehydration</a:t>
            </a:r>
            <a:r>
              <a:rPr lang="en-US" sz="4400" dirty="0"/>
              <a:t> = cause of fatigue &amp; poor performance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Water needed to transport nutrients to muscles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/>
              <a:t>Helps to remove waste</a:t>
            </a:r>
            <a:endParaRPr lang="en-US" sz="4400">
              <a:cs typeface="Calibri"/>
            </a:endParaRPr>
          </a:p>
          <a:p>
            <a:pPr marL="1381760" lvl="2" indent="-460375" algn="l">
              <a:lnSpc>
                <a:spcPts val="4480"/>
              </a:lnSpc>
              <a:buFont typeface="Arial"/>
              <a:buChar char="⚬"/>
            </a:pPr>
            <a:endParaRPr lang="en-US" sz="4400" b="1">
              <a:solidFill>
                <a:srgbClr val="000000"/>
              </a:solidFill>
              <a:latin typeface="Assistant Regular"/>
              <a:cs typeface="Assist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372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264" y="0"/>
            <a:ext cx="2458326" cy="22637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63107" y="5712576"/>
            <a:ext cx="3333978" cy="33339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6133"/>
          <a:stretch>
            <a:fillRect/>
          </a:stretch>
        </p:blipFill>
        <p:spPr>
          <a:xfrm>
            <a:off x="13485959" y="2171599"/>
            <a:ext cx="3975562" cy="317650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906" y="2335144"/>
            <a:ext cx="11524347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0" lvl="1" indent="-345440">
              <a:lnSpc>
                <a:spcPts val="4480"/>
              </a:lnSpc>
              <a:buFont typeface="Arial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Assistant Regular"/>
              </a:rPr>
              <a:t>Pre exercise meal </a:t>
            </a:r>
            <a:r>
              <a:rPr lang="en-US" sz="4400" b="1" dirty="0">
                <a:solidFill>
                  <a:srgbClr val="000000"/>
                </a:solidFill>
                <a:highlight>
                  <a:srgbClr val="FFFF00"/>
                </a:highlight>
                <a:latin typeface="Assistant Regular"/>
              </a:rPr>
              <a:t>~2-3 </a:t>
            </a:r>
            <a:r>
              <a:rPr lang="en-US" sz="4400" b="1" dirty="0" err="1">
                <a:solidFill>
                  <a:srgbClr val="000000"/>
                </a:solidFill>
                <a:highlight>
                  <a:srgbClr val="FFFF00"/>
                </a:highlight>
                <a:latin typeface="Assistant Regular"/>
              </a:rPr>
              <a:t>hr</a:t>
            </a:r>
            <a:r>
              <a:rPr lang="en-US" sz="4400" b="1" dirty="0">
                <a:solidFill>
                  <a:srgbClr val="000000"/>
                </a:solidFill>
                <a:highlight>
                  <a:srgbClr val="FFFF00"/>
                </a:highlight>
                <a:latin typeface="Assistant Regular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ssistant Regular"/>
              </a:rPr>
              <a:t>prior</a:t>
            </a:r>
            <a:endParaRPr lang="en-US"/>
          </a:p>
          <a:p>
            <a:pPr marL="1381760" lvl="2" indent="-460375">
              <a:lnSpc>
                <a:spcPts val="4480"/>
              </a:lnSpc>
              <a:buFont typeface="Arial"/>
              <a:buChar char="⚬"/>
            </a:pPr>
            <a:r>
              <a:rPr lang="en-US" sz="4400" b="1" dirty="0">
                <a:solidFill>
                  <a:srgbClr val="000000"/>
                </a:solidFill>
                <a:latin typeface="Assistant Regular"/>
              </a:rPr>
              <a:t>Low in fat and fiber, high in carb, moderate in protein</a:t>
            </a:r>
            <a:endParaRPr lang="en-US" sz="4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90880" lvl="1" indent="-345440">
              <a:lnSpc>
                <a:spcPts val="4480"/>
              </a:lnSpc>
              <a:buFont typeface="Arial"/>
              <a:buChar char="•"/>
            </a:pPr>
            <a:r>
              <a:rPr lang="en-US" sz="4400" b="1" i="1">
                <a:solidFill>
                  <a:srgbClr val="000000"/>
                </a:solidFill>
                <a:latin typeface="Assistant Regular"/>
              </a:rPr>
              <a:t>Short on time? </a:t>
            </a:r>
            <a:endParaRPr lang="en-US" sz="4400" b="1" i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buFont typeface="Arial"/>
              <a:buChar char="⚬"/>
            </a:pPr>
            <a:r>
              <a:rPr lang="en-US" sz="4400" b="1" dirty="0">
                <a:solidFill>
                  <a:srgbClr val="000000"/>
                </a:solidFill>
                <a:latin typeface="Assistant Regular"/>
              </a:rPr>
              <a:t>Choose easily digestible carbs - toast, yogurt, applesauce</a:t>
            </a:r>
            <a:endParaRPr lang="en-US" sz="4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90880" lvl="1" indent="-345440">
              <a:lnSpc>
                <a:spcPts val="4480"/>
              </a:lnSpc>
              <a:buFont typeface="Arial"/>
              <a:buChar char="•"/>
            </a:pPr>
            <a:r>
              <a:rPr lang="en-US" sz="4400" b="1" i="1">
                <a:solidFill>
                  <a:srgbClr val="000000"/>
                </a:solidFill>
                <a:latin typeface="Assistant Regular"/>
              </a:rPr>
              <a:t>Can't tolerate food prior?</a:t>
            </a:r>
            <a:endParaRPr lang="en-US" sz="4400" b="1" i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buFont typeface="Arial"/>
              <a:buChar char="⚬"/>
            </a:pPr>
            <a:r>
              <a:rPr lang="en-US" sz="4400" b="1" dirty="0">
                <a:solidFill>
                  <a:srgbClr val="000000"/>
                </a:solidFill>
                <a:latin typeface="Assistant Regular"/>
              </a:rPr>
              <a:t>Choose a liquid meal - smoothie </a:t>
            </a:r>
            <a:endParaRPr lang="en-US" sz="4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90880" lvl="1" indent="-345440">
              <a:lnSpc>
                <a:spcPts val="4480"/>
              </a:lnSpc>
              <a:buFont typeface="Arial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Assistant Regular"/>
              </a:rPr>
              <a:t>Hydration considerations</a:t>
            </a:r>
            <a:endParaRPr lang="en-US" sz="4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buFont typeface="Arial"/>
              <a:buChar char="⚬"/>
            </a:pPr>
            <a:r>
              <a:rPr lang="en-US" sz="4400" b="1" dirty="0">
                <a:solidFill>
                  <a:srgbClr val="000000"/>
                </a:solidFill>
                <a:latin typeface="Assistant Regular"/>
              </a:rPr>
              <a:t>2-3 cups ~2-4 </a:t>
            </a:r>
            <a:r>
              <a:rPr lang="en-US" sz="4400" b="1" dirty="0" err="1">
                <a:solidFill>
                  <a:srgbClr val="000000"/>
                </a:solidFill>
                <a:latin typeface="Assistant Regular"/>
              </a:rPr>
              <a:t>hr</a:t>
            </a:r>
            <a:r>
              <a:rPr lang="en-US" sz="4400" b="1" dirty="0">
                <a:solidFill>
                  <a:srgbClr val="000000"/>
                </a:solidFill>
                <a:latin typeface="Assistant Regular"/>
              </a:rPr>
              <a:t> prior </a:t>
            </a:r>
            <a:endParaRPr lang="en-US" sz="4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buFont typeface="Arial"/>
              <a:buChar char="⚬"/>
            </a:pPr>
            <a:r>
              <a:rPr lang="en-US" sz="4400" b="1" dirty="0">
                <a:solidFill>
                  <a:srgbClr val="000000"/>
                </a:solidFill>
                <a:latin typeface="Assistant Regular"/>
              </a:rPr>
              <a:t>1 cup ~10-15 mins prior </a:t>
            </a:r>
            <a:endParaRPr lang="en-US" sz="4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 algn="l">
              <a:lnSpc>
                <a:spcPts val="4480"/>
              </a:lnSpc>
              <a:buFont typeface="Arial"/>
              <a:buChar char="⚬"/>
            </a:pPr>
            <a:r>
              <a:rPr lang="en-US" sz="4400" b="1" dirty="0">
                <a:solidFill>
                  <a:srgbClr val="000000"/>
                </a:solidFill>
                <a:latin typeface="Assistant Regular"/>
              </a:rPr>
              <a:t>Electrolytes</a:t>
            </a:r>
            <a:endParaRPr lang="en-US" sz="4400" b="1">
              <a:solidFill>
                <a:srgbClr val="000000"/>
              </a:solidFill>
              <a:latin typeface="Assistant Regular"/>
              <a:cs typeface="Assistant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529493" y="5712576"/>
            <a:ext cx="3233675" cy="32336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113768" y="444735"/>
            <a:ext cx="7748736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777F8F"/>
                </a:solidFill>
                <a:latin typeface="League Gothic"/>
              </a:rPr>
              <a:t>Pre-Fueling </a:t>
            </a:r>
            <a:r>
              <a:rPr lang="en-US" sz="9200" dirty="0">
                <a:solidFill>
                  <a:srgbClr val="777F8F"/>
                </a:solidFill>
                <a:latin typeface="League Gothic"/>
              </a:rPr>
              <a:t>&amp; Hydration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9168" y="9331479"/>
            <a:ext cx="16550132" cy="76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5"/>
              </a:lnSpc>
            </a:pPr>
            <a:r>
              <a:rPr lang="en-US" sz="3245">
                <a:solidFill>
                  <a:srgbClr val="AA0434"/>
                </a:solidFill>
                <a:latin typeface="Assistant Regular Bold"/>
              </a:rPr>
              <a:t>Remember, it's always best to practice fueling strategies prior to competition day!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52074EDB-2787-53F2-8063-E0592A6A0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-299784"/>
            <a:ext cx="11201400" cy="105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50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33099" y="2832206"/>
            <a:ext cx="4485974" cy="6728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81072" y="7337368"/>
            <a:ext cx="5013674" cy="251173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63240" y="455844"/>
            <a:ext cx="1289670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777F8F"/>
                </a:solidFill>
                <a:latin typeface="League Gothic"/>
              </a:rPr>
              <a:t>Other Options for On-The-Go Pre Fueling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8927" y="2628900"/>
            <a:ext cx="11306229" cy="6365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~3-4 </a:t>
            </a:r>
            <a:r>
              <a:rPr lang="en-US" sz="4800" b="1" dirty="0" err="1">
                <a:solidFill>
                  <a:srgbClr val="000000"/>
                </a:solidFill>
                <a:latin typeface="Assistant Regular"/>
              </a:rPr>
              <a:t>hr</a:t>
            </a: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 before </a:t>
            </a:r>
          </a:p>
          <a:p>
            <a:pPr marL="1381761" lvl="2" indent="-460587">
              <a:lnSpc>
                <a:spcPts val="4480"/>
              </a:lnSpc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Overnight oats w/ berries</a:t>
            </a:r>
          </a:p>
          <a:p>
            <a:pPr marL="1381761" lvl="2" indent="-460587">
              <a:lnSpc>
                <a:spcPts val="4480"/>
              </a:lnSpc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Bagel w/ nut butter, fruit, &amp; water</a:t>
            </a:r>
          </a:p>
          <a:p>
            <a:pPr marL="1381761" lvl="2" indent="-460587">
              <a:lnSpc>
                <a:spcPts val="4480"/>
              </a:lnSpc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Granola, cereal w/ milk, fruit, &amp;  water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~1-2 </a:t>
            </a:r>
            <a:r>
              <a:rPr lang="en-US" sz="4800" b="1" dirty="0" err="1">
                <a:solidFill>
                  <a:srgbClr val="000000"/>
                </a:solidFill>
                <a:latin typeface="Assistant Regular"/>
              </a:rPr>
              <a:t>hr</a:t>
            </a: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 before</a:t>
            </a:r>
          </a:p>
          <a:p>
            <a:pPr marL="1381761" lvl="2" indent="-460587">
              <a:lnSpc>
                <a:spcPts val="4480"/>
              </a:lnSpc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Granola bar w/ pretzels, fruit, &amp; water</a:t>
            </a:r>
          </a:p>
          <a:p>
            <a:pPr marL="1381761" lvl="2" indent="-460587">
              <a:lnSpc>
                <a:spcPts val="4480"/>
              </a:lnSpc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PB&amp;J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30-60 min before</a:t>
            </a:r>
          </a:p>
          <a:p>
            <a:pPr marL="1381761" lvl="2" indent="-460587">
              <a:lnSpc>
                <a:spcPts val="4480"/>
              </a:lnSpc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Banana &amp; water</a:t>
            </a:r>
          </a:p>
          <a:p>
            <a:pPr marL="1381761" lvl="2" indent="-460587">
              <a:lnSpc>
                <a:spcPts val="4480"/>
              </a:lnSpc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Fig bar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Sports drink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264" y="0"/>
            <a:ext cx="2458326" cy="22637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264" y="0"/>
            <a:ext cx="2458326" cy="22637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54000" y="5384661"/>
            <a:ext cx="3522085" cy="35220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96895" y="1468245"/>
            <a:ext cx="2686159" cy="567745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3400" y="2781300"/>
            <a:ext cx="12842736" cy="742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0" lvl="1" indent="-345440">
              <a:lnSpc>
                <a:spcPts val="448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en-US" sz="5400" b="1" dirty="0">
                <a:solidFill>
                  <a:srgbClr val="000000"/>
                </a:solidFill>
                <a:highlight>
                  <a:srgbClr val="FFFF00"/>
                </a:highlight>
                <a:latin typeface="Assistant Regular"/>
              </a:rPr>
              <a:t>Quick carbs </a:t>
            </a:r>
            <a:r>
              <a:rPr lang="en-US" sz="5400" b="1" dirty="0">
                <a:solidFill>
                  <a:srgbClr val="000000"/>
                </a:solidFill>
                <a:latin typeface="Assistant Regular"/>
              </a:rPr>
              <a:t>at breaks or between races</a:t>
            </a:r>
            <a:endParaRPr lang="en-US"/>
          </a:p>
          <a:p>
            <a:pPr marL="1381760" lvl="2" indent="-460375">
              <a:lnSpc>
                <a:spcPts val="448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⚬"/>
            </a:pPr>
            <a:r>
              <a:rPr lang="en-US" sz="5400" b="1" dirty="0">
                <a:solidFill>
                  <a:srgbClr val="000000"/>
                </a:solidFill>
                <a:latin typeface="Assistant Regular"/>
              </a:rPr>
              <a:t>Sports drinks, applesauce packet, fruit snacks</a:t>
            </a:r>
            <a:endParaRPr lang="en-US" sz="5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90880" lvl="1" indent="-345440">
              <a:lnSpc>
                <a:spcPts val="448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en-US" sz="5400" b="1" dirty="0">
                <a:solidFill>
                  <a:srgbClr val="000000"/>
                </a:solidFill>
                <a:latin typeface="Assistant Regular"/>
              </a:rPr>
              <a:t>Hydration</a:t>
            </a:r>
            <a:endParaRPr lang="en-US" sz="5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⚬"/>
            </a:pPr>
            <a:r>
              <a:rPr lang="en-US" sz="5400" b="1" dirty="0">
                <a:solidFill>
                  <a:srgbClr val="000000"/>
                </a:solidFill>
                <a:latin typeface="Assistant Regular"/>
              </a:rPr>
              <a:t>Sip at breaks </a:t>
            </a:r>
            <a:r>
              <a:rPr lang="en-US" sz="5400" b="1">
                <a:solidFill>
                  <a:srgbClr val="000000"/>
                </a:solidFill>
                <a:latin typeface="Assistant Regular"/>
              </a:rPr>
              <a:t>~4 to 6 sips/</a:t>
            </a:r>
            <a:r>
              <a:rPr lang="en-US" sz="5400" b="1" dirty="0">
                <a:solidFill>
                  <a:srgbClr val="000000"/>
                </a:solidFill>
                <a:latin typeface="Assistant Regular"/>
              </a:rPr>
              <a:t>15 min</a:t>
            </a:r>
            <a:endParaRPr lang="en-US" sz="5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838960" lvl="3" indent="-460375">
              <a:lnSpc>
                <a:spcPts val="448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en-US" sz="5400" b="1" dirty="0">
                <a:solidFill>
                  <a:srgbClr val="000000"/>
                </a:solidFill>
                <a:latin typeface="Assistant Regular"/>
              </a:rPr>
              <a:t>Avoid dehydration </a:t>
            </a:r>
            <a:endParaRPr lang="en-US" sz="5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149350" lvl="1" indent="-685800">
              <a:lnSpc>
                <a:spcPts val="448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srgbClr val="000000"/>
                </a:solidFill>
                <a:latin typeface="Assistant Regular"/>
              </a:rPr>
              <a:t>More time in between races?</a:t>
            </a:r>
            <a:endParaRPr lang="en-US" sz="5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⚬"/>
            </a:pPr>
            <a:r>
              <a:rPr lang="en-US" sz="5400" b="1" dirty="0">
                <a:solidFill>
                  <a:srgbClr val="000000"/>
                </a:solidFill>
                <a:latin typeface="Assistant Regular"/>
              </a:rPr>
              <a:t>Aim for quick lunch/snack options </a:t>
            </a:r>
            <a:endParaRPr lang="en-US" sz="5400" b="1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838960" lvl="3" indent="-460375">
              <a:lnSpc>
                <a:spcPts val="448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en-US" sz="5400" b="1">
                <a:solidFill>
                  <a:srgbClr val="000000"/>
                </a:solidFill>
                <a:latin typeface="Assistant Regular"/>
              </a:rPr>
              <a:t>PB&amp;J,</a:t>
            </a:r>
            <a:r>
              <a:rPr lang="en-US" sz="5400" b="1" dirty="0">
                <a:solidFill>
                  <a:srgbClr val="000000"/>
                </a:solidFill>
                <a:latin typeface="Assistant Regular"/>
              </a:rPr>
              <a:t> fig bar, banana, granola bar, crackers</a:t>
            </a:r>
            <a:r>
              <a:rPr lang="en-US" sz="5400" b="1">
                <a:solidFill>
                  <a:srgbClr val="000000"/>
                </a:solidFill>
                <a:latin typeface="Assistant Regular"/>
              </a:rPr>
              <a:t>, choc milk</a:t>
            </a:r>
            <a:endParaRPr lang="en-US" sz="5400" b="1">
              <a:solidFill>
                <a:srgbClr val="000000"/>
              </a:solidFill>
              <a:latin typeface="Assistant Regular"/>
              <a:cs typeface="Assistant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34419" y="455844"/>
            <a:ext cx="9154344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777F8F"/>
                </a:solidFill>
                <a:latin typeface="League Gothic"/>
              </a:rPr>
              <a:t>During Fueling &amp; Hydration 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" y="-38100"/>
            <a:ext cx="2458326" cy="22637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9085" y="2760841"/>
            <a:ext cx="12168581" cy="7135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0" lvl="1" indent="-345440">
              <a:lnSpc>
                <a:spcPts val="4480"/>
              </a:lnSpc>
              <a:spcBef>
                <a:spcPts val="600"/>
              </a:spcBef>
              <a:buFont typeface="Arial"/>
              <a:buChar char="•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Easily digestible carbs post-game</a:t>
            </a:r>
            <a:endParaRPr lang="en-US" sz="4800" b="1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spcBef>
                <a:spcPts val="600"/>
              </a:spcBef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Choc milk, fruit, pretzels, sports drink </a:t>
            </a:r>
            <a:endParaRPr lang="en-US" sz="4800" b="1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90880" lvl="1" indent="-345440">
              <a:lnSpc>
                <a:spcPts val="4480"/>
              </a:lnSpc>
              <a:spcBef>
                <a:spcPts val="600"/>
              </a:spcBef>
              <a:buFont typeface="Arial"/>
              <a:buChar char="•"/>
            </a:pPr>
            <a:r>
              <a:rPr lang="en-US" sz="4800" b="1" dirty="0">
                <a:solidFill>
                  <a:srgbClr val="000000"/>
                </a:solidFill>
                <a:highlight>
                  <a:srgbClr val="FFFF00"/>
                </a:highlight>
                <a:latin typeface="Assistant Regular"/>
              </a:rPr>
              <a:t>~30-45 mins  </a:t>
            </a:r>
            <a:endParaRPr lang="en-US" sz="4800" b="1" dirty="0">
              <a:solidFill>
                <a:srgbClr val="000000"/>
              </a:solidFill>
              <a:highlight>
                <a:srgbClr val="FFFF00"/>
              </a:highlight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spcBef>
                <a:spcPts val="600"/>
              </a:spcBef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High carb &amp; moderate protein </a:t>
            </a:r>
            <a:endParaRPr lang="en-US" sz="4800" b="1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spcBef>
                <a:spcPts val="600"/>
              </a:spcBef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Choc milk, turkey sandwich/PB &amp;J, fruit </a:t>
            </a:r>
            <a:endParaRPr lang="en-US" sz="4800" b="1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spcBef>
                <a:spcPts val="600"/>
              </a:spcBef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Trail mix &amp; fruit </a:t>
            </a:r>
            <a:endParaRPr lang="en-US" sz="4800" b="1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spcBef>
                <a:spcPts val="600"/>
              </a:spcBef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highlight>
                  <a:srgbClr val="FFFF00"/>
                </a:highlight>
                <a:latin typeface="Assistant Regular"/>
              </a:rPr>
              <a:t>Repeat 2</a:t>
            </a: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 hours post exercise </a:t>
            </a:r>
            <a:endParaRPr lang="en-US" sz="4800" b="1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90880" lvl="1" indent="-345440">
              <a:lnSpc>
                <a:spcPts val="4480"/>
              </a:lnSpc>
              <a:spcBef>
                <a:spcPts val="600"/>
              </a:spcBef>
              <a:buFont typeface="Arial"/>
              <a:buChar char="•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Rehydrate! </a:t>
            </a:r>
            <a:endParaRPr lang="en-US" sz="4800" b="1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spcBef>
                <a:spcPts val="600"/>
              </a:spcBef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Carry a water bottle, sip often</a:t>
            </a:r>
            <a:endParaRPr lang="en-US" sz="4800" b="1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1381760" lvl="2" indent="-460375">
              <a:lnSpc>
                <a:spcPts val="4480"/>
              </a:lnSpc>
              <a:spcBef>
                <a:spcPts val="600"/>
              </a:spcBef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Replace electrolytes</a:t>
            </a:r>
          </a:p>
          <a:p>
            <a:pPr marL="1381760" lvl="2" indent="-460375">
              <a:lnSpc>
                <a:spcPts val="4480"/>
              </a:lnSpc>
              <a:spcBef>
                <a:spcPts val="600"/>
              </a:spcBef>
              <a:buFont typeface="Arial"/>
              <a:buChar char="⚬"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20-24 oz fluid for each </a:t>
            </a:r>
            <a:r>
              <a:rPr lang="en-US" sz="4800" b="1" dirty="0" err="1">
                <a:solidFill>
                  <a:srgbClr val="000000"/>
                </a:solidFill>
                <a:latin typeface="Assistant Regular"/>
              </a:rPr>
              <a:t>lb</a:t>
            </a: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 lost 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6811" r="19837"/>
          <a:stretch>
            <a:fillRect/>
          </a:stretch>
        </p:blipFill>
        <p:spPr>
          <a:xfrm>
            <a:off x="14224644" y="6273017"/>
            <a:ext cx="1996086" cy="37413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543"/>
          <a:stretch>
            <a:fillRect/>
          </a:stretch>
        </p:blipFill>
        <p:spPr>
          <a:xfrm>
            <a:off x="12013703" y="6711995"/>
            <a:ext cx="1996086" cy="29828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19650" y="6332709"/>
            <a:ext cx="1615338" cy="36816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373718" y="400509"/>
            <a:ext cx="846616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600" dirty="0">
                <a:solidFill>
                  <a:srgbClr val="777F8F"/>
                </a:solidFill>
                <a:latin typeface="League Gothic"/>
              </a:rPr>
              <a:t>Post Fueling &amp; Hydration  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7"/>
          <a:srcRect l="15145" t="6487" r="16675" b="8387"/>
          <a:stretch/>
        </p:blipFill>
        <p:spPr>
          <a:xfrm>
            <a:off x="12482176" y="3435903"/>
            <a:ext cx="2403706" cy="19994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/>
          <a:srcRect l="9058" r="7841"/>
          <a:stretch/>
        </p:blipFill>
        <p:spPr>
          <a:xfrm>
            <a:off x="14970392" y="3086100"/>
            <a:ext cx="3230160" cy="29152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oster with text and images&#10;&#10;Description automatically generated">
            <a:extLst>
              <a:ext uri="{FF2B5EF4-FFF2-40B4-BE49-F238E27FC236}">
                <a16:creationId xmlns:a16="http://schemas.microsoft.com/office/drawing/2014/main" id="{4B22A333-6490-397B-C022-53C585DC4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61"/>
          <a:stretch/>
        </p:blipFill>
        <p:spPr>
          <a:xfrm>
            <a:off x="7214154" y="-149650"/>
            <a:ext cx="11111060" cy="104658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F8F7E3-40B0-13CB-1102-94E43885765F}"/>
              </a:ext>
            </a:extLst>
          </p:cNvPr>
          <p:cNvSpPr txBox="1">
            <a:spLocks/>
          </p:cNvSpPr>
          <p:nvPr/>
        </p:nvSpPr>
        <p:spPr>
          <a:xfrm>
            <a:off x="587825" y="1923651"/>
            <a:ext cx="7332659" cy="6439698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i="1" dirty="0">
                <a:latin typeface="National Regular" panose="02000503000000020004" pitchFamily="2" charset="77"/>
                <a:ea typeface="National Regular" panose="02000503000000020004" pitchFamily="2" charset="77"/>
              </a:rPr>
              <a:t>“You aren’t finished with your training until you’ve done your recovery nutrition" </a:t>
            </a: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264" y="0"/>
            <a:ext cx="2458326" cy="22637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38200" y="2476500"/>
            <a:ext cx="1249454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0" lvl="1" indent="-34544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latin typeface="Assistant Regular"/>
              </a:rPr>
              <a:t>Plan to bring your "Magic” meal with you if needed</a:t>
            </a:r>
            <a:endParaRPr lang="en-US" dirty="0"/>
          </a:p>
          <a:p>
            <a:pPr marL="690880" lvl="1" indent="-34544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latin typeface="Assistant Regular"/>
              </a:rPr>
              <a:t>Stay hydrated - take small, frequent sips </a:t>
            </a:r>
            <a:endParaRPr lang="en-US" sz="6000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90880" lvl="1" indent="-34544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latin typeface="Assistant Regular"/>
              </a:rPr>
              <a:t>Pack usual snacks/meals </a:t>
            </a:r>
            <a:endParaRPr lang="en-US" sz="6000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90880" lvl="1" indent="-34544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latin typeface="Assistant Regular"/>
              </a:rPr>
              <a:t>Cooler/lunch box</a:t>
            </a:r>
            <a:endParaRPr lang="en-US" sz="6000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90880" lvl="1" indent="-34544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latin typeface="Assistant Regular"/>
              </a:rPr>
              <a:t>Freeze extra water bottles </a:t>
            </a:r>
            <a:endParaRPr lang="en-US" sz="6000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90880" lvl="1" indent="-34544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latin typeface="Assistant Regular"/>
              </a:rPr>
              <a:t>Salty snacks </a:t>
            </a:r>
            <a:endParaRPr lang="en-US" sz="6000" dirty="0">
              <a:solidFill>
                <a:srgbClr val="000000"/>
              </a:solidFill>
              <a:latin typeface="Assistant Regular"/>
              <a:cs typeface="Assistant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05400" y="309562"/>
            <a:ext cx="807719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11500" dirty="0">
                <a:solidFill>
                  <a:srgbClr val="777F8F"/>
                </a:solidFill>
                <a:latin typeface="League Gothic"/>
              </a:rPr>
              <a:t>Travel Nutrition </a:t>
            </a:r>
          </a:p>
        </p:txBody>
      </p:sp>
      <p:pic>
        <p:nvPicPr>
          <p:cNvPr id="7" name="Graphic 6" descr="Bus with solid fill">
            <a:extLst>
              <a:ext uri="{FF2B5EF4-FFF2-40B4-BE49-F238E27FC236}">
                <a16:creationId xmlns:a16="http://schemas.microsoft.com/office/drawing/2014/main" id="{E2E58AE3-5482-4D27-8582-83593E20A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01600" y="4076700"/>
            <a:ext cx="5083376" cy="50833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83750" y="7236954"/>
            <a:ext cx="3022250" cy="30222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55750" y="7131311"/>
            <a:ext cx="3022250" cy="31499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80548" y="7135342"/>
            <a:ext cx="2159966" cy="31499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46960" y="341544"/>
            <a:ext cx="919408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777F8F"/>
                </a:solidFill>
                <a:latin typeface="League Gothic"/>
              </a:rPr>
              <a:t>Additional On The Go Snacks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03656" y="2964432"/>
            <a:ext cx="7240344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Assistant Regular"/>
              </a:rPr>
              <a:t>Overnight oats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Assistant Regular"/>
              </a:rPr>
              <a:t>Energy balls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Assistant Regular"/>
              </a:rPr>
              <a:t>Jerky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Assistant Regular"/>
              </a:rPr>
              <a:t>Tuna packet w/ crackers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Assistant Regular"/>
              </a:rPr>
              <a:t>Crackers w/ nut butter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Assistant Regular"/>
              </a:rPr>
              <a:t>Nuts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264" y="0"/>
            <a:ext cx="2458326" cy="2263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2D58D1-40EF-7B04-BF44-4A74C3B37840}"/>
              </a:ext>
            </a:extLst>
          </p:cNvPr>
          <p:cNvSpPr txBox="1"/>
          <p:nvPr/>
        </p:nvSpPr>
        <p:spPr>
          <a:xfrm>
            <a:off x="10023649" y="2964432"/>
            <a:ext cx="9144000" cy="3554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690881" lvl="1" indent="-345440">
              <a:lnSpc>
                <a:spcPts val="4480"/>
              </a:lnSpc>
              <a:buFont typeface="Arial"/>
              <a:buChar char="•"/>
              <a:defRPr sz="4000">
                <a:solidFill>
                  <a:srgbClr val="000000"/>
                </a:solidFill>
                <a:latin typeface="Assistant Regular"/>
              </a:defRPr>
            </a:lvl2pPr>
          </a:lstStyle>
          <a:p>
            <a:pPr lvl="1"/>
            <a:r>
              <a:rPr lang="en-US" sz="4800" dirty="0"/>
              <a:t>Dried fruit </a:t>
            </a:r>
          </a:p>
          <a:p>
            <a:pPr lvl="1"/>
            <a:r>
              <a:rPr lang="en-US" sz="4800" dirty="0"/>
              <a:t>Smoothie </a:t>
            </a:r>
          </a:p>
          <a:p>
            <a:pPr lvl="1"/>
            <a:r>
              <a:rPr lang="en-US" sz="4800" dirty="0"/>
              <a:t>Protein bar </a:t>
            </a:r>
          </a:p>
          <a:p>
            <a:pPr lvl="1"/>
            <a:r>
              <a:rPr lang="en-US" sz="4800" dirty="0"/>
              <a:t>Hummus &amp; veggies/pretzels</a:t>
            </a:r>
          </a:p>
          <a:p>
            <a:pPr lvl="1"/>
            <a:r>
              <a:rPr lang="en-US" sz="4800" dirty="0"/>
              <a:t>Cheese sticks</a:t>
            </a:r>
          </a:p>
          <a:p>
            <a:pPr lvl="1"/>
            <a:r>
              <a:rPr lang="en-US" sz="4800" dirty="0"/>
              <a:t>Hard-boiled egg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6858"/>
          <a:stretch>
            <a:fillRect/>
          </a:stretch>
        </p:blipFill>
        <p:spPr>
          <a:xfrm>
            <a:off x="-1411804" y="1619423"/>
            <a:ext cx="7345749" cy="739744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743296" y="2828861"/>
            <a:ext cx="9056453" cy="4262990"/>
            <a:chOff x="0" y="0"/>
            <a:chExt cx="12075271" cy="5683987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2075271" cy="261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9"/>
                </a:lnSpc>
              </a:pPr>
              <a:r>
                <a:rPr lang="en-US" sz="6499" spc="194" dirty="0">
                  <a:solidFill>
                    <a:srgbClr val="E4D4C5"/>
                  </a:solidFill>
                  <a:latin typeface="Aileron Heavy"/>
                </a:rPr>
                <a:t>OPTIMIZING ENERGY AVAILABILITY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932531"/>
              <a:ext cx="12075271" cy="2751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9"/>
                </a:lnSpc>
              </a:pPr>
              <a:r>
                <a:rPr lang="en-US" sz="3499" spc="314">
                  <a:solidFill>
                    <a:srgbClr val="FFFDFD"/>
                  </a:solidFill>
                  <a:latin typeface="Aileron Regular Bold Italics"/>
                </a:rPr>
                <a:t>Goal: regular eating schedule that optimizes energy levels throughout the day AND during workouts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9A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E07B26-99C0-3C4D-89EA-68CA2ED4A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95E1E4F-F2D5-B31E-AE86-CC71EFC01323}"/>
              </a:ext>
            </a:extLst>
          </p:cNvPr>
          <p:cNvSpPr txBox="1"/>
          <p:nvPr/>
        </p:nvSpPr>
        <p:spPr>
          <a:xfrm>
            <a:off x="4991677" y="2705100"/>
            <a:ext cx="8633455" cy="186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04"/>
              </a:lnSpc>
            </a:pPr>
            <a:r>
              <a:rPr lang="en-US" sz="15005" dirty="0">
                <a:solidFill>
                  <a:srgbClr val="FFFFFF"/>
                </a:solidFill>
                <a:latin typeface="League Gothic"/>
              </a:rPr>
              <a:t>QUIZ TIME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3FA79DA-B29E-7150-0F67-B8DDFEEEEA85}"/>
              </a:ext>
            </a:extLst>
          </p:cNvPr>
          <p:cNvGrpSpPr/>
          <p:nvPr/>
        </p:nvGrpSpPr>
        <p:grpSpPr>
          <a:xfrm rot="5400000">
            <a:off x="8284376" y="2281098"/>
            <a:ext cx="1719248" cy="7358356"/>
            <a:chOff x="0" y="0"/>
            <a:chExt cx="258837" cy="177248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1C99993-3BFE-6AD2-5FA3-EC573AC9C9B4}"/>
                </a:ext>
              </a:extLst>
            </p:cNvPr>
            <p:cNvSpPr/>
            <p:nvPr/>
          </p:nvSpPr>
          <p:spPr>
            <a:xfrm>
              <a:off x="0" y="0"/>
              <a:ext cx="258837" cy="1772486"/>
            </a:xfrm>
            <a:custGeom>
              <a:avLst/>
              <a:gdLst/>
              <a:ahLst/>
              <a:cxnLst/>
              <a:rect l="l" t="t" r="r" b="b"/>
              <a:pathLst>
                <a:path w="258837" h="1772486">
                  <a:moveTo>
                    <a:pt x="0" y="0"/>
                  </a:moveTo>
                  <a:lnTo>
                    <a:pt x="258837" y="0"/>
                  </a:lnTo>
                  <a:lnTo>
                    <a:pt x="258837" y="1772486"/>
                  </a:lnTo>
                  <a:lnTo>
                    <a:pt x="0" y="1772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41421DA-C8A7-993D-06AE-AA79B4A25B8A}"/>
              </a:ext>
            </a:extLst>
          </p:cNvPr>
          <p:cNvSpPr txBox="1"/>
          <p:nvPr/>
        </p:nvSpPr>
        <p:spPr>
          <a:xfrm>
            <a:off x="4572000" y="5298998"/>
            <a:ext cx="9144000" cy="1216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0080"/>
              </a:lnSpc>
              <a:defRPr sz="6000" spc="300">
                <a:solidFill>
                  <a:srgbClr val="AA0434"/>
                </a:solidFill>
                <a:latin typeface="League Gothic"/>
              </a:defRPr>
            </a:lvl1pPr>
          </a:lstStyle>
          <a:p>
            <a:r>
              <a:rPr lang="en-US" sz="7200" dirty="0">
                <a:hlinkClick r:id="rId3"/>
              </a:rPr>
              <a:t>KAHOOT!</a:t>
            </a:r>
            <a:r>
              <a:rPr lang="en-US" sz="7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6402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19937" y="1714500"/>
            <a:ext cx="0" cy="6858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in a race&#10;&#10;Description automatically generated">
            <a:extLst>
              <a:ext uri="{FF2B5EF4-FFF2-40B4-BE49-F238E27FC236}">
                <a16:creationId xmlns:a16="http://schemas.microsoft.com/office/drawing/2014/main" id="{D92ADBD5-A1E7-95DD-C4EF-37426080B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r="1975" b="1538"/>
          <a:stretch/>
        </p:blipFill>
        <p:spPr>
          <a:xfrm>
            <a:off x="1545187" y="723900"/>
            <a:ext cx="6760613" cy="884682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7C197E4-878C-9AC3-6E55-A171476718DC}"/>
              </a:ext>
            </a:extLst>
          </p:cNvPr>
          <p:cNvSpPr txBox="1"/>
          <p:nvPr/>
        </p:nvSpPr>
        <p:spPr>
          <a:xfrm>
            <a:off x="5847847" y="9726443"/>
            <a:ext cx="6592305" cy="585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4499" spc="449" dirty="0">
                <a:solidFill>
                  <a:srgbClr val="AA0434"/>
                </a:solidFill>
                <a:latin typeface="League Gothic"/>
              </a:rPr>
              <a:t>@CWUSPORTSNUTRITION</a:t>
            </a:r>
          </a:p>
        </p:txBody>
      </p:sp>
      <p:pic>
        <p:nvPicPr>
          <p:cNvPr id="8" name="Picture 7" descr="A qr code with black squares&#10;&#10;Description automatically generated">
            <a:extLst>
              <a:ext uri="{FF2B5EF4-FFF2-40B4-BE49-F238E27FC236}">
                <a16:creationId xmlns:a16="http://schemas.microsoft.com/office/drawing/2014/main" id="{BF99305A-9800-953F-9E21-180007F5B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539" y="1864500"/>
            <a:ext cx="7003838" cy="66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22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9A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91677" y="2705100"/>
            <a:ext cx="8633455" cy="186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04"/>
              </a:lnSpc>
            </a:pPr>
            <a:r>
              <a:rPr lang="en-US" sz="15005" dirty="0">
                <a:solidFill>
                  <a:srgbClr val="FFFFFF"/>
                </a:solidFill>
                <a:latin typeface="League Gothic"/>
              </a:rPr>
              <a:t>QUESTIONS?  </a:t>
            </a:r>
          </a:p>
        </p:txBody>
      </p:sp>
      <p:grpSp>
        <p:nvGrpSpPr>
          <p:cNvPr id="4" name="Group 4"/>
          <p:cNvGrpSpPr/>
          <p:nvPr/>
        </p:nvGrpSpPr>
        <p:grpSpPr>
          <a:xfrm rot="5400000">
            <a:off x="8284376" y="2281098"/>
            <a:ext cx="1719248" cy="7358356"/>
            <a:chOff x="0" y="0"/>
            <a:chExt cx="258837" cy="1772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8837" cy="1772486"/>
            </a:xfrm>
            <a:custGeom>
              <a:avLst/>
              <a:gdLst/>
              <a:ahLst/>
              <a:cxnLst/>
              <a:rect l="l" t="t" r="r" b="b"/>
              <a:pathLst>
                <a:path w="258837" h="1772486">
                  <a:moveTo>
                    <a:pt x="0" y="0"/>
                  </a:moveTo>
                  <a:lnTo>
                    <a:pt x="258837" y="0"/>
                  </a:lnTo>
                  <a:lnTo>
                    <a:pt x="258837" y="1772486"/>
                  </a:lnTo>
                  <a:lnTo>
                    <a:pt x="0" y="1772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B14AF24-A9A1-37AB-614B-6E8734520377}"/>
              </a:ext>
            </a:extLst>
          </p:cNvPr>
          <p:cNvSpPr txBox="1"/>
          <p:nvPr/>
        </p:nvSpPr>
        <p:spPr>
          <a:xfrm>
            <a:off x="5773903" y="5372615"/>
            <a:ext cx="6740194" cy="1175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spc="300" dirty="0">
                <a:solidFill>
                  <a:srgbClr val="AA0434"/>
                </a:solidFill>
                <a:latin typeface="League Gothic"/>
              </a:rPr>
              <a:t>@CWUSPORTSNUTRITION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D999F2-F678-BA42-B926-A747C3A6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98" y="1629782"/>
            <a:ext cx="5034578" cy="734209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i="1" err="1"/>
              <a:t>Underfueling</a:t>
            </a:r>
            <a:r>
              <a:rPr lang="en-US" sz="6000" b="1" i="1"/>
              <a:t> has physiological consequences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63B8FB-E183-504F-8446-834AD3248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2768" y="112956"/>
            <a:ext cx="11940987" cy="10174044"/>
          </a:xfrm>
        </p:spPr>
      </p:pic>
    </p:spTree>
    <p:extLst>
      <p:ext uri="{BB962C8B-B14F-4D97-AF65-F5344CB8AC3E}">
        <p14:creationId xmlns:p14="http://schemas.microsoft.com/office/powerpoint/2010/main" val="1795372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2871-E1E1-BB4F-BAD8-D8EA435C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AEA2C0-EC84-2843-9223-775D4006B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7747" y="129093"/>
            <a:ext cx="12505764" cy="9956202"/>
          </a:xfrm>
        </p:spPr>
      </p:pic>
    </p:spTree>
    <p:extLst>
      <p:ext uri="{BB962C8B-B14F-4D97-AF65-F5344CB8AC3E}">
        <p14:creationId xmlns:p14="http://schemas.microsoft.com/office/powerpoint/2010/main" val="1052176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nu of a meal&#10;&#10;Description automatically generated">
            <a:extLst>
              <a:ext uri="{FF2B5EF4-FFF2-40B4-BE49-F238E27FC236}">
                <a16:creationId xmlns:a16="http://schemas.microsoft.com/office/drawing/2014/main" id="{3E9D97CE-47BD-6AB8-002B-832F43EB5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10047" r="3674" b="4541"/>
          <a:stretch/>
        </p:blipFill>
        <p:spPr>
          <a:xfrm>
            <a:off x="7162800" y="-117790"/>
            <a:ext cx="10287000" cy="10404790"/>
          </a:xfrm>
          <a:prstGeom prst="rect">
            <a:avLst/>
          </a:prstGeom>
        </p:spPr>
      </p:pic>
      <p:pic>
        <p:nvPicPr>
          <p:cNvPr id="5" name="Picture 4" descr="A plate of food with text&#10;&#10;Description automatically generated">
            <a:extLst>
              <a:ext uri="{FF2B5EF4-FFF2-40B4-BE49-F238E27FC236}">
                <a16:creationId xmlns:a16="http://schemas.microsoft.com/office/drawing/2014/main" id="{E4D386E0-8E4E-3318-E94F-F0F175C7A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b="3583"/>
          <a:stretch/>
        </p:blipFill>
        <p:spPr>
          <a:xfrm>
            <a:off x="660203" y="3238499"/>
            <a:ext cx="5664397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9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B1983017-B16E-41B2-AC06-0068AF34D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6241" y="1497005"/>
            <a:ext cx="3580808" cy="2207939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4650" dirty="0">
              <a:ea typeface="ＭＳ Ｐゴシック" panose="020B0600070205080204" pitchFamily="34" charset="-128"/>
            </a:endParaRP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7ACBF9FE-174A-4B22-887A-BCD934BF64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68089" y="3819244"/>
            <a:ext cx="3600507" cy="4478894"/>
          </a:xfr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700" dirty="0">
              <a:solidFill>
                <a:srgbClr val="FEFF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1727FB5-4EED-BB75-EA87-5F94BF39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07" y="-419100"/>
            <a:ext cx="13023985" cy="11824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938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45265" y="2990066"/>
            <a:ext cx="340940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1329407"/>
            <a:ext cx="18288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recipe&#10;&#10;Description automatically generated">
            <a:extLst>
              <a:ext uri="{FF2B5EF4-FFF2-40B4-BE49-F238E27FC236}">
                <a16:creationId xmlns:a16="http://schemas.microsoft.com/office/drawing/2014/main" id="{D7FC4ACE-E9E1-9381-0E89-69968E455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14076947" cy="10417261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E0FCEC44-4521-B685-E8F4-B58D4D4B2A34}"/>
              </a:ext>
            </a:extLst>
          </p:cNvPr>
          <p:cNvSpPr txBox="1"/>
          <p:nvPr/>
        </p:nvSpPr>
        <p:spPr>
          <a:xfrm>
            <a:off x="2987" y="3872120"/>
            <a:ext cx="5529750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200" dirty="0">
                <a:solidFill>
                  <a:srgbClr val="777F8F"/>
                </a:solidFill>
                <a:latin typeface="League Gothic"/>
                <a:ea typeface="+mn-lt"/>
                <a:cs typeface="+mn-lt"/>
              </a:rPr>
              <a:t>Chocolate Milk for Recovery</a:t>
            </a:r>
            <a:endParaRPr lang="en-US" sz="9200" dirty="0">
              <a:solidFill>
                <a:srgbClr val="777F8F"/>
              </a:solidFill>
              <a:latin typeface="League 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667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3280284" y="431955"/>
            <a:ext cx="6890695" cy="9103936"/>
            <a:chOff x="0" y="0"/>
            <a:chExt cx="2809995" cy="3549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9995" cy="3549703"/>
            </a:xfrm>
            <a:custGeom>
              <a:avLst/>
              <a:gdLst/>
              <a:ahLst/>
              <a:cxnLst/>
              <a:rect l="l" t="t" r="r" b="b"/>
              <a:pathLst>
                <a:path w="2809995" h="3549703">
                  <a:moveTo>
                    <a:pt x="0" y="0"/>
                  </a:moveTo>
                  <a:lnTo>
                    <a:pt x="2809995" y="0"/>
                  </a:lnTo>
                  <a:lnTo>
                    <a:pt x="2809995" y="3549703"/>
                  </a:lnTo>
                  <a:lnTo>
                    <a:pt x="0" y="3549703"/>
                  </a:lnTo>
                  <a:close/>
                </a:path>
              </a:pathLst>
            </a:custGeom>
            <a:solidFill>
              <a:srgbClr val="FBFA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2610442" y="4458647"/>
            <a:ext cx="6571539" cy="1369706"/>
            <a:chOff x="0" y="0"/>
            <a:chExt cx="2809995" cy="5856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9995" cy="585687"/>
            </a:xfrm>
            <a:custGeom>
              <a:avLst/>
              <a:gdLst/>
              <a:ahLst/>
              <a:cxnLst/>
              <a:rect l="l" t="t" r="r" b="b"/>
              <a:pathLst>
                <a:path w="2809995" h="585687">
                  <a:moveTo>
                    <a:pt x="0" y="0"/>
                  </a:moveTo>
                  <a:lnTo>
                    <a:pt x="2809995" y="0"/>
                  </a:lnTo>
                  <a:lnTo>
                    <a:pt x="2809995" y="585687"/>
                  </a:lnTo>
                  <a:lnTo>
                    <a:pt x="0" y="585687"/>
                  </a:lnTo>
                  <a:close/>
                </a:path>
              </a:pathLst>
            </a:custGeom>
            <a:solidFill>
              <a:srgbClr val="949AA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4776968" y="4918237"/>
            <a:ext cx="6571539" cy="450526"/>
            <a:chOff x="0" y="0"/>
            <a:chExt cx="2222965" cy="152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2965" cy="152400"/>
            </a:xfrm>
            <a:custGeom>
              <a:avLst/>
              <a:gdLst/>
              <a:ahLst/>
              <a:cxnLst/>
              <a:rect l="l" t="t" r="r" b="b"/>
              <a:pathLst>
                <a:path w="2222965" h="152400">
                  <a:moveTo>
                    <a:pt x="0" y="0"/>
                  </a:moveTo>
                  <a:lnTo>
                    <a:pt x="2222965" y="0"/>
                  </a:lnTo>
                  <a:lnTo>
                    <a:pt x="222296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949AA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261557" y="2981702"/>
            <a:ext cx="6937537" cy="5196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0729" lvl="1" indent="-350364">
              <a:lnSpc>
                <a:spcPts val="6815"/>
              </a:lnSpc>
              <a:buFont typeface="Arial"/>
              <a:buChar char="•"/>
            </a:pPr>
            <a:r>
              <a:rPr lang="en-US" sz="5400" b="1" dirty="0">
                <a:solidFill>
                  <a:srgbClr val="030202"/>
                </a:solidFill>
                <a:highlight>
                  <a:srgbClr val="FFFF00"/>
                </a:highlight>
                <a:latin typeface="Assistant Regular"/>
              </a:rPr>
              <a:t>Carbs</a:t>
            </a:r>
            <a:r>
              <a:rPr lang="en-US" sz="5400" b="1" dirty="0">
                <a:solidFill>
                  <a:srgbClr val="030202"/>
                </a:solidFill>
                <a:latin typeface="Assistant Regular"/>
              </a:rPr>
              <a:t> are important</a:t>
            </a:r>
          </a:p>
          <a:p>
            <a:pPr marL="700729" lvl="1" indent="-350364">
              <a:lnSpc>
                <a:spcPts val="6815"/>
              </a:lnSpc>
              <a:buFont typeface="Arial"/>
              <a:buChar char="•"/>
            </a:pPr>
            <a:r>
              <a:rPr lang="en-US" sz="5400" b="1" dirty="0">
                <a:solidFill>
                  <a:srgbClr val="030202"/>
                </a:solidFill>
                <a:highlight>
                  <a:srgbClr val="FFFF00"/>
                </a:highlight>
                <a:latin typeface="Assistant Regular"/>
              </a:rPr>
              <a:t>Hydrate</a:t>
            </a:r>
            <a:r>
              <a:rPr lang="en-US" sz="5400" b="1" dirty="0">
                <a:solidFill>
                  <a:srgbClr val="030202"/>
                </a:solidFill>
                <a:latin typeface="Assistant Regular"/>
              </a:rPr>
              <a:t> before, during, and after</a:t>
            </a:r>
          </a:p>
          <a:p>
            <a:pPr marL="700729" lvl="1" indent="-350364">
              <a:lnSpc>
                <a:spcPts val="6815"/>
              </a:lnSpc>
              <a:buFont typeface="Arial"/>
              <a:buChar char="•"/>
            </a:pPr>
            <a:r>
              <a:rPr lang="en-US" sz="5400" b="1" dirty="0">
                <a:solidFill>
                  <a:srgbClr val="030202"/>
                </a:solidFill>
                <a:highlight>
                  <a:srgbClr val="FFFF00"/>
                </a:highlight>
                <a:latin typeface="Assistant Regular"/>
              </a:rPr>
              <a:t>Carbs + Protein </a:t>
            </a:r>
            <a:r>
              <a:rPr lang="en-US" sz="5400" b="1" dirty="0">
                <a:solidFill>
                  <a:srgbClr val="030202"/>
                </a:solidFill>
                <a:latin typeface="Assistant Regular"/>
              </a:rPr>
              <a:t>within 30 minutes after exercise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5000" y="2705100"/>
            <a:ext cx="8728237" cy="527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504"/>
              </a:lnSpc>
            </a:pPr>
            <a:r>
              <a:rPr lang="en-US" sz="15005" dirty="0">
                <a:solidFill>
                  <a:srgbClr val="777F8F"/>
                </a:solidFill>
                <a:latin typeface="League Gothic"/>
              </a:rPr>
              <a:t>Remember this if you remember nothing else: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FF48D3C6-969D-A56D-BF9B-3A11B2F5B41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57300" y="2617616"/>
            <a:ext cx="8191500" cy="7305675"/>
          </a:xfr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5400" dirty="0">
                <a:ea typeface="MS PGothic" panose="020B0600070205080204" pitchFamily="34" charset="-128"/>
              </a:rPr>
              <a:t>Lack of knowledge</a:t>
            </a:r>
          </a:p>
          <a:p>
            <a:r>
              <a:rPr lang="en-US" altLang="en-US" sz="5400" dirty="0">
                <a:ea typeface="MS PGothic" panose="020B0600070205080204" pitchFamily="34" charset="-128"/>
              </a:rPr>
              <a:t>Poor choices when eating out</a:t>
            </a:r>
          </a:p>
          <a:p>
            <a:r>
              <a:rPr lang="en-US" altLang="en-US" sz="5400" dirty="0">
                <a:ea typeface="MS PGothic" panose="020B0600070205080204" pitchFamily="34" charset="-128"/>
              </a:rPr>
              <a:t>Busy schedule</a:t>
            </a:r>
          </a:p>
          <a:p>
            <a:r>
              <a:rPr lang="en-US" altLang="en-US" sz="5400" dirty="0">
                <a:ea typeface="MS PGothic" panose="020B0600070205080204" pitchFamily="34" charset="-128"/>
              </a:rPr>
              <a:t>Relying on convenience foods</a:t>
            </a:r>
          </a:p>
          <a:p>
            <a:r>
              <a:rPr lang="en-US" altLang="en-US" sz="5400" dirty="0">
                <a:ea typeface="MS PGothic" panose="020B0600070205080204" pitchFamily="34" charset="-128"/>
              </a:rPr>
              <a:t>Supplements and sports foods</a:t>
            </a: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A15C6CEF-4DC2-9E52-C9E6-91BE6FE08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470" y="-3086101"/>
            <a:ext cx="13716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6000">
                <a:solidFill>
                  <a:schemeClr val="bg1"/>
                </a:solidFill>
                <a:latin typeface="Arial" panose="020B0604020202020204" pitchFamily="34" charset="0"/>
              </a:rPr>
              <a:t>Athlte Nutrition Overview</a:t>
            </a:r>
          </a:p>
        </p:txBody>
      </p:sp>
      <p:pic>
        <p:nvPicPr>
          <p:cNvPr id="30724" name="Picture 5" descr="anti-oxidant">
            <a:extLst>
              <a:ext uri="{FF2B5EF4-FFF2-40B4-BE49-F238E27FC236}">
                <a16:creationId xmlns:a16="http://schemas.microsoft.com/office/drawing/2014/main" id="{DB0622DB-D534-E1E4-EB7C-0A281A779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713" y="2602707"/>
            <a:ext cx="5624513" cy="331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1" descr="milk2602_600x600">
            <a:extLst>
              <a:ext uri="{FF2B5EF4-FFF2-40B4-BE49-F238E27FC236}">
                <a16:creationId xmlns:a16="http://schemas.microsoft.com/office/drawing/2014/main" id="{9E6032C4-CDEC-37EE-6A01-388CD38B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286500"/>
            <a:ext cx="37719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C3448B1F-93E4-02A1-06B1-9DDB1E790BB9}"/>
              </a:ext>
            </a:extLst>
          </p:cNvPr>
          <p:cNvSpPr txBox="1"/>
          <p:nvPr/>
        </p:nvSpPr>
        <p:spPr>
          <a:xfrm>
            <a:off x="1066800" y="723900"/>
            <a:ext cx="9448800" cy="296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200" dirty="0">
                <a:solidFill>
                  <a:srgbClr val="777F8F"/>
                </a:solidFill>
                <a:latin typeface="League Gothic"/>
                <a:ea typeface="+mn-lt"/>
                <a:cs typeface="+mn-lt"/>
              </a:rPr>
              <a:t>Common Athlete Challenges</a:t>
            </a:r>
          </a:p>
          <a:p>
            <a:pPr algn="ctr">
              <a:lnSpc>
                <a:spcPts val="12880"/>
              </a:lnSpc>
            </a:pPr>
            <a:endParaRPr lang="en-US" sz="9200" dirty="0">
              <a:solidFill>
                <a:srgbClr val="777F8F"/>
              </a:solidFill>
              <a:latin typeface="League 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16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32C21-EA2A-0451-1206-F042992F4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3B6DA8-DAF7-684B-88B6-DC74901CC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450" y="2971566"/>
            <a:ext cx="9677400" cy="592058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6000" dirty="0"/>
              <a:t>Energy levels &amp; performance</a:t>
            </a:r>
          </a:p>
          <a:p>
            <a:r>
              <a:rPr lang="en-US" sz="6000" dirty="0"/>
              <a:t>Enhanced recovery </a:t>
            </a:r>
          </a:p>
          <a:p>
            <a:r>
              <a:rPr lang="en-US" sz="6000" dirty="0"/>
              <a:t>Reduced risk of injury and illness</a:t>
            </a:r>
          </a:p>
          <a:p>
            <a:r>
              <a:rPr lang="en-US" sz="6000" dirty="0"/>
              <a:t>Confidence</a:t>
            </a:r>
          </a:p>
          <a:p>
            <a:r>
              <a:rPr lang="en-US" sz="6000" dirty="0"/>
              <a:t>Enjoyment &amp; Lifelong benefits </a:t>
            </a:r>
          </a:p>
          <a:p>
            <a:pPr marL="0" indent="0">
              <a:buNone/>
            </a:pPr>
            <a:endParaRPr lang="en-US" sz="6000">
              <a:cs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C1177A-FFEA-ED7D-FD00-1D68372EDE14}"/>
              </a:ext>
            </a:extLst>
          </p:cNvPr>
          <p:cNvCxnSpPr/>
          <p:nvPr/>
        </p:nvCxnSpPr>
        <p:spPr>
          <a:xfrm>
            <a:off x="1257300" y="2057401"/>
            <a:ext cx="15506700" cy="25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6DD07CAA-5211-0ED4-043A-8AD8DACAC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924" y="3123860"/>
            <a:ext cx="6671991" cy="517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FEB75584-EBE7-45D2-567D-B69F04B4F6BC}"/>
              </a:ext>
            </a:extLst>
          </p:cNvPr>
          <p:cNvSpPr txBox="1"/>
          <p:nvPr/>
        </p:nvSpPr>
        <p:spPr>
          <a:xfrm>
            <a:off x="-4491" y="598228"/>
            <a:ext cx="16078200" cy="296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200" dirty="0">
                <a:solidFill>
                  <a:srgbClr val="777F8F"/>
                </a:solidFill>
                <a:latin typeface="League Gothic"/>
                <a:ea typeface="+mn-lt"/>
                <a:cs typeface="+mn-lt"/>
              </a:rPr>
              <a:t>Why is nutrition important for athletes?</a:t>
            </a:r>
          </a:p>
          <a:p>
            <a:pPr algn="ctr">
              <a:lnSpc>
                <a:spcPts val="12880"/>
              </a:lnSpc>
            </a:pPr>
            <a:endParaRPr lang="en-US" sz="9200" dirty="0">
              <a:solidFill>
                <a:srgbClr val="777F8F"/>
              </a:solidFill>
              <a:latin typeface="League 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8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505200" y="2103538"/>
            <a:ext cx="10731070" cy="2609570"/>
            <a:chOff x="0" y="0"/>
            <a:chExt cx="4040103" cy="1512440"/>
          </a:xfrm>
          <a:solidFill>
            <a:srgbClr val="4F1120">
              <a:alpha val="89804"/>
            </a:srgb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4040103" cy="1512439"/>
            </a:xfrm>
            <a:custGeom>
              <a:avLst/>
              <a:gdLst/>
              <a:ahLst/>
              <a:cxnLst/>
              <a:rect l="l" t="t" r="r" b="b"/>
              <a:pathLst>
                <a:path w="4040103" h="1512439">
                  <a:moveTo>
                    <a:pt x="0" y="0"/>
                  </a:moveTo>
                  <a:lnTo>
                    <a:pt x="4040103" y="0"/>
                  </a:lnTo>
                  <a:lnTo>
                    <a:pt x="4040103" y="1512439"/>
                  </a:lnTo>
                  <a:lnTo>
                    <a:pt x="0" y="151243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1391" r="21391"/>
          <a:stretch>
            <a:fillRect/>
          </a:stretch>
        </p:blipFill>
        <p:spPr>
          <a:xfrm>
            <a:off x="14236270" y="2103537"/>
            <a:ext cx="1802202" cy="260956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673597" y="5316047"/>
            <a:ext cx="10010300" cy="2468182"/>
            <a:chOff x="0" y="0"/>
            <a:chExt cx="3720638" cy="1027787"/>
          </a:xfrm>
          <a:solidFill>
            <a:srgbClr val="8A2333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720638" cy="1027787"/>
            </a:xfrm>
            <a:custGeom>
              <a:avLst/>
              <a:gdLst/>
              <a:ahLst/>
              <a:cxnLst/>
              <a:rect l="l" t="t" r="r" b="b"/>
              <a:pathLst>
                <a:path w="3720638" h="1027788">
                  <a:moveTo>
                    <a:pt x="0" y="0"/>
                  </a:moveTo>
                  <a:lnTo>
                    <a:pt x="3720638" y="0"/>
                  </a:lnTo>
                  <a:lnTo>
                    <a:pt x="3720638" y="1027788"/>
                  </a:lnTo>
                  <a:lnTo>
                    <a:pt x="0" y="102778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0871"/>
          <a:stretch>
            <a:fillRect/>
          </a:stretch>
        </p:blipFill>
        <p:spPr>
          <a:xfrm rot="5400000">
            <a:off x="1517145" y="5627702"/>
            <a:ext cx="2468183" cy="184487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505200" y="8191500"/>
            <a:ext cx="10731070" cy="1981200"/>
            <a:chOff x="0" y="0"/>
            <a:chExt cx="4040103" cy="817902"/>
          </a:xfrm>
          <a:solidFill>
            <a:srgbClr val="8A2333">
              <a:alpha val="50196"/>
            </a:srgb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40103" cy="817902"/>
            </a:xfrm>
            <a:custGeom>
              <a:avLst/>
              <a:gdLst/>
              <a:ahLst/>
              <a:cxnLst/>
              <a:rect l="l" t="t" r="r" b="b"/>
              <a:pathLst>
                <a:path w="4040103" h="817902">
                  <a:moveTo>
                    <a:pt x="0" y="0"/>
                  </a:moveTo>
                  <a:lnTo>
                    <a:pt x="4040103" y="0"/>
                  </a:lnTo>
                  <a:lnTo>
                    <a:pt x="4040103" y="817902"/>
                  </a:lnTo>
                  <a:lnTo>
                    <a:pt x="0" y="81790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4"/>
          <a:srcRect l="4609" r="48366" b="16064"/>
          <a:stretch/>
        </p:blipFill>
        <p:spPr>
          <a:xfrm rot="-5400000">
            <a:off x="14011740" y="8352960"/>
            <a:ext cx="1981199" cy="165827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051730" y="2439894"/>
            <a:ext cx="10023803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4185" lvl="1" indent="-231775"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"/>
              </a:rPr>
              <a:t>Main source of fuel during exercise</a:t>
            </a:r>
            <a:endParaRPr lang="en-US"/>
          </a:p>
          <a:p>
            <a:pPr marL="464185" lvl="1" indent="-231775">
              <a:buFont typeface="Arial"/>
              <a:buChar char="•"/>
            </a:pPr>
            <a:r>
              <a:rPr lang="en-US" sz="3200" i="1">
                <a:solidFill>
                  <a:srgbClr val="FFFFFF"/>
                </a:solidFill>
                <a:latin typeface="Poppins"/>
              </a:rPr>
              <a:t>Need</a:t>
            </a:r>
            <a:r>
              <a:rPr lang="en-US" sz="3200">
                <a:solidFill>
                  <a:srgbClr val="FFFFFF"/>
                </a:solidFill>
                <a:latin typeface="Poppins"/>
              </a:rPr>
              <a:t>: depends on weight &amp; training intensity </a:t>
            </a:r>
            <a:endParaRPr lang="en-US" sz="3200">
              <a:solidFill>
                <a:srgbClr val="FFFFFF"/>
              </a:solidFill>
              <a:latin typeface="Poppins"/>
              <a:cs typeface="Poppins"/>
            </a:endParaRPr>
          </a:p>
          <a:p>
            <a:pPr marL="464185" lvl="1" indent="-231775"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"/>
              </a:rPr>
              <a:t>Before, During, &amp; After exercise</a:t>
            </a:r>
            <a:endParaRPr lang="en-US" sz="3200">
              <a:solidFill>
                <a:srgbClr val="FFFFFF"/>
              </a:solidFill>
              <a:latin typeface="Poppins"/>
              <a:cs typeface="Poppins"/>
            </a:endParaRPr>
          </a:p>
          <a:p>
            <a:pPr marL="464185" lvl="1" indent="-231775"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"/>
              </a:rPr>
              <a:t>Ex: </a:t>
            </a:r>
            <a:r>
              <a:rPr lang="en-US" sz="3200" b="1">
                <a:solidFill>
                  <a:srgbClr val="FFFFFF"/>
                </a:solidFill>
                <a:latin typeface="Poppins"/>
              </a:rPr>
              <a:t>starches/grains, </a:t>
            </a:r>
            <a:r>
              <a:rPr lang="en-US" sz="3200">
                <a:solidFill>
                  <a:srgbClr val="FFFFFF"/>
                </a:solidFill>
                <a:latin typeface="Poppins"/>
              </a:rPr>
              <a:t>fruits, vegetables, </a:t>
            </a:r>
            <a:r>
              <a:rPr lang="en-US" sz="3200" b="1">
                <a:solidFill>
                  <a:srgbClr val="FFFFFF"/>
                </a:solidFill>
                <a:latin typeface="Poppins"/>
              </a:rPr>
              <a:t>dairy</a:t>
            </a:r>
            <a:endParaRPr lang="en-US" sz="3200" b="1">
              <a:solidFill>
                <a:srgbClr val="FFFFFF"/>
              </a:solidFill>
              <a:latin typeface="Poppins"/>
              <a:cs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037156" y="1559881"/>
            <a:ext cx="400131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600" b="1" spc="300">
                <a:solidFill>
                  <a:srgbClr val="000000"/>
                </a:solidFill>
                <a:latin typeface="Garet Bold"/>
              </a:rPr>
              <a:t>CARBOHYDRATES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81196" y="4762500"/>
            <a:ext cx="2140082" cy="494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130"/>
              </a:lnSpc>
              <a:defRPr sz="3600" b="1" spc="300">
                <a:solidFill>
                  <a:srgbClr val="000000"/>
                </a:solidFill>
                <a:latin typeface="Garet Bold"/>
              </a:defRPr>
            </a:lvl1pPr>
          </a:lstStyle>
          <a:p>
            <a:r>
              <a:rPr lang="en-US"/>
              <a:t>PROTEIN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15906" y="5543154"/>
            <a:ext cx="9925758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464323" lvl="1" indent="-232162">
              <a:buFont typeface="Arial"/>
              <a:buChar char="•"/>
              <a:defRPr sz="3200">
                <a:solidFill>
                  <a:srgbClr val="FFFFFF"/>
                </a:solidFill>
                <a:latin typeface="Poppins"/>
              </a:defRPr>
            </a:lvl2pPr>
          </a:lstStyle>
          <a:p>
            <a:pPr marL="464185" lvl="1" indent="-231775"/>
            <a:r>
              <a:rPr lang="en-US"/>
              <a:t>Structural component for muscles</a:t>
            </a:r>
          </a:p>
          <a:p>
            <a:pPr marL="464185" lvl="1" indent="-231775"/>
            <a:r>
              <a:rPr lang="en-US"/>
              <a:t>Small amount of fuel</a:t>
            </a:r>
            <a:endParaRPr lang="en-US">
              <a:cs typeface="Poppins"/>
            </a:endParaRPr>
          </a:p>
          <a:p>
            <a:pPr marL="464185" lvl="1" indent="-231775"/>
            <a:r>
              <a:rPr lang="en-US" sz="3200" i="1">
                <a:solidFill>
                  <a:srgbClr val="FFFFFF"/>
                </a:solidFill>
                <a:latin typeface="Poppins"/>
              </a:rPr>
              <a:t>Need</a:t>
            </a:r>
            <a:r>
              <a:rPr lang="en-US" sz="3200">
                <a:solidFill>
                  <a:srgbClr val="FFFFFF"/>
                </a:solidFill>
                <a:latin typeface="Poppins"/>
              </a:rPr>
              <a:t>: depends on weight</a:t>
            </a:r>
            <a:endParaRPr lang="en-US" sz="3200">
              <a:solidFill>
                <a:srgbClr val="FFFFFF"/>
              </a:solidFill>
              <a:latin typeface="Poppins"/>
              <a:cs typeface="Poppins"/>
            </a:endParaRPr>
          </a:p>
          <a:p>
            <a:pPr marL="464185" lvl="1" indent="-231775"/>
            <a:r>
              <a:rPr lang="en-US"/>
              <a:t>Poultry, fish, beef, eggs, tofu, nuts/seeds, dairy </a:t>
            </a:r>
            <a:endParaRPr lang="en-US">
              <a:cs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019837" y="7674350"/>
            <a:ext cx="1117534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130"/>
              </a:lnSpc>
              <a:defRPr sz="3600" b="1" spc="300">
                <a:solidFill>
                  <a:srgbClr val="000000"/>
                </a:solidFill>
                <a:latin typeface="Garet Bold"/>
              </a:defRPr>
            </a:lvl1pPr>
          </a:lstStyle>
          <a:p>
            <a:r>
              <a:rPr lang="en-US"/>
              <a:t>FAT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551208" y="8453779"/>
            <a:ext cx="852791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464323" lvl="1" indent="-232162">
              <a:buFont typeface="Arial"/>
              <a:buChar char="•"/>
              <a:defRPr sz="3200">
                <a:solidFill>
                  <a:srgbClr val="FFFFFF"/>
                </a:solidFill>
                <a:latin typeface="Poppins"/>
              </a:defRPr>
            </a:lvl2pPr>
          </a:lstStyle>
          <a:p>
            <a:pPr marL="464185" lvl="1" indent="-231775"/>
            <a:r>
              <a:rPr lang="en-US">
                <a:solidFill>
                  <a:schemeClr val="tx1"/>
                </a:solidFill>
              </a:rPr>
              <a:t>Secondary source of fuel</a:t>
            </a:r>
            <a:endParaRPr lang="en-US"/>
          </a:p>
          <a:p>
            <a:pPr marL="464185" lvl="1" indent="-231775"/>
            <a:r>
              <a:rPr lang="en-US" i="1">
                <a:solidFill>
                  <a:schemeClr val="tx1"/>
                </a:solidFill>
              </a:rPr>
              <a:t>Need</a:t>
            </a:r>
            <a:r>
              <a:rPr lang="en-US">
                <a:solidFill>
                  <a:schemeClr val="tx1"/>
                </a:solidFill>
              </a:rPr>
              <a:t>: ~25% total calories</a:t>
            </a:r>
            <a:endParaRPr lang="en-US">
              <a:solidFill>
                <a:schemeClr val="tx1"/>
              </a:solidFill>
              <a:cs typeface="Poppins"/>
            </a:endParaRPr>
          </a:p>
          <a:p>
            <a:pPr marL="464185" lvl="1" indent="-231775"/>
            <a:r>
              <a:rPr lang="en-US">
                <a:solidFill>
                  <a:schemeClr val="tx1"/>
                </a:solidFill>
              </a:rPr>
              <a:t>Ex: oils, nuts/seeds, avocado, fish</a:t>
            </a:r>
            <a:endParaRPr lang="en-US">
              <a:solidFill>
                <a:schemeClr val="tx1"/>
              </a:solidFill>
              <a:cs typeface="Poppins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E7F60BCC-D821-CBD9-4526-1A68A77DC691}"/>
              </a:ext>
            </a:extLst>
          </p:cNvPr>
          <p:cNvSpPr txBox="1"/>
          <p:nvPr/>
        </p:nvSpPr>
        <p:spPr>
          <a:xfrm>
            <a:off x="3140509" y="-38100"/>
            <a:ext cx="1134930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>
                <a:solidFill>
                  <a:srgbClr val="777F8F"/>
                </a:solidFill>
                <a:latin typeface="League Gothic"/>
                <a:ea typeface="+mn-lt"/>
                <a:cs typeface="+mn-lt"/>
              </a:rPr>
              <a:t>Sources of Fuel</a:t>
            </a:r>
            <a:endParaRPr lang="en-US" sz="11500">
              <a:solidFill>
                <a:srgbClr val="777F8F"/>
              </a:solidFill>
              <a:latin typeface="League Gothic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4" r="-621" b="37816"/>
          <a:stretch/>
        </p:blipFill>
        <p:spPr>
          <a:xfrm>
            <a:off x="1857482" y="2626895"/>
            <a:ext cx="14573036" cy="7658100"/>
          </a:xfrm>
        </p:spPr>
      </p:pic>
      <p:sp>
        <p:nvSpPr>
          <p:cNvPr id="6" name="Rectangle 5"/>
          <p:cNvSpPr/>
          <p:nvPr/>
        </p:nvSpPr>
        <p:spPr>
          <a:xfrm>
            <a:off x="-183390" y="0"/>
            <a:ext cx="18654780" cy="2628900"/>
          </a:xfrm>
          <a:prstGeom prst="rect">
            <a:avLst/>
          </a:prstGeom>
          <a:solidFill>
            <a:srgbClr val="949AA6"/>
          </a:solidFill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sz="180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66C7DC1A-0253-A834-61E0-ABE12BC91AAB}"/>
              </a:ext>
            </a:extLst>
          </p:cNvPr>
          <p:cNvSpPr txBox="1"/>
          <p:nvPr/>
        </p:nvSpPr>
        <p:spPr>
          <a:xfrm>
            <a:off x="3505200" y="876300"/>
            <a:ext cx="13792200" cy="2859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11500" dirty="0">
                <a:solidFill>
                  <a:schemeClr val="bg1"/>
                </a:solidFill>
                <a:latin typeface="League Gothic"/>
                <a:ea typeface="+mn-lt"/>
                <a:cs typeface="+mn-lt"/>
              </a:rPr>
              <a:t>Athlete Performance Plate</a:t>
            </a:r>
          </a:p>
          <a:p>
            <a:pPr>
              <a:lnSpc>
                <a:spcPts val="11040"/>
              </a:lnSpc>
            </a:pPr>
            <a:endParaRPr lang="en-US" sz="11500" dirty="0">
              <a:solidFill>
                <a:schemeClr val="bg1"/>
              </a:solidFill>
              <a:latin typeface="League 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842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4C979B-6EB3-7F46-8209-E0F6EBC87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953" y="-123265"/>
            <a:ext cx="11382292" cy="12923311"/>
          </a:xfr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3092483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C1B5F84B-4460-B188-6036-2553104C54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46404" y="342900"/>
            <a:ext cx="4828344" cy="1553374"/>
          </a:xfr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ts val="12880"/>
              </a:lnSpc>
            </a:pPr>
            <a:r>
              <a:rPr lang="en-US" altLang="en-US" sz="9200">
                <a:solidFill>
                  <a:srgbClr val="777F8F"/>
                </a:solidFill>
                <a:latin typeface="League Gothic"/>
              </a:rPr>
              <a:t>Energy from</a:t>
            </a: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B0426E52-5966-C7B6-0802-2A003AF238F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311895" y="685800"/>
            <a:ext cx="9011412" cy="2894076"/>
          </a:xfrm>
        </p:spPr>
        <p:txBody>
          <a:bodyPr vert="horz" lIns="137160" tIns="68580" rIns="137160" bIns="68580" rtlCol="0" anchor="ctr">
            <a:normAutofit fontScale="85000" lnSpcReduction="2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altLang="en-US" sz="5400" i="1">
                <a:cs typeface="Calibri"/>
              </a:rPr>
              <a:t>"FUEL for the work required"</a:t>
            </a:r>
          </a:p>
          <a:p>
            <a:r>
              <a:rPr lang="en-US" altLang="en-US" sz="5400"/>
              <a:t>Glycogen</a:t>
            </a:r>
            <a:r>
              <a:rPr lang="en-US" altLang="en-US" sz="5400">
                <a:sym typeface="Wingdings" pitchFamily="2" charset="2"/>
              </a:rPr>
              <a:t></a:t>
            </a:r>
            <a:r>
              <a:rPr lang="en-US" altLang="en-US" sz="5400"/>
              <a:t> Energy stored in muscle &amp; liver</a:t>
            </a:r>
            <a:endParaRPr lang="en-US"/>
          </a:p>
          <a:p>
            <a:r>
              <a:rPr lang="en-US" altLang="en-US" sz="5400" i="1"/>
              <a:t>Excellent for ALL sports!!</a:t>
            </a:r>
          </a:p>
        </p:txBody>
      </p:sp>
      <p:pic>
        <p:nvPicPr>
          <p:cNvPr id="34819" name="Picture 5" descr="A grey and black gas pump&#10;&#10;Description automatically generated">
            <a:extLst>
              <a:ext uri="{FF2B5EF4-FFF2-40B4-BE49-F238E27FC236}">
                <a16:creationId xmlns:a16="http://schemas.microsoft.com/office/drawing/2014/main" id="{74FF8964-6D5E-7FCC-1F02-BA0478FD5CA9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93" y="3170063"/>
            <a:ext cx="5159051" cy="6924904"/>
          </a:xfrm>
          <a:prstGeom prst="rect">
            <a:avLst/>
          </a:prstGeom>
        </p:spPr>
      </p:pic>
      <p:pic>
        <p:nvPicPr>
          <p:cNvPr id="34820" name="Picture 7" descr="A black and white car&#10;&#10;Description automatically generated">
            <a:extLst>
              <a:ext uri="{FF2B5EF4-FFF2-40B4-BE49-F238E27FC236}">
                <a16:creationId xmlns:a16="http://schemas.microsoft.com/office/drawing/2014/main" id="{CC25C0C2-0874-F39E-3A5D-F636A4B5FAA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7094" y="5014514"/>
            <a:ext cx="9386818" cy="3659627"/>
          </a:xfrm>
          <a:prstGeom prst="rect">
            <a:avLst/>
          </a:prstGeom>
        </p:spPr>
      </p:pic>
      <p:sp>
        <p:nvSpPr>
          <p:cNvPr id="34821" name="Text Box 9">
            <a:extLst>
              <a:ext uri="{FF2B5EF4-FFF2-40B4-BE49-F238E27FC236}">
                <a16:creationId xmlns:a16="http://schemas.microsoft.com/office/drawing/2014/main" id="{3078B714-F8FC-30A4-AC87-5EC69135B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9543127"/>
            <a:ext cx="4111209" cy="5518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latin typeface="+mn-lt"/>
              </a:rPr>
              <a:t>Glycogen</a:t>
            </a:r>
          </a:p>
        </p:txBody>
      </p:sp>
      <p:sp>
        <p:nvSpPr>
          <p:cNvPr id="34822" name="Text Box 10">
            <a:extLst>
              <a:ext uri="{FF2B5EF4-FFF2-40B4-BE49-F238E27FC236}">
                <a16:creationId xmlns:a16="http://schemas.microsoft.com/office/drawing/2014/main" id="{967F7C13-C826-9435-B91A-01AD2463A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094" y="8372244"/>
            <a:ext cx="9386818" cy="60379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latin typeface="+mn-lt"/>
              </a:rPr>
              <a:t>Liver and Muscle</a:t>
            </a:r>
          </a:p>
          <a:p>
            <a:pPr algn="ctr">
              <a:spcBef>
                <a:spcPct val="50000"/>
              </a:spcBef>
            </a:pPr>
            <a:endParaRPr lang="en-US" altLang="en-US" sz="1950" b="1">
              <a:solidFill>
                <a:srgbClr val="FFFFFF"/>
              </a:solidFill>
              <a:cs typeface="Calibri"/>
            </a:endParaRPr>
          </a:p>
          <a:p>
            <a:pPr algn="ctr">
              <a:spcBef>
                <a:spcPct val="50000"/>
              </a:spcBef>
            </a:pPr>
            <a:endParaRPr lang="en-US" altLang="en-US" sz="1950" b="1">
              <a:solidFill>
                <a:srgbClr val="FFFFFF"/>
              </a:solidFill>
              <a:cs typeface="Calibri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C832AF-C2D8-897C-F598-3B4B3086188B}"/>
              </a:ext>
            </a:extLst>
          </p:cNvPr>
          <p:cNvSpPr txBox="1">
            <a:spLocks noChangeArrowheads="1"/>
          </p:cNvSpPr>
          <p:nvPr/>
        </p:nvSpPr>
        <p:spPr>
          <a:xfrm>
            <a:off x="941922" y="1526242"/>
            <a:ext cx="4828344" cy="15533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ts val="12880"/>
              </a:lnSpc>
            </a:pPr>
            <a:r>
              <a:rPr lang="en-US" altLang="en-US" sz="9200">
                <a:solidFill>
                  <a:srgbClr val="777F8F"/>
                </a:solidFill>
                <a:latin typeface="League Gothic"/>
              </a:rPr>
              <a:t>Glycogen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15555E7-2B75-E18B-9521-B368FD523C7D}"/>
              </a:ext>
            </a:extLst>
          </p:cNvPr>
          <p:cNvCxnSpPr/>
          <p:nvPr/>
        </p:nvCxnSpPr>
        <p:spPr>
          <a:xfrm>
            <a:off x="6106886" y="4250872"/>
            <a:ext cx="3479075" cy="1349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3DB9F5-A443-F5AB-A971-C20B9F40F703}"/>
              </a:ext>
            </a:extLst>
          </p:cNvPr>
          <p:cNvSpPr/>
          <p:nvPr/>
        </p:nvSpPr>
        <p:spPr>
          <a:xfrm>
            <a:off x="1" y="0"/>
            <a:ext cx="18294708" cy="10287000"/>
          </a:xfrm>
          <a:prstGeom prst="rect">
            <a:avLst/>
          </a:prstGeom>
          <a:solidFill>
            <a:srgbClr val="949AA6"/>
          </a:solidFill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sz="18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B420D8-F1CF-4BD0-A655-D6E7E4B46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778" y="2946830"/>
            <a:ext cx="7614514" cy="6970434"/>
          </a:xfr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ts val="4480"/>
              </a:lnSpc>
              <a:buFont typeface="Arial"/>
              <a:buNone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Q: What does protein do?</a:t>
            </a:r>
          </a:p>
          <a:p>
            <a:pPr marL="0" indent="0" defTabSz="914400">
              <a:lnSpc>
                <a:spcPts val="4480"/>
              </a:lnSpc>
              <a:buFont typeface="Arial"/>
              <a:buNone/>
            </a:pPr>
            <a:r>
              <a:rPr lang="en-US" sz="4800" b="1" dirty="0">
                <a:solidFill>
                  <a:schemeClr val="bg1"/>
                </a:solidFill>
                <a:latin typeface="Assistant Regular"/>
              </a:rPr>
              <a:t>A: Repair &amp; rebuild muscles</a:t>
            </a:r>
          </a:p>
          <a:p>
            <a:pPr marL="0" indent="0" defTabSz="914400">
              <a:lnSpc>
                <a:spcPts val="4480"/>
              </a:lnSpc>
              <a:buFont typeface="Arial"/>
              <a:buNone/>
            </a:pPr>
            <a:endParaRPr lang="en-US" sz="4800" b="1" dirty="0">
              <a:solidFill>
                <a:srgbClr val="000000"/>
              </a:solidFill>
              <a:latin typeface="Assistant Regular"/>
            </a:endParaRPr>
          </a:p>
          <a:p>
            <a:pPr marL="0" indent="0" defTabSz="914400">
              <a:lnSpc>
                <a:spcPts val="4480"/>
              </a:lnSpc>
              <a:buFont typeface="Arial"/>
              <a:buNone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Q: How much do you need?</a:t>
            </a:r>
          </a:p>
          <a:p>
            <a:pPr marL="0" indent="0" defTabSz="914400">
              <a:lnSpc>
                <a:spcPts val="4480"/>
              </a:lnSpc>
              <a:buFont typeface="Arial"/>
              <a:buNone/>
            </a:pPr>
            <a:r>
              <a:rPr lang="en-US" sz="4800" b="1" dirty="0">
                <a:solidFill>
                  <a:schemeClr val="bg1"/>
                </a:solidFill>
                <a:latin typeface="Assistant Regular"/>
              </a:rPr>
              <a:t>A: 0.5-0.8 g/</a:t>
            </a:r>
            <a:r>
              <a:rPr lang="en-US" sz="4800" b="1" dirty="0" err="1">
                <a:solidFill>
                  <a:schemeClr val="bg1"/>
                </a:solidFill>
                <a:latin typeface="Assistant Regular"/>
              </a:rPr>
              <a:t>lb</a:t>
            </a:r>
            <a:r>
              <a:rPr lang="en-US" sz="4800" b="1" dirty="0">
                <a:solidFill>
                  <a:schemeClr val="bg1"/>
                </a:solidFill>
                <a:latin typeface="Assistant Regular"/>
              </a:rPr>
              <a:t> BW daily </a:t>
            </a:r>
          </a:p>
          <a:p>
            <a:pPr indent="0" defTabSz="914400">
              <a:lnSpc>
                <a:spcPts val="4480"/>
              </a:lnSpc>
              <a:buNone/>
            </a:pPr>
            <a:endParaRPr lang="en-US" sz="4800" b="1" dirty="0">
              <a:solidFill>
                <a:srgbClr val="000000"/>
              </a:solidFill>
              <a:latin typeface="Assistant Regular"/>
            </a:endParaRPr>
          </a:p>
          <a:p>
            <a:pPr marL="0" indent="0" defTabSz="914400">
              <a:lnSpc>
                <a:spcPts val="4480"/>
              </a:lnSpc>
              <a:buFont typeface="Arial"/>
              <a:buNone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- Ex: 150lb athlete: </a:t>
            </a:r>
          </a:p>
          <a:p>
            <a:pPr marL="0" indent="0" defTabSz="914400">
              <a:lnSpc>
                <a:spcPts val="4480"/>
              </a:lnSpc>
              <a:buFont typeface="Arial"/>
              <a:buNone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150lbs x .7g/</a:t>
            </a:r>
            <a:r>
              <a:rPr lang="en-US" sz="4800" b="1" dirty="0" err="1">
                <a:solidFill>
                  <a:srgbClr val="000000"/>
                </a:solidFill>
                <a:latin typeface="Assistant Regular"/>
              </a:rPr>
              <a:t>lb</a:t>
            </a: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 = 105 grams/day</a:t>
            </a:r>
          </a:p>
          <a:p>
            <a:pPr marL="0" indent="0" defTabSz="914400">
              <a:lnSpc>
                <a:spcPts val="4480"/>
              </a:lnSpc>
              <a:buFont typeface="Arial"/>
              <a:buNone/>
            </a:pPr>
            <a:endParaRPr lang="en-US" sz="4800" b="1" dirty="0">
              <a:solidFill>
                <a:srgbClr val="000000"/>
              </a:solidFill>
              <a:latin typeface="Assistant Regula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1E7F53-E5F4-2095-9DAC-9A65A710D362}"/>
              </a:ext>
            </a:extLst>
          </p:cNvPr>
          <p:cNvSpPr/>
          <p:nvPr/>
        </p:nvSpPr>
        <p:spPr>
          <a:xfrm>
            <a:off x="8572500" y="-11207"/>
            <a:ext cx="9722208" cy="1029820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sz="18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1AB82-7EDD-4295-9928-DF18ACD89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42922" y="3956204"/>
            <a:ext cx="7781364" cy="5668539"/>
          </a:xfr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400">
              <a:lnSpc>
                <a:spcPts val="4480"/>
              </a:lnSpc>
              <a:buNone/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Good sources:</a:t>
            </a:r>
          </a:p>
          <a:p>
            <a:pPr marL="685800" indent="-685800" defTabSz="914400">
              <a:lnSpc>
                <a:spcPts val="4480"/>
              </a:lnSpc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4 oz chicken breast </a:t>
            </a:r>
          </a:p>
          <a:p>
            <a:pPr marL="685800" indent="-685800" defTabSz="914400">
              <a:lnSpc>
                <a:spcPts val="4480"/>
              </a:lnSpc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1 c milk </a:t>
            </a:r>
          </a:p>
          <a:p>
            <a:pPr marL="685800" indent="-685800" defTabSz="914400">
              <a:lnSpc>
                <a:spcPts val="4480"/>
              </a:lnSpc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5 oz Greek yogurt </a:t>
            </a:r>
          </a:p>
          <a:p>
            <a:pPr marL="685800" indent="-685800" defTabSz="914400">
              <a:lnSpc>
                <a:spcPts val="4480"/>
              </a:lnSpc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1/2c Quinoa </a:t>
            </a:r>
          </a:p>
          <a:p>
            <a:pPr marL="685800" indent="-685800" defTabSz="914400">
              <a:lnSpc>
                <a:spcPts val="4480"/>
              </a:lnSpc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1/2c Beans </a:t>
            </a:r>
            <a:endParaRPr lang="en-US" sz="4800" b="1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85800" indent="-685800" defTabSz="914400">
              <a:lnSpc>
                <a:spcPts val="4480"/>
              </a:lnSpc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Eggs </a:t>
            </a:r>
            <a:endParaRPr lang="en-US" sz="4800" b="1" dirty="0">
              <a:solidFill>
                <a:srgbClr val="000000"/>
              </a:solidFill>
              <a:latin typeface="Assistant Regular"/>
              <a:cs typeface="Assistant Regular"/>
            </a:endParaRPr>
          </a:p>
          <a:p>
            <a:pPr marL="685800" indent="-685800" defTabSz="914400">
              <a:lnSpc>
                <a:spcPts val="4480"/>
              </a:lnSpc>
            </a:pPr>
            <a:r>
              <a:rPr lang="en-US" sz="4800" b="1" dirty="0">
                <a:solidFill>
                  <a:srgbClr val="000000"/>
                </a:solidFill>
                <a:latin typeface="Assistant Regular"/>
              </a:rPr>
              <a:t>1/2c cottage cheese </a:t>
            </a:r>
            <a:endParaRPr lang="en-US" sz="4800" b="1" dirty="0">
              <a:solidFill>
                <a:srgbClr val="000000"/>
              </a:solidFill>
              <a:latin typeface="Assistant Regular"/>
              <a:cs typeface="Assistant Regular"/>
            </a:endParaRPr>
          </a:p>
        </p:txBody>
      </p:sp>
      <p:pic>
        <p:nvPicPr>
          <p:cNvPr id="6148" name="Picture 4" descr="390,936 Weight Lifting Stock Photos, Pictures &amp; Royalty-Free Images - iStock">
            <a:extLst>
              <a:ext uri="{FF2B5EF4-FFF2-40B4-BE49-F238E27FC236}">
                <a16:creationId xmlns:a16="http://schemas.microsoft.com/office/drawing/2014/main" id="{7E5C5409-9A79-4228-B6E9-5BDFDD31E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705" y="234553"/>
            <a:ext cx="5172915" cy="344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5167D197-BF00-6C02-5D35-3FBAEEA9F35C}"/>
              </a:ext>
            </a:extLst>
          </p:cNvPr>
          <p:cNvSpPr txBox="1"/>
          <p:nvPr/>
        </p:nvSpPr>
        <p:spPr>
          <a:xfrm>
            <a:off x="537569" y="399815"/>
            <a:ext cx="7614515" cy="1566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600" dirty="0">
                <a:solidFill>
                  <a:srgbClr val="FFFFFF"/>
                </a:solidFill>
                <a:latin typeface="League Gothic"/>
              </a:rPr>
              <a:t>The Power of Protein</a:t>
            </a:r>
            <a:endParaRPr lang="en-US" sz="96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0669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84585-6290-55A9-C8D9-40B306B50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1076CEC-0C6E-CCDD-93CE-42EA53D3104B}"/>
              </a:ext>
            </a:extLst>
          </p:cNvPr>
          <p:cNvSpPr/>
          <p:nvPr/>
        </p:nvSpPr>
        <p:spPr>
          <a:xfrm>
            <a:off x="1295401" y="1409700"/>
            <a:ext cx="15773400" cy="45194"/>
          </a:xfrm>
          <a:prstGeom prst="line">
            <a:avLst/>
          </a:prstGeom>
          <a:ln w="666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8A430C5-0406-E53A-C0A0-C579C6C09FDB}"/>
              </a:ext>
            </a:extLst>
          </p:cNvPr>
          <p:cNvGrpSpPr/>
          <p:nvPr/>
        </p:nvGrpSpPr>
        <p:grpSpPr>
          <a:xfrm>
            <a:off x="1295400" y="1734734"/>
            <a:ext cx="13792200" cy="2061320"/>
            <a:chOff x="0" y="0"/>
            <a:chExt cx="4696497" cy="790835"/>
          </a:xfrm>
          <a:solidFill>
            <a:schemeClr val="accent2">
              <a:lumMod val="50000"/>
              <a:alpha val="21176"/>
            </a:schemeClr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C66AFF4-E53B-19DE-7F86-630B44568534}"/>
                </a:ext>
              </a:extLst>
            </p:cNvPr>
            <p:cNvSpPr/>
            <p:nvPr/>
          </p:nvSpPr>
          <p:spPr>
            <a:xfrm>
              <a:off x="0" y="0"/>
              <a:ext cx="4696497" cy="790835"/>
            </a:xfrm>
            <a:custGeom>
              <a:avLst/>
              <a:gdLst/>
              <a:ahLst/>
              <a:cxnLst/>
              <a:rect l="l" t="t" r="r" b="b"/>
              <a:pathLst>
                <a:path w="4696497" h="790835">
                  <a:moveTo>
                    <a:pt x="0" y="0"/>
                  </a:moveTo>
                  <a:lnTo>
                    <a:pt x="4696497" y="0"/>
                  </a:lnTo>
                  <a:lnTo>
                    <a:pt x="4696497" y="790835"/>
                  </a:lnTo>
                  <a:lnTo>
                    <a:pt x="0" y="79083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002B220-0E57-D3C9-22B3-7158272A0A6E}"/>
              </a:ext>
            </a:extLst>
          </p:cNvPr>
          <p:cNvGrpSpPr/>
          <p:nvPr/>
        </p:nvGrpSpPr>
        <p:grpSpPr>
          <a:xfrm>
            <a:off x="1453303" y="2472405"/>
            <a:ext cx="918473" cy="922590"/>
            <a:chOff x="-1060804" y="2386589"/>
            <a:chExt cx="6321664" cy="6350000"/>
          </a:xfrm>
          <a:solidFill>
            <a:srgbClr val="8A2333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9A2BE10-C96A-5764-32B2-A86B70AE6B9E}"/>
                </a:ext>
              </a:extLst>
            </p:cNvPr>
            <p:cNvSpPr/>
            <p:nvPr/>
          </p:nvSpPr>
          <p:spPr>
            <a:xfrm>
              <a:off x="-1060804" y="2386589"/>
              <a:ext cx="6321664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E3A279E8-528C-EE4F-2B63-D3D1BD52E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5627" y="2542478"/>
            <a:ext cx="673824" cy="738253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DABAF39-4EF7-2E6A-12D7-38A5533273A1}"/>
              </a:ext>
            </a:extLst>
          </p:cNvPr>
          <p:cNvSpPr txBox="1"/>
          <p:nvPr/>
        </p:nvSpPr>
        <p:spPr>
          <a:xfrm>
            <a:off x="4744320" y="1864965"/>
            <a:ext cx="6995620" cy="804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3200" b="1" dirty="0">
                <a:solidFill>
                  <a:srgbClr val="000000"/>
                </a:solidFill>
                <a:latin typeface="Garet Bold"/>
              </a:rPr>
              <a:t>IRON: 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Carries oxygen to the tissues. </a:t>
            </a:r>
          </a:p>
          <a:p>
            <a:pPr algn="ctr">
              <a:lnSpc>
                <a:spcPts val="3079"/>
              </a:lnSpc>
            </a:pPr>
            <a:endParaRPr lang="en-US" sz="3200" b="1" dirty="0">
              <a:solidFill>
                <a:srgbClr val="000000"/>
              </a:solidFill>
              <a:latin typeface="Garet Bol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739653E-EBA9-860D-357D-FE5C7B912B9C}"/>
              </a:ext>
            </a:extLst>
          </p:cNvPr>
          <p:cNvSpPr txBox="1"/>
          <p:nvPr/>
        </p:nvSpPr>
        <p:spPr>
          <a:xfrm>
            <a:off x="2738699" y="2453419"/>
            <a:ext cx="1234890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</a:rPr>
              <a:t>Deficiency: Tired, shortness of breath, poor endurance, cold, pale skin, high heart rate, frequent injury, recurring illness and irritability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</a:rPr>
              <a:t>Female athletes age 14-18: </a:t>
            </a:r>
            <a:r>
              <a:rPr lang="en-US" sz="2400" b="1" dirty="0">
                <a:solidFill>
                  <a:srgbClr val="000000"/>
                </a:solidFill>
                <a:latin typeface="Poppins"/>
              </a:rPr>
              <a:t>15 mg/day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. Males age 14-19: </a:t>
            </a:r>
            <a:r>
              <a:rPr lang="en-US" sz="2400" b="1" dirty="0">
                <a:solidFill>
                  <a:srgbClr val="000000"/>
                </a:solidFill>
                <a:latin typeface="Poppins"/>
              </a:rPr>
              <a:t>11 mg/day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DC203ED-FCF4-C0FE-9B12-61835BF4022E}"/>
              </a:ext>
            </a:extLst>
          </p:cNvPr>
          <p:cNvGrpSpPr/>
          <p:nvPr/>
        </p:nvGrpSpPr>
        <p:grpSpPr>
          <a:xfrm>
            <a:off x="4191003" y="3874513"/>
            <a:ext cx="12797716" cy="2061320"/>
            <a:chOff x="0" y="0"/>
            <a:chExt cx="4696497" cy="738596"/>
          </a:xfrm>
          <a:solidFill>
            <a:srgbClr val="7F7F7F">
              <a:alpha val="49804"/>
            </a:srgbClr>
          </a:solidFill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F3961BF-9236-190C-EBDA-64B925EF20CB}"/>
                </a:ext>
              </a:extLst>
            </p:cNvPr>
            <p:cNvSpPr/>
            <p:nvPr/>
          </p:nvSpPr>
          <p:spPr>
            <a:xfrm>
              <a:off x="0" y="0"/>
              <a:ext cx="4696497" cy="738596"/>
            </a:xfrm>
            <a:custGeom>
              <a:avLst/>
              <a:gdLst/>
              <a:ahLst/>
              <a:cxnLst/>
              <a:rect l="l" t="t" r="r" b="b"/>
              <a:pathLst>
                <a:path w="4696497" h="738596">
                  <a:moveTo>
                    <a:pt x="0" y="0"/>
                  </a:moveTo>
                  <a:lnTo>
                    <a:pt x="4696497" y="0"/>
                  </a:lnTo>
                  <a:lnTo>
                    <a:pt x="4696497" y="738596"/>
                  </a:lnTo>
                  <a:lnTo>
                    <a:pt x="0" y="73859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196A106-0C35-9542-2D3D-08B57C111765}"/>
              </a:ext>
            </a:extLst>
          </p:cNvPr>
          <p:cNvGrpSpPr/>
          <p:nvPr/>
        </p:nvGrpSpPr>
        <p:grpSpPr>
          <a:xfrm>
            <a:off x="4547453" y="4451453"/>
            <a:ext cx="918473" cy="922590"/>
            <a:chOff x="-15352589" y="-1399493"/>
            <a:chExt cx="6321664" cy="635000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BAE21BE-1930-8017-41CE-897F4C283501}"/>
                </a:ext>
              </a:extLst>
            </p:cNvPr>
            <p:cNvSpPr/>
            <p:nvPr/>
          </p:nvSpPr>
          <p:spPr>
            <a:xfrm>
              <a:off x="-15352589" y="-1399493"/>
              <a:ext cx="6321664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6" name="Picture 16">
            <a:extLst>
              <a:ext uri="{FF2B5EF4-FFF2-40B4-BE49-F238E27FC236}">
                <a16:creationId xmlns:a16="http://schemas.microsoft.com/office/drawing/2014/main" id="{BD933BBB-AC7A-A7B5-694D-5F7411125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99999">
            <a:off x="4711657" y="4560276"/>
            <a:ext cx="704945" cy="704945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B4F1B5D8-AE06-7CCE-7427-CB755D6B267A}"/>
              </a:ext>
            </a:extLst>
          </p:cNvPr>
          <p:cNvSpPr txBox="1"/>
          <p:nvPr/>
        </p:nvSpPr>
        <p:spPr>
          <a:xfrm>
            <a:off x="5314631" y="4046952"/>
            <a:ext cx="11246425" cy="40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3200" b="1" dirty="0">
                <a:solidFill>
                  <a:srgbClr val="000000"/>
                </a:solidFill>
                <a:latin typeface="Garet Bold"/>
              </a:rPr>
              <a:t>CALCIUM: 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bone development, heart/muscle contraction, nerve function</a:t>
            </a:r>
            <a:endParaRPr lang="en-US" sz="2400" dirty="0">
              <a:solidFill>
                <a:srgbClr val="000000"/>
              </a:solidFill>
              <a:latin typeface="Garet Bold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5364A15-BEAC-7621-465A-115D91E530E7}"/>
              </a:ext>
            </a:extLst>
          </p:cNvPr>
          <p:cNvSpPr txBox="1"/>
          <p:nvPr/>
        </p:nvSpPr>
        <p:spPr>
          <a:xfrm>
            <a:off x="5840581" y="4599862"/>
            <a:ext cx="1008381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</a:rPr>
              <a:t>Deficiency: body breaks down bones to get more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</a:rPr>
              <a:t>90% peak bone mass by age 18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</a:rPr>
              <a:t>Male + Females age 9-18: </a:t>
            </a:r>
            <a:r>
              <a:rPr lang="en-US" sz="2400" b="1" dirty="0">
                <a:solidFill>
                  <a:srgbClr val="000000"/>
                </a:solidFill>
                <a:latin typeface="Poppins"/>
              </a:rPr>
              <a:t>1300 mg 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of calcium daily.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169F4227-C74D-DFBC-3129-B93B2AEFF2E4}"/>
              </a:ext>
            </a:extLst>
          </p:cNvPr>
          <p:cNvGrpSpPr/>
          <p:nvPr/>
        </p:nvGrpSpPr>
        <p:grpSpPr>
          <a:xfrm>
            <a:off x="1295400" y="6036951"/>
            <a:ext cx="13792200" cy="2061320"/>
            <a:chOff x="0" y="0"/>
            <a:chExt cx="4696497" cy="738596"/>
          </a:xfrm>
          <a:solidFill>
            <a:schemeClr val="bg1">
              <a:lumMod val="85000"/>
            </a:schemeClr>
          </a:solidFill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2C7C9E2-9EDD-CEC3-FBAD-0442B3763AD7}"/>
                </a:ext>
              </a:extLst>
            </p:cNvPr>
            <p:cNvSpPr/>
            <p:nvPr/>
          </p:nvSpPr>
          <p:spPr>
            <a:xfrm>
              <a:off x="0" y="0"/>
              <a:ext cx="4696497" cy="738596"/>
            </a:xfrm>
            <a:custGeom>
              <a:avLst/>
              <a:gdLst/>
              <a:ahLst/>
              <a:cxnLst/>
              <a:rect l="l" t="t" r="r" b="b"/>
              <a:pathLst>
                <a:path w="4696497" h="738596">
                  <a:moveTo>
                    <a:pt x="0" y="0"/>
                  </a:moveTo>
                  <a:lnTo>
                    <a:pt x="4696497" y="0"/>
                  </a:lnTo>
                  <a:lnTo>
                    <a:pt x="4696497" y="738596"/>
                  </a:lnTo>
                  <a:lnTo>
                    <a:pt x="0" y="73859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0E70A95E-66A4-E9F5-12EC-53FCF87916B7}"/>
              </a:ext>
            </a:extLst>
          </p:cNvPr>
          <p:cNvGrpSpPr/>
          <p:nvPr/>
        </p:nvGrpSpPr>
        <p:grpSpPr>
          <a:xfrm>
            <a:off x="1575627" y="6623029"/>
            <a:ext cx="922590" cy="922590"/>
            <a:chOff x="0" y="0"/>
            <a:chExt cx="6350000" cy="6350000"/>
          </a:xfrm>
          <a:solidFill>
            <a:srgbClr val="8A2333">
              <a:alpha val="72157"/>
            </a:srgbClr>
          </a:solidFill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113DB2-506B-8F05-E0FB-3AE4C865579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3">
            <a:extLst>
              <a:ext uri="{FF2B5EF4-FFF2-40B4-BE49-F238E27FC236}">
                <a16:creationId xmlns:a16="http://schemas.microsoft.com/office/drawing/2014/main" id="{1FD5C0B8-98C8-44CD-AD47-2A7CE9DBA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8935" y="6754351"/>
            <a:ext cx="594568" cy="634975"/>
          </a:xfrm>
          <a:prstGeom prst="rect">
            <a:avLst/>
          </a:prstGeom>
        </p:spPr>
      </p:pic>
      <p:sp>
        <p:nvSpPr>
          <p:cNvPr id="24" name="TextBox 24">
            <a:extLst>
              <a:ext uri="{FF2B5EF4-FFF2-40B4-BE49-F238E27FC236}">
                <a16:creationId xmlns:a16="http://schemas.microsoft.com/office/drawing/2014/main" id="{425E35FB-799A-9DDD-41EB-9C432CD342E9}"/>
              </a:ext>
            </a:extLst>
          </p:cNvPr>
          <p:cNvSpPr txBox="1"/>
          <p:nvPr/>
        </p:nvSpPr>
        <p:spPr>
          <a:xfrm>
            <a:off x="3332953" y="6216507"/>
            <a:ext cx="11160392" cy="40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3200" b="1" dirty="0">
                <a:solidFill>
                  <a:srgbClr val="000000"/>
                </a:solidFill>
                <a:latin typeface="Garet Bold"/>
              </a:rPr>
              <a:t>VIT</a:t>
            </a:r>
            <a:r>
              <a:rPr lang="en-US" sz="600" b="1" dirty="0">
                <a:solidFill>
                  <a:srgbClr val="000000"/>
                </a:solidFill>
                <a:latin typeface="Garet Bold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Garet Bold"/>
              </a:rPr>
              <a:t>AMIN D: 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calcium absorption, muscle contraction, immune function </a:t>
            </a:r>
            <a:endParaRPr lang="en-US" sz="2400" b="1" dirty="0">
              <a:solidFill>
                <a:srgbClr val="000000"/>
              </a:solidFill>
              <a:latin typeface="Garet Bold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FBCC2B36-1298-2896-E446-E0B7D92DE065}"/>
              </a:ext>
            </a:extLst>
          </p:cNvPr>
          <p:cNvSpPr txBox="1"/>
          <p:nvPr/>
        </p:nvSpPr>
        <p:spPr>
          <a:xfrm>
            <a:off x="2842044" y="6799289"/>
            <a:ext cx="1224555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</a:rPr>
              <a:t>Risk for deficiency: indoor sport, dark/extremely fair skin, sunscreen use/limited sun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Poppins"/>
              </a:rPr>
              <a:t>Male + Female age 1-70: </a:t>
            </a:r>
            <a:r>
              <a:rPr lang="en-US" sz="2400" b="1" dirty="0">
                <a:solidFill>
                  <a:srgbClr val="000000"/>
                </a:solidFill>
                <a:latin typeface="Poppins"/>
              </a:rPr>
              <a:t>600 IU </a:t>
            </a:r>
            <a:r>
              <a:rPr lang="en-US" sz="2400" dirty="0">
                <a:solidFill>
                  <a:srgbClr val="000000"/>
                </a:solidFill>
                <a:latin typeface="Poppins"/>
              </a:rPr>
              <a:t>per day, or 10-30 min sun exposure</a:t>
            </a: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0F91B572-8841-C74B-F4B3-AEA2AD5DC1BB}"/>
              </a:ext>
            </a:extLst>
          </p:cNvPr>
          <p:cNvGrpSpPr/>
          <p:nvPr/>
        </p:nvGrpSpPr>
        <p:grpSpPr>
          <a:xfrm>
            <a:off x="4191003" y="8186487"/>
            <a:ext cx="12877798" cy="2027065"/>
            <a:chOff x="0" y="0"/>
            <a:chExt cx="4696497" cy="936873"/>
          </a:xfrm>
          <a:solidFill>
            <a:srgbClr val="8A2333"/>
          </a:solidFill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3CD4160E-E930-8993-2577-E6956A56BCCC}"/>
                </a:ext>
              </a:extLst>
            </p:cNvPr>
            <p:cNvSpPr/>
            <p:nvPr/>
          </p:nvSpPr>
          <p:spPr>
            <a:xfrm>
              <a:off x="0" y="0"/>
              <a:ext cx="4696497" cy="936873"/>
            </a:xfrm>
            <a:custGeom>
              <a:avLst/>
              <a:gdLst/>
              <a:ahLst/>
              <a:cxnLst/>
              <a:rect l="l" t="t" r="r" b="b"/>
              <a:pathLst>
                <a:path w="4696497" h="936873">
                  <a:moveTo>
                    <a:pt x="0" y="0"/>
                  </a:moveTo>
                  <a:lnTo>
                    <a:pt x="4696497" y="0"/>
                  </a:lnTo>
                  <a:lnTo>
                    <a:pt x="4696497" y="936873"/>
                  </a:lnTo>
                  <a:lnTo>
                    <a:pt x="0" y="9368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8D50C45A-C7EC-848D-FF2D-C38A8018D7BA}"/>
              </a:ext>
            </a:extLst>
          </p:cNvPr>
          <p:cNvGrpSpPr/>
          <p:nvPr/>
        </p:nvGrpSpPr>
        <p:grpSpPr>
          <a:xfrm>
            <a:off x="4501790" y="8926415"/>
            <a:ext cx="922590" cy="922590"/>
            <a:chOff x="0" y="0"/>
            <a:chExt cx="6350000" cy="6350000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F8CC517-29BE-947A-86F0-754BD1C7AF6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6D6C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7" name="Picture 37">
            <a:extLst>
              <a:ext uri="{FF2B5EF4-FFF2-40B4-BE49-F238E27FC236}">
                <a16:creationId xmlns:a16="http://schemas.microsoft.com/office/drawing/2014/main" id="{087B03CA-0F42-9985-6763-FF7DBA6CC2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651887" y="9056338"/>
            <a:ext cx="662744" cy="662744"/>
          </a:xfrm>
          <a:prstGeom prst="rect">
            <a:avLst/>
          </a:prstGeom>
        </p:spPr>
      </p:pic>
      <p:sp>
        <p:nvSpPr>
          <p:cNvPr id="38" name="TextBox 38">
            <a:extLst>
              <a:ext uri="{FF2B5EF4-FFF2-40B4-BE49-F238E27FC236}">
                <a16:creationId xmlns:a16="http://schemas.microsoft.com/office/drawing/2014/main" id="{244FFCA8-123F-0ACE-75BD-F6D7734FF5BB}"/>
              </a:ext>
            </a:extLst>
          </p:cNvPr>
          <p:cNvSpPr txBox="1"/>
          <p:nvPr/>
        </p:nvSpPr>
        <p:spPr>
          <a:xfrm>
            <a:off x="4909544" y="8307156"/>
            <a:ext cx="5229438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800" b="1" dirty="0">
                <a:solidFill>
                  <a:srgbClr val="FFFFFF"/>
                </a:solidFill>
                <a:latin typeface="Garet Bold"/>
              </a:rPr>
              <a:t>SPORTS PHYSICAL + BLOOD WORK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679DE559-81B9-0DF3-215D-2CB0C79A560A}"/>
              </a:ext>
            </a:extLst>
          </p:cNvPr>
          <p:cNvSpPr txBox="1"/>
          <p:nvPr/>
        </p:nvSpPr>
        <p:spPr>
          <a:xfrm>
            <a:off x="5562600" y="8857866"/>
            <a:ext cx="11236592" cy="1294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252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Common for athletes to have low Iron + Vitamin D levels. </a:t>
            </a:r>
          </a:p>
          <a:p>
            <a:pPr marL="285750" indent="-285750">
              <a:lnSpc>
                <a:spcPts val="252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When making the appointment for a physical: Ask for blood work + Add iron, ferritin, &amp; vitamin D labs </a:t>
            </a:r>
          </a:p>
          <a:p>
            <a:pPr marL="742950" lvl="1" indent="-285750">
              <a:lnSpc>
                <a:spcPts val="252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Complete Blood Count – does not include a ferritin/Vitamin D labs!</a:t>
            </a:r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A2719B75-4545-BCA6-6144-03A9EBB215AE}"/>
              </a:ext>
            </a:extLst>
          </p:cNvPr>
          <p:cNvSpPr txBox="1"/>
          <p:nvPr/>
        </p:nvSpPr>
        <p:spPr>
          <a:xfrm>
            <a:off x="3213806" y="-127968"/>
            <a:ext cx="11502031" cy="1566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600" dirty="0">
                <a:latin typeface="League Gothic"/>
              </a:rPr>
              <a:t>Vitamins &amp; Minerals to Consider</a:t>
            </a:r>
            <a:endParaRPr lang="en-US" sz="9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271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15531</TotalTime>
  <Words>1018</Words>
  <Application>Microsoft Macintosh PowerPoint</Application>
  <PresentationFormat>Custom</PresentationFormat>
  <Paragraphs>192</Paragraphs>
  <Slides>28</Slides>
  <Notes>16</Notes>
  <HiddenSlides>7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Museo Sans 100</vt:lpstr>
      <vt:lpstr>Assistant Regular Bold</vt:lpstr>
      <vt:lpstr>National Regular</vt:lpstr>
      <vt:lpstr>Poppins</vt:lpstr>
      <vt:lpstr>League Gothic</vt:lpstr>
      <vt:lpstr>Aileron Regular Bold Italics</vt:lpstr>
      <vt:lpstr>Assistant Regular</vt:lpstr>
      <vt:lpstr>Arial</vt:lpstr>
      <vt:lpstr>Aileron Heavy</vt:lpstr>
      <vt:lpstr>Calibri</vt:lpstr>
      <vt:lpstr>Garet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from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Underfueling has physiological consequences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Rugby Presentation</dc:title>
  <dc:creator>Marissa Miles</dc:creator>
  <cp:lastModifiedBy>Kelly Pritchett</cp:lastModifiedBy>
  <cp:revision>98</cp:revision>
  <dcterms:created xsi:type="dcterms:W3CDTF">2006-08-16T00:00:00Z</dcterms:created>
  <dcterms:modified xsi:type="dcterms:W3CDTF">2024-02-01T23:06:27Z</dcterms:modified>
  <dc:identifier>DAFhC0hc7Ho</dc:identifier>
</cp:coreProperties>
</file>