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12192000" cy="6858000"/>
  <p:notesSz cx="6858000" cy="9144000"/>
  <p:embeddedFontLst>
    <p:embeddedFont>
      <p:font typeface="Play"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b4Alt0ioLmd7AI3WtmG1rWF1W4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20600698e3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g220600698e3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1" name="Google Shape;23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2" name="Google Shape;25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3" name="Google Shape;28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2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Play"/>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2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757575"/>
              </a:buClr>
              <a:buSzPts val="2400"/>
              <a:buNone/>
              <a:defRPr sz="2400">
                <a:solidFill>
                  <a:srgbClr val="757575"/>
                </a:solidFill>
              </a:defRPr>
            </a:lvl1pPr>
            <a:lvl2pPr marL="914400" lvl="1" indent="-228600" algn="l">
              <a:lnSpc>
                <a:spcPct val="90000"/>
              </a:lnSpc>
              <a:spcBef>
                <a:spcPts val="500"/>
              </a:spcBef>
              <a:spcAft>
                <a:spcPts val="0"/>
              </a:spcAft>
              <a:buClr>
                <a:srgbClr val="757575"/>
              </a:buClr>
              <a:buSzPts val="2000"/>
              <a:buNone/>
              <a:defRPr sz="2000">
                <a:solidFill>
                  <a:srgbClr val="757575"/>
                </a:solidFill>
              </a:defRPr>
            </a:lvl2pPr>
            <a:lvl3pPr marL="1371600" lvl="2" indent="-228600" algn="l">
              <a:lnSpc>
                <a:spcPct val="90000"/>
              </a:lnSpc>
              <a:spcBef>
                <a:spcPts val="500"/>
              </a:spcBef>
              <a:spcAft>
                <a:spcPts val="0"/>
              </a:spcAft>
              <a:buClr>
                <a:srgbClr val="757575"/>
              </a:buClr>
              <a:buSzPts val="1800"/>
              <a:buNone/>
              <a:defRPr sz="1800">
                <a:solidFill>
                  <a:srgbClr val="757575"/>
                </a:solidFill>
              </a:defRPr>
            </a:lvl3pPr>
            <a:lvl4pPr marL="1828800" lvl="3" indent="-228600" algn="l">
              <a:lnSpc>
                <a:spcPct val="90000"/>
              </a:lnSpc>
              <a:spcBef>
                <a:spcPts val="500"/>
              </a:spcBef>
              <a:spcAft>
                <a:spcPts val="0"/>
              </a:spcAft>
              <a:buClr>
                <a:srgbClr val="757575"/>
              </a:buClr>
              <a:buSzPts val="1600"/>
              <a:buNone/>
              <a:defRPr sz="1600">
                <a:solidFill>
                  <a:srgbClr val="757575"/>
                </a:solidFill>
              </a:defRPr>
            </a:lvl4pPr>
            <a:lvl5pPr marL="2286000" lvl="4" indent="-228600" algn="l">
              <a:lnSpc>
                <a:spcPct val="90000"/>
              </a:lnSpc>
              <a:spcBef>
                <a:spcPts val="500"/>
              </a:spcBef>
              <a:spcAft>
                <a:spcPts val="0"/>
              </a:spcAft>
              <a:buClr>
                <a:srgbClr val="757575"/>
              </a:buClr>
              <a:buSzPts val="1600"/>
              <a:buNone/>
              <a:defRPr sz="1600">
                <a:solidFill>
                  <a:srgbClr val="757575"/>
                </a:solidFill>
              </a:defRPr>
            </a:lvl5pPr>
            <a:lvl6pPr marL="2743200" lvl="5" indent="-228600" algn="l">
              <a:lnSpc>
                <a:spcPct val="90000"/>
              </a:lnSpc>
              <a:spcBef>
                <a:spcPts val="500"/>
              </a:spcBef>
              <a:spcAft>
                <a:spcPts val="0"/>
              </a:spcAft>
              <a:buClr>
                <a:srgbClr val="757575"/>
              </a:buClr>
              <a:buSzPts val="1600"/>
              <a:buNone/>
              <a:defRPr sz="1600">
                <a:solidFill>
                  <a:srgbClr val="757575"/>
                </a:solidFill>
              </a:defRPr>
            </a:lvl6pPr>
            <a:lvl7pPr marL="3200400" lvl="6" indent="-228600" algn="l">
              <a:lnSpc>
                <a:spcPct val="90000"/>
              </a:lnSpc>
              <a:spcBef>
                <a:spcPts val="500"/>
              </a:spcBef>
              <a:spcAft>
                <a:spcPts val="0"/>
              </a:spcAft>
              <a:buClr>
                <a:srgbClr val="757575"/>
              </a:buClr>
              <a:buSzPts val="1600"/>
              <a:buNone/>
              <a:defRPr sz="1600">
                <a:solidFill>
                  <a:srgbClr val="757575"/>
                </a:solidFill>
              </a:defRPr>
            </a:lvl7pPr>
            <a:lvl8pPr marL="3657600" lvl="7" indent="-228600" algn="l">
              <a:lnSpc>
                <a:spcPct val="90000"/>
              </a:lnSpc>
              <a:spcBef>
                <a:spcPts val="500"/>
              </a:spcBef>
              <a:spcAft>
                <a:spcPts val="0"/>
              </a:spcAft>
              <a:buClr>
                <a:srgbClr val="757575"/>
              </a:buClr>
              <a:buSzPts val="1600"/>
              <a:buNone/>
              <a:defRPr sz="1600">
                <a:solidFill>
                  <a:srgbClr val="757575"/>
                </a:solidFill>
              </a:defRPr>
            </a:lvl8pPr>
            <a:lvl9pPr marL="4114800" lvl="8" indent="-228600" algn="l">
              <a:lnSpc>
                <a:spcPct val="90000"/>
              </a:lnSpc>
              <a:spcBef>
                <a:spcPts val="500"/>
              </a:spcBef>
              <a:spcAft>
                <a:spcPts val="0"/>
              </a:spcAft>
              <a:buClr>
                <a:srgbClr val="757575"/>
              </a:buClr>
              <a:buSzPts val="1600"/>
              <a:buNone/>
              <a:defRPr sz="1600">
                <a:solidFill>
                  <a:srgbClr val="757575"/>
                </a:solidFill>
              </a:defRPr>
            </a:lvl9pPr>
          </a:lstStyle>
          <a:p>
            <a:endParaRPr/>
          </a:p>
        </p:txBody>
      </p:sp>
      <p:sp>
        <p:nvSpPr>
          <p:cNvPr id="37" name="Google Shape;37;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Play"/>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4"/>
          <p:cNvSpPr>
            <a:spLocks noGrp="1"/>
          </p:cNvSpPr>
          <p:nvPr>
            <p:ph type="pic" idx="2"/>
          </p:nvPr>
        </p:nvSpPr>
        <p:spPr>
          <a:xfrm>
            <a:off x="5183188" y="987425"/>
            <a:ext cx="6172200" cy="4873625"/>
          </a:xfrm>
          <a:prstGeom prst="rect">
            <a:avLst/>
          </a:prstGeom>
          <a:noFill/>
          <a:ln>
            <a:noFill/>
          </a:ln>
        </p:spPr>
      </p:sp>
      <p:sp>
        <p:nvSpPr>
          <p:cNvPr id="68" name="Google Shape;6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Play"/>
              <a:buNone/>
              <a:defRPr sz="4400" b="0" i="0" u="none" strike="noStrike" cap="non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757575"/>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mailto:brownsburgswimclub@gmail.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gomotionapp.com/team/inbsc/page/about-bbsc/code-of-conduct" TargetMode="External"/><Relationship Id="rId4" Type="http://schemas.openxmlformats.org/officeDocument/2006/relationships/hyperlink" Target="https://www.gomotionapp.com/team/inbsc/page/safe-spor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facebook.com/teamsportsapparelco/"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acrobat.adobe.com/link/review?uri=urn%3Aaaid%3Ascds%3AUS%3Aa289ad07-db25-49de-9130-f18236c3aec5#pageNum=1" TargetMode="External"/><Relationship Id="rId4" Type="http://schemas.openxmlformats.org/officeDocument/2006/relationships/hyperlink" Target="https://www.gomotionapp.com/team/inbsc/page/calendar#/team-events/upcoming" TargetMode="Externa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0.xml"/><Relationship Id="rId3" Type="http://schemas.openxmlformats.org/officeDocument/2006/relationships/image" Target="../media/image2.png"/><Relationship Id="rId7" Type="http://schemas.openxmlformats.org/officeDocument/2006/relationships/slide" Target="slide9.xml"/><Relationship Id="rId12" Type="http://schemas.openxmlformats.org/officeDocument/2006/relationships/slide" Target="slide19.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3.xml"/><Relationship Id="rId11" Type="http://schemas.openxmlformats.org/officeDocument/2006/relationships/slide" Target="slide23.xml"/><Relationship Id="rId5" Type="http://schemas.openxmlformats.org/officeDocument/2006/relationships/slide" Target="slide12.xml"/><Relationship Id="rId10" Type="http://schemas.openxmlformats.org/officeDocument/2006/relationships/slide" Target="slide17.xml"/><Relationship Id="rId4" Type="http://schemas.openxmlformats.org/officeDocument/2006/relationships/slide" Target="slide3.xml"/><Relationship Id="rId9"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gomotionapp.com/team/czinlsc/page/system/res/174722"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gomotionapp.com/team/inbsc/page/calendar#/team-events/upcomin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gomotionapp.com/team/inbsc/page/about-bbsc/bbsc-official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mailto:brownsburgswimclub@gmail.com" TargetMode="External"/><Relationship Id="rId4" Type="http://schemas.openxmlformats.org/officeDocument/2006/relationships/hyperlink" Target="https://www.gomotionapp.com/team/inbsc/page/hom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brownsburgswimclub@g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motionapp.com/team/inbsc/page/calendar#/views/month"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hyperlink" Target="https://elsmoreswim.com/collections/brownsburg-swim-club"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F26DE"/>
        </a:solidFill>
        <a:effectLst/>
      </p:bgPr>
    </p:bg>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2912163" y="3561279"/>
            <a:ext cx="6705599" cy="202729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Arial"/>
              <a:buNone/>
            </a:pPr>
            <a:r>
              <a:rPr lang="en-US" sz="6000" i="0" u="none" strike="noStrike">
                <a:solidFill>
                  <a:schemeClr val="lt1"/>
                </a:solidFill>
                <a:latin typeface="Arial"/>
                <a:ea typeface="Arial"/>
                <a:cs typeface="Arial"/>
                <a:sym typeface="Arial"/>
              </a:rPr>
              <a:t>20</a:t>
            </a:r>
            <a:r>
              <a:rPr lang="en-US">
                <a:solidFill>
                  <a:schemeClr val="lt1"/>
                </a:solidFill>
                <a:latin typeface="Arial"/>
                <a:ea typeface="Arial"/>
                <a:cs typeface="Arial"/>
                <a:sym typeface="Arial"/>
              </a:rPr>
              <a:t>25/26</a:t>
            </a:r>
            <a:r>
              <a:rPr lang="en-US" sz="6000" i="0" u="none" strike="noStrike">
                <a:solidFill>
                  <a:schemeClr val="lt1"/>
                </a:solidFill>
                <a:latin typeface="Arial"/>
                <a:ea typeface="Arial"/>
                <a:cs typeface="Arial"/>
                <a:sym typeface="Arial"/>
              </a:rPr>
              <a:t> Season Information</a:t>
            </a:r>
            <a:endParaRPr>
              <a:solidFill>
                <a:schemeClr val="lt1"/>
              </a:solidFill>
            </a:endParaRPr>
          </a:p>
        </p:txBody>
      </p:sp>
      <p:pic>
        <p:nvPicPr>
          <p:cNvPr id="89" name="Google Shape;89;p1" descr="A close-up of a sign&#10;&#10;Description automatically generated"/>
          <p:cNvPicPr preferRelativeResize="0"/>
          <p:nvPr/>
        </p:nvPicPr>
        <p:blipFill rotWithShape="1">
          <a:blip r:embed="rId3">
            <a:alphaModFix/>
          </a:blip>
          <a:srcRect/>
          <a:stretch/>
        </p:blipFill>
        <p:spPr>
          <a:xfrm>
            <a:off x="2931138" y="1441458"/>
            <a:ext cx="6329722" cy="1855263"/>
          </a:xfrm>
          <a:prstGeom prst="rect">
            <a:avLst/>
          </a:prstGeom>
          <a:noFill/>
          <a:ln>
            <a:noFill/>
          </a:ln>
        </p:spPr>
      </p:pic>
      <p:sp>
        <p:nvSpPr>
          <p:cNvPr id="90" name="Google Shape;90;p1"/>
          <p:cNvSpPr txBox="1"/>
          <p:nvPr/>
        </p:nvSpPr>
        <p:spPr>
          <a:xfrm>
            <a:off x="9823173" y="6089131"/>
            <a:ext cx="2133602" cy="61978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Revised 8/202</a:t>
            </a:r>
            <a:r>
              <a:rPr lang="en-US" sz="1800">
                <a:solidFill>
                  <a:schemeClr val="lt1"/>
                </a:solidFill>
              </a:rPr>
              <a:t>5</a:t>
            </a:r>
            <a:endParaRPr sz="1800" b="0" i="0" u="none" strike="noStrike" cap="none">
              <a:solidFill>
                <a:schemeClr val="lt1"/>
              </a:solidFill>
              <a:latin typeface="Play"/>
              <a:ea typeface="Play"/>
              <a:cs typeface="Play"/>
              <a:sym typeface="Play"/>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78" name="Google Shape;178;p11"/>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179" name="Google Shape;179;p11"/>
          <p:cNvSpPr txBox="1"/>
          <p:nvPr/>
        </p:nvSpPr>
        <p:spPr>
          <a:xfrm>
            <a:off x="696008" y="1116318"/>
            <a:ext cx="2450315"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Fees</a:t>
            </a:r>
            <a:endParaRPr/>
          </a:p>
        </p:txBody>
      </p:sp>
      <p:sp>
        <p:nvSpPr>
          <p:cNvPr id="180" name="Google Shape;180;p11"/>
          <p:cNvSpPr txBox="1"/>
          <p:nvPr/>
        </p:nvSpPr>
        <p:spPr>
          <a:xfrm>
            <a:off x="4257744" y="1116318"/>
            <a:ext cx="7560600" cy="515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i="0" u="none" strike="noStrike" cap="none">
                <a:solidFill>
                  <a:srgbClr val="000000"/>
                </a:solidFill>
                <a:latin typeface="Arial"/>
                <a:ea typeface="Arial"/>
                <a:cs typeface="Arial"/>
                <a:sym typeface="Arial"/>
              </a:rPr>
              <a:t>TRAINING FEES</a:t>
            </a:r>
            <a:endParaRPr/>
          </a:p>
          <a:p>
            <a:pPr marL="285750" marR="0" lvl="0" indent="-285750" algn="l" rtl="0">
              <a:spcBef>
                <a:spcPts val="6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All swimmers pay a yearly $125 registration fee due at time of registration.  </a:t>
            </a:r>
            <a:r>
              <a:rPr lang="en-US" sz="1600"/>
              <a:t>This non refundable fee covers BBSC team cap, BBSC team shirt, team parties, Bulldog of the Day awards, additional training equipment, and other miscellaneous items.</a:t>
            </a:r>
            <a:r>
              <a:rPr lang="en-US" sz="1600" b="0" i="0" u="none" strike="noStrike" cap="none">
                <a:solidFill>
                  <a:srgbClr val="000000"/>
                </a:solidFill>
                <a:latin typeface="Arial"/>
                <a:ea typeface="Arial"/>
                <a:cs typeface="Arial"/>
                <a:sym typeface="Arial"/>
              </a:rPr>
              <a:t> </a:t>
            </a:r>
            <a:endParaRPr sz="1200">
              <a:solidFill>
                <a:srgbClr val="555555"/>
              </a:solidFill>
            </a:endParaRPr>
          </a:p>
          <a:p>
            <a:pPr marL="285750" marR="0" lvl="0" indent="-285750" algn="l" rtl="0">
              <a:spcBef>
                <a:spcPts val="6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For families with multiple swimmers, there is a </a:t>
            </a:r>
            <a:r>
              <a:rPr lang="en-US" sz="1600"/>
              <a:t>20</a:t>
            </a:r>
            <a:r>
              <a:rPr lang="en-US" sz="1600" b="0" i="0" u="none" strike="noStrike" cap="none">
                <a:solidFill>
                  <a:srgbClr val="000000"/>
                </a:solidFill>
                <a:latin typeface="Arial"/>
                <a:ea typeface="Arial"/>
                <a:cs typeface="Arial"/>
                <a:sym typeface="Arial"/>
              </a:rPr>
              <a:t>% discount for the second swimmer and 30% discount for the third swimmer. Any additional swimmers have no monthly fees. </a:t>
            </a:r>
            <a:endParaRPr sz="1600" b="0" i="0" u="none" strike="noStrike" cap="none">
              <a:solidFill>
                <a:srgbClr val="000000"/>
              </a:solidFill>
              <a:latin typeface="Arial"/>
              <a:ea typeface="Arial"/>
              <a:cs typeface="Arial"/>
              <a:sym typeface="Arial"/>
            </a:endParaRPr>
          </a:p>
          <a:p>
            <a:pPr marL="285750" marR="0" lvl="0" indent="-285750" algn="l" rtl="0">
              <a:spcBef>
                <a:spcPts val="6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Fees vary by Training Group and are non-refundable. Training fees are paid monthly in 9 payments for year-round swimmers. Dues are billed on the first of each month, September – May.</a:t>
            </a:r>
            <a:endParaRPr sz="1600" b="0" i="0" u="none" strike="noStrike" cap="none">
              <a:solidFill>
                <a:srgbClr val="000000"/>
              </a:solidFill>
              <a:latin typeface="Arial"/>
              <a:ea typeface="Arial"/>
              <a:cs typeface="Arial"/>
              <a:sym typeface="Arial"/>
            </a:endParaRPr>
          </a:p>
          <a:p>
            <a:pPr marL="285750" marR="0" lvl="0" indent="-285750" algn="l" rtl="0">
              <a:spcBef>
                <a:spcPts val="6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For families who wish to swim just the Summer or Winter season (a 4-month commitment), monthly fees are indicated in the separate table on the next slide. These families will still be required to work their volunteer sessions for that season. </a:t>
            </a:r>
            <a:endParaRPr/>
          </a:p>
          <a:p>
            <a:pPr marL="285750" marR="0" lvl="0" indent="-285750" algn="l" rtl="0">
              <a:spcBef>
                <a:spcPts val="6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Per USA Swimming’s Outreach program, BBSC provides financial assistance for those families that are part of the free-and-reduced lunch program. Families will need to provide documentation of their participation. Email </a:t>
            </a:r>
            <a:r>
              <a:rPr lang="en-US" sz="1600" b="0" i="0" u="sng" strike="noStrike" cap="none">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brownsburgswimclub@gmail.com</a:t>
            </a:r>
            <a:r>
              <a:rPr lang="en-US" sz="1600" b="0" i="0" u="none" strike="noStrike" cap="none">
                <a:solidFill>
                  <a:srgbClr val="0070C0"/>
                </a:solidFill>
                <a:latin typeface="Arial"/>
                <a:ea typeface="Arial"/>
                <a:cs typeface="Arial"/>
                <a:sym typeface="Arial"/>
              </a:rPr>
              <a:t> </a:t>
            </a:r>
            <a:r>
              <a:rPr lang="en-US" sz="1600" b="0" i="0" u="none" strike="noStrike" cap="none">
                <a:solidFill>
                  <a:srgbClr val="000000"/>
                </a:solidFill>
                <a:latin typeface="Arial"/>
                <a:ea typeface="Arial"/>
                <a:cs typeface="Arial"/>
                <a:sym typeface="Arial"/>
              </a:rPr>
              <a:t>for assistance. </a:t>
            </a:r>
            <a:endParaRPr/>
          </a:p>
        </p:txBody>
      </p:sp>
      <p:sp>
        <p:nvSpPr>
          <p:cNvPr id="181" name="Google Shape;181;p11"/>
          <p:cNvSpPr txBox="1"/>
          <p:nvPr/>
        </p:nvSpPr>
        <p:spPr>
          <a:xfrm>
            <a:off x="624727" y="2661596"/>
            <a:ext cx="2450315" cy="1325563"/>
          </a:xfrm>
          <a:prstGeom prst="rect">
            <a:avLst/>
          </a:prstGeom>
          <a:noFill/>
          <a:ln>
            <a:noFill/>
          </a:ln>
        </p:spPr>
        <p:txBody>
          <a:bodyPr spcFirstLastPara="1" wrap="square" lIns="91425" tIns="45700" rIns="91425" bIns="45700" anchor="ctr" anchorCtr="0">
            <a:normAutofit/>
          </a:bodyPr>
          <a:lstStyle/>
          <a:p>
            <a:pPr marL="457200" marR="0" lvl="0" indent="-274320" algn="l" rtl="0">
              <a:lnSpc>
                <a:spcPct val="90000"/>
              </a:lnSpc>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Training</a:t>
            </a:r>
            <a:endParaRPr/>
          </a:p>
        </p:txBody>
      </p:sp>
      <p:sp>
        <p:nvSpPr>
          <p:cNvPr id="182" name="Google Shape;182;p11"/>
          <p:cNvSpPr txBox="1"/>
          <p:nvPr/>
        </p:nvSpPr>
        <p:spPr>
          <a:xfrm>
            <a:off x="4257744" y="246520"/>
            <a:ext cx="7560630" cy="72327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Play"/>
              <a:buNone/>
            </a:pPr>
            <a:r>
              <a:rPr lang="en-US" sz="2800" b="0" i="0" u="none" strike="noStrike" cap="none">
                <a:solidFill>
                  <a:schemeClr val="dk1"/>
                </a:solidFill>
                <a:latin typeface="Play"/>
                <a:ea typeface="Play"/>
                <a:cs typeface="Play"/>
                <a:sym typeface="Play"/>
              </a:rPr>
              <a:t>How much will this cost me?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12"/>
          <p:cNvPicPr preferRelativeResize="0"/>
          <p:nvPr/>
        </p:nvPicPr>
        <p:blipFill rotWithShape="1">
          <a:blip r:embed="rId3">
            <a:alphaModFix/>
          </a:blip>
          <a:srcRect/>
          <a:stretch/>
        </p:blipFill>
        <p:spPr>
          <a:xfrm>
            <a:off x="1" y="0"/>
            <a:ext cx="3075041" cy="6858000"/>
          </a:xfrm>
          <a:prstGeom prst="rect">
            <a:avLst/>
          </a:prstGeom>
          <a:noFill/>
          <a:ln>
            <a:noFill/>
          </a:ln>
        </p:spPr>
      </p:pic>
      <p:sp>
        <p:nvSpPr>
          <p:cNvPr id="188" name="Google Shape;188;p12"/>
          <p:cNvSpPr txBox="1"/>
          <p:nvPr/>
        </p:nvSpPr>
        <p:spPr>
          <a:xfrm>
            <a:off x="696008" y="1116318"/>
            <a:ext cx="2450315"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Fees</a:t>
            </a:r>
            <a:endParaRPr/>
          </a:p>
        </p:txBody>
      </p:sp>
      <p:sp>
        <p:nvSpPr>
          <p:cNvPr id="189" name="Google Shape;189;p12"/>
          <p:cNvSpPr txBox="1"/>
          <p:nvPr/>
        </p:nvSpPr>
        <p:spPr>
          <a:xfrm>
            <a:off x="624727" y="2661596"/>
            <a:ext cx="2450315" cy="1325563"/>
          </a:xfrm>
          <a:prstGeom prst="rect">
            <a:avLst/>
          </a:prstGeom>
          <a:noFill/>
          <a:ln>
            <a:noFill/>
          </a:ln>
        </p:spPr>
        <p:txBody>
          <a:bodyPr spcFirstLastPara="1" wrap="square" lIns="91425" tIns="45700" rIns="91425" bIns="45700" anchor="ctr" anchorCtr="0">
            <a:normAutofit/>
          </a:bodyPr>
          <a:lstStyle/>
          <a:p>
            <a:pPr marL="457200" marR="0" lvl="0" indent="-274320" algn="l" rtl="0">
              <a:lnSpc>
                <a:spcPct val="90000"/>
              </a:lnSpc>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Training</a:t>
            </a:r>
            <a:endParaRPr/>
          </a:p>
        </p:txBody>
      </p:sp>
      <p:pic>
        <p:nvPicPr>
          <p:cNvPr id="190" name="Google Shape;190;p12" descr="A table with numbers and words&#10;&#10;Description automatically generated"/>
          <p:cNvPicPr preferRelativeResize="0"/>
          <p:nvPr/>
        </p:nvPicPr>
        <p:blipFill rotWithShape="1">
          <a:blip r:embed="rId4">
            <a:alphaModFix/>
          </a:blip>
          <a:srcRect/>
          <a:stretch/>
        </p:blipFill>
        <p:spPr>
          <a:xfrm>
            <a:off x="3192919" y="1659958"/>
            <a:ext cx="8871807" cy="1700430"/>
          </a:xfrm>
          <a:prstGeom prst="rect">
            <a:avLst/>
          </a:prstGeom>
          <a:noFill/>
          <a:ln>
            <a:noFill/>
          </a:ln>
        </p:spPr>
      </p:pic>
      <p:pic>
        <p:nvPicPr>
          <p:cNvPr id="191" name="Google Shape;191;p12" descr="A table with numbers and symbols&#10;&#10;Description automatically generated"/>
          <p:cNvPicPr preferRelativeResize="0"/>
          <p:nvPr/>
        </p:nvPicPr>
        <p:blipFill rotWithShape="1">
          <a:blip r:embed="rId5">
            <a:alphaModFix/>
          </a:blip>
          <a:srcRect/>
          <a:stretch/>
        </p:blipFill>
        <p:spPr>
          <a:xfrm>
            <a:off x="3220809" y="4208204"/>
            <a:ext cx="4968662" cy="1908254"/>
          </a:xfrm>
          <a:prstGeom prst="rect">
            <a:avLst/>
          </a:prstGeom>
          <a:noFill/>
          <a:ln>
            <a:noFill/>
          </a:ln>
        </p:spPr>
      </p:pic>
      <p:sp>
        <p:nvSpPr>
          <p:cNvPr id="192" name="Google Shape;192;p12"/>
          <p:cNvSpPr txBox="1"/>
          <p:nvPr/>
        </p:nvSpPr>
        <p:spPr>
          <a:xfrm>
            <a:off x="3609450" y="226250"/>
            <a:ext cx="7554000" cy="1325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4400"/>
              <a:buFont typeface="Arial"/>
              <a:buNone/>
            </a:pPr>
            <a:r>
              <a:rPr lang="en-US" sz="4400" b="1" i="0" u="none" strike="noStrike" cap="none">
                <a:solidFill>
                  <a:schemeClr val="dk1"/>
                </a:solidFill>
                <a:latin typeface="Arial"/>
                <a:ea typeface="Arial"/>
                <a:cs typeface="Arial"/>
                <a:sym typeface="Arial"/>
              </a:rPr>
              <a:t>Standard Training Fees</a:t>
            </a:r>
            <a:endParaRPr sz="4400" b="1" i="0" u="none" strike="noStrike" cap="none">
              <a:solidFill>
                <a:schemeClr val="dk1"/>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4400"/>
              <a:buFont typeface="Arial"/>
              <a:buNone/>
            </a:pPr>
            <a:r>
              <a:rPr lang="en-US" sz="2300" b="1">
                <a:solidFill>
                  <a:schemeClr val="dk1"/>
                </a:solidFill>
              </a:rPr>
              <a:t>(9 months, Sept-May)</a:t>
            </a:r>
            <a:endParaRPr sz="2300" b="1">
              <a:solidFill>
                <a:schemeClr val="dk1"/>
              </a:solidFill>
            </a:endParaRPr>
          </a:p>
        </p:txBody>
      </p:sp>
      <p:sp>
        <p:nvSpPr>
          <p:cNvPr id="193" name="Google Shape;193;p12"/>
          <p:cNvSpPr txBox="1"/>
          <p:nvPr/>
        </p:nvSpPr>
        <p:spPr>
          <a:xfrm>
            <a:off x="7846147" y="4227498"/>
            <a:ext cx="4630194" cy="1828051"/>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3800"/>
              <a:buFont typeface="Arial"/>
              <a:buNone/>
            </a:pPr>
            <a:r>
              <a:rPr lang="en-US" sz="3400" b="1" i="0" u="none" strike="noStrike" cap="none">
                <a:solidFill>
                  <a:schemeClr val="dk1"/>
                </a:solidFill>
                <a:latin typeface="Arial"/>
                <a:ea typeface="Arial"/>
                <a:cs typeface="Arial"/>
                <a:sym typeface="Arial"/>
              </a:rPr>
              <a:t>Summer or Winter Season Fees </a:t>
            </a:r>
            <a:endParaRPr sz="1000"/>
          </a:p>
          <a:p>
            <a:pPr marL="0" marR="0" lvl="0" indent="0" algn="ctr" rtl="0">
              <a:lnSpc>
                <a:spcPct val="90000"/>
              </a:lnSpc>
              <a:spcBef>
                <a:spcPts val="0"/>
              </a:spcBef>
              <a:spcAft>
                <a:spcPts val="0"/>
              </a:spcAft>
              <a:buClr>
                <a:schemeClr val="dk1"/>
              </a:buClr>
              <a:buSzPts val="3800"/>
              <a:buFont typeface="Arial"/>
              <a:buNone/>
            </a:pPr>
            <a:r>
              <a:rPr lang="en-US" sz="2400" b="1" i="0" u="none" strike="noStrike" cap="none">
                <a:solidFill>
                  <a:schemeClr val="dk1"/>
                </a:solidFill>
                <a:latin typeface="Arial"/>
                <a:ea typeface="Arial"/>
                <a:cs typeface="Arial"/>
                <a:sym typeface="Arial"/>
              </a:rPr>
              <a:t>(4 months only)</a:t>
            </a:r>
            <a:endParaRPr sz="1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13"/>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199" name="Google Shape;199;p13"/>
          <p:cNvSpPr txBox="1"/>
          <p:nvPr/>
        </p:nvSpPr>
        <p:spPr>
          <a:xfrm>
            <a:off x="696008" y="1116318"/>
            <a:ext cx="2450315"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Payment</a:t>
            </a:r>
            <a:endParaRPr/>
          </a:p>
        </p:txBody>
      </p:sp>
      <p:sp>
        <p:nvSpPr>
          <p:cNvPr id="200" name="Google Shape;200;p13"/>
          <p:cNvSpPr txBox="1"/>
          <p:nvPr/>
        </p:nvSpPr>
        <p:spPr>
          <a:xfrm>
            <a:off x="4257744" y="1116318"/>
            <a:ext cx="7560600" cy="954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cap="none">
                <a:solidFill>
                  <a:srgbClr val="000000"/>
                </a:solidFill>
                <a:latin typeface="Arial"/>
                <a:ea typeface="Arial"/>
                <a:cs typeface="Arial"/>
                <a:sym typeface="Arial"/>
              </a:rPr>
              <a:t>Fees are paid online at the BBSC website - this happens automatically on the first of each month.  We require all members to use a credit/debit card and/or to enable direct bank processing (ACH) to pay your monthly dues and other expenses i.e. meet fees, personalized caps. </a:t>
            </a:r>
            <a:endParaRPr sz="1200" b="0" i="0" u="none" strike="noStrike" cap="none">
              <a:solidFill>
                <a:schemeClr val="dk1"/>
              </a:solidFill>
              <a:latin typeface="Arial"/>
              <a:ea typeface="Arial"/>
              <a:cs typeface="Arial"/>
              <a:sym typeface="Arial"/>
            </a:endParaRPr>
          </a:p>
        </p:txBody>
      </p:sp>
      <p:sp>
        <p:nvSpPr>
          <p:cNvPr id="201" name="Google Shape;201;p13"/>
          <p:cNvSpPr txBox="1"/>
          <p:nvPr/>
        </p:nvSpPr>
        <p:spPr>
          <a:xfrm>
            <a:off x="4257744" y="246520"/>
            <a:ext cx="7560630" cy="72327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Play"/>
              <a:buNone/>
            </a:pPr>
            <a:r>
              <a:rPr lang="en-US" sz="2800" b="0" i="0" u="none" strike="noStrike" cap="none">
                <a:solidFill>
                  <a:schemeClr val="dk1"/>
                </a:solidFill>
                <a:latin typeface="Play"/>
                <a:ea typeface="Play"/>
                <a:cs typeface="Play"/>
                <a:sym typeface="Play"/>
              </a:rPr>
              <a:t>How do I pay?</a:t>
            </a:r>
            <a:endParaRPr/>
          </a:p>
        </p:txBody>
      </p:sp>
      <p:sp>
        <p:nvSpPr>
          <p:cNvPr id="202" name="Google Shape;202;p13"/>
          <p:cNvSpPr txBox="1"/>
          <p:nvPr/>
        </p:nvSpPr>
        <p:spPr>
          <a:xfrm>
            <a:off x="6806381" y="4602910"/>
            <a:ext cx="2998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solidFill>
                <a:schemeClr val="dk1"/>
              </a:solidFill>
            </a:endParaRPr>
          </a:p>
        </p:txBody>
      </p:sp>
      <p:pic>
        <p:nvPicPr>
          <p:cNvPr id="203" name="Google Shape;203;p13"/>
          <p:cNvPicPr preferRelativeResize="0"/>
          <p:nvPr/>
        </p:nvPicPr>
        <p:blipFill>
          <a:blip r:embed="rId4">
            <a:alphaModFix/>
          </a:blip>
          <a:stretch>
            <a:fillRect/>
          </a:stretch>
        </p:blipFill>
        <p:spPr>
          <a:xfrm>
            <a:off x="8711700" y="3317975"/>
            <a:ext cx="2589700" cy="3173176"/>
          </a:xfrm>
          <a:prstGeom prst="rect">
            <a:avLst/>
          </a:prstGeom>
          <a:noFill/>
          <a:ln>
            <a:noFill/>
          </a:ln>
        </p:spPr>
      </p:pic>
      <p:pic>
        <p:nvPicPr>
          <p:cNvPr id="204" name="Google Shape;204;p13"/>
          <p:cNvPicPr preferRelativeResize="0"/>
          <p:nvPr/>
        </p:nvPicPr>
        <p:blipFill>
          <a:blip r:embed="rId5">
            <a:alphaModFix/>
          </a:blip>
          <a:stretch>
            <a:fillRect/>
          </a:stretch>
        </p:blipFill>
        <p:spPr>
          <a:xfrm>
            <a:off x="5050900" y="3317975"/>
            <a:ext cx="2496087" cy="3173176"/>
          </a:xfrm>
          <a:prstGeom prst="rect">
            <a:avLst/>
          </a:prstGeom>
          <a:noFill/>
          <a:ln>
            <a:noFill/>
          </a:ln>
        </p:spPr>
      </p:pic>
      <p:pic>
        <p:nvPicPr>
          <p:cNvPr id="205" name="Google Shape;205;p13"/>
          <p:cNvPicPr preferRelativeResize="0"/>
          <p:nvPr/>
        </p:nvPicPr>
        <p:blipFill>
          <a:blip r:embed="rId6">
            <a:alphaModFix/>
          </a:blip>
          <a:stretch>
            <a:fillRect/>
          </a:stretch>
        </p:blipFill>
        <p:spPr>
          <a:xfrm>
            <a:off x="5776271" y="2217138"/>
            <a:ext cx="5285318" cy="954300"/>
          </a:xfrm>
          <a:prstGeom prst="rect">
            <a:avLst/>
          </a:prstGeom>
          <a:noFill/>
          <a:ln>
            <a:noFill/>
          </a:ln>
        </p:spPr>
      </p:pic>
      <p:sp>
        <p:nvSpPr>
          <p:cNvPr id="206" name="Google Shape;206;p13"/>
          <p:cNvSpPr txBox="1"/>
          <p:nvPr/>
        </p:nvSpPr>
        <p:spPr>
          <a:xfrm>
            <a:off x="5035875" y="2450850"/>
            <a:ext cx="588000" cy="48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chemeClr val="dk1"/>
                </a:solidFill>
              </a:rPr>
              <a:t>1</a:t>
            </a:r>
            <a:endParaRPr sz="4000" b="1">
              <a:solidFill>
                <a:schemeClr val="dk1"/>
              </a:solidFill>
            </a:endParaRPr>
          </a:p>
        </p:txBody>
      </p:sp>
      <p:sp>
        <p:nvSpPr>
          <p:cNvPr id="207" name="Google Shape;207;p13"/>
          <p:cNvSpPr txBox="1"/>
          <p:nvPr/>
        </p:nvSpPr>
        <p:spPr>
          <a:xfrm>
            <a:off x="4250750" y="4661113"/>
            <a:ext cx="588000" cy="486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4000" b="1">
                <a:solidFill>
                  <a:schemeClr val="dk1"/>
                </a:solidFill>
              </a:rPr>
              <a:t>2</a:t>
            </a:r>
            <a:endParaRPr sz="4000" b="1">
              <a:solidFill>
                <a:schemeClr val="dk1"/>
              </a:solidFill>
            </a:endParaRPr>
          </a:p>
        </p:txBody>
      </p:sp>
      <p:sp>
        <p:nvSpPr>
          <p:cNvPr id="208" name="Google Shape;208;p13"/>
          <p:cNvSpPr txBox="1"/>
          <p:nvPr/>
        </p:nvSpPr>
        <p:spPr>
          <a:xfrm>
            <a:off x="7911538" y="4661113"/>
            <a:ext cx="588000" cy="486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4000" b="1">
                <a:solidFill>
                  <a:schemeClr val="dk1"/>
                </a:solidFill>
              </a:rPr>
              <a:t>3</a:t>
            </a:r>
            <a:endParaRPr sz="4000" b="1">
              <a:solidFill>
                <a:schemeClr val="dk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4"/>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214" name="Google Shape;214;p14"/>
          <p:cNvSpPr txBox="1"/>
          <p:nvPr/>
        </p:nvSpPr>
        <p:spPr>
          <a:xfrm>
            <a:off x="696008" y="1116318"/>
            <a:ext cx="2450315"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Payment</a:t>
            </a:r>
            <a:endParaRPr/>
          </a:p>
        </p:txBody>
      </p:sp>
      <p:sp>
        <p:nvSpPr>
          <p:cNvPr id="215" name="Google Shape;215;p14"/>
          <p:cNvSpPr txBox="1"/>
          <p:nvPr/>
        </p:nvSpPr>
        <p:spPr>
          <a:xfrm>
            <a:off x="6449961" y="4640826"/>
            <a:ext cx="2998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solidFill>
                <a:schemeClr val="dk1"/>
              </a:solidFill>
            </a:endParaRPr>
          </a:p>
        </p:txBody>
      </p:sp>
      <p:pic>
        <p:nvPicPr>
          <p:cNvPr id="216" name="Google Shape;216;p14"/>
          <p:cNvPicPr preferRelativeResize="0"/>
          <p:nvPr/>
        </p:nvPicPr>
        <p:blipFill>
          <a:blip r:embed="rId4">
            <a:alphaModFix/>
          </a:blip>
          <a:stretch>
            <a:fillRect/>
          </a:stretch>
        </p:blipFill>
        <p:spPr>
          <a:xfrm>
            <a:off x="4985025" y="640775"/>
            <a:ext cx="6966200" cy="5576450"/>
          </a:xfrm>
          <a:prstGeom prst="rect">
            <a:avLst/>
          </a:prstGeom>
          <a:noFill/>
          <a:ln>
            <a:noFill/>
          </a:ln>
        </p:spPr>
      </p:pic>
      <p:sp>
        <p:nvSpPr>
          <p:cNvPr id="217" name="Google Shape;217;p14"/>
          <p:cNvSpPr txBox="1"/>
          <p:nvPr/>
        </p:nvSpPr>
        <p:spPr>
          <a:xfrm>
            <a:off x="4217813" y="3185550"/>
            <a:ext cx="588000" cy="486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4000" b="1">
                <a:solidFill>
                  <a:schemeClr val="dk1"/>
                </a:solidFill>
              </a:rPr>
              <a:t>4</a:t>
            </a:r>
            <a:endParaRPr sz="4000" b="1">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g220600698e3_0_9"/>
          <p:cNvPicPr preferRelativeResize="0"/>
          <p:nvPr/>
        </p:nvPicPr>
        <p:blipFill rotWithShape="1">
          <a:blip r:embed="rId3">
            <a:alphaModFix/>
          </a:blip>
          <a:srcRect/>
          <a:stretch/>
        </p:blipFill>
        <p:spPr>
          <a:xfrm>
            <a:off x="1" y="0"/>
            <a:ext cx="3886201" cy="6858000"/>
          </a:xfrm>
          <a:prstGeom prst="rect">
            <a:avLst/>
          </a:prstGeom>
          <a:noFill/>
          <a:ln>
            <a:noFill/>
          </a:ln>
        </p:spPr>
      </p:pic>
      <p:sp>
        <p:nvSpPr>
          <p:cNvPr id="223" name="Google Shape;223;g220600698e3_0_9"/>
          <p:cNvSpPr txBox="1"/>
          <p:nvPr/>
        </p:nvSpPr>
        <p:spPr>
          <a:xfrm>
            <a:off x="696008" y="1116318"/>
            <a:ext cx="24504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Payment</a:t>
            </a:r>
            <a:endParaRPr/>
          </a:p>
        </p:txBody>
      </p:sp>
      <p:sp>
        <p:nvSpPr>
          <p:cNvPr id="224" name="Google Shape;224;g220600698e3_0_9"/>
          <p:cNvSpPr txBox="1"/>
          <p:nvPr/>
        </p:nvSpPr>
        <p:spPr>
          <a:xfrm>
            <a:off x="6449961" y="4640826"/>
            <a:ext cx="29988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solidFill>
                <a:schemeClr val="dk1"/>
              </a:solidFill>
            </a:endParaRPr>
          </a:p>
        </p:txBody>
      </p:sp>
      <p:pic>
        <p:nvPicPr>
          <p:cNvPr id="225" name="Google Shape;225;g220600698e3_0_9"/>
          <p:cNvPicPr preferRelativeResize="0"/>
          <p:nvPr/>
        </p:nvPicPr>
        <p:blipFill>
          <a:blip r:embed="rId4">
            <a:alphaModFix/>
          </a:blip>
          <a:stretch>
            <a:fillRect/>
          </a:stretch>
        </p:blipFill>
        <p:spPr>
          <a:xfrm>
            <a:off x="4046000" y="510275"/>
            <a:ext cx="7973773" cy="1931750"/>
          </a:xfrm>
          <a:prstGeom prst="rect">
            <a:avLst/>
          </a:prstGeom>
          <a:noFill/>
          <a:ln>
            <a:noFill/>
          </a:ln>
        </p:spPr>
      </p:pic>
      <p:pic>
        <p:nvPicPr>
          <p:cNvPr id="226" name="Google Shape;226;g220600698e3_0_9"/>
          <p:cNvPicPr preferRelativeResize="0"/>
          <p:nvPr/>
        </p:nvPicPr>
        <p:blipFill>
          <a:blip r:embed="rId5">
            <a:alphaModFix/>
          </a:blip>
          <a:stretch>
            <a:fillRect/>
          </a:stretch>
        </p:blipFill>
        <p:spPr>
          <a:xfrm>
            <a:off x="6096075" y="2954362"/>
            <a:ext cx="5923699" cy="3472525"/>
          </a:xfrm>
          <a:prstGeom prst="rect">
            <a:avLst/>
          </a:prstGeom>
          <a:noFill/>
          <a:ln>
            <a:noFill/>
          </a:ln>
        </p:spPr>
      </p:pic>
      <p:sp>
        <p:nvSpPr>
          <p:cNvPr id="227" name="Google Shape;227;g220600698e3_0_9"/>
          <p:cNvSpPr txBox="1"/>
          <p:nvPr/>
        </p:nvSpPr>
        <p:spPr>
          <a:xfrm>
            <a:off x="4642600" y="2751600"/>
            <a:ext cx="588000" cy="486900"/>
          </a:xfrm>
          <a:prstGeom prst="rect">
            <a:avLst/>
          </a:prstGeom>
          <a:noFill/>
          <a:ln>
            <a:noFill/>
          </a:ln>
        </p:spPr>
        <p:txBody>
          <a:bodyPr spcFirstLastPara="1" wrap="square" lIns="91425" tIns="91425" rIns="91425" bIns="91425" anchor="b" anchorCtr="0">
            <a:noAutofit/>
          </a:bodyPr>
          <a:lstStyle/>
          <a:p>
            <a:pPr marL="0" lvl="0" indent="0" algn="ctr" rtl="0">
              <a:spcBef>
                <a:spcPts val="0"/>
              </a:spcBef>
              <a:spcAft>
                <a:spcPts val="0"/>
              </a:spcAft>
              <a:buNone/>
            </a:pPr>
            <a:r>
              <a:rPr lang="en-US" sz="4000" b="1">
                <a:solidFill>
                  <a:schemeClr val="dk1"/>
                </a:solidFill>
              </a:rPr>
              <a:t>5</a:t>
            </a:r>
            <a:endParaRPr sz="4000" b="1">
              <a:solidFill>
                <a:schemeClr val="dk1"/>
              </a:solidFill>
            </a:endParaRPr>
          </a:p>
        </p:txBody>
      </p:sp>
      <p:sp>
        <p:nvSpPr>
          <p:cNvPr id="228" name="Google Shape;228;g220600698e3_0_9"/>
          <p:cNvSpPr txBox="1"/>
          <p:nvPr/>
        </p:nvSpPr>
        <p:spPr>
          <a:xfrm>
            <a:off x="5338650" y="4948625"/>
            <a:ext cx="588000" cy="486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b="1">
                <a:solidFill>
                  <a:schemeClr val="dk1"/>
                </a:solidFill>
              </a:rPr>
              <a:t>6</a:t>
            </a:r>
            <a:endParaRPr sz="4000" b="1">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233" name="Google Shape;233;p15"/>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234" name="Google Shape;234;p15"/>
          <p:cNvSpPr txBox="1"/>
          <p:nvPr/>
        </p:nvSpPr>
        <p:spPr>
          <a:xfrm>
            <a:off x="431953" y="1081726"/>
            <a:ext cx="3190193" cy="4694547"/>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Withdrawal</a:t>
            </a:r>
            <a:endParaRPr/>
          </a:p>
          <a:p>
            <a:pPr marL="0" marR="0" lvl="0" indent="0" algn="l" rtl="0">
              <a:lnSpc>
                <a:spcPct val="90000"/>
              </a:lnSpc>
              <a:spcBef>
                <a:spcPts val="2400"/>
              </a:spcBef>
              <a:spcAft>
                <a:spcPts val="0"/>
              </a:spcAft>
              <a:buClr>
                <a:schemeClr val="dk1"/>
              </a:buClr>
              <a:buSzPts val="4400"/>
              <a:buFont typeface="Play"/>
              <a:buNone/>
            </a:pPr>
            <a:endParaRPr sz="4400">
              <a:solidFill>
                <a:schemeClr val="lt1"/>
              </a:solidFill>
              <a:latin typeface="Arial"/>
              <a:ea typeface="Arial"/>
              <a:cs typeface="Arial"/>
              <a:sym typeface="Arial"/>
            </a:endParaRPr>
          </a:p>
          <a:p>
            <a:pPr marL="0" marR="0" lvl="0" indent="0" algn="l" rtl="0">
              <a:lnSpc>
                <a:spcPct val="90000"/>
              </a:lnSpc>
              <a:spcBef>
                <a:spcPts val="2400"/>
              </a:spcBef>
              <a:spcAft>
                <a:spcPts val="0"/>
              </a:spcAft>
              <a:buClr>
                <a:schemeClr val="lt1"/>
              </a:buClr>
              <a:buSzPts val="4400"/>
              <a:buFont typeface="Arial"/>
              <a:buNone/>
            </a:pPr>
            <a:r>
              <a:rPr lang="en-US" sz="4400">
                <a:solidFill>
                  <a:schemeClr val="lt1"/>
                </a:solidFill>
                <a:latin typeface="Arial"/>
                <a:ea typeface="Arial"/>
                <a:cs typeface="Arial"/>
                <a:sym typeface="Arial"/>
              </a:rPr>
              <a:t>SafeSport</a:t>
            </a:r>
            <a:endParaRPr/>
          </a:p>
          <a:p>
            <a:pPr marL="0" marR="0" lvl="0" indent="0" algn="l" rtl="0">
              <a:lnSpc>
                <a:spcPct val="90000"/>
              </a:lnSpc>
              <a:spcBef>
                <a:spcPts val="2400"/>
              </a:spcBef>
              <a:spcAft>
                <a:spcPts val="0"/>
              </a:spcAft>
              <a:buClr>
                <a:schemeClr val="lt1"/>
              </a:buClr>
              <a:buSzPts val="4400"/>
              <a:buFont typeface="Arial"/>
              <a:buNone/>
            </a:pPr>
            <a:r>
              <a:rPr lang="en-US" sz="4400">
                <a:solidFill>
                  <a:schemeClr val="lt1"/>
                </a:solidFill>
                <a:latin typeface="Arial"/>
                <a:ea typeface="Arial"/>
                <a:cs typeface="Arial"/>
                <a:sym typeface="Arial"/>
              </a:rPr>
              <a:t> </a:t>
            </a:r>
            <a:endParaRPr/>
          </a:p>
          <a:p>
            <a:pPr marL="0" marR="0" lvl="0" indent="0" algn="l" rtl="0">
              <a:lnSpc>
                <a:spcPct val="90000"/>
              </a:lnSpc>
              <a:spcBef>
                <a:spcPts val="2400"/>
              </a:spcBef>
              <a:spcAft>
                <a:spcPts val="0"/>
              </a:spcAft>
              <a:buClr>
                <a:schemeClr val="lt1"/>
              </a:buClr>
              <a:buSzPts val="4400"/>
              <a:buFont typeface="Arial"/>
              <a:buNone/>
            </a:pPr>
            <a:r>
              <a:rPr lang="en-US" sz="4400">
                <a:solidFill>
                  <a:schemeClr val="lt1"/>
                </a:solidFill>
                <a:latin typeface="Arial"/>
                <a:ea typeface="Arial"/>
                <a:cs typeface="Arial"/>
                <a:sym typeface="Arial"/>
              </a:rPr>
              <a:t>Code of Conduct</a:t>
            </a:r>
            <a:endParaRPr/>
          </a:p>
        </p:txBody>
      </p:sp>
      <p:sp>
        <p:nvSpPr>
          <p:cNvPr id="235" name="Google Shape;235;p15"/>
          <p:cNvSpPr txBox="1"/>
          <p:nvPr/>
        </p:nvSpPr>
        <p:spPr>
          <a:xfrm>
            <a:off x="4257741" y="5012125"/>
            <a:ext cx="7560630" cy="510678"/>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a:solidFill>
                  <a:schemeClr val="dk1"/>
                </a:solidFill>
                <a:latin typeface="Play"/>
                <a:ea typeface="Play"/>
                <a:cs typeface="Play"/>
                <a:sym typeface="Play"/>
              </a:rPr>
              <a:t>Is there a code of conduct? </a:t>
            </a:r>
            <a:endParaRPr/>
          </a:p>
        </p:txBody>
      </p:sp>
      <p:sp>
        <p:nvSpPr>
          <p:cNvPr id="236" name="Google Shape;236;p15"/>
          <p:cNvSpPr txBox="1"/>
          <p:nvPr/>
        </p:nvSpPr>
        <p:spPr>
          <a:xfrm>
            <a:off x="4257741" y="2749947"/>
            <a:ext cx="7560630" cy="510678"/>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a:solidFill>
                  <a:schemeClr val="dk1"/>
                </a:solidFill>
                <a:latin typeface="Play"/>
                <a:ea typeface="Play"/>
                <a:cs typeface="Play"/>
                <a:sym typeface="Play"/>
              </a:rPr>
              <a:t>Is BBSC a SafeSport sanctioned club?</a:t>
            </a:r>
            <a:endParaRPr/>
          </a:p>
        </p:txBody>
      </p:sp>
      <p:sp>
        <p:nvSpPr>
          <p:cNvPr id="237" name="Google Shape;237;p15"/>
          <p:cNvSpPr txBox="1"/>
          <p:nvPr/>
        </p:nvSpPr>
        <p:spPr>
          <a:xfrm>
            <a:off x="4257744" y="246520"/>
            <a:ext cx="7560630" cy="510678"/>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a:solidFill>
                  <a:schemeClr val="dk1"/>
                </a:solidFill>
                <a:latin typeface="Play"/>
                <a:ea typeface="Play"/>
                <a:cs typeface="Play"/>
                <a:sym typeface="Play"/>
              </a:rPr>
              <a:t>What if my swimmer doesn’t like it?</a:t>
            </a:r>
            <a:endParaRPr/>
          </a:p>
        </p:txBody>
      </p:sp>
      <p:sp>
        <p:nvSpPr>
          <p:cNvPr id="238" name="Google Shape;238;p15"/>
          <p:cNvSpPr txBox="1"/>
          <p:nvPr/>
        </p:nvSpPr>
        <p:spPr>
          <a:xfrm>
            <a:off x="4257744" y="752225"/>
            <a:ext cx="7560630"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a:solidFill>
                  <a:srgbClr val="000000"/>
                </a:solidFill>
                <a:latin typeface="Arial"/>
                <a:ea typeface="Arial"/>
                <a:cs typeface="Arial"/>
                <a:sym typeface="Arial"/>
              </a:rPr>
              <a:t>We offer a </a:t>
            </a:r>
            <a:r>
              <a:rPr lang="en-US" sz="1600" b="1" i="0" u="none" strike="noStrike">
                <a:solidFill>
                  <a:srgbClr val="000000"/>
                </a:solidFill>
                <a:latin typeface="Arial"/>
                <a:ea typeface="Arial"/>
                <a:cs typeface="Arial"/>
                <a:sym typeface="Arial"/>
              </a:rPr>
              <a:t>two-week trial period</a:t>
            </a:r>
            <a:r>
              <a:rPr lang="en-US" sz="1600" b="0" i="0" u="none" strike="noStrike">
                <a:solidFill>
                  <a:srgbClr val="000000"/>
                </a:solidFill>
                <a:latin typeface="Arial"/>
                <a:ea typeface="Arial"/>
                <a:cs typeface="Arial"/>
                <a:sym typeface="Arial"/>
              </a:rPr>
              <a:t> for you to decide whether or not your swimmer is going to commit to the club. If you are still unsure at that point, please contact the Club Administrator to be considered for an extension to decide. All families who commit to swim after the two-week trial period are obligated to pay 100% of their swimmers’ fees. If you have already paid the Membership fees for the month and withdraw in the two-week trial period, you will be issued a refund of those fees.</a:t>
            </a:r>
            <a:endParaRPr sz="1600">
              <a:solidFill>
                <a:schemeClr val="dk1"/>
              </a:solidFill>
              <a:latin typeface="Arial"/>
              <a:ea typeface="Arial"/>
              <a:cs typeface="Arial"/>
              <a:sym typeface="Arial"/>
            </a:endParaRPr>
          </a:p>
        </p:txBody>
      </p:sp>
      <p:sp>
        <p:nvSpPr>
          <p:cNvPr id="239" name="Google Shape;239;p15"/>
          <p:cNvSpPr txBox="1"/>
          <p:nvPr/>
        </p:nvSpPr>
        <p:spPr>
          <a:xfrm>
            <a:off x="4257742" y="3260625"/>
            <a:ext cx="7560629" cy="15696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a:solidFill>
                  <a:srgbClr val="000000"/>
                </a:solidFill>
                <a:latin typeface="Arial"/>
                <a:ea typeface="Arial"/>
                <a:cs typeface="Arial"/>
                <a:sym typeface="Arial"/>
              </a:rPr>
              <a:t>Brownsburg is a </a:t>
            </a:r>
            <a:r>
              <a:rPr lang="en-US" sz="1600" b="0" i="0" u="sng" strike="noStrike">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SafeSport</a:t>
            </a:r>
            <a:r>
              <a:rPr lang="en-US" sz="1600" b="0" i="0" u="none" strike="noStrike">
                <a:solidFill>
                  <a:srgbClr val="000000"/>
                </a:solidFill>
                <a:latin typeface="Arial"/>
                <a:ea typeface="Arial"/>
                <a:cs typeface="Arial"/>
                <a:sym typeface="Arial"/>
              </a:rPr>
              <a:t> sanctioned club. USA Swimming’s top priority continues to be keeping our athletes safe.  No form of abuse has a place in our sport. USA Swimming is committed to reducing the risk of abuse in swimming and increasing awareness of red flag behavior through its SafeSport program. All adults working with athletes are responsible for creating an abuse-free environment.</a:t>
            </a:r>
            <a:endParaRPr sz="1600">
              <a:solidFill>
                <a:schemeClr val="dk1"/>
              </a:solidFill>
              <a:latin typeface="Arial"/>
              <a:ea typeface="Arial"/>
              <a:cs typeface="Arial"/>
              <a:sym typeface="Arial"/>
            </a:endParaRPr>
          </a:p>
        </p:txBody>
      </p:sp>
      <p:sp>
        <p:nvSpPr>
          <p:cNvPr id="240" name="Google Shape;240;p15"/>
          <p:cNvSpPr txBox="1"/>
          <p:nvPr/>
        </p:nvSpPr>
        <p:spPr>
          <a:xfrm>
            <a:off x="4257742" y="5522803"/>
            <a:ext cx="7560629"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a:solidFill>
                  <a:srgbClr val="000000"/>
                </a:solidFill>
                <a:latin typeface="Arial"/>
                <a:ea typeface="Arial"/>
                <a:cs typeface="Arial"/>
                <a:sym typeface="Arial"/>
              </a:rPr>
              <a:t>A </a:t>
            </a:r>
            <a:r>
              <a:rPr lang="en-US" sz="1600" u="sng">
                <a:solidFill>
                  <a:srgbClr val="0070C0"/>
                </a:solidFill>
                <a:latin typeface="Arial"/>
                <a:ea typeface="Arial"/>
                <a:cs typeface="Arial"/>
                <a:sym typeface="Arial"/>
                <a:hlinkClick r:id="rId5">
                  <a:extLst>
                    <a:ext uri="{A12FA001-AC4F-418D-AE19-62706E023703}">
                      <ahyp:hlinkClr xmlns:ahyp="http://schemas.microsoft.com/office/drawing/2018/hyperlinkcolor" val="tx"/>
                    </a:ext>
                  </a:extLst>
                </a:hlinkClick>
              </a:rPr>
              <a:t>CODE OF CONDUCT</a:t>
            </a:r>
            <a:r>
              <a:rPr lang="en-US" sz="1600" b="0" i="0" strike="noStrike">
                <a:solidFill>
                  <a:srgbClr val="0070C0"/>
                </a:solidFill>
                <a:latin typeface="Arial"/>
                <a:ea typeface="Arial"/>
                <a:cs typeface="Arial"/>
                <a:sym typeface="Arial"/>
              </a:rPr>
              <a:t> </a:t>
            </a:r>
            <a:r>
              <a:rPr lang="en-US" sz="1600" b="0" i="0" u="none" strike="noStrike">
                <a:solidFill>
                  <a:srgbClr val="000000"/>
                </a:solidFill>
                <a:latin typeface="Arial"/>
                <a:ea typeface="Arial"/>
                <a:cs typeface="Arial"/>
                <a:sym typeface="Arial"/>
              </a:rPr>
              <a:t>will need to be signed by swimmers and parents at the start of each season. This will help communicate expectations of athletes, coaches and parents.</a:t>
            </a:r>
            <a:r>
              <a:rPr lang="en-US" sz="1600">
                <a:solidFill>
                  <a:schemeClr val="dk1"/>
                </a:solidFill>
                <a:latin typeface="Arial"/>
                <a:ea typeface="Arial"/>
                <a:cs typeface="Arial"/>
                <a:sym typeface="Arial"/>
              </a:rPr>
              <a:t> </a:t>
            </a:r>
            <a:r>
              <a:rPr lang="en-US" sz="1600" b="0" i="0" u="none" strike="noStrike">
                <a:solidFill>
                  <a:srgbClr val="000000"/>
                </a:solidFill>
                <a:latin typeface="Arial"/>
                <a:ea typeface="Arial"/>
                <a:cs typeface="Arial"/>
                <a:sym typeface="Arial"/>
              </a:rPr>
              <a:t>Most clubs in USA Swimming require a code of conduct.</a:t>
            </a:r>
            <a:endParaRPr sz="1600" b="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6"/>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246" name="Google Shape;246;p16"/>
          <p:cNvSpPr txBox="1"/>
          <p:nvPr/>
        </p:nvSpPr>
        <p:spPr>
          <a:xfrm>
            <a:off x="324465" y="1101926"/>
            <a:ext cx="3561736" cy="1325563"/>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90000"/>
              </a:lnSpc>
              <a:spcBef>
                <a:spcPts val="0"/>
              </a:spcBef>
              <a:spcAft>
                <a:spcPts val="0"/>
              </a:spcAft>
              <a:buClr>
                <a:schemeClr val="lt1"/>
              </a:buClr>
              <a:buSzPct val="100000"/>
              <a:buFont typeface="Arial"/>
              <a:buNone/>
            </a:pPr>
            <a:r>
              <a:rPr lang="en-US" sz="4400">
                <a:solidFill>
                  <a:schemeClr val="lt1"/>
                </a:solidFill>
                <a:latin typeface="Arial"/>
                <a:ea typeface="Arial"/>
                <a:cs typeface="Arial"/>
                <a:sym typeface="Arial"/>
              </a:rPr>
              <a:t>Volunteer Requirements</a:t>
            </a:r>
            <a:endParaRPr/>
          </a:p>
        </p:txBody>
      </p:sp>
      <p:sp>
        <p:nvSpPr>
          <p:cNvPr id="247" name="Google Shape;247;p16"/>
          <p:cNvSpPr txBox="1"/>
          <p:nvPr/>
        </p:nvSpPr>
        <p:spPr>
          <a:xfrm>
            <a:off x="4257744" y="875185"/>
            <a:ext cx="7560600" cy="5510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0" i="0" u="none" strike="noStrike">
                <a:solidFill>
                  <a:srgbClr val="000000"/>
                </a:solidFill>
                <a:latin typeface="Arial"/>
                <a:ea typeface="Arial"/>
                <a:cs typeface="Arial"/>
                <a:sym typeface="Arial"/>
              </a:rPr>
              <a:t>BBSC hosts 2-3 Regular and/or Championship Meets each year. Over 50% of BBSC’s budget is covered by hosting meets. </a:t>
            </a:r>
            <a:r>
              <a:rPr lang="en-US" sz="1400">
                <a:solidFill>
                  <a:srgbClr val="000000"/>
                </a:solidFill>
                <a:latin typeface="Arial"/>
                <a:ea typeface="Arial"/>
                <a:cs typeface="Arial"/>
                <a:sym typeface="Arial"/>
              </a:rPr>
              <a:t>Volunteering at meets allows BBSC to keep training fees low. </a:t>
            </a:r>
            <a:endParaRPr sz="1400" b="0" i="0" u="none" strike="noStrike">
              <a:solidFill>
                <a:srgbClr val="000000"/>
              </a:solidFill>
              <a:latin typeface="Arial"/>
              <a:ea typeface="Arial"/>
              <a:cs typeface="Arial"/>
              <a:sym typeface="Arial"/>
            </a:endParaRPr>
          </a:p>
          <a:p>
            <a:pPr marL="0" marR="0" lvl="0" indent="0" algn="l" rtl="0">
              <a:spcBef>
                <a:spcPts val="1200"/>
              </a:spcBef>
              <a:spcAft>
                <a:spcPts val="0"/>
              </a:spcAft>
              <a:buNone/>
            </a:pPr>
            <a:r>
              <a:rPr lang="en-US" sz="1400" b="0" i="0" u="none" strike="noStrike">
                <a:solidFill>
                  <a:srgbClr val="000000"/>
                </a:solidFill>
                <a:latin typeface="Arial"/>
                <a:ea typeface="Arial"/>
                <a:cs typeface="Arial"/>
                <a:sym typeface="Arial"/>
              </a:rPr>
              <a:t>In order to host meets, families are needed to fulfill worker sessions. Worker sessions are required to be fulfilled even if you don’t have a swimmer swimming in the meet.  </a:t>
            </a:r>
            <a:endParaRPr/>
          </a:p>
          <a:p>
            <a:pPr marL="0" marR="0" lvl="0" indent="0" algn="l" rtl="0">
              <a:spcBef>
                <a:spcPts val="1200"/>
              </a:spcBef>
              <a:spcAft>
                <a:spcPts val="0"/>
              </a:spcAft>
              <a:buNone/>
            </a:pPr>
            <a:r>
              <a:rPr lang="en-US" sz="1400" b="0" i="0" u="none" strike="noStrike">
                <a:solidFill>
                  <a:srgbClr val="000000"/>
                </a:solidFill>
                <a:latin typeface="Arial"/>
                <a:ea typeface="Arial"/>
                <a:cs typeface="Arial"/>
                <a:sym typeface="Arial"/>
              </a:rPr>
              <a:t>Session sign-ups are on the website approximately one month before the meet.  There will be a Job Signup button on the Team Events page next to the specific meet.</a:t>
            </a:r>
            <a:endParaRPr/>
          </a:p>
          <a:p>
            <a:pPr marL="0" marR="0" lvl="0" indent="0" algn="l" rtl="0">
              <a:spcBef>
                <a:spcPts val="1200"/>
              </a:spcBef>
              <a:spcAft>
                <a:spcPts val="0"/>
              </a:spcAft>
              <a:buNone/>
            </a:pPr>
            <a:r>
              <a:rPr lang="en-US" sz="1400" b="0" i="0" u="none" strike="noStrike">
                <a:solidFill>
                  <a:srgbClr val="000000"/>
                </a:solidFill>
                <a:latin typeface="Arial"/>
                <a:ea typeface="Arial"/>
                <a:cs typeface="Arial"/>
                <a:sym typeface="Arial"/>
              </a:rPr>
              <a:t>Families are required to work </a:t>
            </a:r>
            <a:r>
              <a:rPr lang="en-US" sz="1400" b="1" i="1" u="none" strike="noStrike">
                <a:solidFill>
                  <a:srgbClr val="000000"/>
                </a:solidFill>
                <a:latin typeface="Arial"/>
                <a:ea typeface="Arial"/>
                <a:cs typeface="Arial"/>
                <a:sym typeface="Arial"/>
              </a:rPr>
              <a:t>2 sessions per swimmer with a family maximum of </a:t>
            </a:r>
            <a:r>
              <a:rPr lang="en-US" b="1" i="1"/>
              <a:t>4-5</a:t>
            </a:r>
            <a:r>
              <a:rPr lang="en-US" sz="1400" b="1" i="1" u="none" strike="noStrike">
                <a:solidFill>
                  <a:srgbClr val="000000"/>
                </a:solidFill>
                <a:latin typeface="Arial"/>
                <a:ea typeface="Arial"/>
                <a:cs typeface="Arial"/>
                <a:sym typeface="Arial"/>
              </a:rPr>
              <a:t> sessions </a:t>
            </a:r>
            <a:r>
              <a:rPr lang="en-US" sz="1400" b="0" i="0" u="none" strike="noStrike">
                <a:solidFill>
                  <a:srgbClr val="000000"/>
                </a:solidFill>
                <a:latin typeface="Arial"/>
                <a:ea typeface="Arial"/>
                <a:cs typeface="Arial"/>
                <a:sym typeface="Arial"/>
              </a:rPr>
              <a:t>per meet, with an additional session for the Circle City Classic. </a:t>
            </a:r>
            <a:r>
              <a:rPr lang="en-US" sz="1400" b="1" i="0" u="none" strike="noStrike">
                <a:solidFill>
                  <a:srgbClr val="000000"/>
                </a:solidFill>
                <a:latin typeface="Arial"/>
                <a:ea typeface="Arial"/>
                <a:cs typeface="Arial"/>
                <a:sym typeface="Arial"/>
              </a:rPr>
              <a:t>Families that do not fulfill their worker sessions will be billed $100 per missed session.</a:t>
            </a:r>
            <a:endParaRPr/>
          </a:p>
          <a:p>
            <a:pPr marL="0" marR="0" lvl="0" indent="0" algn="l" rtl="0">
              <a:spcBef>
                <a:spcPts val="1200"/>
              </a:spcBef>
              <a:spcAft>
                <a:spcPts val="0"/>
              </a:spcAft>
              <a:buNone/>
            </a:pPr>
            <a:endParaRPr sz="1400" b="0" i="0" u="none" strike="noStrike">
              <a:solidFill>
                <a:srgbClr val="000000"/>
              </a:solidFill>
              <a:latin typeface="Arial"/>
              <a:ea typeface="Arial"/>
              <a:cs typeface="Arial"/>
              <a:sym typeface="Arial"/>
            </a:endParaRPr>
          </a:p>
          <a:p>
            <a:pPr marL="0" marR="0" lvl="0" indent="0" algn="l" rtl="0">
              <a:spcBef>
                <a:spcPts val="600"/>
              </a:spcBef>
              <a:spcAft>
                <a:spcPts val="0"/>
              </a:spcAft>
              <a:buNone/>
            </a:pPr>
            <a:r>
              <a:rPr lang="en-US" sz="1400" b="1" i="0" u="none" strike="noStrike">
                <a:solidFill>
                  <a:srgbClr val="000000"/>
                </a:solidFill>
                <a:latin typeface="Arial"/>
                <a:ea typeface="Arial"/>
                <a:cs typeface="Arial"/>
                <a:sym typeface="Arial"/>
              </a:rPr>
              <a:t>For the 2024/25 season, the following meets have required worker sessions:</a:t>
            </a:r>
            <a:endParaRPr/>
          </a:p>
          <a:p>
            <a:pPr marL="285750" marR="0" lvl="0" indent="-285750" algn="l" rtl="0">
              <a:spcBef>
                <a:spcPts val="1200"/>
              </a:spcBef>
              <a:spcAft>
                <a:spcPts val="0"/>
              </a:spcAft>
              <a:buClr>
                <a:srgbClr val="000000"/>
              </a:buClr>
              <a:buSzPts val="1400"/>
              <a:buFont typeface="Arial"/>
              <a:buChar char="•"/>
            </a:pPr>
            <a:r>
              <a:rPr lang="en-US" sz="1400" i="0" u="none" strike="noStrike">
                <a:solidFill>
                  <a:srgbClr val="000000"/>
                </a:solidFill>
                <a:latin typeface="Arial"/>
                <a:ea typeface="Arial"/>
                <a:cs typeface="Arial"/>
                <a:sym typeface="Arial"/>
              </a:rPr>
              <a:t>CIRCLE CITY CLASSIC </a:t>
            </a:r>
            <a:r>
              <a:rPr lang="en-US" sz="1400" b="0" i="0" u="none" strike="noStrike">
                <a:solidFill>
                  <a:srgbClr val="000000"/>
                </a:solidFill>
                <a:latin typeface="Arial"/>
                <a:ea typeface="Arial"/>
                <a:cs typeface="Arial"/>
                <a:sym typeface="Arial"/>
              </a:rPr>
              <a:t>- IUPUI Natatorium - January 24-27, 2025.</a:t>
            </a:r>
            <a:endParaRPr/>
          </a:p>
          <a:p>
            <a:pPr marL="742950" marR="0" lvl="1"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3 sessions per swimmer with a family maximum of 5 sessions.</a:t>
            </a:r>
            <a:endParaRPr/>
          </a:p>
          <a:p>
            <a:pPr marL="285750" marR="0" lvl="0" indent="-285750" algn="l" rtl="0">
              <a:spcBef>
                <a:spcPts val="1800"/>
              </a:spcBef>
              <a:spcAft>
                <a:spcPts val="0"/>
              </a:spcAft>
              <a:buClr>
                <a:srgbClr val="000000"/>
              </a:buClr>
              <a:buSzPts val="1400"/>
              <a:buFont typeface="Arial"/>
              <a:buChar char="•"/>
            </a:pPr>
            <a:r>
              <a:rPr lang="en-US" sz="1400" i="0" u="none" strike="noStrike">
                <a:solidFill>
                  <a:srgbClr val="000000"/>
                </a:solidFill>
                <a:latin typeface="Arial"/>
                <a:ea typeface="Arial"/>
                <a:cs typeface="Arial"/>
                <a:sym typeface="Arial"/>
              </a:rPr>
              <a:t>INDIANA SWIMMING DIVISIONAL MEET </a:t>
            </a:r>
            <a:r>
              <a:rPr lang="en-US" sz="1400" b="0" i="0" u="none" strike="noStrike">
                <a:solidFill>
                  <a:srgbClr val="000000"/>
                </a:solidFill>
                <a:latin typeface="Arial"/>
                <a:ea typeface="Arial"/>
                <a:cs typeface="Arial"/>
                <a:sym typeface="Arial"/>
              </a:rPr>
              <a:t>- BHS - March 2025.</a:t>
            </a:r>
            <a:endParaRPr/>
          </a:p>
          <a:p>
            <a:pPr marL="742950" marR="0" lvl="1"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2 sessions per swimmer with a family maximum of 4 sessions.</a:t>
            </a:r>
            <a:endParaRPr/>
          </a:p>
          <a:p>
            <a:pPr marL="285750" marR="0" lvl="0" indent="-285750" algn="l" rtl="0">
              <a:spcBef>
                <a:spcPts val="1800"/>
              </a:spcBef>
              <a:spcAft>
                <a:spcPts val="0"/>
              </a:spcAft>
              <a:buClr>
                <a:srgbClr val="000000"/>
              </a:buClr>
              <a:buSzPts val="1400"/>
              <a:buFont typeface="Arial"/>
              <a:buChar char="•"/>
            </a:pPr>
            <a:r>
              <a:rPr lang="en-US" sz="1400" i="0" u="none" strike="noStrike">
                <a:solidFill>
                  <a:srgbClr val="000000"/>
                </a:solidFill>
                <a:latin typeface="Arial"/>
                <a:ea typeface="Arial"/>
                <a:cs typeface="Arial"/>
                <a:sym typeface="Arial"/>
              </a:rPr>
              <a:t>BBSC SUMMER SPLASH </a:t>
            </a:r>
            <a:r>
              <a:rPr lang="en-US" sz="1400" b="0" i="0" u="none" strike="noStrike">
                <a:solidFill>
                  <a:srgbClr val="000000"/>
                </a:solidFill>
                <a:latin typeface="Arial"/>
                <a:ea typeface="Arial"/>
                <a:cs typeface="Arial"/>
                <a:sym typeface="Arial"/>
              </a:rPr>
              <a:t>- BHS - July 2025.</a:t>
            </a:r>
            <a:endParaRPr/>
          </a:p>
          <a:p>
            <a:pPr marL="742950" marR="0" lvl="1"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2 sessions per swimmer with a family maximum of 4 sessions.</a:t>
            </a:r>
            <a:endParaRPr/>
          </a:p>
        </p:txBody>
      </p:sp>
      <p:sp>
        <p:nvSpPr>
          <p:cNvPr id="248" name="Google Shape;248;p16"/>
          <p:cNvSpPr txBox="1"/>
          <p:nvPr/>
        </p:nvSpPr>
        <p:spPr>
          <a:xfrm>
            <a:off x="4257744" y="246520"/>
            <a:ext cx="7560630" cy="510678"/>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a:solidFill>
                  <a:schemeClr val="dk1"/>
                </a:solidFill>
                <a:latin typeface="Play"/>
                <a:ea typeface="Play"/>
                <a:cs typeface="Play"/>
                <a:sym typeface="Play"/>
              </a:rPr>
              <a:t>Do I have to volunteer at swim meets?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17"/>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255" name="Google Shape;255;p17"/>
          <p:cNvSpPr txBox="1"/>
          <p:nvPr/>
        </p:nvSpPr>
        <p:spPr>
          <a:xfrm>
            <a:off x="4257741" y="2749947"/>
            <a:ext cx="7560630" cy="510678"/>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a:solidFill>
                  <a:schemeClr val="dk1"/>
                </a:solidFill>
                <a:latin typeface="Play"/>
                <a:ea typeface="Play"/>
                <a:cs typeface="Play"/>
                <a:sym typeface="Play"/>
              </a:rPr>
              <a:t>Can I order team apparel for myself?</a:t>
            </a:r>
            <a:endParaRPr/>
          </a:p>
        </p:txBody>
      </p:sp>
      <p:sp>
        <p:nvSpPr>
          <p:cNvPr id="256" name="Google Shape;256;p17"/>
          <p:cNvSpPr txBox="1"/>
          <p:nvPr/>
        </p:nvSpPr>
        <p:spPr>
          <a:xfrm>
            <a:off x="4257744" y="246520"/>
            <a:ext cx="7560630" cy="510678"/>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a:solidFill>
                  <a:schemeClr val="dk1"/>
                </a:solidFill>
                <a:latin typeface="Play"/>
                <a:ea typeface="Play"/>
                <a:cs typeface="Play"/>
                <a:sym typeface="Play"/>
              </a:rPr>
              <a:t>Does my swimmer get any BBSC gear?</a:t>
            </a:r>
            <a:endParaRPr/>
          </a:p>
        </p:txBody>
      </p:sp>
      <p:sp>
        <p:nvSpPr>
          <p:cNvPr id="257" name="Google Shape;257;p17"/>
          <p:cNvSpPr txBox="1"/>
          <p:nvPr/>
        </p:nvSpPr>
        <p:spPr>
          <a:xfrm>
            <a:off x="4257744" y="752225"/>
            <a:ext cx="7560630" cy="115416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600"/>
              <a:buFont typeface="Arial"/>
              <a:buChar char="•"/>
            </a:pPr>
            <a:r>
              <a:rPr lang="en-US" sz="1600" b="0" i="0" u="none" strike="noStrike">
                <a:solidFill>
                  <a:srgbClr val="000000"/>
                </a:solidFill>
                <a:latin typeface="Arial"/>
                <a:ea typeface="Arial"/>
                <a:cs typeface="Arial"/>
                <a:sym typeface="Arial"/>
              </a:rPr>
              <a:t>Each year, every swimmer will receive a free team BBSC T-Shirt. Colors and designs will change from year to year.</a:t>
            </a:r>
            <a:endParaRPr/>
          </a:p>
          <a:p>
            <a:pPr marL="285750" marR="0" lvl="0" indent="-285750" algn="l" rtl="0">
              <a:spcBef>
                <a:spcPts val="600"/>
              </a:spcBef>
              <a:spcAft>
                <a:spcPts val="0"/>
              </a:spcAft>
              <a:buClr>
                <a:srgbClr val="000000"/>
              </a:buClr>
              <a:buSzPts val="1600"/>
              <a:buFont typeface="Arial"/>
              <a:buChar char="•"/>
            </a:pPr>
            <a:r>
              <a:rPr lang="en-US" sz="1600" b="0" i="0" u="none" strike="noStrike">
                <a:solidFill>
                  <a:srgbClr val="000000"/>
                </a:solidFill>
                <a:latin typeface="Arial"/>
                <a:ea typeface="Arial"/>
                <a:cs typeface="Arial"/>
                <a:sym typeface="Arial"/>
              </a:rPr>
              <a:t>Each March, swimmers qualifying for a Championship Meet will receive a free BBSC Championship Team T-Shirt.</a:t>
            </a:r>
            <a:endParaRPr/>
          </a:p>
        </p:txBody>
      </p:sp>
      <p:sp>
        <p:nvSpPr>
          <p:cNvPr id="258" name="Google Shape;258;p17"/>
          <p:cNvSpPr txBox="1"/>
          <p:nvPr/>
        </p:nvSpPr>
        <p:spPr>
          <a:xfrm>
            <a:off x="4257742" y="3260625"/>
            <a:ext cx="7560629" cy="830997"/>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I</a:t>
            </a:r>
            <a:r>
              <a:rPr lang="en-US" sz="1600" b="0" i="0" u="none" strike="noStrike">
                <a:solidFill>
                  <a:srgbClr val="000000"/>
                </a:solidFill>
                <a:latin typeface="Arial"/>
                <a:ea typeface="Arial"/>
                <a:cs typeface="Arial"/>
                <a:sym typeface="Arial"/>
              </a:rPr>
              <a:t>f parents wish to order team apparel, visit </a:t>
            </a:r>
            <a:r>
              <a:rPr lang="en-US" sz="1600" b="1" i="0" u="sng" strike="noStrike">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Team Sports Apparel</a:t>
            </a:r>
            <a:r>
              <a:rPr lang="en-US" sz="1600" b="1" i="0" u="none" strike="noStrike">
                <a:solidFill>
                  <a:srgbClr val="000000"/>
                </a:solidFill>
                <a:latin typeface="Arial"/>
                <a:ea typeface="Arial"/>
                <a:cs typeface="Arial"/>
                <a:sym typeface="Arial"/>
              </a:rPr>
              <a:t> </a:t>
            </a:r>
            <a:r>
              <a:rPr lang="en-US" sz="1600" b="0" i="0" u="none" strike="noStrike">
                <a:solidFill>
                  <a:srgbClr val="000000"/>
                </a:solidFill>
                <a:latin typeface="Arial"/>
                <a:ea typeface="Arial"/>
                <a:cs typeface="Arial"/>
                <a:sym typeface="Arial"/>
              </a:rPr>
              <a:t>in Brownsburg. They can apply our logo to clothing bought in store or to an item you bring in. </a:t>
            </a:r>
            <a:endParaRPr/>
          </a:p>
        </p:txBody>
      </p:sp>
      <p:sp>
        <p:nvSpPr>
          <p:cNvPr id="259" name="Google Shape;259;p17"/>
          <p:cNvSpPr txBox="1"/>
          <p:nvPr/>
        </p:nvSpPr>
        <p:spPr>
          <a:xfrm>
            <a:off x="696008" y="1116318"/>
            <a:ext cx="2725618"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Team Apparel</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5" name="Google Shape;265;p18"/>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266" name="Google Shape;266;p18"/>
          <p:cNvSpPr txBox="1"/>
          <p:nvPr/>
        </p:nvSpPr>
        <p:spPr>
          <a:xfrm>
            <a:off x="4257750" y="246528"/>
            <a:ext cx="7560600" cy="869700"/>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a:solidFill>
                  <a:schemeClr val="dk1"/>
                </a:solidFill>
                <a:latin typeface="Play"/>
                <a:ea typeface="Play"/>
                <a:cs typeface="Play"/>
                <a:sym typeface="Play"/>
              </a:rPr>
              <a:t>What does Short Course and Long Course mean?</a:t>
            </a:r>
            <a:endParaRPr/>
          </a:p>
        </p:txBody>
      </p:sp>
      <p:sp>
        <p:nvSpPr>
          <p:cNvPr id="267" name="Google Shape;267;p18"/>
          <p:cNvSpPr txBox="1"/>
          <p:nvPr/>
        </p:nvSpPr>
        <p:spPr>
          <a:xfrm>
            <a:off x="4257741" y="1415958"/>
            <a:ext cx="7560600" cy="36633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600"/>
              <a:buFont typeface="Arial"/>
              <a:buChar char="•"/>
            </a:pPr>
            <a:r>
              <a:rPr lang="en-US" sz="1600">
                <a:solidFill>
                  <a:srgbClr val="000000"/>
                </a:solidFill>
                <a:latin typeface="Arial"/>
                <a:ea typeface="Arial"/>
                <a:cs typeface="Arial"/>
                <a:sym typeface="Arial"/>
              </a:rPr>
              <a:t>Meets are swum in Short Course or Long Course pools. </a:t>
            </a:r>
            <a:endParaRPr/>
          </a:p>
          <a:p>
            <a:pPr marL="742950" marR="0" lvl="1" indent="-285750" algn="l" rtl="0">
              <a:spcBef>
                <a:spcPts val="60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SCY</a:t>
            </a:r>
            <a:r>
              <a:rPr lang="en-US" sz="1600" b="0" i="0" u="none" strike="noStrike" cap="none">
                <a:solidFill>
                  <a:srgbClr val="000000"/>
                </a:solidFill>
                <a:latin typeface="Arial"/>
                <a:ea typeface="Arial"/>
                <a:cs typeface="Arial"/>
                <a:sym typeface="Arial"/>
              </a:rPr>
              <a:t> stands for Short Course Yards.  </a:t>
            </a:r>
            <a:endParaRPr/>
          </a:p>
          <a:p>
            <a:pPr marL="742950" marR="0" lvl="1" indent="-285750" algn="l" rtl="0">
              <a:spcBef>
                <a:spcPts val="60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SCM</a:t>
            </a:r>
            <a:r>
              <a:rPr lang="en-US" sz="1600" b="0" i="0" u="none" strike="noStrike" cap="none">
                <a:solidFill>
                  <a:srgbClr val="000000"/>
                </a:solidFill>
                <a:latin typeface="Arial"/>
                <a:ea typeface="Arial"/>
                <a:cs typeface="Arial"/>
                <a:sym typeface="Arial"/>
              </a:rPr>
              <a:t> stands for Short Course Metres.  </a:t>
            </a:r>
            <a:endParaRPr/>
          </a:p>
          <a:p>
            <a:pPr marL="742950" marR="0" lvl="1" indent="-285750" algn="l" rtl="0">
              <a:spcBef>
                <a:spcPts val="60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LCM</a:t>
            </a:r>
            <a:r>
              <a:rPr lang="en-US" sz="1600" b="0" i="0" u="none" strike="noStrike" cap="none">
                <a:solidFill>
                  <a:srgbClr val="000000"/>
                </a:solidFill>
                <a:latin typeface="Arial"/>
                <a:ea typeface="Arial"/>
                <a:cs typeface="Arial"/>
                <a:sym typeface="Arial"/>
              </a:rPr>
              <a:t> stands for Long Course Metres.</a:t>
            </a:r>
            <a:endParaRPr/>
          </a:p>
          <a:p>
            <a:pPr marL="285750" marR="0" lvl="0" indent="-285750" algn="l" rtl="0">
              <a:spcBef>
                <a:spcPts val="600"/>
              </a:spcBef>
              <a:spcAft>
                <a:spcPts val="0"/>
              </a:spcAft>
              <a:buClr>
                <a:srgbClr val="000000"/>
              </a:buClr>
              <a:buSzPts val="1600"/>
              <a:buFont typeface="Arial"/>
              <a:buChar char="•"/>
            </a:pPr>
            <a:r>
              <a:rPr lang="en-US" sz="1600">
                <a:solidFill>
                  <a:srgbClr val="000000"/>
                </a:solidFill>
                <a:latin typeface="Arial"/>
                <a:ea typeface="Arial"/>
                <a:cs typeface="Arial"/>
                <a:sym typeface="Arial"/>
              </a:rPr>
              <a:t>Competitions will designate one of these three courses for their meet.  Generally, the swim season is divided between Short Course Yards (September - March) and Long Course Metres (April - August).</a:t>
            </a:r>
            <a:endParaRPr/>
          </a:p>
          <a:p>
            <a:pPr marL="0" marR="0" lvl="0" indent="0" algn="l" rtl="0">
              <a:spcBef>
                <a:spcPts val="1800"/>
              </a:spcBef>
              <a:spcAft>
                <a:spcPts val="0"/>
              </a:spcAft>
              <a:buNone/>
            </a:pPr>
            <a:r>
              <a:rPr lang="en-US" sz="1600" b="1">
                <a:solidFill>
                  <a:srgbClr val="000000"/>
                </a:solidFill>
                <a:latin typeface="Arial"/>
                <a:ea typeface="Arial"/>
                <a:cs typeface="Arial"/>
                <a:sym typeface="Arial"/>
              </a:rPr>
              <a:t>BROWNSBURG HIGH SCHOOL POOL</a:t>
            </a:r>
            <a:endParaRPr/>
          </a:p>
          <a:p>
            <a:pPr marL="285750" marR="0" lvl="0" indent="-285750" algn="l" rtl="0">
              <a:spcBef>
                <a:spcPts val="600"/>
              </a:spcBef>
              <a:spcAft>
                <a:spcPts val="0"/>
              </a:spcAft>
              <a:buClr>
                <a:srgbClr val="000000"/>
              </a:buClr>
              <a:buSzPts val="1600"/>
              <a:buFont typeface="Arial"/>
              <a:buChar char="•"/>
            </a:pPr>
            <a:r>
              <a:rPr lang="en-US" sz="1600">
                <a:solidFill>
                  <a:srgbClr val="000000"/>
                </a:solidFill>
                <a:latin typeface="Arial"/>
                <a:ea typeface="Arial"/>
                <a:cs typeface="Arial"/>
                <a:sym typeface="Arial"/>
              </a:rPr>
              <a:t>BHS has a 50-metre pool that can be divided with moveable bulkheads to create 2 separate 25-yard pools and a bonus 4-lane section. With the new renovation, the pool will also be 25 yards wide, allowing for 10 competition lanes. Lane lines may also be placed perpendicular to the length of the pool.</a:t>
            </a:r>
            <a:endParaRPr/>
          </a:p>
        </p:txBody>
      </p:sp>
      <p:sp>
        <p:nvSpPr>
          <p:cNvPr id="268" name="Google Shape;268;p18"/>
          <p:cNvSpPr txBox="1"/>
          <p:nvPr/>
        </p:nvSpPr>
        <p:spPr>
          <a:xfrm>
            <a:off x="696008" y="1116318"/>
            <a:ext cx="2725618"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Swim Seasons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19"/>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275" name="Google Shape;275;p19"/>
          <p:cNvSpPr txBox="1"/>
          <p:nvPr/>
        </p:nvSpPr>
        <p:spPr>
          <a:xfrm>
            <a:off x="4257741" y="3429000"/>
            <a:ext cx="7560630" cy="510678"/>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a:solidFill>
                  <a:schemeClr val="dk1"/>
                </a:solidFill>
                <a:latin typeface="Play"/>
                <a:ea typeface="Play"/>
                <a:cs typeface="Play"/>
                <a:sym typeface="Play"/>
              </a:rPr>
              <a:t>How do I sign up for a meet?</a:t>
            </a:r>
            <a:endParaRPr/>
          </a:p>
        </p:txBody>
      </p:sp>
      <p:sp>
        <p:nvSpPr>
          <p:cNvPr id="276" name="Google Shape;276;p19"/>
          <p:cNvSpPr txBox="1"/>
          <p:nvPr/>
        </p:nvSpPr>
        <p:spPr>
          <a:xfrm>
            <a:off x="4257744" y="246520"/>
            <a:ext cx="7560630" cy="510678"/>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a:solidFill>
                  <a:schemeClr val="dk1"/>
                </a:solidFill>
                <a:latin typeface="Play"/>
                <a:ea typeface="Play"/>
                <a:cs typeface="Play"/>
                <a:sym typeface="Play"/>
              </a:rPr>
              <a:t>What is the meet schedule?</a:t>
            </a:r>
            <a:endParaRPr/>
          </a:p>
        </p:txBody>
      </p:sp>
      <p:sp>
        <p:nvSpPr>
          <p:cNvPr id="277" name="Google Shape;277;p19"/>
          <p:cNvSpPr txBox="1"/>
          <p:nvPr/>
        </p:nvSpPr>
        <p:spPr>
          <a:xfrm>
            <a:off x="4257744" y="752225"/>
            <a:ext cx="7560630" cy="164660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600"/>
              <a:buFont typeface="Arial"/>
              <a:buChar char="•"/>
            </a:pPr>
            <a:r>
              <a:rPr lang="en-US" sz="1600" b="0" i="0" u="none" strike="noStrike">
                <a:solidFill>
                  <a:srgbClr val="000000"/>
                </a:solidFill>
                <a:latin typeface="Arial"/>
                <a:ea typeface="Arial"/>
                <a:cs typeface="Arial"/>
                <a:sym typeface="Arial"/>
              </a:rPr>
              <a:t>The meet schedule is posted on the </a:t>
            </a:r>
            <a:r>
              <a:rPr lang="en-US" sz="1600" b="0" i="0" u="sng" strike="noStrike">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MEET CALENDAR - TEAM EVENTS</a:t>
            </a:r>
            <a:r>
              <a:rPr lang="en-US" sz="1600" b="0" i="0" u="none" strike="noStrike">
                <a:solidFill>
                  <a:srgbClr val="000000"/>
                </a:solidFill>
                <a:latin typeface="Arial"/>
                <a:ea typeface="Arial"/>
                <a:cs typeface="Arial"/>
                <a:sym typeface="Arial"/>
              </a:rPr>
              <a:t> page on the website. You can subscribe to the Event Calendar (Meets) and the Practice Calendar separately, ensuring you have current and correct information on your phone calendar. Instructions are on the website.</a:t>
            </a:r>
            <a:endParaRPr/>
          </a:p>
          <a:p>
            <a:pPr marL="285750" marR="0" lvl="0" indent="-285750" algn="l" rtl="0">
              <a:spcBef>
                <a:spcPts val="600"/>
              </a:spcBef>
              <a:spcAft>
                <a:spcPts val="0"/>
              </a:spcAft>
              <a:buClr>
                <a:srgbClr val="000000"/>
              </a:buClr>
              <a:buSzPts val="1600"/>
              <a:buFont typeface="Arial"/>
              <a:buChar char="•"/>
            </a:pPr>
            <a:r>
              <a:rPr lang="en-US" sz="1600" b="0" i="0" u="none" strike="noStrike">
                <a:solidFill>
                  <a:srgbClr val="000000"/>
                </a:solidFill>
                <a:latin typeface="Arial"/>
                <a:ea typeface="Arial"/>
                <a:cs typeface="Arial"/>
                <a:sym typeface="Arial"/>
              </a:rPr>
              <a:t>At the start of each season the meet schedule for the entire season is posted, so you can plan ahead. </a:t>
            </a:r>
            <a:endParaRPr/>
          </a:p>
        </p:txBody>
      </p:sp>
      <p:sp>
        <p:nvSpPr>
          <p:cNvPr id="278" name="Google Shape;278;p19"/>
          <p:cNvSpPr txBox="1"/>
          <p:nvPr/>
        </p:nvSpPr>
        <p:spPr>
          <a:xfrm>
            <a:off x="696008" y="1116318"/>
            <a:ext cx="2725618"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Meet Schedule</a:t>
            </a:r>
            <a:endParaRPr/>
          </a:p>
        </p:txBody>
      </p:sp>
      <p:sp>
        <p:nvSpPr>
          <p:cNvPr id="279" name="Google Shape;279;p19"/>
          <p:cNvSpPr txBox="1"/>
          <p:nvPr/>
        </p:nvSpPr>
        <p:spPr>
          <a:xfrm>
            <a:off x="4257741" y="4099191"/>
            <a:ext cx="7560630" cy="58477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600"/>
              <a:buFont typeface="Arial"/>
              <a:buChar char="•"/>
            </a:pPr>
            <a:r>
              <a:rPr lang="en-US" sz="1600" b="0" i="0" u="none" strike="noStrike">
                <a:solidFill>
                  <a:srgbClr val="000000"/>
                </a:solidFill>
                <a:latin typeface="Arial"/>
                <a:ea typeface="Arial"/>
                <a:cs typeface="Arial"/>
                <a:sym typeface="Arial"/>
              </a:rPr>
              <a:t>Step by step directions are on the website under </a:t>
            </a:r>
            <a:r>
              <a:rPr lang="en-US" sz="1600" b="0" i="0" u="sng" strike="noStrike">
                <a:solidFill>
                  <a:srgbClr val="0070C0"/>
                </a:solidFill>
                <a:latin typeface="Arial"/>
                <a:ea typeface="Arial"/>
                <a:cs typeface="Arial"/>
                <a:sym typeface="Arial"/>
                <a:hlinkClick r:id="rId5">
                  <a:extLst>
                    <a:ext uri="{A12FA001-AC4F-418D-AE19-62706E023703}">
                      <ahyp:hlinkClr xmlns:ahyp="http://schemas.microsoft.com/office/drawing/2018/hyperlinkcolor" val="tx"/>
                    </a:ext>
                  </a:extLst>
                </a:hlinkClick>
              </a:rPr>
              <a:t>HOW TO SIGN UP FOR A MEET.</a:t>
            </a:r>
            <a:r>
              <a:rPr lang="en-US" sz="1600" b="0" i="0" u="none" strike="noStrike">
                <a:solidFill>
                  <a:srgbClr val="000000"/>
                </a:solidFill>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a:stretch/>
        </p:blipFill>
        <p:spPr>
          <a:xfrm>
            <a:off x="1" y="0"/>
            <a:ext cx="3886200" cy="6858000"/>
          </a:xfrm>
          <a:prstGeom prst="rect">
            <a:avLst/>
          </a:prstGeom>
          <a:solidFill>
            <a:srgbClr val="7F26DE"/>
          </a:solidFill>
          <a:ln>
            <a:noFill/>
          </a:ln>
        </p:spPr>
      </p:pic>
      <p:sp>
        <p:nvSpPr>
          <p:cNvPr id="96" name="Google Shape;96;p2"/>
          <p:cNvSpPr txBox="1">
            <a:spLocks noGrp="1"/>
          </p:cNvSpPr>
          <p:nvPr>
            <p:ph type="title"/>
          </p:nvPr>
        </p:nvSpPr>
        <p:spPr>
          <a:xfrm>
            <a:off x="696008" y="1116318"/>
            <a:ext cx="245031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Arial"/>
              <a:buNone/>
            </a:pPr>
            <a:r>
              <a:rPr lang="en-US">
                <a:solidFill>
                  <a:schemeClr val="lt1"/>
                </a:solidFill>
                <a:latin typeface="Arial"/>
                <a:ea typeface="Arial"/>
                <a:cs typeface="Arial"/>
                <a:sym typeface="Arial"/>
              </a:rPr>
              <a:t>Table of Contents</a:t>
            </a:r>
            <a:endParaRPr/>
          </a:p>
        </p:txBody>
      </p:sp>
      <p:sp>
        <p:nvSpPr>
          <p:cNvPr id="97" name="Google Shape;97;p2"/>
          <p:cNvSpPr txBox="1">
            <a:spLocks noGrp="1"/>
          </p:cNvSpPr>
          <p:nvPr>
            <p:ph type="body" idx="1"/>
          </p:nvPr>
        </p:nvSpPr>
        <p:spPr>
          <a:xfrm>
            <a:off x="5420033" y="505132"/>
            <a:ext cx="5139814" cy="5847736"/>
          </a:xfrm>
          <a:prstGeom prst="rect">
            <a:avLst/>
          </a:prstGeom>
          <a:noFill/>
          <a:ln>
            <a:noFill/>
          </a:ln>
        </p:spPr>
        <p:txBody>
          <a:bodyPr spcFirstLastPara="1" wrap="square" lIns="91425" tIns="45700" rIns="91425" bIns="45700" anchor="ctr" anchorCtr="0">
            <a:normAutofit/>
          </a:bodyPr>
          <a:lstStyle/>
          <a:p>
            <a:pPr marL="228600" lvl="0" indent="-228600" algn="l" rtl="0">
              <a:lnSpc>
                <a:spcPct val="100000"/>
              </a:lnSpc>
              <a:spcBef>
                <a:spcPts val="0"/>
              </a:spcBef>
              <a:spcAft>
                <a:spcPts val="0"/>
              </a:spcAft>
              <a:buClr>
                <a:schemeClr val="dk1"/>
              </a:buClr>
              <a:buSzPts val="2400"/>
              <a:buChar char="•"/>
            </a:pPr>
            <a:r>
              <a:rPr lang="en-US" sz="2400" b="1" i="0" u="sng" strike="noStrike">
                <a:solidFill>
                  <a:schemeClr val="hlink"/>
                </a:solidFill>
                <a:latin typeface="Arial"/>
                <a:ea typeface="Arial"/>
                <a:cs typeface="Arial"/>
                <a:sym typeface="Arial"/>
                <a:hlinkClick r:id="rId4" action="ppaction://hlinksldjump"/>
              </a:rPr>
              <a:t>Training Groups</a:t>
            </a:r>
            <a:endParaRPr sz="3600" b="0">
              <a:latin typeface="Arial"/>
              <a:ea typeface="Arial"/>
              <a:cs typeface="Arial"/>
              <a:sym typeface="Arial"/>
            </a:endParaRPr>
          </a:p>
          <a:p>
            <a:pPr marL="228600" lvl="0" indent="-228600" algn="l" rtl="0">
              <a:lnSpc>
                <a:spcPct val="100000"/>
              </a:lnSpc>
              <a:spcBef>
                <a:spcPts val="0"/>
              </a:spcBef>
              <a:spcAft>
                <a:spcPts val="0"/>
              </a:spcAft>
              <a:buClr>
                <a:schemeClr val="dk1"/>
              </a:buClr>
              <a:buSzPts val="2400"/>
              <a:buChar char="•"/>
            </a:pPr>
            <a:r>
              <a:rPr lang="en-US" sz="2400" b="1" u="sng">
                <a:solidFill>
                  <a:schemeClr val="hlink"/>
                </a:solidFill>
                <a:latin typeface="Arial"/>
                <a:ea typeface="Arial"/>
                <a:cs typeface="Arial"/>
                <a:sym typeface="Arial"/>
                <a:hlinkClick r:id="rId5" action="ppaction://hlinksldjump"/>
              </a:rPr>
              <a:t>Practice Schedule</a:t>
            </a:r>
            <a:endParaRPr sz="3600">
              <a:latin typeface="Arial"/>
              <a:ea typeface="Arial"/>
              <a:cs typeface="Arial"/>
              <a:sym typeface="Arial"/>
            </a:endParaRPr>
          </a:p>
          <a:p>
            <a:pPr marL="228600" lvl="0" indent="-228600" algn="l" rtl="0">
              <a:lnSpc>
                <a:spcPct val="100000"/>
              </a:lnSpc>
              <a:spcBef>
                <a:spcPts val="0"/>
              </a:spcBef>
              <a:spcAft>
                <a:spcPts val="0"/>
              </a:spcAft>
              <a:buClr>
                <a:schemeClr val="dk1"/>
              </a:buClr>
              <a:buSzPts val="2400"/>
              <a:buChar char="•"/>
            </a:pPr>
            <a:r>
              <a:rPr lang="en-US" sz="2400" b="1" u="sng">
                <a:solidFill>
                  <a:schemeClr val="hlink"/>
                </a:solidFill>
                <a:latin typeface="Arial"/>
                <a:ea typeface="Arial"/>
                <a:cs typeface="Arial"/>
                <a:sym typeface="Arial"/>
                <a:hlinkClick r:id="rId6" action="ppaction://hlinksldjump"/>
              </a:rPr>
              <a:t>Swimming Equipment</a:t>
            </a:r>
            <a:endParaRPr sz="2400" b="1">
              <a:latin typeface="Arial"/>
              <a:ea typeface="Arial"/>
              <a:cs typeface="Arial"/>
              <a:sym typeface="Arial"/>
            </a:endParaRPr>
          </a:p>
          <a:p>
            <a:pPr marL="228600" lvl="0" indent="-228600" algn="l" rtl="0">
              <a:lnSpc>
                <a:spcPct val="100000"/>
              </a:lnSpc>
              <a:spcBef>
                <a:spcPts val="0"/>
              </a:spcBef>
              <a:spcAft>
                <a:spcPts val="0"/>
              </a:spcAft>
              <a:buClr>
                <a:schemeClr val="dk1"/>
              </a:buClr>
              <a:buSzPts val="2400"/>
              <a:buChar char="•"/>
            </a:pPr>
            <a:r>
              <a:rPr lang="en-US" sz="2400" b="1" i="0" u="sng" strike="noStrike">
                <a:solidFill>
                  <a:schemeClr val="hlink"/>
                </a:solidFill>
                <a:latin typeface="Arial"/>
                <a:ea typeface="Arial"/>
                <a:cs typeface="Arial"/>
                <a:sym typeface="Arial"/>
                <a:hlinkClick r:id="rId7" action="ppaction://hlinksldjump"/>
              </a:rPr>
              <a:t>Pool Information</a:t>
            </a:r>
            <a:endParaRPr sz="3600" b="0">
              <a:latin typeface="Arial"/>
              <a:ea typeface="Arial"/>
              <a:cs typeface="Arial"/>
              <a:sym typeface="Arial"/>
            </a:endParaRPr>
          </a:p>
          <a:p>
            <a:pPr marL="228600" lvl="0" indent="-228600" algn="l" rtl="0">
              <a:lnSpc>
                <a:spcPct val="100000"/>
              </a:lnSpc>
              <a:spcBef>
                <a:spcPts val="0"/>
              </a:spcBef>
              <a:spcAft>
                <a:spcPts val="0"/>
              </a:spcAft>
              <a:buClr>
                <a:schemeClr val="dk1"/>
              </a:buClr>
              <a:buSzPts val="2400"/>
              <a:buChar char="•"/>
            </a:pPr>
            <a:r>
              <a:rPr lang="en-US" sz="2400" b="1" i="0" u="sng" strike="noStrike">
                <a:solidFill>
                  <a:schemeClr val="hlink"/>
                </a:solidFill>
                <a:latin typeface="Arial"/>
                <a:ea typeface="Arial"/>
                <a:cs typeface="Arial"/>
                <a:sym typeface="Arial"/>
                <a:hlinkClick r:id="rId7" action="ppaction://hlinksldjump"/>
              </a:rPr>
              <a:t>Fees</a:t>
            </a:r>
            <a:endParaRPr sz="3600" b="0">
              <a:latin typeface="Arial"/>
              <a:ea typeface="Arial"/>
              <a:cs typeface="Arial"/>
              <a:sym typeface="Arial"/>
            </a:endParaRPr>
          </a:p>
          <a:p>
            <a:pPr marL="228600" lvl="0" indent="-228600" algn="l" rtl="0">
              <a:lnSpc>
                <a:spcPct val="100000"/>
              </a:lnSpc>
              <a:spcBef>
                <a:spcPts val="0"/>
              </a:spcBef>
              <a:spcAft>
                <a:spcPts val="0"/>
              </a:spcAft>
              <a:buClr>
                <a:schemeClr val="dk1"/>
              </a:buClr>
              <a:buSzPts val="2400"/>
              <a:buChar char="•"/>
            </a:pPr>
            <a:r>
              <a:rPr lang="en-US" sz="2400" b="1" i="0" u="sng" strike="noStrike">
                <a:solidFill>
                  <a:schemeClr val="hlink"/>
                </a:solidFill>
                <a:latin typeface="Arial"/>
                <a:ea typeface="Arial"/>
                <a:cs typeface="Arial"/>
                <a:sym typeface="Arial"/>
                <a:hlinkClick r:id="rId5" action="ppaction://hlinksldjump"/>
              </a:rPr>
              <a:t>Payment</a:t>
            </a:r>
            <a:endParaRPr sz="3600" b="0">
              <a:latin typeface="Arial"/>
              <a:ea typeface="Arial"/>
              <a:cs typeface="Arial"/>
              <a:sym typeface="Arial"/>
            </a:endParaRPr>
          </a:p>
          <a:p>
            <a:pPr marL="228600" lvl="0" indent="-228600" algn="l" rtl="0">
              <a:lnSpc>
                <a:spcPct val="100000"/>
              </a:lnSpc>
              <a:spcBef>
                <a:spcPts val="0"/>
              </a:spcBef>
              <a:spcAft>
                <a:spcPts val="0"/>
              </a:spcAft>
              <a:buClr>
                <a:schemeClr val="dk1"/>
              </a:buClr>
              <a:buSzPts val="2400"/>
              <a:buChar char="•"/>
            </a:pPr>
            <a:r>
              <a:rPr lang="en-US" sz="2400" b="1" i="0" u="sng" strike="noStrike">
                <a:solidFill>
                  <a:schemeClr val="hlink"/>
                </a:solidFill>
                <a:latin typeface="Arial"/>
                <a:ea typeface="Arial"/>
                <a:cs typeface="Arial"/>
                <a:sym typeface="Arial"/>
                <a:hlinkClick r:id="rId8" action="ppaction://hlinksldjump"/>
              </a:rPr>
              <a:t>Withdrawal</a:t>
            </a:r>
            <a:endParaRPr sz="3600" b="0">
              <a:latin typeface="Arial"/>
              <a:ea typeface="Arial"/>
              <a:cs typeface="Arial"/>
              <a:sym typeface="Arial"/>
            </a:endParaRPr>
          </a:p>
          <a:p>
            <a:pPr marL="228600" lvl="0" indent="-228600" algn="l" rtl="0">
              <a:lnSpc>
                <a:spcPct val="100000"/>
              </a:lnSpc>
              <a:spcBef>
                <a:spcPts val="0"/>
              </a:spcBef>
              <a:spcAft>
                <a:spcPts val="0"/>
              </a:spcAft>
              <a:buClr>
                <a:schemeClr val="dk1"/>
              </a:buClr>
              <a:buSzPts val="2400"/>
              <a:buChar char="•"/>
            </a:pPr>
            <a:r>
              <a:rPr lang="en-US" sz="2400" b="1" i="0" u="sng" strike="noStrike">
                <a:solidFill>
                  <a:schemeClr val="hlink"/>
                </a:solidFill>
                <a:latin typeface="Arial"/>
                <a:ea typeface="Arial"/>
                <a:cs typeface="Arial"/>
                <a:sym typeface="Arial"/>
                <a:hlinkClick r:id="rId8" action="ppaction://hlinksldjump"/>
              </a:rPr>
              <a:t>Safe Sport </a:t>
            </a:r>
            <a:endParaRPr sz="2400" b="1" i="0" u="none" strike="noStrike">
              <a:latin typeface="Arial"/>
              <a:ea typeface="Arial"/>
              <a:cs typeface="Arial"/>
              <a:sym typeface="Arial"/>
            </a:endParaRPr>
          </a:p>
          <a:p>
            <a:pPr marL="228600" lvl="0" indent="-228600" algn="l" rtl="0">
              <a:lnSpc>
                <a:spcPct val="100000"/>
              </a:lnSpc>
              <a:spcBef>
                <a:spcPts val="0"/>
              </a:spcBef>
              <a:spcAft>
                <a:spcPts val="0"/>
              </a:spcAft>
              <a:buClr>
                <a:schemeClr val="dk1"/>
              </a:buClr>
              <a:buSzPts val="2400"/>
              <a:buChar char="•"/>
            </a:pPr>
            <a:r>
              <a:rPr lang="en-US" sz="2400" b="1" i="0" u="sng" strike="noStrike">
                <a:solidFill>
                  <a:schemeClr val="hlink"/>
                </a:solidFill>
                <a:latin typeface="Arial"/>
                <a:ea typeface="Arial"/>
                <a:cs typeface="Arial"/>
                <a:sym typeface="Arial"/>
                <a:hlinkClick r:id="rId8" action="ppaction://hlinksldjump"/>
              </a:rPr>
              <a:t>Code of Conduct</a:t>
            </a:r>
            <a:endParaRPr sz="3600" b="0">
              <a:latin typeface="Arial"/>
              <a:ea typeface="Arial"/>
              <a:cs typeface="Arial"/>
              <a:sym typeface="Arial"/>
            </a:endParaRPr>
          </a:p>
          <a:p>
            <a:pPr marL="228600" lvl="0" indent="-228600" algn="l" rtl="0">
              <a:lnSpc>
                <a:spcPct val="100000"/>
              </a:lnSpc>
              <a:spcBef>
                <a:spcPts val="0"/>
              </a:spcBef>
              <a:spcAft>
                <a:spcPts val="0"/>
              </a:spcAft>
              <a:buClr>
                <a:schemeClr val="dk1"/>
              </a:buClr>
              <a:buSzPts val="2400"/>
              <a:buChar char="•"/>
            </a:pPr>
            <a:r>
              <a:rPr lang="en-US" sz="2400" b="1" u="sng">
                <a:solidFill>
                  <a:schemeClr val="hlink"/>
                </a:solidFill>
                <a:latin typeface="Arial"/>
                <a:ea typeface="Arial"/>
                <a:cs typeface="Arial"/>
                <a:sym typeface="Arial"/>
                <a:hlinkClick r:id="rId9" action="ppaction://hlinksldjump"/>
              </a:rPr>
              <a:t>Volunteer Requirements</a:t>
            </a:r>
            <a:endParaRPr sz="3600">
              <a:latin typeface="Arial"/>
              <a:ea typeface="Arial"/>
              <a:cs typeface="Arial"/>
              <a:sym typeface="Arial"/>
            </a:endParaRPr>
          </a:p>
          <a:p>
            <a:pPr marL="228600" lvl="0" indent="-228600" algn="l" rtl="0">
              <a:lnSpc>
                <a:spcPct val="100000"/>
              </a:lnSpc>
              <a:spcBef>
                <a:spcPts val="0"/>
              </a:spcBef>
              <a:spcAft>
                <a:spcPts val="0"/>
              </a:spcAft>
              <a:buClr>
                <a:schemeClr val="dk1"/>
              </a:buClr>
              <a:buSzPts val="2400"/>
              <a:buChar char="•"/>
            </a:pPr>
            <a:r>
              <a:rPr lang="en-US" sz="2400" b="1" u="sng">
                <a:solidFill>
                  <a:schemeClr val="hlink"/>
                </a:solidFill>
                <a:latin typeface="Arial"/>
                <a:ea typeface="Arial"/>
                <a:cs typeface="Arial"/>
                <a:sym typeface="Arial"/>
                <a:hlinkClick r:id="rId10" action="ppaction://hlinksldjump"/>
              </a:rPr>
              <a:t>Team Apparel</a:t>
            </a:r>
            <a:endParaRPr sz="3600" b="0">
              <a:latin typeface="Arial"/>
              <a:ea typeface="Arial"/>
              <a:cs typeface="Arial"/>
              <a:sym typeface="Arial"/>
            </a:endParaRPr>
          </a:p>
          <a:p>
            <a:pPr marL="228600" lvl="0" indent="-228600" algn="l" rtl="0">
              <a:lnSpc>
                <a:spcPct val="100000"/>
              </a:lnSpc>
              <a:spcBef>
                <a:spcPts val="0"/>
              </a:spcBef>
              <a:spcAft>
                <a:spcPts val="0"/>
              </a:spcAft>
              <a:buClr>
                <a:schemeClr val="dk1"/>
              </a:buClr>
              <a:buSzPts val="2400"/>
              <a:buChar char="•"/>
            </a:pPr>
            <a:r>
              <a:rPr lang="en-US" sz="2400" b="1" u="sng">
                <a:solidFill>
                  <a:schemeClr val="hlink"/>
                </a:solidFill>
                <a:latin typeface="Arial"/>
                <a:ea typeface="Arial"/>
                <a:cs typeface="Arial"/>
                <a:sym typeface="Arial"/>
                <a:hlinkClick r:id="rId11" action="ppaction://hlinksldjump"/>
              </a:rPr>
              <a:t>Swim Seasons</a:t>
            </a:r>
            <a:endParaRPr sz="3600">
              <a:latin typeface="Arial"/>
              <a:ea typeface="Arial"/>
              <a:cs typeface="Arial"/>
              <a:sym typeface="Arial"/>
            </a:endParaRPr>
          </a:p>
          <a:p>
            <a:pPr marL="228600" lvl="0" indent="-228600" algn="l" rtl="0">
              <a:lnSpc>
                <a:spcPct val="100000"/>
              </a:lnSpc>
              <a:spcBef>
                <a:spcPts val="0"/>
              </a:spcBef>
              <a:spcAft>
                <a:spcPts val="0"/>
              </a:spcAft>
              <a:buClr>
                <a:schemeClr val="dk1"/>
              </a:buClr>
              <a:buSzPts val="2400"/>
              <a:buChar char="•"/>
            </a:pPr>
            <a:r>
              <a:rPr lang="en-US" sz="2400" b="1" i="0" u="sng" strike="noStrike">
                <a:solidFill>
                  <a:schemeClr val="hlink"/>
                </a:solidFill>
                <a:latin typeface="Arial"/>
                <a:ea typeface="Arial"/>
                <a:cs typeface="Arial"/>
                <a:sym typeface="Arial"/>
                <a:hlinkClick r:id="rId12" action="ppaction://hlinksldjump"/>
              </a:rPr>
              <a:t>Meet Schedule</a:t>
            </a:r>
            <a:endParaRPr sz="3600" b="0">
              <a:latin typeface="Arial"/>
              <a:ea typeface="Arial"/>
              <a:cs typeface="Arial"/>
              <a:sym typeface="Arial"/>
            </a:endParaRPr>
          </a:p>
          <a:p>
            <a:pPr marL="228600" lvl="0" indent="-228600" algn="l" rtl="0">
              <a:lnSpc>
                <a:spcPct val="100000"/>
              </a:lnSpc>
              <a:spcBef>
                <a:spcPts val="0"/>
              </a:spcBef>
              <a:spcAft>
                <a:spcPts val="0"/>
              </a:spcAft>
              <a:buClr>
                <a:schemeClr val="dk1"/>
              </a:buClr>
              <a:buSzPts val="2400"/>
              <a:buChar char="•"/>
            </a:pPr>
            <a:r>
              <a:rPr lang="en-US" sz="2400" b="1" i="0" u="sng" strike="noStrike">
                <a:solidFill>
                  <a:schemeClr val="hlink"/>
                </a:solidFill>
                <a:latin typeface="Arial"/>
                <a:ea typeface="Arial"/>
                <a:cs typeface="Arial"/>
                <a:sym typeface="Arial"/>
                <a:hlinkClick r:id="rId13" action="ppaction://hlinksldjump"/>
              </a:rPr>
              <a:t>Meet Information</a:t>
            </a:r>
            <a:endParaRPr sz="3600" b="0">
              <a:latin typeface="Arial"/>
              <a:ea typeface="Arial"/>
              <a:cs typeface="Arial"/>
              <a:sym typeface="Arial"/>
            </a:endParaRPr>
          </a:p>
          <a:p>
            <a:pPr marL="228600" lvl="0" indent="-228600" algn="l" rtl="0">
              <a:lnSpc>
                <a:spcPct val="100000"/>
              </a:lnSpc>
              <a:spcBef>
                <a:spcPts val="0"/>
              </a:spcBef>
              <a:spcAft>
                <a:spcPts val="0"/>
              </a:spcAft>
              <a:buClr>
                <a:schemeClr val="dk1"/>
              </a:buClr>
              <a:buSzPts val="2400"/>
              <a:buChar char="•"/>
            </a:pPr>
            <a:r>
              <a:rPr lang="en-US" sz="2400" b="1" i="0" u="sng" strike="noStrike">
                <a:solidFill>
                  <a:schemeClr val="hlink"/>
                </a:solidFill>
                <a:latin typeface="Arial"/>
                <a:ea typeface="Arial"/>
                <a:cs typeface="Arial"/>
                <a:sym typeface="Arial"/>
                <a:hlinkClick r:id="rId11" action="ppaction://hlinksldjump"/>
              </a:rPr>
              <a:t>Communication</a:t>
            </a:r>
            <a:endParaRPr sz="3600" b="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pic>
        <p:nvPicPr>
          <p:cNvPr id="285" name="Google Shape;285;p20"/>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286" name="Google Shape;286;p20"/>
          <p:cNvSpPr txBox="1"/>
          <p:nvPr/>
        </p:nvSpPr>
        <p:spPr>
          <a:xfrm>
            <a:off x="4257741" y="246520"/>
            <a:ext cx="7560630" cy="510678"/>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a:solidFill>
                  <a:schemeClr val="dk1"/>
                </a:solidFill>
                <a:latin typeface="Play"/>
                <a:ea typeface="Play"/>
                <a:cs typeface="Play"/>
                <a:sym typeface="Play"/>
              </a:rPr>
              <a:t>What meets should my child be swimming?</a:t>
            </a:r>
            <a:endParaRPr/>
          </a:p>
        </p:txBody>
      </p:sp>
      <p:sp>
        <p:nvSpPr>
          <p:cNvPr id="287" name="Google Shape;287;p20"/>
          <p:cNvSpPr txBox="1"/>
          <p:nvPr/>
        </p:nvSpPr>
        <p:spPr>
          <a:xfrm>
            <a:off x="4257741" y="806358"/>
            <a:ext cx="7560600" cy="6033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rgbClr val="000000"/>
                </a:solidFill>
                <a:latin typeface="Arial"/>
                <a:ea typeface="Arial"/>
                <a:cs typeface="Arial"/>
                <a:sym typeface="Arial"/>
              </a:rPr>
              <a:t>Intrasquad</a:t>
            </a:r>
            <a:endParaRPr sz="1400">
              <a:solidFill>
                <a:srgbClr val="000000"/>
              </a:solidFill>
              <a:latin typeface="Arial"/>
              <a:ea typeface="Arial"/>
              <a:cs typeface="Arial"/>
              <a:sym typeface="Arial"/>
            </a:endParaRPr>
          </a:p>
          <a:p>
            <a:pPr marL="742950" marR="0" lvl="1"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Intrasquad meets will resume once we return to the BHS pool. These are for BBSC swimmers only. Highly recommended for all swimmers in Bulldog Prep and above. </a:t>
            </a:r>
            <a:endParaRPr/>
          </a:p>
          <a:p>
            <a:pPr marL="742950" marR="0" lvl="1"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These usually occur on a weeknight or on a Saturday morning instead of practice. It particularly gives new swimmers experience before attending an away meet and is a chance for your younger swimmer to race in their own pool. </a:t>
            </a:r>
            <a:endParaRPr/>
          </a:p>
          <a:p>
            <a:pPr marL="742950" marR="0" lvl="1"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We will recruit parents from the stands to help time. Sessions usually last 1- 2 hours.</a:t>
            </a:r>
            <a:endParaRPr/>
          </a:p>
          <a:p>
            <a:pPr marL="0" marR="0" lvl="0" indent="0" algn="l" rtl="0">
              <a:spcBef>
                <a:spcPts val="600"/>
              </a:spcBef>
              <a:spcAft>
                <a:spcPts val="0"/>
              </a:spcAft>
              <a:buNone/>
            </a:pPr>
            <a:r>
              <a:rPr lang="en-US" sz="1400" b="1">
                <a:solidFill>
                  <a:srgbClr val="000000"/>
                </a:solidFill>
                <a:latin typeface="Arial"/>
                <a:ea typeface="Arial"/>
                <a:cs typeface="Arial"/>
                <a:sym typeface="Arial"/>
              </a:rPr>
              <a:t>Invitationals/Regular Meets </a:t>
            </a:r>
            <a:endParaRPr/>
          </a:p>
          <a:p>
            <a:pPr marL="742950" marR="0" lvl="1"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Swimmers have the opportunity to attend 1-2 meets per month (on weekends) during each season. Swimmers are encouraged to attend, but it is not required. </a:t>
            </a:r>
            <a:endParaRPr/>
          </a:p>
          <a:p>
            <a:pPr marL="742950" marR="0" lvl="1"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Talk to your child’s coach about what meets are suitable for them. Sessions usually last 4 hours or less.</a:t>
            </a:r>
            <a:endParaRPr/>
          </a:p>
          <a:p>
            <a:pPr marL="0" marR="0" lvl="0" indent="0" algn="l" rtl="0">
              <a:spcBef>
                <a:spcPts val="600"/>
              </a:spcBef>
              <a:spcAft>
                <a:spcPts val="0"/>
              </a:spcAft>
              <a:buNone/>
            </a:pPr>
            <a:r>
              <a:rPr lang="en-US" sz="1400" b="1">
                <a:solidFill>
                  <a:srgbClr val="000000"/>
                </a:solidFill>
                <a:latin typeface="Arial"/>
                <a:ea typeface="Arial"/>
                <a:cs typeface="Arial"/>
                <a:sym typeface="Arial"/>
              </a:rPr>
              <a:t>Championship Meets </a:t>
            </a:r>
            <a:endParaRPr/>
          </a:p>
          <a:p>
            <a:pPr marL="742950" marR="0" lvl="1"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Swimmers are eligible based on specific time standards. During the season your swimmer will be working toward achieving these time standards. The two main meets they will work to qualify for is the Indiana Swimming Divisional Meet and/or the Indiana Swimming State Meet.  These occur at the end of each season - Short Course in March, and Long Course in July/August. </a:t>
            </a:r>
            <a:endParaRPr/>
          </a:p>
          <a:p>
            <a:pPr marL="742950" marR="0" lvl="1"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The most recent time standards can be found on the </a:t>
            </a:r>
            <a:r>
              <a:rPr lang="en-US" sz="1400" b="0" i="0" u="sng" strike="noStrike" cap="none">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Indiana Swimming Time Standards website</a:t>
            </a:r>
            <a:r>
              <a:rPr lang="en-US" sz="1400" b="0" i="0" u="none" strike="noStrike" cap="none">
                <a:solidFill>
                  <a:srgbClr val="0070C0"/>
                </a:solidFill>
                <a:latin typeface="Arial"/>
                <a:ea typeface="Arial"/>
                <a:cs typeface="Arial"/>
                <a:sym typeface="Arial"/>
              </a:rPr>
              <a:t> </a:t>
            </a:r>
            <a:r>
              <a:rPr lang="en-US" sz="1400" b="0" i="0" u="none" strike="noStrike" cap="none">
                <a:solidFill>
                  <a:schemeClr val="dk1"/>
                </a:solidFill>
                <a:latin typeface="Arial"/>
                <a:ea typeface="Arial"/>
                <a:cs typeface="Arial"/>
                <a:sym typeface="Arial"/>
              </a:rPr>
              <a:t>or the OnDeck app</a:t>
            </a:r>
            <a:r>
              <a:rPr lang="en-US" sz="1400" b="0" i="0" u="none" strike="noStrike" cap="none">
                <a:solidFill>
                  <a:srgbClr val="0070C0"/>
                </a:solidFill>
                <a:latin typeface="Arial"/>
                <a:ea typeface="Arial"/>
                <a:cs typeface="Arial"/>
                <a:sym typeface="Arial"/>
              </a:rPr>
              <a:t>. </a:t>
            </a:r>
            <a:endParaRPr/>
          </a:p>
          <a:p>
            <a:pPr marL="742950" marR="0" lvl="1"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Young swimmers should look to the Divisional time cuts as a first major goal.  More elite swimmers look past State to Zone, Speedo Sectional, Jr National or Olympic Trial cuts. </a:t>
            </a:r>
            <a:endParaRPr/>
          </a:p>
        </p:txBody>
      </p:sp>
      <p:sp>
        <p:nvSpPr>
          <p:cNvPr id="288" name="Google Shape;288;p20"/>
          <p:cNvSpPr txBox="1"/>
          <p:nvPr/>
        </p:nvSpPr>
        <p:spPr>
          <a:xfrm>
            <a:off x="509195" y="1135983"/>
            <a:ext cx="3020586"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Meet Information</a:t>
            </a:r>
            <a:endParaRPr/>
          </a:p>
        </p:txBody>
      </p:sp>
      <p:sp>
        <p:nvSpPr>
          <p:cNvPr id="289" name="Google Shape;289;p20"/>
          <p:cNvSpPr txBox="1"/>
          <p:nvPr/>
        </p:nvSpPr>
        <p:spPr>
          <a:xfrm>
            <a:off x="624727" y="2766218"/>
            <a:ext cx="2836228" cy="1953266"/>
          </a:xfrm>
          <a:prstGeom prst="rect">
            <a:avLst/>
          </a:prstGeom>
          <a:noFill/>
          <a:ln>
            <a:noFill/>
          </a:ln>
        </p:spPr>
        <p:txBody>
          <a:bodyPr spcFirstLastPara="1" wrap="square" lIns="91425" tIns="45700" rIns="91425" bIns="45700" anchor="ctr" anchorCtr="0">
            <a:normAutofit/>
          </a:bodyPr>
          <a:lstStyle/>
          <a:p>
            <a:pPr marL="182880" marR="0" lvl="0" indent="0" algn="l" rtl="0">
              <a:lnSpc>
                <a:spcPct val="90000"/>
              </a:lnSpc>
              <a:spcBef>
                <a:spcPts val="0"/>
              </a:spcBef>
              <a:spcAft>
                <a:spcPts val="0"/>
              </a:spcAft>
              <a:buClr>
                <a:schemeClr val="lt1"/>
              </a:buClr>
              <a:buSzPts val="2800"/>
              <a:buFont typeface="Arial"/>
              <a:buNone/>
            </a:pPr>
            <a:r>
              <a:rPr lang="en-US" sz="2800">
                <a:solidFill>
                  <a:schemeClr val="lt1"/>
                </a:solidFill>
                <a:latin typeface="Arial"/>
                <a:ea typeface="Arial"/>
                <a:cs typeface="Arial"/>
                <a:sym typeface="Arial"/>
              </a:rPr>
              <a:t>- Meet types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pic>
        <p:nvPicPr>
          <p:cNvPr id="295" name="Google Shape;295;p21"/>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296" name="Google Shape;296;p21"/>
          <p:cNvSpPr txBox="1"/>
          <p:nvPr/>
        </p:nvSpPr>
        <p:spPr>
          <a:xfrm>
            <a:off x="4257741" y="246520"/>
            <a:ext cx="7560630" cy="510678"/>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a:solidFill>
                  <a:schemeClr val="dk1"/>
                </a:solidFill>
                <a:latin typeface="Play"/>
                <a:ea typeface="Play"/>
                <a:cs typeface="Play"/>
                <a:sym typeface="Play"/>
              </a:rPr>
              <a:t>What happens at a meet?</a:t>
            </a:r>
            <a:endParaRPr/>
          </a:p>
        </p:txBody>
      </p:sp>
      <p:sp>
        <p:nvSpPr>
          <p:cNvPr id="297" name="Google Shape;297;p21"/>
          <p:cNvSpPr txBox="1"/>
          <p:nvPr/>
        </p:nvSpPr>
        <p:spPr>
          <a:xfrm>
            <a:off x="4257741" y="806358"/>
            <a:ext cx="7560600" cy="55875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400"/>
              <a:buFont typeface="Arial"/>
              <a:buChar char="•"/>
            </a:pPr>
            <a:r>
              <a:rPr lang="en-US"/>
              <a:t>Warm Ups</a:t>
            </a:r>
            <a:r>
              <a:rPr lang="en-US" sz="1400">
                <a:solidFill>
                  <a:srgbClr val="000000"/>
                </a:solidFill>
                <a:latin typeface="Arial"/>
                <a:ea typeface="Arial"/>
                <a:cs typeface="Arial"/>
                <a:sym typeface="Arial"/>
              </a:rPr>
              <a:t> are typically held 45-60 minutes before the start of the meet. Swimmers are expected to be on deck 15 minutes before </a:t>
            </a:r>
            <a:r>
              <a:rPr lang="en-US"/>
              <a:t>warm ups</a:t>
            </a:r>
            <a:r>
              <a:rPr lang="en-US" sz="1400">
                <a:solidFill>
                  <a:srgbClr val="000000"/>
                </a:solidFill>
                <a:latin typeface="Arial"/>
                <a:ea typeface="Arial"/>
                <a:cs typeface="Arial"/>
                <a:sym typeface="Arial"/>
              </a:rPr>
              <a:t> start.</a:t>
            </a:r>
            <a:endParaRPr/>
          </a:p>
          <a:p>
            <a:pPr marL="285750" marR="0" lvl="0" indent="-285750" algn="l" rtl="0">
              <a:spcBef>
                <a:spcPts val="600"/>
              </a:spcBef>
              <a:spcAft>
                <a:spcPts val="0"/>
              </a:spcAft>
              <a:buClr>
                <a:srgbClr val="000000"/>
              </a:buClr>
              <a:buSzPts val="1400"/>
              <a:buFont typeface="Arial"/>
              <a:buChar char="•"/>
            </a:pPr>
            <a:r>
              <a:rPr lang="en-US" sz="1400">
                <a:solidFill>
                  <a:srgbClr val="000000"/>
                </a:solidFill>
                <a:latin typeface="Arial"/>
                <a:ea typeface="Arial"/>
                <a:cs typeface="Arial"/>
                <a:sym typeface="Arial"/>
              </a:rPr>
              <a:t>The event number and event name should be written in sharpie on the swimmer’s arm (E 3 - 50 back). The coaches will help write the Heat and Lane numbers. Throughout the meet, the announcer will say First Call and then the event. The swimmers, with the assistance of the coaches, will go behind the blocks when their event is called. </a:t>
            </a:r>
            <a:endParaRPr/>
          </a:p>
          <a:p>
            <a:pPr marL="285750" marR="0" lvl="0" indent="-285750" algn="l" rtl="0">
              <a:spcBef>
                <a:spcPts val="600"/>
              </a:spcBef>
              <a:spcAft>
                <a:spcPts val="0"/>
              </a:spcAft>
              <a:buClr>
                <a:srgbClr val="000000"/>
              </a:buClr>
              <a:buSzPts val="1400"/>
              <a:buFont typeface="Arial"/>
              <a:buChar char="•"/>
            </a:pPr>
            <a:r>
              <a:rPr lang="en-US" sz="1400">
                <a:solidFill>
                  <a:srgbClr val="000000"/>
                </a:solidFill>
                <a:latin typeface="Arial"/>
                <a:ea typeface="Arial"/>
                <a:cs typeface="Arial"/>
                <a:sym typeface="Arial"/>
              </a:rPr>
              <a:t>Swimmers will sit in the designated team area with their teammates. Pack a few towels, something to wear over their suit (jacket, parka or sweatshirt), shoes to wear on deck, a few healthy snacks and a water bottle (No glass containers). </a:t>
            </a:r>
            <a:endParaRPr/>
          </a:p>
          <a:p>
            <a:pPr marL="285750" marR="0" lvl="0" indent="-285750" algn="l" rtl="0">
              <a:spcBef>
                <a:spcPts val="600"/>
              </a:spcBef>
              <a:spcAft>
                <a:spcPts val="0"/>
              </a:spcAft>
              <a:buClr>
                <a:srgbClr val="000000"/>
              </a:buClr>
              <a:buSzPts val="1400"/>
              <a:buFont typeface="Arial"/>
              <a:buChar char="•"/>
            </a:pPr>
            <a:r>
              <a:rPr lang="en-US" sz="1400">
                <a:solidFill>
                  <a:srgbClr val="000000"/>
                </a:solidFill>
                <a:latin typeface="Arial"/>
                <a:ea typeface="Arial"/>
                <a:cs typeface="Arial"/>
                <a:sym typeface="Arial"/>
              </a:rPr>
              <a:t>It is very helpful if the swimmers stay on their designated area, unless they are lined up to swim, swimming or talking to the coaches. This helps the coaches find the swimmers for their events. Plus, they have a lot of fun entertaining each other.</a:t>
            </a:r>
            <a:endParaRPr/>
          </a:p>
          <a:p>
            <a:pPr marL="285750" marR="0" lvl="0" indent="-285750" algn="l" rtl="0">
              <a:spcBef>
                <a:spcPts val="600"/>
              </a:spcBef>
              <a:spcAft>
                <a:spcPts val="0"/>
              </a:spcAft>
              <a:buClr>
                <a:srgbClr val="000000"/>
              </a:buClr>
              <a:buSzPts val="1400"/>
              <a:buFont typeface="Arial"/>
              <a:buChar char="•"/>
            </a:pPr>
            <a:r>
              <a:rPr lang="en-US" sz="1400">
                <a:solidFill>
                  <a:srgbClr val="000000"/>
                </a:solidFill>
                <a:latin typeface="Arial"/>
                <a:ea typeface="Arial"/>
                <a:cs typeface="Arial"/>
                <a:sym typeface="Arial"/>
              </a:rPr>
              <a:t>Prior to an Invitational/Regular Meet, review the meet letter. The meet letter is located on the </a:t>
            </a:r>
            <a:r>
              <a:rPr lang="en-US" sz="1400" u="sng">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MEET CALENDAR - TEAM EVENTS</a:t>
            </a:r>
            <a:r>
              <a:rPr lang="en-US" sz="1400">
                <a:solidFill>
                  <a:srgbClr val="0070C0"/>
                </a:solidFill>
                <a:latin typeface="Arial"/>
                <a:ea typeface="Arial"/>
                <a:cs typeface="Arial"/>
                <a:sym typeface="Arial"/>
              </a:rPr>
              <a:t> </a:t>
            </a:r>
            <a:r>
              <a:rPr lang="en-US" sz="1400">
                <a:solidFill>
                  <a:srgbClr val="000000"/>
                </a:solidFill>
                <a:latin typeface="Arial"/>
                <a:ea typeface="Arial"/>
                <a:cs typeface="Arial"/>
                <a:sym typeface="Arial"/>
              </a:rPr>
              <a:t>tab. Click on the name of the specific meet and scroll down the page to see the Meet Letter link. This will be posted closer to the date of the meet, when the hosting team has finalized the letter.</a:t>
            </a:r>
            <a:endParaRPr/>
          </a:p>
          <a:p>
            <a:pPr marL="285750" marR="0" lvl="0" indent="-285750" algn="l" rtl="0">
              <a:spcBef>
                <a:spcPts val="600"/>
              </a:spcBef>
              <a:spcAft>
                <a:spcPts val="0"/>
              </a:spcAft>
              <a:buClr>
                <a:srgbClr val="000000"/>
              </a:buClr>
              <a:buSzPts val="1400"/>
              <a:buFont typeface="Arial"/>
              <a:buChar char="•"/>
            </a:pPr>
            <a:r>
              <a:rPr lang="en-US" sz="1400">
                <a:solidFill>
                  <a:srgbClr val="000000"/>
                </a:solidFill>
                <a:latin typeface="Arial"/>
                <a:ea typeface="Arial"/>
                <a:cs typeface="Arial"/>
                <a:sym typeface="Arial"/>
              </a:rPr>
              <a:t>This letter provides directions, parking instructions, warm up times and the event order.</a:t>
            </a:r>
            <a:endParaRPr/>
          </a:p>
          <a:p>
            <a:pPr marL="285750" marR="0" lvl="0" indent="-285750" algn="l" rtl="0">
              <a:spcBef>
                <a:spcPts val="600"/>
              </a:spcBef>
              <a:spcAft>
                <a:spcPts val="0"/>
              </a:spcAft>
              <a:buClr>
                <a:srgbClr val="000000"/>
              </a:buClr>
              <a:buSzPts val="1400"/>
              <a:buFont typeface="Arial"/>
              <a:buChar char="•"/>
            </a:pPr>
            <a:r>
              <a:rPr lang="en-US" sz="1400">
                <a:solidFill>
                  <a:srgbClr val="000000"/>
                </a:solidFill>
                <a:latin typeface="Arial"/>
                <a:ea typeface="Arial"/>
                <a:cs typeface="Arial"/>
                <a:sym typeface="Arial"/>
              </a:rPr>
              <a:t>If there are relays at the end of the meet, your swimmer should check with the coach to make sure it is ok to leave the meet. If there are no relays, swimmers may leave after their last event of the day.</a:t>
            </a:r>
            <a:endParaRPr/>
          </a:p>
          <a:p>
            <a:pPr marL="285750" marR="0" lvl="0" indent="-285750" algn="l" rtl="0">
              <a:spcBef>
                <a:spcPts val="600"/>
              </a:spcBef>
              <a:spcAft>
                <a:spcPts val="0"/>
              </a:spcAft>
              <a:buClr>
                <a:srgbClr val="000000"/>
              </a:buClr>
              <a:buSzPts val="1400"/>
              <a:buFont typeface="Arial"/>
              <a:buChar char="•"/>
            </a:pPr>
            <a:r>
              <a:rPr lang="en-US" sz="1400">
                <a:solidFill>
                  <a:srgbClr val="000000"/>
                </a:solidFill>
                <a:latin typeface="Arial"/>
                <a:ea typeface="Arial"/>
                <a:cs typeface="Arial"/>
                <a:sym typeface="Arial"/>
              </a:rPr>
              <a:t>After each race, your swimmer should go and talk to their coach. Coaches provide praise and possibly one or two things to work on. Please note that most of the items to work on are identified at practice, not meets.</a:t>
            </a:r>
            <a:endParaRPr/>
          </a:p>
        </p:txBody>
      </p:sp>
      <p:sp>
        <p:nvSpPr>
          <p:cNvPr id="298" name="Google Shape;298;p21"/>
          <p:cNvSpPr txBox="1"/>
          <p:nvPr/>
        </p:nvSpPr>
        <p:spPr>
          <a:xfrm>
            <a:off x="509195" y="1135983"/>
            <a:ext cx="3020586"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Meet Information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pic>
        <p:nvPicPr>
          <p:cNvPr id="304" name="Google Shape;304;p22"/>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305" name="Google Shape;305;p22"/>
          <p:cNvSpPr txBox="1"/>
          <p:nvPr/>
        </p:nvSpPr>
        <p:spPr>
          <a:xfrm>
            <a:off x="4257741" y="246520"/>
            <a:ext cx="7560630" cy="510678"/>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a:solidFill>
                  <a:schemeClr val="dk1"/>
                </a:solidFill>
                <a:latin typeface="Play"/>
                <a:ea typeface="Play"/>
                <a:cs typeface="Play"/>
                <a:sym typeface="Play"/>
              </a:rPr>
              <a:t>Who officiates at the meets? </a:t>
            </a:r>
            <a:endParaRPr/>
          </a:p>
        </p:txBody>
      </p:sp>
      <p:sp>
        <p:nvSpPr>
          <p:cNvPr id="306" name="Google Shape;306;p22"/>
          <p:cNvSpPr txBox="1"/>
          <p:nvPr/>
        </p:nvSpPr>
        <p:spPr>
          <a:xfrm>
            <a:off x="4257741" y="806358"/>
            <a:ext cx="7560629" cy="204671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On deck at a swim meet, officials wear white polo shirts and navy bottoms. They enforce the technical rules of swimming, so the competition is fair. </a:t>
            </a:r>
            <a:endParaRPr/>
          </a:p>
          <a:p>
            <a:pPr marL="285750" marR="0" lvl="0" indent="-285750" algn="l" rtl="0">
              <a:spcBef>
                <a:spcPts val="600"/>
              </a:spcBef>
              <a:spcAft>
                <a:spcPts val="0"/>
              </a:spcAft>
              <a:buClr>
                <a:srgbClr val="000000"/>
              </a:buClr>
              <a:buSzPts val="1400"/>
              <a:buFont typeface="Arial"/>
              <a:buChar char="•"/>
            </a:pPr>
            <a:r>
              <a:rPr lang="en-US" sz="1400">
                <a:solidFill>
                  <a:srgbClr val="000000"/>
                </a:solidFill>
                <a:latin typeface="Arial"/>
                <a:ea typeface="Arial"/>
                <a:cs typeface="Arial"/>
                <a:sym typeface="Arial"/>
              </a:rPr>
              <a:t>Officials are trained before being certified, and officials are largely all parents of current or retired swimmers. We encourage parents who are interested to get involved and attend our club training sessions. </a:t>
            </a:r>
            <a:endParaRPr/>
          </a:p>
          <a:p>
            <a:pPr marL="285750" marR="0" lvl="0" indent="-285750" algn="l" rtl="0">
              <a:spcBef>
                <a:spcPts val="600"/>
              </a:spcBef>
              <a:spcAft>
                <a:spcPts val="0"/>
              </a:spcAft>
              <a:buClr>
                <a:srgbClr val="000000"/>
              </a:buClr>
              <a:buSzPts val="1400"/>
              <a:buFont typeface="Arial"/>
              <a:buChar char="•"/>
            </a:pPr>
            <a:r>
              <a:rPr lang="en-US" sz="1400">
                <a:solidFill>
                  <a:srgbClr val="000000"/>
                </a:solidFill>
                <a:latin typeface="Arial"/>
                <a:ea typeface="Arial"/>
                <a:cs typeface="Arial"/>
                <a:sym typeface="Arial"/>
              </a:rPr>
              <a:t>To host meets, we need officials. Becoming an official is one of the best ways to support the club. Officiating takes the place of your volunteer requirements at our hosted meets. </a:t>
            </a:r>
            <a:endParaRPr/>
          </a:p>
          <a:p>
            <a:pPr marL="285750" marR="0" lvl="0" indent="-285750" algn="l" rtl="0">
              <a:spcBef>
                <a:spcPts val="600"/>
              </a:spcBef>
              <a:spcAft>
                <a:spcPts val="0"/>
              </a:spcAft>
              <a:buClr>
                <a:srgbClr val="0070C0"/>
              </a:buClr>
              <a:buSzPts val="1400"/>
              <a:buFont typeface="Arial"/>
              <a:buChar char="•"/>
            </a:pPr>
            <a:r>
              <a:rPr lang="en-US" sz="1400" u="sng">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How to become an official</a:t>
            </a:r>
            <a:endParaRPr sz="1400">
              <a:solidFill>
                <a:srgbClr val="0070C0"/>
              </a:solidFill>
              <a:latin typeface="Arial"/>
              <a:ea typeface="Arial"/>
              <a:cs typeface="Arial"/>
              <a:sym typeface="Arial"/>
            </a:endParaRPr>
          </a:p>
        </p:txBody>
      </p:sp>
      <p:sp>
        <p:nvSpPr>
          <p:cNvPr id="307" name="Google Shape;307;p22"/>
          <p:cNvSpPr txBox="1"/>
          <p:nvPr/>
        </p:nvSpPr>
        <p:spPr>
          <a:xfrm>
            <a:off x="509195" y="1135983"/>
            <a:ext cx="3020586"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a:solidFill>
                  <a:schemeClr val="lt1"/>
                </a:solidFill>
                <a:latin typeface="Arial"/>
                <a:ea typeface="Arial"/>
                <a:cs typeface="Arial"/>
                <a:sym typeface="Arial"/>
              </a:rPr>
              <a:t>Meet Information</a:t>
            </a:r>
            <a:endParaRPr/>
          </a:p>
        </p:txBody>
      </p:sp>
      <p:sp>
        <p:nvSpPr>
          <p:cNvPr id="308" name="Google Shape;308;p22"/>
          <p:cNvSpPr txBox="1"/>
          <p:nvPr/>
        </p:nvSpPr>
        <p:spPr>
          <a:xfrm>
            <a:off x="624727" y="2766218"/>
            <a:ext cx="2836228" cy="1953266"/>
          </a:xfrm>
          <a:prstGeom prst="rect">
            <a:avLst/>
          </a:prstGeom>
          <a:noFill/>
          <a:ln>
            <a:noFill/>
          </a:ln>
        </p:spPr>
        <p:txBody>
          <a:bodyPr spcFirstLastPara="1" wrap="square" lIns="91425" tIns="45700" rIns="91425" bIns="45700" anchor="ctr" anchorCtr="0">
            <a:normAutofit/>
          </a:bodyPr>
          <a:lstStyle/>
          <a:p>
            <a:pPr marL="640080" marR="0" lvl="0" indent="-457200" algn="l" rtl="0">
              <a:lnSpc>
                <a:spcPct val="90000"/>
              </a:lnSpc>
              <a:spcBef>
                <a:spcPts val="0"/>
              </a:spcBef>
              <a:spcAft>
                <a:spcPts val="0"/>
              </a:spcAft>
              <a:buClr>
                <a:schemeClr val="lt1"/>
              </a:buClr>
              <a:buSzPts val="2800"/>
              <a:buFont typeface="Arial"/>
              <a:buChar char="-"/>
            </a:pPr>
            <a:r>
              <a:rPr lang="en-US" sz="2800">
                <a:solidFill>
                  <a:schemeClr val="lt1"/>
                </a:solidFill>
                <a:latin typeface="Arial"/>
                <a:ea typeface="Arial"/>
                <a:cs typeface="Arial"/>
                <a:sym typeface="Arial"/>
              </a:rPr>
              <a:t>Officiating</a:t>
            </a:r>
            <a:endParaRPr/>
          </a:p>
          <a:p>
            <a:pPr marL="640080" marR="0" lvl="0" indent="-457200" algn="l" rtl="0">
              <a:lnSpc>
                <a:spcPct val="90000"/>
              </a:lnSpc>
              <a:spcBef>
                <a:spcPts val="1200"/>
              </a:spcBef>
              <a:spcAft>
                <a:spcPts val="0"/>
              </a:spcAft>
              <a:buClr>
                <a:schemeClr val="lt1"/>
              </a:buClr>
              <a:buSzPts val="2800"/>
              <a:buFont typeface="Arial"/>
              <a:buChar char="-"/>
            </a:pPr>
            <a:r>
              <a:rPr lang="en-US" sz="2800">
                <a:solidFill>
                  <a:schemeClr val="lt1"/>
                </a:solidFill>
                <a:latin typeface="Arial"/>
                <a:ea typeface="Arial"/>
                <a:cs typeface="Arial"/>
                <a:sym typeface="Arial"/>
              </a:rPr>
              <a:t>DQs</a:t>
            </a:r>
            <a:endParaRPr/>
          </a:p>
        </p:txBody>
      </p:sp>
      <p:sp>
        <p:nvSpPr>
          <p:cNvPr id="309" name="Google Shape;309;p22"/>
          <p:cNvSpPr txBox="1"/>
          <p:nvPr/>
        </p:nvSpPr>
        <p:spPr>
          <a:xfrm>
            <a:off x="4257741" y="3429000"/>
            <a:ext cx="7560630" cy="510678"/>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a:solidFill>
                  <a:schemeClr val="dk1"/>
                </a:solidFill>
                <a:latin typeface="Play"/>
                <a:ea typeface="Play"/>
                <a:cs typeface="Play"/>
                <a:sym typeface="Play"/>
              </a:rPr>
              <a:t>What if my child gets disqualified?</a:t>
            </a:r>
            <a:endParaRPr/>
          </a:p>
        </p:txBody>
      </p:sp>
      <p:sp>
        <p:nvSpPr>
          <p:cNvPr id="310" name="Google Shape;310;p22"/>
          <p:cNvSpPr txBox="1"/>
          <p:nvPr/>
        </p:nvSpPr>
        <p:spPr>
          <a:xfrm>
            <a:off x="4257740" y="3979006"/>
            <a:ext cx="7560629" cy="196977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400"/>
              <a:buFont typeface="Arial"/>
              <a:buChar char="•"/>
            </a:pPr>
            <a:r>
              <a:rPr lang="en-US" sz="1400">
                <a:solidFill>
                  <a:srgbClr val="000000"/>
                </a:solidFill>
                <a:latin typeface="Arial"/>
                <a:ea typeface="Arial"/>
                <a:cs typeface="Arial"/>
                <a:sym typeface="Arial"/>
              </a:rPr>
              <a:t>DQ’s are disqualifications and they happen when an official observes an infraction of the technical rules of swimming. It means the swimmer will not receive an official time and are not eligible for an award in that event. </a:t>
            </a:r>
            <a:endParaRPr/>
          </a:p>
          <a:p>
            <a:pPr marL="285750" marR="0" lvl="0" indent="-285750" algn="l" rtl="0">
              <a:spcBef>
                <a:spcPts val="600"/>
              </a:spcBef>
              <a:spcAft>
                <a:spcPts val="0"/>
              </a:spcAft>
              <a:buClr>
                <a:srgbClr val="000000"/>
              </a:buClr>
              <a:buSzPts val="1400"/>
              <a:buFont typeface="Arial"/>
              <a:buChar char="•"/>
            </a:pPr>
            <a:r>
              <a:rPr lang="en-US" sz="1400">
                <a:solidFill>
                  <a:srgbClr val="000000"/>
                </a:solidFill>
                <a:latin typeface="Arial"/>
                <a:ea typeface="Arial"/>
                <a:cs typeface="Arial"/>
                <a:sym typeface="Arial"/>
              </a:rPr>
              <a:t>This happens quite often with a new/younger swimmer when they are still learning the four strokes. It lets them and their coach know what portion of their stroke needs to be corrected. </a:t>
            </a:r>
            <a:endParaRPr/>
          </a:p>
          <a:p>
            <a:pPr marL="285750" marR="0" lvl="0" indent="-285750" algn="l" rtl="0">
              <a:spcBef>
                <a:spcPts val="600"/>
              </a:spcBef>
              <a:spcAft>
                <a:spcPts val="0"/>
              </a:spcAft>
              <a:buClr>
                <a:srgbClr val="000000"/>
              </a:buClr>
              <a:buSzPts val="1400"/>
              <a:buFont typeface="Arial"/>
              <a:buChar char="•"/>
            </a:pPr>
            <a:r>
              <a:rPr lang="en-US" sz="1400">
                <a:solidFill>
                  <a:srgbClr val="000000"/>
                </a:solidFill>
                <a:latin typeface="Arial"/>
                <a:ea typeface="Arial"/>
                <a:cs typeface="Arial"/>
                <a:sym typeface="Arial"/>
              </a:rPr>
              <a:t>Your swimmer may be upset - the coaches and officials are very understanding, and it is no big deal - all swimmers get disqualified at some time.</a:t>
            </a:r>
            <a:endParaRPr sz="1400">
              <a:solidFill>
                <a:srgbClr val="FF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23"/>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317" name="Google Shape;317;p23"/>
          <p:cNvSpPr txBox="1"/>
          <p:nvPr/>
        </p:nvSpPr>
        <p:spPr>
          <a:xfrm>
            <a:off x="4257750" y="246529"/>
            <a:ext cx="7560600" cy="947400"/>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a:solidFill>
                  <a:schemeClr val="dk1"/>
                </a:solidFill>
                <a:latin typeface="Play"/>
                <a:ea typeface="Play"/>
                <a:cs typeface="Play"/>
                <a:sym typeface="Play"/>
              </a:rPr>
              <a:t>How does the club communicate with members?</a:t>
            </a:r>
            <a:endParaRPr/>
          </a:p>
        </p:txBody>
      </p:sp>
      <p:sp>
        <p:nvSpPr>
          <p:cNvPr id="318" name="Google Shape;318;p23"/>
          <p:cNvSpPr txBox="1"/>
          <p:nvPr/>
        </p:nvSpPr>
        <p:spPr>
          <a:xfrm>
            <a:off x="4257741" y="1492158"/>
            <a:ext cx="7560600" cy="4910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70C0"/>
              </a:buClr>
              <a:buSzPts val="1600"/>
              <a:buFont typeface="Arial"/>
              <a:buChar char="•"/>
            </a:pPr>
            <a:r>
              <a:rPr lang="en-US" sz="1600" b="1" u="sng">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BBSC website</a:t>
            </a:r>
            <a:r>
              <a:rPr lang="en-US" sz="1600" b="1">
                <a:solidFill>
                  <a:srgbClr val="0070C0"/>
                </a:solidFill>
                <a:latin typeface="Arial"/>
                <a:ea typeface="Arial"/>
                <a:cs typeface="Arial"/>
                <a:sym typeface="Arial"/>
              </a:rPr>
              <a:t> </a:t>
            </a:r>
            <a:r>
              <a:rPr lang="en-US" sz="1600">
                <a:solidFill>
                  <a:srgbClr val="000000"/>
                </a:solidFill>
                <a:latin typeface="Arial"/>
                <a:ea typeface="Arial"/>
                <a:cs typeface="Arial"/>
                <a:sym typeface="Arial"/>
              </a:rPr>
              <a:t>- Practice and Meet Calendars can be easily accessed (consider subscribing to the calendar to get practice information in real time), as well as all information pertinent to BBSC. </a:t>
            </a:r>
            <a:endParaRPr/>
          </a:p>
          <a:p>
            <a:pPr marL="285750" marR="0" lvl="0" indent="-285750" algn="l" rtl="0">
              <a:spcBef>
                <a:spcPts val="600"/>
              </a:spcBef>
              <a:spcAft>
                <a:spcPts val="0"/>
              </a:spcAft>
              <a:buClr>
                <a:srgbClr val="000000"/>
              </a:buClr>
              <a:buSzPts val="1600"/>
              <a:buFont typeface="Arial"/>
              <a:buChar char="•"/>
            </a:pPr>
            <a:r>
              <a:rPr lang="en-US" sz="1600" b="1">
                <a:solidFill>
                  <a:srgbClr val="000000"/>
                </a:solidFill>
                <a:latin typeface="Arial"/>
                <a:ea typeface="Arial"/>
                <a:cs typeface="Arial"/>
                <a:sym typeface="Arial"/>
              </a:rPr>
              <a:t>Weekly newsletter </a:t>
            </a:r>
            <a:r>
              <a:rPr lang="en-US" sz="1600">
                <a:solidFill>
                  <a:srgbClr val="000000"/>
                </a:solidFill>
                <a:latin typeface="Arial"/>
                <a:ea typeface="Arial"/>
                <a:cs typeface="Arial"/>
                <a:sym typeface="Arial"/>
              </a:rPr>
              <a:t>during each season sent via email, text message and posted on the Band App.</a:t>
            </a:r>
            <a:endParaRPr/>
          </a:p>
          <a:p>
            <a:pPr marL="285750" marR="0" lvl="0" indent="-285750" algn="l" rtl="0">
              <a:spcBef>
                <a:spcPts val="600"/>
              </a:spcBef>
              <a:spcAft>
                <a:spcPts val="0"/>
              </a:spcAft>
              <a:buClr>
                <a:schemeClr val="dk1"/>
              </a:buClr>
              <a:buSzPts val="1600"/>
              <a:buFont typeface="Arial"/>
              <a:buChar char="•"/>
            </a:pPr>
            <a:r>
              <a:rPr lang="en-US" sz="1600" b="1">
                <a:solidFill>
                  <a:schemeClr val="dk1"/>
                </a:solidFill>
                <a:latin typeface="Arial"/>
                <a:ea typeface="Arial"/>
                <a:cs typeface="Arial"/>
                <a:sym typeface="Arial"/>
              </a:rPr>
              <a:t>Email</a:t>
            </a:r>
            <a:r>
              <a:rPr lang="en-US" sz="1600">
                <a:solidFill>
                  <a:schemeClr val="dk1"/>
                </a:solidFill>
                <a:latin typeface="Arial"/>
                <a:ea typeface="Arial"/>
                <a:cs typeface="Arial"/>
                <a:sym typeface="Arial"/>
              </a:rPr>
              <a:t> </a:t>
            </a:r>
            <a:r>
              <a:rPr lang="en-US" sz="1600">
                <a:solidFill>
                  <a:srgbClr val="000000"/>
                </a:solidFill>
                <a:latin typeface="Arial"/>
                <a:ea typeface="Arial"/>
                <a:cs typeface="Arial"/>
                <a:sym typeface="Arial"/>
              </a:rPr>
              <a:t>- Major information will be sent by email to club members.</a:t>
            </a:r>
            <a:endParaRPr/>
          </a:p>
          <a:p>
            <a:pPr marL="285750" marR="0" lvl="0" indent="-285750" algn="l" rtl="0">
              <a:spcBef>
                <a:spcPts val="600"/>
              </a:spcBef>
              <a:spcAft>
                <a:spcPts val="0"/>
              </a:spcAft>
              <a:buClr>
                <a:srgbClr val="000000"/>
              </a:buClr>
              <a:buSzPts val="1600"/>
              <a:buFont typeface="Arial"/>
              <a:buChar char="•"/>
            </a:pPr>
            <a:r>
              <a:rPr lang="en-US" sz="1600" b="1">
                <a:solidFill>
                  <a:srgbClr val="000000"/>
                </a:solidFill>
                <a:latin typeface="Arial"/>
                <a:ea typeface="Arial"/>
                <a:cs typeface="Arial"/>
                <a:sym typeface="Arial"/>
              </a:rPr>
              <a:t>Text messages/Push Notifications </a:t>
            </a:r>
            <a:r>
              <a:rPr lang="en-US" sz="1600">
                <a:solidFill>
                  <a:srgbClr val="000000"/>
                </a:solidFill>
                <a:latin typeface="Arial"/>
                <a:ea typeface="Arial"/>
                <a:cs typeface="Arial"/>
                <a:sym typeface="Arial"/>
              </a:rPr>
              <a:t>- Opt in to receive Text Messages/Push Notifications on your Teamunify account on the website. This is how we get information out quickly if there's a last-minute practice change or updates to meets.</a:t>
            </a:r>
            <a:endParaRPr/>
          </a:p>
          <a:p>
            <a:pPr marL="285750" marR="0" lvl="0" indent="-285750" algn="l" rtl="0">
              <a:spcBef>
                <a:spcPts val="600"/>
              </a:spcBef>
              <a:spcAft>
                <a:spcPts val="0"/>
              </a:spcAft>
              <a:buClr>
                <a:srgbClr val="000000"/>
              </a:buClr>
              <a:buSzPts val="1600"/>
              <a:buFont typeface="Arial"/>
              <a:buChar char="•"/>
            </a:pPr>
            <a:r>
              <a:rPr lang="en-US" sz="1600" b="1">
                <a:solidFill>
                  <a:srgbClr val="000000"/>
                </a:solidFill>
                <a:latin typeface="Arial"/>
                <a:ea typeface="Arial"/>
                <a:cs typeface="Arial"/>
                <a:sym typeface="Arial"/>
              </a:rPr>
              <a:t>BAND App </a:t>
            </a:r>
            <a:r>
              <a:rPr lang="en-US" sz="1600">
                <a:solidFill>
                  <a:srgbClr val="000000"/>
                </a:solidFill>
                <a:latin typeface="Arial"/>
                <a:ea typeface="Arial"/>
                <a:cs typeface="Arial"/>
                <a:sym typeface="Arial"/>
              </a:rPr>
              <a:t>- Download the Band app. This app allows BBSC members to communicate directly with coaches and other parents for updates and questions. The weekly newsletter will be posted and other pertinent information. This works kind of like a Facebook feed that is run directly by BBSC.</a:t>
            </a:r>
            <a:endParaRPr/>
          </a:p>
          <a:p>
            <a:pPr marL="285750" marR="0" lvl="0" indent="-285750" algn="l" rtl="0">
              <a:spcBef>
                <a:spcPts val="600"/>
              </a:spcBef>
              <a:spcAft>
                <a:spcPts val="0"/>
              </a:spcAft>
              <a:buClr>
                <a:srgbClr val="000000"/>
              </a:buClr>
              <a:buSzPts val="1600"/>
              <a:buFont typeface="Arial"/>
              <a:buChar char="•"/>
            </a:pPr>
            <a:r>
              <a:rPr lang="en-US" sz="1600">
                <a:solidFill>
                  <a:srgbClr val="000000"/>
                </a:solidFill>
                <a:latin typeface="Arial"/>
                <a:ea typeface="Arial"/>
                <a:cs typeface="Arial"/>
                <a:sym typeface="Arial"/>
              </a:rPr>
              <a:t>If you need to contact your child’s coach or have a question, please email </a:t>
            </a:r>
            <a:r>
              <a:rPr lang="en-US" sz="1600" u="sng">
                <a:solidFill>
                  <a:srgbClr val="0070C0"/>
                </a:solidFill>
                <a:latin typeface="Arial"/>
                <a:ea typeface="Arial"/>
                <a:cs typeface="Arial"/>
                <a:sym typeface="Arial"/>
                <a:hlinkClick r:id="rId5">
                  <a:extLst>
                    <a:ext uri="{A12FA001-AC4F-418D-AE19-62706E023703}">
                      <ahyp:hlinkClr xmlns:ahyp="http://schemas.microsoft.com/office/drawing/2018/hyperlinkcolor" val="tx"/>
                    </a:ext>
                  </a:extLst>
                </a:hlinkClick>
              </a:rPr>
              <a:t>brownsburgswimclub@gmail.com</a:t>
            </a:r>
            <a:r>
              <a:rPr lang="en-US" sz="1600">
                <a:solidFill>
                  <a:srgbClr val="0070C0"/>
                </a:solidFill>
                <a:latin typeface="Arial"/>
                <a:ea typeface="Arial"/>
                <a:cs typeface="Arial"/>
                <a:sym typeface="Arial"/>
              </a:rPr>
              <a:t> </a:t>
            </a:r>
            <a:r>
              <a:rPr lang="en-US" sz="1600">
                <a:solidFill>
                  <a:srgbClr val="000000"/>
                </a:solidFill>
                <a:latin typeface="Arial"/>
                <a:ea typeface="Arial"/>
                <a:cs typeface="Arial"/>
                <a:sym typeface="Arial"/>
              </a:rPr>
              <a:t>or post a question on the Band App. Coaches will be monitoring email and Band.</a:t>
            </a:r>
            <a:endParaRPr sz="1600">
              <a:solidFill>
                <a:srgbClr val="FF0000"/>
              </a:solidFill>
              <a:latin typeface="Arial"/>
              <a:ea typeface="Arial"/>
              <a:cs typeface="Arial"/>
              <a:sym typeface="Arial"/>
            </a:endParaRPr>
          </a:p>
        </p:txBody>
      </p:sp>
      <p:sp>
        <p:nvSpPr>
          <p:cNvPr id="319" name="Google Shape;319;p23"/>
          <p:cNvSpPr txBox="1"/>
          <p:nvPr/>
        </p:nvSpPr>
        <p:spPr>
          <a:xfrm>
            <a:off x="0" y="1135983"/>
            <a:ext cx="38862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a:solidFill>
                  <a:schemeClr val="lt1"/>
                </a:solidFill>
                <a:latin typeface="Arial"/>
                <a:ea typeface="Arial"/>
                <a:cs typeface="Arial"/>
                <a:sym typeface="Arial"/>
              </a:rPr>
              <a:t>Communication</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pic>
        <p:nvPicPr>
          <p:cNvPr id="325" name="Google Shape;325;p24"/>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326" name="Google Shape;326;p24"/>
          <p:cNvSpPr txBox="1"/>
          <p:nvPr/>
        </p:nvSpPr>
        <p:spPr>
          <a:xfrm>
            <a:off x="4257741" y="246520"/>
            <a:ext cx="7560630" cy="1021356"/>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a:solidFill>
                  <a:schemeClr val="dk1"/>
                </a:solidFill>
                <a:latin typeface="Play"/>
                <a:ea typeface="Play"/>
                <a:cs typeface="Play"/>
                <a:sym typeface="Play"/>
              </a:rPr>
              <a:t>How do I view my swimmers’ times?</a:t>
            </a:r>
            <a:endParaRPr/>
          </a:p>
          <a:p>
            <a:pPr marL="0" marR="0" lvl="0" indent="0" algn="ctr" rtl="0">
              <a:lnSpc>
                <a:spcPct val="90000"/>
              </a:lnSpc>
              <a:spcBef>
                <a:spcPts val="0"/>
              </a:spcBef>
              <a:spcAft>
                <a:spcPts val="0"/>
              </a:spcAft>
              <a:buClr>
                <a:schemeClr val="dk1"/>
              </a:buClr>
              <a:buSzPts val="2800"/>
              <a:buFont typeface="Play"/>
              <a:buNone/>
            </a:pPr>
            <a:r>
              <a:rPr lang="en-US" sz="2800">
                <a:solidFill>
                  <a:schemeClr val="dk1"/>
                </a:solidFill>
                <a:latin typeface="Play"/>
                <a:ea typeface="Play"/>
                <a:cs typeface="Play"/>
                <a:sym typeface="Play"/>
              </a:rPr>
              <a:t>Is there an app for that?</a:t>
            </a:r>
            <a:endParaRPr/>
          </a:p>
        </p:txBody>
      </p:sp>
      <p:sp>
        <p:nvSpPr>
          <p:cNvPr id="327" name="Google Shape;327;p24"/>
          <p:cNvSpPr txBox="1"/>
          <p:nvPr/>
        </p:nvSpPr>
        <p:spPr>
          <a:xfrm>
            <a:off x="4257742" y="1425193"/>
            <a:ext cx="7560629" cy="415498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800"/>
              <a:buFont typeface="Arial"/>
              <a:buChar char="•"/>
            </a:pPr>
            <a:r>
              <a:rPr lang="en-US" sz="1800" b="1">
                <a:solidFill>
                  <a:srgbClr val="000000"/>
                </a:solidFill>
                <a:latin typeface="Arial"/>
                <a:ea typeface="Arial"/>
                <a:cs typeface="Arial"/>
                <a:sym typeface="Arial"/>
              </a:rPr>
              <a:t>Meet Mobile </a:t>
            </a:r>
            <a:r>
              <a:rPr lang="en-US" sz="1800">
                <a:solidFill>
                  <a:srgbClr val="000000"/>
                </a:solidFill>
                <a:latin typeface="Arial"/>
                <a:ea typeface="Arial"/>
                <a:cs typeface="Arial"/>
                <a:sym typeface="Arial"/>
              </a:rPr>
              <a:t>- Meet mobile provides real-time meet results and standings from anywhere, anytime. These are all unofficial results, but it helps to track along during a meet. Many teams also include heats and lanes, a psych sheet, and sometimes a heat sheet. It is worthwhile to spend the $9.99 for the annual subscription.</a:t>
            </a:r>
            <a:endParaRPr/>
          </a:p>
          <a:p>
            <a:pPr marL="285750" marR="0" lvl="0" indent="-285750" algn="l" rtl="0">
              <a:spcBef>
                <a:spcPts val="1800"/>
              </a:spcBef>
              <a:spcAft>
                <a:spcPts val="0"/>
              </a:spcAft>
              <a:buClr>
                <a:srgbClr val="000000"/>
              </a:buClr>
              <a:buSzPts val="1800"/>
              <a:buFont typeface="Arial"/>
              <a:buChar char="•"/>
            </a:pPr>
            <a:r>
              <a:rPr lang="en-US" sz="1800" b="1">
                <a:solidFill>
                  <a:srgbClr val="000000"/>
                </a:solidFill>
                <a:latin typeface="Arial"/>
                <a:ea typeface="Arial"/>
                <a:cs typeface="Arial"/>
                <a:sym typeface="Arial"/>
              </a:rPr>
              <a:t>OnDeck</a:t>
            </a:r>
            <a:r>
              <a:rPr lang="en-US" sz="1800">
                <a:solidFill>
                  <a:srgbClr val="000000"/>
                </a:solidFill>
                <a:latin typeface="Arial"/>
                <a:ea typeface="Arial"/>
                <a:cs typeface="Arial"/>
                <a:sym typeface="Arial"/>
              </a:rPr>
              <a:t> - Free for club members. Sign in with your BBSC website login. You can see future events your swimmer is signed up for, past results, etc. It’s a little more limited than the website, but it’s good for on the go. You can also access your child's best times (it has their entire history of best times for each event by meet) and you can see how close they are to a Championship time standard cut. It also has updated time standards to qualify for Championship meets.</a:t>
            </a:r>
            <a:endParaRPr/>
          </a:p>
          <a:p>
            <a:pPr marL="285750" marR="0" lvl="0" indent="-285750" algn="l" rtl="0">
              <a:spcBef>
                <a:spcPts val="1800"/>
              </a:spcBef>
              <a:spcAft>
                <a:spcPts val="0"/>
              </a:spcAft>
              <a:buClr>
                <a:srgbClr val="000000"/>
              </a:buClr>
              <a:buSzPts val="1800"/>
              <a:buFont typeface="Arial"/>
              <a:buChar char="•"/>
            </a:pPr>
            <a:r>
              <a:rPr lang="en-US" sz="1800" b="1">
                <a:solidFill>
                  <a:srgbClr val="000000"/>
                </a:solidFill>
                <a:latin typeface="Arial"/>
                <a:ea typeface="Arial"/>
                <a:cs typeface="Arial"/>
                <a:sym typeface="Arial"/>
              </a:rPr>
              <a:t>USA Swimming </a:t>
            </a:r>
            <a:r>
              <a:rPr lang="en-US" sz="1800">
                <a:solidFill>
                  <a:srgbClr val="000000"/>
                </a:solidFill>
                <a:latin typeface="Arial"/>
                <a:ea typeface="Arial"/>
                <a:cs typeface="Arial"/>
                <a:sym typeface="Arial"/>
              </a:rPr>
              <a:t>- App related to the USA swimming website. </a:t>
            </a:r>
            <a:endParaRPr sz="1800">
              <a:solidFill>
                <a:srgbClr val="FF0000"/>
              </a:solidFill>
              <a:latin typeface="Arial"/>
              <a:ea typeface="Arial"/>
              <a:cs typeface="Arial"/>
              <a:sym typeface="Arial"/>
            </a:endParaRPr>
          </a:p>
        </p:txBody>
      </p:sp>
      <p:sp>
        <p:nvSpPr>
          <p:cNvPr id="328" name="Google Shape;328;p24"/>
          <p:cNvSpPr txBox="1"/>
          <p:nvPr/>
        </p:nvSpPr>
        <p:spPr>
          <a:xfrm>
            <a:off x="0" y="1135983"/>
            <a:ext cx="38862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4000"/>
              <a:buFont typeface="Arial"/>
              <a:buNone/>
            </a:pPr>
            <a:r>
              <a:rPr lang="en-US" sz="4000">
                <a:solidFill>
                  <a:schemeClr val="lt1"/>
                </a:solidFill>
                <a:latin typeface="Arial"/>
                <a:ea typeface="Arial"/>
                <a:cs typeface="Arial"/>
                <a:sym typeface="Arial"/>
              </a:rPr>
              <a:t>Communication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3"/>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103" name="Google Shape;103;p3"/>
          <p:cNvSpPr txBox="1">
            <a:spLocks noGrp="1"/>
          </p:cNvSpPr>
          <p:nvPr>
            <p:ph type="title"/>
          </p:nvPr>
        </p:nvSpPr>
        <p:spPr>
          <a:xfrm>
            <a:off x="4257744" y="246520"/>
            <a:ext cx="4905921" cy="869798"/>
          </a:xfrm>
          <a:prstGeom prst="rect">
            <a:avLst/>
          </a:prstGeom>
          <a:solidFill>
            <a:srgbClr val="D8D8D8"/>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400"/>
              <a:buFont typeface="Play"/>
              <a:buNone/>
            </a:pPr>
            <a:r>
              <a:rPr lang="en-US" sz="2400"/>
              <a:t>What training group will my swimmer be in?</a:t>
            </a:r>
            <a:endParaRPr/>
          </a:p>
        </p:txBody>
      </p:sp>
      <p:sp>
        <p:nvSpPr>
          <p:cNvPr id="104" name="Google Shape;104;p3"/>
          <p:cNvSpPr txBox="1"/>
          <p:nvPr/>
        </p:nvSpPr>
        <p:spPr>
          <a:xfrm>
            <a:off x="696008" y="1116318"/>
            <a:ext cx="2450315"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Training Groups</a:t>
            </a:r>
            <a:endParaRPr/>
          </a:p>
        </p:txBody>
      </p:sp>
      <p:sp>
        <p:nvSpPr>
          <p:cNvPr id="105" name="Google Shape;105;p3"/>
          <p:cNvSpPr txBox="1"/>
          <p:nvPr/>
        </p:nvSpPr>
        <p:spPr>
          <a:xfrm>
            <a:off x="4315696" y="2068255"/>
            <a:ext cx="4790016" cy="238526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BBSC uses an aged based structure, divided into 5 Training Groups.</a:t>
            </a:r>
            <a:endParaRPr sz="1800" b="0" i="0" u="none" strike="noStrike" cap="none">
              <a:solidFill>
                <a:schemeClr val="dk1"/>
              </a:solidFill>
              <a:latin typeface="Arial"/>
              <a:ea typeface="Arial"/>
              <a:cs typeface="Arial"/>
              <a:sym typeface="Arial"/>
            </a:endParaRPr>
          </a:p>
          <a:p>
            <a:pPr marL="285750" marR="0" lvl="0"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If you have a child not yet ready for the entry training group, we offer the GATEWAY program to build the skills necessary to transition from swim lessons to competitive swimming.</a:t>
            </a:r>
            <a:br>
              <a:rPr lang="en-US" sz="1800" b="0" i="0" u="none" strike="noStrike" cap="none">
                <a:solidFill>
                  <a:schemeClr val="dk1"/>
                </a:solidFill>
                <a:latin typeface="Arial"/>
                <a:ea typeface="Arial"/>
                <a:cs typeface="Arial"/>
                <a:sym typeface="Arial"/>
              </a:rPr>
            </a:br>
            <a:endParaRPr sz="1800" b="0" i="0" u="none" strike="noStrike" cap="none">
              <a:solidFill>
                <a:schemeClr val="dk1"/>
              </a:solidFill>
              <a:latin typeface="Arial"/>
              <a:ea typeface="Arial"/>
              <a:cs typeface="Arial"/>
              <a:sym typeface="Arial"/>
            </a:endParaRPr>
          </a:p>
        </p:txBody>
      </p:sp>
      <p:pic>
        <p:nvPicPr>
          <p:cNvPr id="106" name="Google Shape;106;p3"/>
          <p:cNvPicPr preferRelativeResize="0"/>
          <p:nvPr/>
        </p:nvPicPr>
        <p:blipFill rotWithShape="1">
          <a:blip r:embed="rId4">
            <a:alphaModFix/>
          </a:blip>
          <a:srcRect/>
          <a:stretch/>
        </p:blipFill>
        <p:spPr>
          <a:xfrm rot="5400000">
            <a:off x="7486613" y="2080126"/>
            <a:ext cx="6572195" cy="270681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p4"/>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112" name="Google Shape;112;p4"/>
          <p:cNvSpPr txBox="1">
            <a:spLocks noGrp="1"/>
          </p:cNvSpPr>
          <p:nvPr>
            <p:ph type="title"/>
          </p:nvPr>
        </p:nvSpPr>
        <p:spPr>
          <a:xfrm>
            <a:off x="4257744" y="246520"/>
            <a:ext cx="7560630" cy="869798"/>
          </a:xfrm>
          <a:prstGeom prst="rect">
            <a:avLst/>
          </a:prstGeom>
          <a:solidFill>
            <a:srgbClr val="D8D8D8"/>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3200"/>
              <a:buFont typeface="Play"/>
              <a:buNone/>
            </a:pPr>
            <a:r>
              <a:rPr lang="en-US" sz="3200"/>
              <a:t>Gateway Program</a:t>
            </a:r>
            <a:endParaRPr/>
          </a:p>
        </p:txBody>
      </p:sp>
      <p:sp>
        <p:nvSpPr>
          <p:cNvPr id="113" name="Google Shape;113;p4"/>
          <p:cNvSpPr txBox="1"/>
          <p:nvPr/>
        </p:nvSpPr>
        <p:spPr>
          <a:xfrm>
            <a:off x="696008" y="1116318"/>
            <a:ext cx="2450315"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Training Groups</a:t>
            </a:r>
            <a:endParaRPr/>
          </a:p>
        </p:txBody>
      </p:sp>
      <p:sp>
        <p:nvSpPr>
          <p:cNvPr id="114" name="Google Shape;114;p4"/>
          <p:cNvSpPr txBox="1"/>
          <p:nvPr/>
        </p:nvSpPr>
        <p:spPr>
          <a:xfrm>
            <a:off x="4375210" y="1605424"/>
            <a:ext cx="6813900" cy="281615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This group is designed to help swimmers who have completed traditional swim lessons transition to competitive swimming.  </a:t>
            </a:r>
            <a:endParaRPr/>
          </a:p>
          <a:p>
            <a:pPr marL="285750" marR="0" lvl="0"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Swimmers will be placed in this group if they are able to swim one length (25 yards) of the pool with freestyle or backstroke. </a:t>
            </a:r>
            <a:endParaRPr/>
          </a:p>
          <a:p>
            <a:pPr marL="285750" marR="0" lvl="0"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This group will help to refine swimmers freestyle and backstroke and increase endurance in order to prepare the swimmers for competitive swim team practices.  </a:t>
            </a:r>
            <a:endParaRPr/>
          </a:p>
          <a:p>
            <a:pPr marL="285750" marR="0" lvl="0"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Gateway coaches will be in the water with athletes giving instruction and creating a safe and fun environment.</a:t>
            </a:r>
            <a:endParaRPr sz="1800" b="0" i="0" u="none" strike="noStrike" cap="none">
              <a:solidFill>
                <a:schemeClr val="dk1"/>
              </a:solidFill>
              <a:latin typeface="Arial"/>
              <a:ea typeface="Arial"/>
              <a:cs typeface="Arial"/>
              <a:sym typeface="Arial"/>
            </a:endParaRPr>
          </a:p>
        </p:txBody>
      </p:sp>
      <p:sp>
        <p:nvSpPr>
          <p:cNvPr id="115" name="Google Shape;115;p4"/>
          <p:cNvSpPr txBox="1"/>
          <p:nvPr/>
        </p:nvSpPr>
        <p:spPr>
          <a:xfrm>
            <a:off x="4375210" y="4910686"/>
            <a:ext cx="7443164" cy="100027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Gateway is a 2 week program, Monday through Thursday. Email </a:t>
            </a:r>
            <a:r>
              <a:rPr lang="en-US" sz="1800" b="0" i="0" u="sng" strike="noStrike" cap="none">
                <a:solidFill>
                  <a:srgbClr val="0070C0"/>
                </a:solidFill>
                <a:latin typeface="Arial"/>
                <a:ea typeface="Arial"/>
                <a:cs typeface="Arial"/>
                <a:sym typeface="Arial"/>
                <a:hlinkClick r:id="rId4">
                  <a:extLst>
                    <a:ext uri="{A12FA001-AC4F-418D-AE19-62706E023703}">
                      <ahyp:hlinkClr xmlns:ahyp="http://schemas.microsoft.com/office/drawing/2018/hyperlinkcolor" val="tx"/>
                    </a:ext>
                  </a:extLst>
                </a:hlinkClick>
              </a:rPr>
              <a:t>brownsburgswimclub@gmail.com</a:t>
            </a:r>
            <a:r>
              <a:rPr lang="en-US" sz="1800" b="0" i="0" u="none" strike="noStrike" cap="none">
                <a:solidFill>
                  <a:srgbClr val="0070C0"/>
                </a:solidFill>
                <a:latin typeface="Arial"/>
                <a:ea typeface="Arial"/>
                <a:cs typeface="Arial"/>
                <a:sym typeface="Arial"/>
              </a:rPr>
              <a:t> </a:t>
            </a:r>
            <a:r>
              <a:rPr lang="en-US" sz="1800" b="0" i="0" u="none" strike="noStrike" cap="none">
                <a:solidFill>
                  <a:srgbClr val="000000"/>
                </a:solidFill>
                <a:latin typeface="Arial"/>
                <a:ea typeface="Arial"/>
                <a:cs typeface="Arial"/>
                <a:sym typeface="Arial"/>
              </a:rPr>
              <a:t>for upcoming session dates.  </a:t>
            </a:r>
            <a:endParaRPr/>
          </a:p>
          <a:p>
            <a:pPr marL="285750" marR="0" lvl="0" indent="-285750" algn="l" rtl="0">
              <a:spcBef>
                <a:spcPts val="600"/>
              </a:spcBef>
              <a:spcAft>
                <a:spcPts val="0"/>
              </a:spcAft>
              <a:buClr>
                <a:srgbClr val="000000"/>
              </a:buClr>
              <a:buSzPts val="1800"/>
              <a:buFont typeface="Arial"/>
              <a:buChar char="•"/>
            </a:pPr>
            <a:r>
              <a:rPr lang="en-US" sz="1800" b="0" i="0" u="none" strike="noStrike" cap="none">
                <a:solidFill>
                  <a:srgbClr val="000000"/>
                </a:solidFill>
                <a:latin typeface="Arial"/>
                <a:ea typeface="Arial"/>
                <a:cs typeface="Arial"/>
                <a:sym typeface="Arial"/>
              </a:rPr>
              <a:t>$125 per 2 week session.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5"/>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121" name="Google Shape;121;p5"/>
          <p:cNvSpPr txBox="1">
            <a:spLocks noGrp="1"/>
          </p:cNvSpPr>
          <p:nvPr>
            <p:ph type="title"/>
          </p:nvPr>
        </p:nvSpPr>
        <p:spPr>
          <a:xfrm>
            <a:off x="4257744" y="246520"/>
            <a:ext cx="7560630" cy="510678"/>
          </a:xfrm>
          <a:prstGeom prst="rect">
            <a:avLst/>
          </a:prstGeom>
          <a:solidFill>
            <a:srgbClr val="7F26DE"/>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Play"/>
              <a:buNone/>
            </a:pPr>
            <a:r>
              <a:rPr lang="en-US" sz="2800">
                <a:solidFill>
                  <a:schemeClr val="lt1"/>
                </a:solidFill>
              </a:rPr>
              <a:t>Bulldog Prep</a:t>
            </a:r>
            <a:endParaRPr/>
          </a:p>
        </p:txBody>
      </p:sp>
      <p:sp>
        <p:nvSpPr>
          <p:cNvPr id="122" name="Google Shape;122;p5"/>
          <p:cNvSpPr txBox="1"/>
          <p:nvPr/>
        </p:nvSpPr>
        <p:spPr>
          <a:xfrm>
            <a:off x="696008" y="1116318"/>
            <a:ext cx="2450315"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Training Groups</a:t>
            </a:r>
            <a:endParaRPr/>
          </a:p>
        </p:txBody>
      </p:sp>
      <p:sp>
        <p:nvSpPr>
          <p:cNvPr id="123" name="Google Shape;123;p5"/>
          <p:cNvSpPr txBox="1"/>
          <p:nvPr/>
        </p:nvSpPr>
        <p:spPr>
          <a:xfrm>
            <a:off x="4257744" y="757198"/>
            <a:ext cx="7560630" cy="175432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All 8 and under and first season 9-10 year olds.</a:t>
            </a:r>
            <a:endParaRPr/>
          </a:p>
          <a:p>
            <a:pPr marL="285750" marR="0" lvl="0"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This training group is the starting point for swimmers to begin competitive swimming. Swimmers in this group are required to know freestyle and backstroke. Swimmers in this group will be required to maintain training for up to an hour in the pool at a time. </a:t>
            </a:r>
            <a:endParaRPr/>
          </a:p>
          <a:p>
            <a:pPr marL="285750" marR="0" lvl="0"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Swimmers in this group will be instructed on the basics of competitive swimming and will learn all 4 strokes as well as starts and turns. Swimmers will also learn about how swim practice works, learning how to read a pace clock and how to count distances in the pool.</a:t>
            </a:r>
            <a:endParaRPr/>
          </a:p>
        </p:txBody>
      </p:sp>
      <p:sp>
        <p:nvSpPr>
          <p:cNvPr id="124" name="Google Shape;124;p5"/>
          <p:cNvSpPr txBox="1"/>
          <p:nvPr/>
        </p:nvSpPr>
        <p:spPr>
          <a:xfrm>
            <a:off x="4257744" y="3209680"/>
            <a:ext cx="7560600" cy="13236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9-10 year olds with one season with BBSC.</a:t>
            </a:r>
            <a:endParaRPr/>
          </a:p>
          <a:p>
            <a:pPr marL="285750" marR="0" lvl="0"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This group is our top developmental group for 10 and under swimmers. Swimmers in this group must be able to demonstrate all 4 strokes and have the endurance to swim for a 1.5 hour training session. </a:t>
            </a:r>
            <a:endParaRPr sz="1400" b="0" i="0" u="none" strike="noStrike" cap="none">
              <a:solidFill>
                <a:srgbClr val="000000"/>
              </a:solidFill>
              <a:latin typeface="Arial"/>
              <a:ea typeface="Arial"/>
              <a:cs typeface="Arial"/>
              <a:sym typeface="Arial"/>
            </a:endParaRPr>
          </a:p>
          <a:p>
            <a:pPr marL="285750" marR="0" lvl="0" indent="-285750" algn="l" rtl="0">
              <a:spcBef>
                <a:spcPts val="600"/>
              </a:spcBef>
              <a:spcAft>
                <a:spcPts val="0"/>
              </a:spcAft>
              <a:buSzPts val="1400"/>
              <a:buChar char="•"/>
            </a:pPr>
            <a:r>
              <a:rPr lang="en-US"/>
              <a:t>In this group, swimmers will look to improve in all areas and begin to focus on competing. </a:t>
            </a:r>
            <a:endParaRPr/>
          </a:p>
        </p:txBody>
      </p:sp>
      <p:sp>
        <p:nvSpPr>
          <p:cNvPr id="125" name="Google Shape;125;p5"/>
          <p:cNvSpPr txBox="1"/>
          <p:nvPr/>
        </p:nvSpPr>
        <p:spPr>
          <a:xfrm>
            <a:off x="4257744" y="5039980"/>
            <a:ext cx="7560630" cy="146193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11-12 year olds and first season 13-14 year olds.</a:t>
            </a:r>
            <a:endParaRPr/>
          </a:p>
          <a:p>
            <a:pPr marL="285750" marR="0" lvl="0"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This is our first level of our age group program. Swimmers must demonstrate stroke proficiency in freestyle and backstroke and have the endurance required to complete a 1.5 hour training session to swim with Silver. This group will focus on furthering our swimmers development, creating greater strength and endurance and working on improving technique.</a:t>
            </a:r>
            <a:endParaRPr/>
          </a:p>
        </p:txBody>
      </p:sp>
      <p:sp>
        <p:nvSpPr>
          <p:cNvPr id="126" name="Google Shape;126;p5"/>
          <p:cNvSpPr txBox="1"/>
          <p:nvPr/>
        </p:nvSpPr>
        <p:spPr>
          <a:xfrm>
            <a:off x="4257744" y="4529302"/>
            <a:ext cx="7560630" cy="510678"/>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2800"/>
              <a:buFont typeface="Play"/>
              <a:buNone/>
            </a:pPr>
            <a:r>
              <a:rPr lang="en-US" sz="2800" b="0" i="0" u="none" strike="noStrike" cap="none">
                <a:solidFill>
                  <a:schemeClr val="dk1"/>
                </a:solidFill>
                <a:latin typeface="Play"/>
                <a:ea typeface="Play"/>
                <a:cs typeface="Play"/>
                <a:sym typeface="Play"/>
              </a:rPr>
              <a:t>Silver</a:t>
            </a:r>
            <a:endParaRPr/>
          </a:p>
        </p:txBody>
      </p:sp>
      <p:sp>
        <p:nvSpPr>
          <p:cNvPr id="127" name="Google Shape;127;p5"/>
          <p:cNvSpPr txBox="1"/>
          <p:nvPr/>
        </p:nvSpPr>
        <p:spPr>
          <a:xfrm>
            <a:off x="4257744" y="2699002"/>
            <a:ext cx="7560630" cy="510678"/>
          </a:xfrm>
          <a:prstGeom prst="rect">
            <a:avLst/>
          </a:prstGeom>
          <a:solidFill>
            <a:srgbClr val="D3B096"/>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2800"/>
              <a:buFont typeface="Play"/>
              <a:buNone/>
            </a:pPr>
            <a:r>
              <a:rPr lang="en-US" sz="2800" b="0" i="0" u="none" strike="noStrike" cap="none">
                <a:solidFill>
                  <a:schemeClr val="lt1"/>
                </a:solidFill>
                <a:latin typeface="Play"/>
                <a:ea typeface="Play"/>
                <a:cs typeface="Play"/>
                <a:sym typeface="Play"/>
              </a:rPr>
              <a:t>Bronze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6"/>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133" name="Google Shape;133;p6"/>
          <p:cNvSpPr txBox="1">
            <a:spLocks noGrp="1"/>
          </p:cNvSpPr>
          <p:nvPr>
            <p:ph type="title"/>
          </p:nvPr>
        </p:nvSpPr>
        <p:spPr>
          <a:xfrm>
            <a:off x="4257744" y="246520"/>
            <a:ext cx="7560630" cy="510678"/>
          </a:xfrm>
          <a:prstGeom prst="rect">
            <a:avLst/>
          </a:prstGeom>
          <a:solidFill>
            <a:srgbClr val="CC9900"/>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800"/>
              <a:buFont typeface="Play"/>
              <a:buNone/>
            </a:pPr>
            <a:r>
              <a:rPr lang="en-US" sz="2800">
                <a:solidFill>
                  <a:schemeClr val="lt1"/>
                </a:solidFill>
              </a:rPr>
              <a:t>Gold</a:t>
            </a:r>
            <a:endParaRPr/>
          </a:p>
        </p:txBody>
      </p:sp>
      <p:sp>
        <p:nvSpPr>
          <p:cNvPr id="134" name="Google Shape;134;p6"/>
          <p:cNvSpPr txBox="1"/>
          <p:nvPr/>
        </p:nvSpPr>
        <p:spPr>
          <a:xfrm>
            <a:off x="696008" y="1116318"/>
            <a:ext cx="2450315"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Training Groups</a:t>
            </a:r>
            <a:endParaRPr/>
          </a:p>
        </p:txBody>
      </p:sp>
      <p:sp>
        <p:nvSpPr>
          <p:cNvPr id="135" name="Google Shape;135;p6"/>
          <p:cNvSpPr txBox="1"/>
          <p:nvPr/>
        </p:nvSpPr>
        <p:spPr>
          <a:xfrm>
            <a:off x="4257744" y="757198"/>
            <a:ext cx="7560630" cy="132343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13-14 year olds.</a:t>
            </a:r>
            <a:endParaRPr/>
          </a:p>
          <a:p>
            <a:pPr marL="285750" marR="0" lvl="0"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This group’s focus will be preparing these swimmers for Senior group and high school swimming. </a:t>
            </a:r>
            <a:endParaRPr/>
          </a:p>
          <a:p>
            <a:pPr marL="285750" marR="0" lvl="0"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This group will have 2 hour training sessions and focus on improving times and sharpening technique. Swimmers in this group will be proficient in all 4 strokes.</a:t>
            </a:r>
            <a:endParaRPr/>
          </a:p>
        </p:txBody>
      </p:sp>
      <p:sp>
        <p:nvSpPr>
          <p:cNvPr id="136" name="Google Shape;136;p6"/>
          <p:cNvSpPr txBox="1"/>
          <p:nvPr/>
        </p:nvSpPr>
        <p:spPr>
          <a:xfrm>
            <a:off x="4267576" y="3227601"/>
            <a:ext cx="7560630" cy="132343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High school and college swimmers.</a:t>
            </a:r>
            <a:endParaRPr/>
          </a:p>
          <a:p>
            <a:pPr marL="285750" marR="0" lvl="0"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This group will be for all swimmers who are in high school or college. This group will focus on preparing swimmers to compete at all levels (National through regional). </a:t>
            </a:r>
            <a:endParaRPr/>
          </a:p>
          <a:p>
            <a:pPr marL="285750" marR="0" lvl="0"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This group will focus on strengthening swimmers’ bodies and minds and is a culmination of every level of our program.</a:t>
            </a:r>
            <a:endParaRPr/>
          </a:p>
        </p:txBody>
      </p:sp>
      <p:sp>
        <p:nvSpPr>
          <p:cNvPr id="137" name="Google Shape;137;p6"/>
          <p:cNvSpPr txBox="1"/>
          <p:nvPr/>
        </p:nvSpPr>
        <p:spPr>
          <a:xfrm>
            <a:off x="4267576" y="2716923"/>
            <a:ext cx="7560630" cy="510678"/>
          </a:xfrm>
          <a:prstGeom prst="rect">
            <a:avLst/>
          </a:prstGeom>
          <a:solidFill>
            <a:srgbClr val="BFBFBF"/>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7F26DE"/>
              </a:buClr>
              <a:buSzPts val="2800"/>
              <a:buFont typeface="Play"/>
              <a:buNone/>
            </a:pPr>
            <a:r>
              <a:rPr lang="en-US" sz="2800" b="0" i="0" u="none" strike="noStrike" cap="none">
                <a:solidFill>
                  <a:srgbClr val="7F26DE"/>
                </a:solidFill>
                <a:latin typeface="Play"/>
                <a:ea typeface="Play"/>
                <a:cs typeface="Play"/>
                <a:sym typeface="Play"/>
              </a:rPr>
              <a:t>Senior</a:t>
            </a:r>
            <a:r>
              <a:rPr lang="en-US" sz="2800" b="0" i="0" u="none" strike="noStrike" cap="none">
                <a:solidFill>
                  <a:schemeClr val="dk1"/>
                </a:solidFill>
                <a:latin typeface="Play"/>
                <a:ea typeface="Play"/>
                <a:cs typeface="Play"/>
                <a:sym typeface="Play"/>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p:nvPr/>
        </p:nvSpPr>
        <p:spPr>
          <a:xfrm>
            <a:off x="4257744" y="752225"/>
            <a:ext cx="7560630" cy="346248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Bulldog Prep </a:t>
            </a:r>
            <a:r>
              <a:rPr lang="en-US" sz="1600" b="0" i="0" u="none" strike="noStrike" cap="none">
                <a:solidFill>
                  <a:srgbClr val="000000"/>
                </a:solidFill>
                <a:latin typeface="Arial"/>
                <a:ea typeface="Arial"/>
                <a:cs typeface="Arial"/>
                <a:sym typeface="Arial"/>
              </a:rPr>
              <a:t>- 5 days a week (4 weekdays and Saturday), 1 hour practices.</a:t>
            </a:r>
            <a:endParaRPr/>
          </a:p>
          <a:p>
            <a:pPr marL="285750" marR="0" lvl="0" indent="-285750" algn="l" rtl="0">
              <a:spcBef>
                <a:spcPts val="60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Bronze</a:t>
            </a:r>
            <a:r>
              <a:rPr lang="en-US" sz="1600" b="0" i="0" u="none" strike="noStrike" cap="none">
                <a:solidFill>
                  <a:srgbClr val="000000"/>
                </a:solidFill>
                <a:latin typeface="Arial"/>
                <a:ea typeface="Arial"/>
                <a:cs typeface="Arial"/>
                <a:sym typeface="Arial"/>
              </a:rPr>
              <a:t> - 5 days a week (4 weekdays and Saturday), 1.5 hour practices.</a:t>
            </a:r>
            <a:endParaRPr/>
          </a:p>
          <a:p>
            <a:pPr marL="285750" marR="0" lvl="0" indent="-285750" algn="l" rtl="0">
              <a:spcBef>
                <a:spcPts val="60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Silver</a:t>
            </a:r>
            <a:r>
              <a:rPr lang="en-US" sz="1600" b="0" i="0" u="none" strike="noStrike" cap="none">
                <a:solidFill>
                  <a:srgbClr val="000000"/>
                </a:solidFill>
                <a:latin typeface="Arial"/>
                <a:ea typeface="Arial"/>
                <a:cs typeface="Arial"/>
                <a:sym typeface="Arial"/>
              </a:rPr>
              <a:t> - 6 days a week, 1.5 hour practices.</a:t>
            </a:r>
            <a:endParaRPr/>
          </a:p>
          <a:p>
            <a:pPr marL="285750" marR="0" lvl="0" indent="-285750" algn="l" rtl="0">
              <a:spcBef>
                <a:spcPts val="60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Gold</a:t>
            </a:r>
            <a:r>
              <a:rPr lang="en-US" sz="1600" b="0" i="0" u="none" strike="noStrike" cap="none">
                <a:solidFill>
                  <a:srgbClr val="000000"/>
                </a:solidFill>
                <a:latin typeface="Arial"/>
                <a:ea typeface="Arial"/>
                <a:cs typeface="Arial"/>
                <a:sym typeface="Arial"/>
              </a:rPr>
              <a:t> - 6 days a week, 2 hour practices. Additional practices during summer.</a:t>
            </a:r>
            <a:endParaRPr sz="1600" b="0" i="0" u="none" strike="noStrike" cap="none">
              <a:solidFill>
                <a:srgbClr val="000000"/>
              </a:solidFill>
              <a:latin typeface="Arial"/>
              <a:ea typeface="Arial"/>
              <a:cs typeface="Arial"/>
              <a:sym typeface="Arial"/>
            </a:endParaRPr>
          </a:p>
          <a:p>
            <a:pPr marL="285750" marR="0" lvl="0" indent="-285750" algn="l" rtl="0">
              <a:spcBef>
                <a:spcPts val="600"/>
              </a:spcBef>
              <a:spcAft>
                <a:spcPts val="0"/>
              </a:spcAft>
              <a:buClr>
                <a:srgbClr val="000000"/>
              </a:buClr>
              <a:buSzPts val="1600"/>
              <a:buFont typeface="Arial"/>
              <a:buChar char="•"/>
            </a:pPr>
            <a:r>
              <a:rPr lang="en-US" sz="1600" b="1" i="0" u="none" strike="noStrike" cap="none">
                <a:solidFill>
                  <a:srgbClr val="000000"/>
                </a:solidFill>
                <a:latin typeface="Arial"/>
                <a:ea typeface="Arial"/>
                <a:cs typeface="Arial"/>
                <a:sym typeface="Arial"/>
              </a:rPr>
              <a:t>Senior</a:t>
            </a:r>
            <a:r>
              <a:rPr lang="en-US" sz="1600" b="0" i="0" u="none" strike="noStrike" cap="none">
                <a:solidFill>
                  <a:srgbClr val="000000"/>
                </a:solidFill>
                <a:latin typeface="Arial"/>
                <a:ea typeface="Arial"/>
                <a:cs typeface="Arial"/>
                <a:sym typeface="Arial"/>
              </a:rPr>
              <a:t> - 6 days a week, 2.25 hour practices. Additional summer practices. </a:t>
            </a:r>
            <a:endParaRPr/>
          </a:p>
          <a:p>
            <a:pPr marL="0" marR="0" lvl="0" indent="0" algn="l" rtl="0">
              <a:spcBef>
                <a:spcPts val="600"/>
              </a:spcBef>
              <a:spcAft>
                <a:spcPts val="0"/>
              </a:spcAft>
              <a:buNone/>
            </a:pPr>
            <a:endParaRPr sz="800" b="0" i="0" u="none" strike="noStrike" cap="none">
              <a:solidFill>
                <a:srgbClr val="000000"/>
              </a:solidFill>
              <a:latin typeface="Arial"/>
              <a:ea typeface="Arial"/>
              <a:cs typeface="Arial"/>
              <a:sym typeface="Arial"/>
            </a:endParaRPr>
          </a:p>
          <a:p>
            <a:pPr marL="285750" marR="0" lvl="0" indent="-285750" algn="l" rtl="0">
              <a:spcBef>
                <a:spcPts val="6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During HS season (Nov – Feb), high school home meets may alter team practices. </a:t>
            </a:r>
            <a:endParaRPr sz="1600" b="0" i="0" u="none" strike="noStrike" cap="none">
              <a:solidFill>
                <a:srgbClr val="000000"/>
              </a:solidFill>
              <a:latin typeface="Arial"/>
              <a:ea typeface="Arial"/>
              <a:cs typeface="Arial"/>
              <a:sym typeface="Arial"/>
            </a:endParaRPr>
          </a:p>
          <a:p>
            <a:pPr marL="285750" marR="0" lvl="0" indent="-285750" algn="l" rtl="0">
              <a:spcBef>
                <a:spcPts val="6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The schedule is updated on the </a:t>
            </a:r>
            <a:r>
              <a:rPr lang="en-US" sz="1600" b="0" i="0" u="sng" strike="noStrike" cap="none">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PRACTICE CALENDAR</a:t>
            </a:r>
            <a:r>
              <a:rPr lang="en-US" sz="1600" b="0" i="0" u="none" strike="noStrike" cap="none">
                <a:solidFill>
                  <a:srgbClr val="000000"/>
                </a:solidFill>
                <a:latin typeface="Arial"/>
                <a:ea typeface="Arial"/>
                <a:cs typeface="Arial"/>
                <a:sym typeface="Arial"/>
              </a:rPr>
              <a:t> on the website.  We try and have at least 1-2 months in advance scheduled.  You can subscribe to the calendar to ensure you have the current and correct schedule conveniently on your phone calendar.  Instructions are on the website.</a:t>
            </a:r>
            <a:endParaRPr/>
          </a:p>
        </p:txBody>
      </p:sp>
      <p:pic>
        <p:nvPicPr>
          <p:cNvPr id="143" name="Google Shape;143;p7"/>
          <p:cNvPicPr preferRelativeResize="0"/>
          <p:nvPr/>
        </p:nvPicPr>
        <p:blipFill rotWithShape="1">
          <a:blip r:embed="rId4">
            <a:alphaModFix/>
          </a:blip>
          <a:srcRect/>
          <a:stretch/>
        </p:blipFill>
        <p:spPr>
          <a:xfrm>
            <a:off x="1" y="0"/>
            <a:ext cx="3886200" cy="6858000"/>
          </a:xfrm>
          <a:prstGeom prst="rect">
            <a:avLst/>
          </a:prstGeom>
          <a:noFill/>
          <a:ln>
            <a:noFill/>
          </a:ln>
        </p:spPr>
      </p:pic>
      <p:sp>
        <p:nvSpPr>
          <p:cNvPr id="144" name="Google Shape;144;p7"/>
          <p:cNvSpPr txBox="1"/>
          <p:nvPr/>
        </p:nvSpPr>
        <p:spPr>
          <a:xfrm>
            <a:off x="4257741" y="4332849"/>
            <a:ext cx="7560630" cy="510678"/>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Play"/>
              <a:buNone/>
            </a:pPr>
            <a:r>
              <a:rPr lang="en-US" sz="2600" b="0" i="0" u="none" strike="noStrike" cap="none">
                <a:solidFill>
                  <a:schemeClr val="dk1"/>
                </a:solidFill>
                <a:latin typeface="Play"/>
                <a:ea typeface="Play"/>
                <a:cs typeface="Play"/>
                <a:sym typeface="Play"/>
              </a:rPr>
              <a:t>How often should my swimmer come to practice?</a:t>
            </a:r>
            <a:endParaRPr sz="1200"/>
          </a:p>
        </p:txBody>
      </p:sp>
      <p:sp>
        <p:nvSpPr>
          <p:cNvPr id="145" name="Google Shape;145;p7"/>
          <p:cNvSpPr txBox="1"/>
          <p:nvPr/>
        </p:nvSpPr>
        <p:spPr>
          <a:xfrm>
            <a:off x="4257744" y="246520"/>
            <a:ext cx="7560630" cy="510678"/>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b="0" i="0" u="none" strike="noStrike" cap="none">
                <a:solidFill>
                  <a:schemeClr val="dk1"/>
                </a:solidFill>
                <a:latin typeface="Play"/>
                <a:ea typeface="Play"/>
                <a:cs typeface="Play"/>
                <a:sym typeface="Play"/>
              </a:rPr>
              <a:t>What is the practice schedule?</a:t>
            </a:r>
            <a:endParaRPr/>
          </a:p>
        </p:txBody>
      </p:sp>
      <p:sp>
        <p:nvSpPr>
          <p:cNvPr id="146" name="Google Shape;146;p7"/>
          <p:cNvSpPr txBox="1"/>
          <p:nvPr/>
        </p:nvSpPr>
        <p:spPr>
          <a:xfrm>
            <a:off x="4257742" y="4843527"/>
            <a:ext cx="7560629" cy="164660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Practices are not mandatory. Talk with your child’s coach and determine the amount of practices that best fit your family’s schedule. </a:t>
            </a:r>
            <a:endParaRPr/>
          </a:p>
          <a:p>
            <a:pPr marL="285750" marR="0" lvl="0" indent="-285750" algn="l" rtl="0">
              <a:spcBef>
                <a:spcPts val="600"/>
              </a:spcBef>
              <a:spcAft>
                <a:spcPts val="0"/>
              </a:spcAft>
              <a:buClr>
                <a:srgbClr val="000000"/>
              </a:buClr>
              <a:buSzPts val="1600"/>
              <a:buFont typeface="Arial"/>
              <a:buChar char="•"/>
            </a:pPr>
            <a:r>
              <a:rPr lang="en-US" sz="1600" b="0" i="0" u="none" strike="noStrike" cap="none">
                <a:solidFill>
                  <a:srgbClr val="000000"/>
                </a:solidFill>
                <a:latin typeface="Arial"/>
                <a:ea typeface="Arial"/>
                <a:cs typeface="Arial"/>
                <a:sym typeface="Arial"/>
              </a:rPr>
              <a:t>However, the more you attend, the better you will get, the more fun it becomes! Your swimmer will get to know teammates better, gain endurance, and have more opportunities to work on stroke, turn and start technique if they consistently make practices.</a:t>
            </a:r>
            <a:endParaRPr sz="1600" b="0" i="0" u="none" strike="noStrike" cap="none">
              <a:solidFill>
                <a:schemeClr val="dk1"/>
              </a:solidFill>
              <a:latin typeface="Arial"/>
              <a:ea typeface="Arial"/>
              <a:cs typeface="Arial"/>
              <a:sym typeface="Arial"/>
            </a:endParaRPr>
          </a:p>
        </p:txBody>
      </p:sp>
      <p:sp>
        <p:nvSpPr>
          <p:cNvPr id="147" name="Google Shape;147;p7"/>
          <p:cNvSpPr txBox="1"/>
          <p:nvPr/>
        </p:nvSpPr>
        <p:spPr>
          <a:xfrm>
            <a:off x="696008" y="1116318"/>
            <a:ext cx="2725618"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Practice Schedule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p:nvPr/>
        </p:nvSpPr>
        <p:spPr>
          <a:xfrm>
            <a:off x="4257744" y="791553"/>
            <a:ext cx="7560600" cy="6080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PRACTICE EQUIPMENT</a:t>
            </a:r>
            <a:endParaRPr sz="1400" b="1" i="0" u="none" strike="noStrike" cap="none">
              <a:solidFill>
                <a:srgbClr val="000000"/>
              </a:solidFill>
              <a:latin typeface="Arial"/>
              <a:ea typeface="Arial"/>
              <a:cs typeface="Arial"/>
              <a:sym typeface="Arial"/>
            </a:endParaRPr>
          </a:p>
          <a:p>
            <a:pPr marL="285750" marR="0" lvl="0" indent="-285750" algn="l" rtl="0">
              <a:spcBef>
                <a:spcPts val="60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Gateway: </a:t>
            </a:r>
            <a:r>
              <a:rPr lang="en-US" sz="1400" b="0" i="0" u="none" strike="noStrike" cap="none">
                <a:solidFill>
                  <a:srgbClr val="000000"/>
                </a:solidFill>
                <a:latin typeface="Arial"/>
                <a:ea typeface="Arial"/>
                <a:cs typeface="Arial"/>
                <a:sym typeface="Arial"/>
              </a:rPr>
              <a:t>kickboard (team provides)</a:t>
            </a:r>
            <a:endParaRPr/>
          </a:p>
          <a:p>
            <a:pPr marL="285750" marR="0" lvl="0" indent="-285750" algn="l" rtl="0">
              <a:spcBef>
                <a:spcPts val="60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Bulldog Prep: </a:t>
            </a:r>
            <a:r>
              <a:rPr lang="en-US" sz="1400" b="0" i="0" u="none" strike="noStrike" cap="none">
                <a:solidFill>
                  <a:srgbClr val="000000"/>
                </a:solidFill>
                <a:latin typeface="Arial"/>
                <a:ea typeface="Arial"/>
                <a:cs typeface="Arial"/>
                <a:sym typeface="Arial"/>
              </a:rPr>
              <a:t>kickboard &amp; fins (team provides)</a:t>
            </a:r>
            <a:endParaRPr/>
          </a:p>
          <a:p>
            <a:pPr marL="285750" marR="0" lvl="0" indent="-285750" algn="l" rtl="0">
              <a:spcBef>
                <a:spcPts val="60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Bronze: </a:t>
            </a:r>
            <a:r>
              <a:rPr lang="en-US" sz="1400" b="0" i="0" u="none" strike="noStrike" cap="none">
                <a:solidFill>
                  <a:srgbClr val="000000"/>
                </a:solidFill>
                <a:latin typeface="Arial"/>
                <a:ea typeface="Arial"/>
                <a:cs typeface="Arial"/>
                <a:sym typeface="Arial"/>
              </a:rPr>
              <a:t>kickboard, fins &amp; pull buoys (some fins and all pull buoys - team provided)</a:t>
            </a:r>
            <a:endParaRPr/>
          </a:p>
          <a:p>
            <a:pPr marL="285750" marR="0" lvl="0" indent="-285750" algn="l" rtl="0">
              <a:spcBef>
                <a:spcPts val="60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Silver: </a:t>
            </a:r>
            <a:r>
              <a:rPr lang="en-US" sz="1400" b="0" i="0" u="none" strike="noStrike" cap="none">
                <a:solidFill>
                  <a:srgbClr val="000000"/>
                </a:solidFill>
                <a:latin typeface="Arial"/>
                <a:ea typeface="Arial"/>
                <a:cs typeface="Arial"/>
                <a:sym typeface="Arial"/>
              </a:rPr>
              <a:t>kickboard, pullbuoy, and fins</a:t>
            </a:r>
            <a:endParaRPr/>
          </a:p>
          <a:p>
            <a:pPr marL="285750" marR="0" lvl="0" indent="-285750" algn="l" rtl="0">
              <a:spcBef>
                <a:spcPts val="60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Gold: </a:t>
            </a:r>
            <a:r>
              <a:rPr lang="en-US" sz="1400" b="0" i="0" u="none" strike="noStrike" cap="none">
                <a:solidFill>
                  <a:srgbClr val="000000"/>
                </a:solidFill>
                <a:latin typeface="Arial"/>
                <a:ea typeface="Arial"/>
                <a:cs typeface="Arial"/>
                <a:sym typeface="Arial"/>
              </a:rPr>
              <a:t>kickboard, pullbuoy, fins, snorkel, paddles</a:t>
            </a:r>
            <a:endParaRPr/>
          </a:p>
          <a:p>
            <a:pPr marL="285750" marR="0" lvl="0" indent="-285750" algn="l" rtl="0">
              <a:spcBef>
                <a:spcPts val="600"/>
              </a:spcBef>
              <a:spcAft>
                <a:spcPts val="0"/>
              </a:spcAft>
              <a:buClr>
                <a:srgbClr val="000000"/>
              </a:buClr>
              <a:buSzPts val="1400"/>
              <a:buFont typeface="Arial"/>
              <a:buChar char="•"/>
            </a:pPr>
            <a:r>
              <a:rPr lang="en-US" sz="1400" b="1" i="0" u="none" strike="noStrike" cap="none">
                <a:solidFill>
                  <a:srgbClr val="000000"/>
                </a:solidFill>
                <a:latin typeface="Arial"/>
                <a:ea typeface="Arial"/>
                <a:cs typeface="Arial"/>
                <a:sym typeface="Arial"/>
              </a:rPr>
              <a:t>Senior: </a:t>
            </a:r>
            <a:r>
              <a:rPr lang="en-US" sz="1400" b="0" i="0" u="none" strike="noStrike" cap="none">
                <a:solidFill>
                  <a:srgbClr val="000000"/>
                </a:solidFill>
                <a:latin typeface="Arial"/>
                <a:ea typeface="Arial"/>
                <a:cs typeface="Arial"/>
                <a:sym typeface="Arial"/>
              </a:rPr>
              <a:t>kickboard, pullbuoy, fins, snorkel, paddles.</a:t>
            </a:r>
            <a:endParaRPr/>
          </a:p>
          <a:p>
            <a:pPr marL="0" marR="0" lvl="0" indent="0" algn="l" rtl="0">
              <a:spcBef>
                <a:spcPts val="1800"/>
              </a:spcBef>
              <a:spcAft>
                <a:spcPts val="0"/>
              </a:spcAft>
              <a:buNone/>
            </a:pPr>
            <a:r>
              <a:rPr lang="en-US" sz="1400" b="1" i="0" u="none" strike="noStrike" cap="none">
                <a:solidFill>
                  <a:srgbClr val="000000"/>
                </a:solidFill>
                <a:latin typeface="Arial"/>
                <a:ea typeface="Arial"/>
                <a:cs typeface="Arial"/>
                <a:sym typeface="Arial"/>
              </a:rPr>
              <a:t>TEAM CAPS</a:t>
            </a:r>
            <a:endParaRPr/>
          </a:p>
          <a:p>
            <a:pPr marL="285750" marR="0" lvl="0"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All swimmers will be given a free BBSC cap upon initially joining the club.  Members will be responsible for purchasing all replacement caps.  Requests for further silicone caps ($1</a:t>
            </a:r>
            <a:r>
              <a:rPr lang="en-US"/>
              <a:t>0</a:t>
            </a:r>
            <a:r>
              <a:rPr lang="en-US" sz="1400" b="0" i="0" u="none" strike="noStrike" cap="none">
                <a:solidFill>
                  <a:srgbClr val="000000"/>
                </a:solidFill>
                <a:latin typeface="Arial"/>
                <a:ea typeface="Arial"/>
                <a:cs typeface="Arial"/>
                <a:sym typeface="Arial"/>
              </a:rPr>
              <a:t>) can be made directly to the coaches at practice during the season and the charge will be applied to your monthly bill.</a:t>
            </a:r>
            <a:endParaRPr/>
          </a:p>
          <a:p>
            <a:pPr marL="285750" marR="0" lvl="0"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We will periodically have an order for personalized caps - your swimmers name on the side.  Personalized caps are $25/2 caps.</a:t>
            </a:r>
            <a:endParaRPr/>
          </a:p>
          <a:p>
            <a:pPr marL="0" marR="0" lvl="0" indent="0" algn="l" rtl="0">
              <a:spcBef>
                <a:spcPts val="1800"/>
              </a:spcBef>
              <a:spcAft>
                <a:spcPts val="0"/>
              </a:spcAft>
              <a:buNone/>
            </a:pPr>
            <a:r>
              <a:rPr lang="en-US" sz="1400" b="1" i="0" u="none" strike="noStrike" cap="none">
                <a:solidFill>
                  <a:srgbClr val="000000"/>
                </a:solidFill>
                <a:latin typeface="Arial"/>
                <a:ea typeface="Arial"/>
                <a:cs typeface="Arial"/>
                <a:sym typeface="Arial"/>
              </a:rPr>
              <a:t>SWIMSUIT</a:t>
            </a:r>
            <a:endParaRPr/>
          </a:p>
          <a:p>
            <a:pPr marL="285750" marR="0" lvl="0" indent="-285750" algn="l" rtl="0">
              <a:lnSpc>
                <a:spcPct val="100000"/>
              </a:lnSpc>
              <a:spcBef>
                <a:spcPts val="600"/>
              </a:spcBef>
              <a:spcAft>
                <a:spcPts val="0"/>
              </a:spcAft>
              <a:buSzPts val="1400"/>
              <a:buChar char="•"/>
            </a:pPr>
            <a:r>
              <a:rPr lang="en-US"/>
              <a:t>Swimsuits are often based on swimmer preference on cut and style; we do not have a mandatory team suit at this time.</a:t>
            </a:r>
            <a:endParaRPr/>
          </a:p>
          <a:p>
            <a:pPr marL="285750" marR="0" lvl="0" indent="-285750" algn="l" rtl="0">
              <a:lnSpc>
                <a:spcPct val="100000"/>
              </a:lnSpc>
              <a:spcBef>
                <a:spcPts val="600"/>
              </a:spcBef>
              <a:spcAft>
                <a:spcPts val="0"/>
              </a:spcAft>
              <a:buSzPts val="1400"/>
              <a:buChar char="•"/>
            </a:pPr>
            <a:r>
              <a:rPr lang="en-US"/>
              <a:t>Technical suits are recommended for swimmers 13 and up. If you would like to get your swimmer a tech suit before that you are more than welcome to but the benefits vary based on the swimmer.</a:t>
            </a:r>
            <a:endParaRPr/>
          </a:p>
          <a:p>
            <a:pPr marL="0" marR="0" lvl="0" indent="0" algn="l" rtl="0">
              <a:spcBef>
                <a:spcPts val="1800"/>
              </a:spcBef>
              <a:spcAft>
                <a:spcPts val="0"/>
              </a:spcAft>
              <a:buNone/>
            </a:pPr>
            <a:r>
              <a:rPr lang="en-US" sz="1400" b="1" i="0" u="none" strike="noStrike" cap="none">
                <a:solidFill>
                  <a:schemeClr val="dk1"/>
                </a:solidFill>
                <a:latin typeface="Arial"/>
                <a:ea typeface="Arial"/>
                <a:cs typeface="Arial"/>
                <a:sym typeface="Arial"/>
              </a:rPr>
              <a:t>Our team vendor is </a:t>
            </a:r>
            <a:r>
              <a:rPr lang="en-US" sz="1400" b="1" i="0" u="sng" strike="noStrike" cap="none">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Elsmore Swim Shop</a:t>
            </a:r>
            <a:r>
              <a:rPr lang="en-US" sz="1400" b="1" i="0" u="none" strike="noStrike" cap="none">
                <a:solidFill>
                  <a:schemeClr val="dk1"/>
                </a:solidFill>
                <a:latin typeface="Arial"/>
                <a:ea typeface="Arial"/>
                <a:cs typeface="Arial"/>
                <a:sym typeface="Arial"/>
              </a:rPr>
              <a:t>. </a:t>
            </a:r>
            <a:endParaRPr sz="1400" b="1" i="0" u="none" strike="noStrike" cap="none">
              <a:solidFill>
                <a:schemeClr val="dk1"/>
              </a:solidFill>
              <a:latin typeface="Arial"/>
              <a:ea typeface="Arial"/>
              <a:cs typeface="Arial"/>
              <a:sym typeface="Arial"/>
            </a:endParaRPr>
          </a:p>
        </p:txBody>
      </p:sp>
      <p:pic>
        <p:nvPicPr>
          <p:cNvPr id="153" name="Google Shape;153;p8"/>
          <p:cNvPicPr preferRelativeResize="0"/>
          <p:nvPr/>
        </p:nvPicPr>
        <p:blipFill rotWithShape="1">
          <a:blip r:embed="rId4">
            <a:alphaModFix/>
          </a:blip>
          <a:srcRect/>
          <a:stretch/>
        </p:blipFill>
        <p:spPr>
          <a:xfrm>
            <a:off x="1" y="0"/>
            <a:ext cx="3886200" cy="6858000"/>
          </a:xfrm>
          <a:prstGeom prst="rect">
            <a:avLst/>
          </a:prstGeom>
          <a:noFill/>
          <a:ln>
            <a:noFill/>
          </a:ln>
        </p:spPr>
      </p:pic>
      <p:sp>
        <p:nvSpPr>
          <p:cNvPr id="154" name="Google Shape;154;p8"/>
          <p:cNvSpPr txBox="1"/>
          <p:nvPr/>
        </p:nvSpPr>
        <p:spPr>
          <a:xfrm>
            <a:off x="4257744" y="246520"/>
            <a:ext cx="7560630" cy="510678"/>
          </a:xfrm>
          <a:prstGeom prst="rect">
            <a:avLst/>
          </a:prstGeom>
          <a:solidFill>
            <a:srgbClr val="D8D8D8"/>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2800"/>
              <a:buFont typeface="Play"/>
              <a:buNone/>
            </a:pPr>
            <a:r>
              <a:rPr lang="en-US" sz="2800" b="0" i="0" u="none" strike="noStrike" cap="none">
                <a:solidFill>
                  <a:schemeClr val="dk1"/>
                </a:solidFill>
                <a:latin typeface="Play"/>
                <a:ea typeface="Play"/>
                <a:cs typeface="Play"/>
                <a:sym typeface="Play"/>
              </a:rPr>
              <a:t>What equipment does my swimmer need?</a:t>
            </a:r>
            <a:endParaRPr/>
          </a:p>
        </p:txBody>
      </p:sp>
      <p:sp>
        <p:nvSpPr>
          <p:cNvPr id="155" name="Google Shape;155;p8"/>
          <p:cNvSpPr txBox="1"/>
          <p:nvPr/>
        </p:nvSpPr>
        <p:spPr>
          <a:xfrm>
            <a:off x="419289" y="501859"/>
            <a:ext cx="3047624" cy="250195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Swimming</a:t>
            </a:r>
            <a:endParaRPr/>
          </a:p>
          <a:p>
            <a:pPr marL="0" marR="0" lvl="0" indent="0" algn="l"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Equipment</a:t>
            </a:r>
            <a:endParaRPr/>
          </a:p>
        </p:txBody>
      </p:sp>
      <p:sp>
        <p:nvSpPr>
          <p:cNvPr id="156" name="Google Shape;156;p8"/>
          <p:cNvSpPr txBox="1"/>
          <p:nvPr/>
        </p:nvSpPr>
        <p:spPr>
          <a:xfrm>
            <a:off x="624727" y="2766218"/>
            <a:ext cx="2450315" cy="1953266"/>
          </a:xfrm>
          <a:prstGeom prst="rect">
            <a:avLst/>
          </a:prstGeom>
          <a:noFill/>
          <a:ln>
            <a:noFill/>
          </a:ln>
        </p:spPr>
        <p:txBody>
          <a:bodyPr spcFirstLastPara="1" wrap="square" lIns="91425" tIns="45700" rIns="91425" bIns="45700" anchor="ctr" anchorCtr="0">
            <a:normAutofit/>
          </a:bodyPr>
          <a:lstStyle/>
          <a:p>
            <a:pPr marL="457200" marR="0" lvl="0" indent="-274320" algn="l" rtl="0">
              <a:lnSpc>
                <a:spcPct val="90000"/>
              </a:lnSpc>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Practice</a:t>
            </a:r>
            <a:endParaRPr/>
          </a:p>
          <a:p>
            <a:pPr marL="457200" marR="0" lvl="0" indent="-274320" algn="l" rtl="0">
              <a:lnSpc>
                <a:spcPct val="90000"/>
              </a:lnSpc>
              <a:spcBef>
                <a:spcPts val="120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Caps</a:t>
            </a:r>
            <a:endParaRPr/>
          </a:p>
          <a:p>
            <a:pPr marL="457200" marR="0" lvl="0" indent="-274320" algn="l" rtl="0">
              <a:lnSpc>
                <a:spcPct val="90000"/>
              </a:lnSpc>
              <a:spcBef>
                <a:spcPts val="120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Swimsuits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0"/>
          <p:cNvSpPr txBox="1"/>
          <p:nvPr/>
        </p:nvSpPr>
        <p:spPr>
          <a:xfrm>
            <a:off x="4257744" y="246520"/>
            <a:ext cx="7560630" cy="72327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800"/>
              <a:buFont typeface="Play"/>
              <a:buNone/>
            </a:pPr>
            <a:r>
              <a:rPr lang="en-US" sz="2800" b="0" i="0" u="none" strike="noStrike" cap="none">
                <a:solidFill>
                  <a:schemeClr val="dk1"/>
                </a:solidFill>
                <a:latin typeface="Play"/>
                <a:ea typeface="Play"/>
                <a:cs typeface="Play"/>
                <a:sym typeface="Play"/>
              </a:rPr>
              <a:t>How much will this cost me?</a:t>
            </a:r>
            <a:endParaRPr/>
          </a:p>
        </p:txBody>
      </p:sp>
      <p:pic>
        <p:nvPicPr>
          <p:cNvPr id="170" name="Google Shape;170;p10"/>
          <p:cNvPicPr preferRelativeResize="0"/>
          <p:nvPr/>
        </p:nvPicPr>
        <p:blipFill rotWithShape="1">
          <a:blip r:embed="rId3">
            <a:alphaModFix/>
          </a:blip>
          <a:srcRect/>
          <a:stretch/>
        </p:blipFill>
        <p:spPr>
          <a:xfrm>
            <a:off x="1" y="0"/>
            <a:ext cx="3886200" cy="6858000"/>
          </a:xfrm>
          <a:prstGeom prst="rect">
            <a:avLst/>
          </a:prstGeom>
          <a:noFill/>
          <a:ln>
            <a:noFill/>
          </a:ln>
        </p:spPr>
      </p:pic>
      <p:sp>
        <p:nvSpPr>
          <p:cNvPr id="171" name="Google Shape;171;p10"/>
          <p:cNvSpPr txBox="1"/>
          <p:nvPr/>
        </p:nvSpPr>
        <p:spPr>
          <a:xfrm>
            <a:off x="696008" y="1116318"/>
            <a:ext cx="2450315"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lt1"/>
              </a:buClr>
              <a:buSzPts val="4400"/>
              <a:buFont typeface="Arial"/>
              <a:buNone/>
            </a:pPr>
            <a:r>
              <a:rPr lang="en-US" sz="4400" b="0" i="0" u="none" strike="noStrike" cap="none">
                <a:solidFill>
                  <a:schemeClr val="lt1"/>
                </a:solidFill>
                <a:latin typeface="Arial"/>
                <a:ea typeface="Arial"/>
                <a:cs typeface="Arial"/>
                <a:sym typeface="Arial"/>
              </a:rPr>
              <a:t>Fees</a:t>
            </a:r>
            <a:endParaRPr/>
          </a:p>
        </p:txBody>
      </p:sp>
      <p:sp>
        <p:nvSpPr>
          <p:cNvPr id="172" name="Google Shape;172;p10"/>
          <p:cNvSpPr txBox="1"/>
          <p:nvPr/>
        </p:nvSpPr>
        <p:spPr>
          <a:xfrm>
            <a:off x="4257745" y="1116318"/>
            <a:ext cx="7560600" cy="4817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rgbClr val="000000"/>
                </a:solidFill>
                <a:latin typeface="Arial"/>
                <a:ea typeface="Arial"/>
                <a:cs typeface="Arial"/>
                <a:sym typeface="Arial"/>
              </a:rPr>
              <a:t>USA SWIMMING REGISTRATION FEE</a:t>
            </a:r>
            <a:endParaRPr/>
          </a:p>
          <a:p>
            <a:pPr marL="285750" marR="0" lvl="0" indent="-285750" algn="l" rtl="0">
              <a:spcBef>
                <a:spcPts val="12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All swimmers are required to be a Member of USA Swimming for Insurance Purposes. </a:t>
            </a:r>
            <a:endParaRPr/>
          </a:p>
          <a:p>
            <a:pPr marL="285750" marR="0" lvl="0"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New Members will now pay this directly to USA Swimming. Swimmers Returning to BBSC will be charged this fee when it is time for their swimmer to Renew.</a:t>
            </a:r>
            <a:endParaRPr/>
          </a:p>
          <a:p>
            <a:pPr marL="285750" marR="0" lvl="0"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$9</a:t>
            </a:r>
            <a:r>
              <a:rPr lang="en-US"/>
              <a:t>8</a:t>
            </a:r>
            <a:r>
              <a:rPr lang="en-US" sz="1400" b="0" i="0" u="none" strike="noStrike" cap="none">
                <a:solidFill>
                  <a:srgbClr val="000000"/>
                </a:solidFill>
                <a:latin typeface="Arial"/>
                <a:ea typeface="Arial"/>
                <a:cs typeface="Arial"/>
                <a:sym typeface="Arial"/>
              </a:rPr>
              <a:t>/year Premium USA Membership per Swimmer for Year-Round swimmers</a:t>
            </a:r>
            <a:endParaRPr/>
          </a:p>
          <a:p>
            <a:pPr marL="285750" marR="0" lvl="0"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a:t>
            </a:r>
            <a:r>
              <a:rPr lang="en-US"/>
              <a:t>47.50</a:t>
            </a:r>
            <a:r>
              <a:rPr lang="en-US" sz="1400" b="0" i="0" u="none" strike="noStrike" cap="none">
                <a:solidFill>
                  <a:srgbClr val="000000"/>
                </a:solidFill>
                <a:latin typeface="Arial"/>
                <a:ea typeface="Arial"/>
                <a:cs typeface="Arial"/>
                <a:sym typeface="Arial"/>
              </a:rPr>
              <a:t>/year Flex Membership per swimmer for Seasonal swimmers (limit 2 meets per year). Seasonal swimmers wishing to swim more than 2 meets must pay for a Premium membership. You can upgrade at any time during the year by paying the difference.</a:t>
            </a:r>
            <a:endParaRPr/>
          </a:p>
          <a:p>
            <a:pPr marL="285750" marR="0" lvl="0" indent="-196850" algn="l" rtl="0">
              <a:spcBef>
                <a:spcPts val="600"/>
              </a:spcBef>
              <a:spcAft>
                <a:spcPts val="0"/>
              </a:spcAft>
              <a:buClr>
                <a:schemeClr val="dk1"/>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spcBef>
                <a:spcPts val="600"/>
              </a:spcBef>
              <a:spcAft>
                <a:spcPts val="0"/>
              </a:spcAft>
              <a:buNone/>
            </a:pPr>
            <a:r>
              <a:rPr lang="en-US" sz="1400" b="1" i="0" u="none" strike="noStrike" cap="none">
                <a:solidFill>
                  <a:srgbClr val="000000"/>
                </a:solidFill>
                <a:latin typeface="Arial"/>
                <a:ea typeface="Arial"/>
                <a:cs typeface="Arial"/>
                <a:sym typeface="Arial"/>
              </a:rPr>
              <a:t>MEET ENTRY FEES</a:t>
            </a:r>
            <a:endParaRPr/>
          </a:p>
          <a:p>
            <a:pPr marL="285750" marR="0" lvl="0" indent="-285750" algn="l" rtl="0">
              <a:spcBef>
                <a:spcPts val="12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Swimmers are responsible for paying entry fees to all competitions in which they are entered.  Fees are paid in advance of the meet, so if a swimmer is unable to attend due to sickness or other commitment, you are obligated to pay the fee.  </a:t>
            </a:r>
            <a:endParaRPr/>
          </a:p>
          <a:p>
            <a:pPr marL="285750" marR="0" lvl="0"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Likewise, host clubs are not required to refund fees for cancellation of meet sessions due to uncontrollable circumstances, ie. inclement weather.  These fees vary depending on the type of competition and number of swimmers entered.  </a:t>
            </a:r>
            <a:endParaRPr/>
          </a:p>
          <a:p>
            <a:pPr marL="285750" marR="0" lvl="0" indent="-285750" algn="l" rtl="0">
              <a:spcBef>
                <a:spcPts val="60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They generally range from $20 - $40 per meet.  Meet entry fees are automatically applied to your monthly bill.  There are no entry fees for Intrasquad meets.</a:t>
            </a:r>
            <a:endParaRPr/>
          </a:p>
        </p:txBody>
      </p:sp>
      <p:sp>
        <p:nvSpPr>
          <p:cNvPr id="173" name="Google Shape;173;p10"/>
          <p:cNvSpPr txBox="1"/>
          <p:nvPr/>
        </p:nvSpPr>
        <p:spPr>
          <a:xfrm>
            <a:off x="624727" y="2661596"/>
            <a:ext cx="2450315" cy="1325563"/>
          </a:xfrm>
          <a:prstGeom prst="rect">
            <a:avLst/>
          </a:prstGeom>
          <a:noFill/>
          <a:ln>
            <a:noFill/>
          </a:ln>
        </p:spPr>
        <p:txBody>
          <a:bodyPr spcFirstLastPara="1" wrap="square" lIns="91425" tIns="45700" rIns="91425" bIns="45700" anchor="ctr" anchorCtr="0">
            <a:normAutofit/>
          </a:bodyPr>
          <a:lstStyle/>
          <a:p>
            <a:pPr marL="457200" marR="0" lvl="0" indent="-274320" algn="l" rtl="0">
              <a:lnSpc>
                <a:spcPct val="90000"/>
              </a:lnSpc>
              <a:spcBef>
                <a:spcPts val="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USA Swimming</a:t>
            </a:r>
            <a:endParaRPr/>
          </a:p>
          <a:p>
            <a:pPr marL="457200" marR="0" lvl="0" indent="-274320" algn="l" rtl="0">
              <a:lnSpc>
                <a:spcPct val="90000"/>
              </a:lnSpc>
              <a:spcBef>
                <a:spcPts val="600"/>
              </a:spcBef>
              <a:spcAft>
                <a:spcPts val="0"/>
              </a:spcAft>
              <a:buClr>
                <a:schemeClr val="lt1"/>
              </a:buClr>
              <a:buSzPts val="2800"/>
              <a:buFont typeface="Arial"/>
              <a:buChar char="-"/>
            </a:pPr>
            <a:r>
              <a:rPr lang="en-US" sz="2800" b="0" i="0" u="none" strike="noStrike" cap="none">
                <a:solidFill>
                  <a:schemeClr val="lt1"/>
                </a:solidFill>
                <a:latin typeface="Arial"/>
                <a:ea typeface="Arial"/>
                <a:cs typeface="Arial"/>
                <a:sym typeface="Arial"/>
              </a:rPr>
              <a:t>Meet Entry</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3702</Words>
  <Application>Microsoft Office PowerPoint</Application>
  <PresentationFormat>Widescreen</PresentationFormat>
  <Paragraphs>228</Paragraphs>
  <Slides>24</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Play</vt:lpstr>
      <vt:lpstr>Arial</vt:lpstr>
      <vt:lpstr>Office Theme</vt:lpstr>
      <vt:lpstr>2025/26 Season Information</vt:lpstr>
      <vt:lpstr>Table of Contents</vt:lpstr>
      <vt:lpstr>What training group will my swimmer be in?</vt:lpstr>
      <vt:lpstr>Gateway Program</vt:lpstr>
      <vt:lpstr>Bulldog Prep</vt:lpstr>
      <vt:lpstr>Gold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Ethan Hart</dc:creator>
  <cp:lastModifiedBy>Matt Elliott</cp:lastModifiedBy>
  <cp:revision>1</cp:revision>
  <dcterms:created xsi:type="dcterms:W3CDTF">2024-08-10T02:04:10Z</dcterms:created>
  <dcterms:modified xsi:type="dcterms:W3CDTF">2026-01-12T15:01:22Z</dcterms:modified>
</cp:coreProperties>
</file>