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14" r:id="rId1"/>
  </p:sldMasterIdLst>
  <p:notesMasterIdLst>
    <p:notesMasterId r:id="rId22"/>
  </p:notesMasterIdLst>
  <p:handoutMasterIdLst>
    <p:handoutMasterId r:id="rId23"/>
  </p:handout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4" r:id="rId18"/>
    <p:sldId id="275" r:id="rId19"/>
    <p:sldId id="265" r:id="rId20"/>
    <p:sldId id="276" r:id="rId2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102" d="100"/>
          <a:sy n="102" d="100"/>
        </p:scale>
        <p:origin x="834" y="10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1" d="100"/>
          <a:sy n="81" d="100"/>
        </p:scale>
        <p:origin x="385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C081CFB-E821-4A37-55E3-C96C7FD97D82}"/>
              </a:ext>
            </a:extLst>
          </p:cNvPr>
          <p:cNvSpPr>
            <a:spLocks noGrp="1"/>
          </p:cNvSpPr>
          <p:nvPr>
            <p:ph type="hdr" sz="quarter"/>
          </p:nvPr>
        </p:nvSpPr>
        <p:spPr>
          <a:xfrm>
            <a:off x="0" y="0"/>
            <a:ext cx="3037840" cy="466973"/>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A26F1EA9-9AB6-03BA-D054-550AA3085B59}"/>
              </a:ext>
            </a:extLst>
          </p:cNvPr>
          <p:cNvSpPr>
            <a:spLocks noGrp="1"/>
          </p:cNvSpPr>
          <p:nvPr>
            <p:ph type="dt" sz="quarter" idx="1"/>
          </p:nvPr>
        </p:nvSpPr>
        <p:spPr>
          <a:xfrm>
            <a:off x="3970734" y="0"/>
            <a:ext cx="3037840" cy="466973"/>
          </a:xfrm>
          <a:prstGeom prst="rect">
            <a:avLst/>
          </a:prstGeom>
        </p:spPr>
        <p:txBody>
          <a:bodyPr vert="horz" lIns="91440" tIns="45720" rIns="91440" bIns="45720" rtlCol="0"/>
          <a:lstStyle>
            <a:lvl1pPr algn="r">
              <a:defRPr sz="1200"/>
            </a:lvl1pPr>
          </a:lstStyle>
          <a:p>
            <a:fld id="{7F4E32C7-421E-4CBB-80EC-75D7FDEF2EFB}" type="datetimeFigureOut">
              <a:rPr lang="en-US" smtClean="0"/>
              <a:t>11/9/2022</a:t>
            </a:fld>
            <a:endParaRPr lang="en-US" dirty="0"/>
          </a:p>
        </p:txBody>
      </p:sp>
      <p:sp>
        <p:nvSpPr>
          <p:cNvPr id="4" name="Footer Placeholder 3">
            <a:extLst>
              <a:ext uri="{FF2B5EF4-FFF2-40B4-BE49-F238E27FC236}">
                <a16:creationId xmlns:a16="http://schemas.microsoft.com/office/drawing/2014/main" id="{5F42F71F-11DD-66AD-26B3-3BF730D75C45}"/>
              </a:ext>
            </a:extLst>
          </p:cNvPr>
          <p:cNvSpPr>
            <a:spLocks noGrp="1"/>
          </p:cNvSpPr>
          <p:nvPr>
            <p:ph type="ftr" sz="quarter" idx="2"/>
          </p:nvPr>
        </p:nvSpPr>
        <p:spPr>
          <a:xfrm>
            <a:off x="0" y="8829430"/>
            <a:ext cx="3037840" cy="466971"/>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ED72C8DD-9E87-B51E-92A7-AEB04D07FD44}"/>
              </a:ext>
            </a:extLst>
          </p:cNvPr>
          <p:cNvSpPr>
            <a:spLocks noGrp="1"/>
          </p:cNvSpPr>
          <p:nvPr>
            <p:ph type="sldNum" sz="quarter" idx="3"/>
          </p:nvPr>
        </p:nvSpPr>
        <p:spPr>
          <a:xfrm>
            <a:off x="3970734" y="8829430"/>
            <a:ext cx="3037840" cy="466971"/>
          </a:xfrm>
          <a:prstGeom prst="rect">
            <a:avLst/>
          </a:prstGeom>
        </p:spPr>
        <p:txBody>
          <a:bodyPr vert="horz" lIns="91440" tIns="45720" rIns="91440" bIns="45720" rtlCol="0" anchor="b"/>
          <a:lstStyle>
            <a:lvl1pPr algn="r">
              <a:defRPr sz="1200"/>
            </a:lvl1pPr>
          </a:lstStyle>
          <a:p>
            <a:fld id="{F711A130-884D-4065-94F4-22420831E8FA}" type="slidenum">
              <a:rPr lang="en-US" smtClean="0"/>
              <a:t>‹#›</a:t>
            </a:fld>
            <a:endParaRPr lang="en-US" dirty="0"/>
          </a:p>
        </p:txBody>
      </p:sp>
    </p:spTree>
    <p:extLst>
      <p:ext uri="{BB962C8B-B14F-4D97-AF65-F5344CB8AC3E}">
        <p14:creationId xmlns:p14="http://schemas.microsoft.com/office/powerpoint/2010/main" val="25385065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97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734" y="0"/>
            <a:ext cx="3037840" cy="466973"/>
          </a:xfrm>
          <a:prstGeom prst="rect">
            <a:avLst/>
          </a:prstGeom>
        </p:spPr>
        <p:txBody>
          <a:bodyPr vert="horz" lIns="91440" tIns="45720" rIns="91440" bIns="45720" rtlCol="0"/>
          <a:lstStyle>
            <a:lvl1pPr algn="r">
              <a:defRPr sz="1200"/>
            </a:lvl1pPr>
          </a:lstStyle>
          <a:p>
            <a:fld id="{275685FC-DCFD-4327-A807-14012CE674EA}" type="datetimeFigureOut">
              <a:rPr lang="en-US" smtClean="0"/>
              <a:t>11/9/2022</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73894"/>
            <a:ext cx="5608320" cy="366045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430"/>
            <a:ext cx="3037840" cy="466971"/>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734" y="8829430"/>
            <a:ext cx="3037840" cy="466971"/>
          </a:xfrm>
          <a:prstGeom prst="rect">
            <a:avLst/>
          </a:prstGeom>
        </p:spPr>
        <p:txBody>
          <a:bodyPr vert="horz" lIns="91440" tIns="45720" rIns="91440" bIns="45720" rtlCol="0" anchor="b"/>
          <a:lstStyle>
            <a:lvl1pPr algn="r">
              <a:defRPr sz="1200"/>
            </a:lvl1pPr>
          </a:lstStyle>
          <a:p>
            <a:fld id="{74D0753E-27D7-4182-A5FE-E5ED1C57EC0D}" type="slidenum">
              <a:rPr lang="en-US" smtClean="0"/>
              <a:t>‹#›</a:t>
            </a:fld>
            <a:endParaRPr lang="en-US" dirty="0"/>
          </a:p>
        </p:txBody>
      </p:sp>
    </p:spTree>
    <p:extLst>
      <p:ext uri="{BB962C8B-B14F-4D97-AF65-F5344CB8AC3E}">
        <p14:creationId xmlns:p14="http://schemas.microsoft.com/office/powerpoint/2010/main" val="3939692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D0753E-27D7-4182-A5FE-E5ED1C57EC0D}" type="slidenum">
              <a:rPr lang="en-US" smtClean="0"/>
              <a:t>1</a:t>
            </a:fld>
            <a:endParaRPr lang="en-US" dirty="0"/>
          </a:p>
        </p:txBody>
      </p:sp>
    </p:spTree>
    <p:extLst>
      <p:ext uri="{BB962C8B-B14F-4D97-AF65-F5344CB8AC3E}">
        <p14:creationId xmlns:p14="http://schemas.microsoft.com/office/powerpoint/2010/main" val="35800084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11/9/2022</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dirty="0"/>
          </a:p>
        </p:txBody>
      </p:sp>
    </p:spTree>
    <p:extLst>
      <p:ext uri="{BB962C8B-B14F-4D97-AF65-F5344CB8AC3E}">
        <p14:creationId xmlns:p14="http://schemas.microsoft.com/office/powerpoint/2010/main" val="1292202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dirty="0"/>
          </a:p>
        </p:txBody>
      </p:sp>
    </p:spTree>
    <p:extLst>
      <p:ext uri="{BB962C8B-B14F-4D97-AF65-F5344CB8AC3E}">
        <p14:creationId xmlns:p14="http://schemas.microsoft.com/office/powerpoint/2010/main" val="1012666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dirty="0"/>
          </a:p>
        </p:txBody>
      </p:sp>
    </p:spTree>
    <p:extLst>
      <p:ext uri="{BB962C8B-B14F-4D97-AF65-F5344CB8AC3E}">
        <p14:creationId xmlns:p14="http://schemas.microsoft.com/office/powerpoint/2010/main" val="30373652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dirty="0"/>
          </a:p>
        </p:txBody>
      </p:sp>
    </p:spTree>
    <p:extLst>
      <p:ext uri="{BB962C8B-B14F-4D97-AF65-F5344CB8AC3E}">
        <p14:creationId xmlns:p14="http://schemas.microsoft.com/office/powerpoint/2010/main" val="9722661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dirty="0"/>
          </a:p>
        </p:txBody>
      </p:sp>
    </p:spTree>
    <p:extLst>
      <p:ext uri="{BB962C8B-B14F-4D97-AF65-F5344CB8AC3E}">
        <p14:creationId xmlns:p14="http://schemas.microsoft.com/office/powerpoint/2010/main" val="18270465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dirty="0"/>
          </a:p>
        </p:txBody>
      </p:sp>
    </p:spTree>
    <p:extLst>
      <p:ext uri="{BB962C8B-B14F-4D97-AF65-F5344CB8AC3E}">
        <p14:creationId xmlns:p14="http://schemas.microsoft.com/office/powerpoint/2010/main" val="41215194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dirty="0"/>
          </a:p>
        </p:txBody>
      </p:sp>
    </p:spTree>
    <p:extLst>
      <p:ext uri="{BB962C8B-B14F-4D97-AF65-F5344CB8AC3E}">
        <p14:creationId xmlns:p14="http://schemas.microsoft.com/office/powerpoint/2010/main" val="34024117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dirty="0"/>
          </a:p>
        </p:txBody>
      </p:sp>
    </p:spTree>
    <p:extLst>
      <p:ext uri="{BB962C8B-B14F-4D97-AF65-F5344CB8AC3E}">
        <p14:creationId xmlns:p14="http://schemas.microsoft.com/office/powerpoint/2010/main" val="32460308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dirty="0"/>
          </a:p>
        </p:txBody>
      </p:sp>
    </p:spTree>
    <p:extLst>
      <p:ext uri="{BB962C8B-B14F-4D97-AF65-F5344CB8AC3E}">
        <p14:creationId xmlns:p14="http://schemas.microsoft.com/office/powerpoint/2010/main" val="994196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B6F15528-21DE-4FAA-801E-634DDDAF4B2B}" type="slidenum">
              <a:rPr lang="en-US" smtClean="0"/>
              <a:t>‹#›</a:t>
            </a:fld>
            <a:endParaRPr lang="en-US" dirty="0"/>
          </a:p>
        </p:txBody>
      </p:sp>
    </p:spTree>
    <p:extLst>
      <p:ext uri="{BB962C8B-B14F-4D97-AF65-F5344CB8AC3E}">
        <p14:creationId xmlns:p14="http://schemas.microsoft.com/office/powerpoint/2010/main" val="825665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dirty="0"/>
          </a:p>
        </p:txBody>
      </p:sp>
    </p:spTree>
    <p:extLst>
      <p:ext uri="{BB962C8B-B14F-4D97-AF65-F5344CB8AC3E}">
        <p14:creationId xmlns:p14="http://schemas.microsoft.com/office/powerpoint/2010/main" val="3958040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dirty="0"/>
          </a:p>
        </p:txBody>
      </p:sp>
    </p:spTree>
    <p:extLst>
      <p:ext uri="{BB962C8B-B14F-4D97-AF65-F5344CB8AC3E}">
        <p14:creationId xmlns:p14="http://schemas.microsoft.com/office/powerpoint/2010/main" val="1322702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11/9/2022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dirty="0"/>
          </a:p>
        </p:txBody>
      </p:sp>
    </p:spTree>
    <p:extLst>
      <p:ext uri="{BB962C8B-B14F-4D97-AF65-F5344CB8AC3E}">
        <p14:creationId xmlns:p14="http://schemas.microsoft.com/office/powerpoint/2010/main" val="4267440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11/9/2022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t>‹#›</a:t>
            </a:fld>
            <a:endParaRPr lang="en-US" dirty="0"/>
          </a:p>
        </p:txBody>
      </p:sp>
    </p:spTree>
    <p:extLst>
      <p:ext uri="{BB962C8B-B14F-4D97-AF65-F5344CB8AC3E}">
        <p14:creationId xmlns:p14="http://schemas.microsoft.com/office/powerpoint/2010/main" val="2452750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11/9/2022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t>‹#›</a:t>
            </a:fld>
            <a:endParaRPr lang="en-US" dirty="0"/>
          </a:p>
        </p:txBody>
      </p:sp>
    </p:spTree>
    <p:extLst>
      <p:ext uri="{BB962C8B-B14F-4D97-AF65-F5344CB8AC3E}">
        <p14:creationId xmlns:p14="http://schemas.microsoft.com/office/powerpoint/2010/main" val="1652492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dirty="0"/>
          </a:p>
        </p:txBody>
      </p:sp>
    </p:spTree>
    <p:extLst>
      <p:ext uri="{BB962C8B-B14F-4D97-AF65-F5344CB8AC3E}">
        <p14:creationId xmlns:p14="http://schemas.microsoft.com/office/powerpoint/2010/main" val="242109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dirty="0"/>
          </a:p>
        </p:txBody>
      </p:sp>
    </p:spTree>
    <p:extLst>
      <p:ext uri="{BB962C8B-B14F-4D97-AF65-F5344CB8AC3E}">
        <p14:creationId xmlns:p14="http://schemas.microsoft.com/office/powerpoint/2010/main" val="109725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D8BD707-D9CF-40AE-B4C6-C98DA3205C09}" type="datetimeFigureOut">
              <a:rPr lang="en-US" smtClean="0"/>
              <a:t>11/9/2022</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F15528-21DE-4FAA-801E-634DDDAF4B2B}" type="slidenum">
              <a:rPr lang="en-US" smtClean="0"/>
              <a:t>‹#›</a:t>
            </a:fld>
            <a:endParaRPr lang="en-US" dirty="0"/>
          </a:p>
        </p:txBody>
      </p:sp>
    </p:spTree>
    <p:extLst>
      <p:ext uri="{BB962C8B-B14F-4D97-AF65-F5344CB8AC3E}">
        <p14:creationId xmlns:p14="http://schemas.microsoft.com/office/powerpoint/2010/main" val="3253854502"/>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usaswimming.org/utility/landing-pages/safe-sport/apt" TargetMode="External"/><Relationship Id="rId2" Type="http://schemas.openxmlformats.org/officeDocument/2006/relationships/hyperlink" Target="https://www.usaswimming.org/background-checks"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hyperlink" Target="http://www.usaswimofficials.com/" TargetMode="External"/><Relationship Id="rId2" Type="http://schemas.openxmlformats.org/officeDocument/2006/relationships/hyperlink" Target="https://www.teamunify.com/lscamso/UserFiles/File/AMS%20Officials%20shirt%20order%20form_updated%20Jan2017(1).pdf"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s://www.hastyawards.com/catalog/Swimming/Name%20Tags/24/86/product/Allegheny%20Mountain%20Swimming%20Nametag/962/"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0" y="914400"/>
            <a:ext cx="8669866" cy="4876800"/>
          </a:xfrm>
          <a:prstGeom prst="rect">
            <a:avLst/>
          </a:prstGeom>
        </p:spPr>
      </p:pic>
      <p:sp>
        <p:nvSpPr>
          <p:cNvPr id="2" name="object 2"/>
          <p:cNvSpPr txBox="1">
            <a:spLocks noGrp="1"/>
          </p:cNvSpPr>
          <p:nvPr>
            <p:ph type="title"/>
          </p:nvPr>
        </p:nvSpPr>
        <p:spPr>
          <a:xfrm>
            <a:off x="5867400" y="1750276"/>
            <a:ext cx="5982970" cy="1859483"/>
          </a:xfrm>
          <a:prstGeom prst="rect">
            <a:avLst/>
          </a:prstGeom>
        </p:spPr>
        <p:txBody>
          <a:bodyPr vert="horz" wrap="square" lIns="0" tIns="12700" rIns="0" bIns="0" rtlCol="0">
            <a:spAutoFit/>
          </a:bodyPr>
          <a:lstStyle/>
          <a:p>
            <a:pPr marL="12700">
              <a:lnSpc>
                <a:spcPct val="100000"/>
              </a:lnSpc>
              <a:spcBef>
                <a:spcPts val="100"/>
              </a:spcBef>
            </a:pPr>
            <a:r>
              <a:rPr sz="6000" b="1" spc="-60" dirty="0"/>
              <a:t>Stroke</a:t>
            </a:r>
            <a:r>
              <a:rPr sz="6000" spc="-60" dirty="0"/>
              <a:t> </a:t>
            </a:r>
            <a:r>
              <a:rPr sz="6000" b="1" dirty="0"/>
              <a:t>&amp; </a:t>
            </a:r>
            <a:r>
              <a:rPr sz="6000" b="1" spc="-100" dirty="0"/>
              <a:t>Turn</a:t>
            </a:r>
            <a:r>
              <a:rPr sz="6000" b="1" spc="-25" dirty="0"/>
              <a:t> </a:t>
            </a:r>
            <a:r>
              <a:rPr sz="6000" b="1" spc="-5" dirty="0"/>
              <a:t>Clinic</a:t>
            </a:r>
            <a:endParaRPr sz="60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33890" y="125970"/>
            <a:ext cx="8928100" cy="635000"/>
          </a:xfrm>
          <a:prstGeom prst="rect">
            <a:avLst/>
          </a:prstGeom>
        </p:spPr>
        <p:txBody>
          <a:bodyPr vert="horz" wrap="square" lIns="0" tIns="12065" rIns="0" bIns="0" rtlCol="0">
            <a:spAutoFit/>
          </a:bodyPr>
          <a:lstStyle/>
          <a:p>
            <a:pPr marL="12700">
              <a:lnSpc>
                <a:spcPct val="100000"/>
              </a:lnSpc>
              <a:spcBef>
                <a:spcPts val="95"/>
              </a:spcBef>
            </a:pPr>
            <a:r>
              <a:rPr lang="en-US" sz="4000" spc="-10" dirty="0"/>
              <a:t>Basic Concepts</a:t>
            </a:r>
            <a:endParaRPr sz="4000" dirty="0"/>
          </a:p>
        </p:txBody>
      </p:sp>
      <p:sp>
        <p:nvSpPr>
          <p:cNvPr id="3" name="object 3"/>
          <p:cNvSpPr txBox="1"/>
          <p:nvPr/>
        </p:nvSpPr>
        <p:spPr>
          <a:xfrm>
            <a:off x="4191000" y="792267"/>
            <a:ext cx="7670990" cy="5362365"/>
          </a:xfrm>
          <a:prstGeom prst="rect">
            <a:avLst/>
          </a:prstGeom>
        </p:spPr>
        <p:txBody>
          <a:bodyPr vert="horz" wrap="square" lIns="0" tIns="47625" rIns="0" bIns="0" rtlCol="0">
            <a:spAutoFit/>
          </a:bodyPr>
          <a:lstStyle/>
          <a:p>
            <a:pPr marL="241300" indent="-228600">
              <a:lnSpc>
                <a:spcPct val="100000"/>
              </a:lnSpc>
              <a:spcBef>
                <a:spcPts val="375"/>
              </a:spcBef>
              <a:buFont typeface="Arial"/>
              <a:buChar char="•"/>
              <a:tabLst>
                <a:tab pos="241300" algn="l"/>
              </a:tabLst>
            </a:pPr>
            <a:r>
              <a:rPr lang="en-US" sz="2400" dirty="0">
                <a:latin typeface="Calibri" panose="020F0502020204030204" pitchFamily="34" charset="0"/>
                <a:cs typeface="Calibri" panose="020F0502020204030204" pitchFamily="34" charset="0"/>
              </a:rPr>
              <a:t>Stroke and turn officials should: </a:t>
            </a:r>
          </a:p>
          <a:p>
            <a:pPr marL="469900" lvl="1">
              <a:spcBef>
                <a:spcPts val="375"/>
              </a:spcBef>
              <a:tabLst>
                <a:tab pos="241300" algn="l"/>
              </a:tabLst>
            </a:pPr>
            <a:r>
              <a:rPr lang="en-US" sz="2400" dirty="0">
                <a:latin typeface="Calibri" panose="020F0502020204030204" pitchFamily="34" charset="0"/>
                <a:cs typeface="Calibri" panose="020F0502020204030204" pitchFamily="34" charset="0"/>
              </a:rPr>
              <a:t>1. Study USA Swimming Official Rules book regularly. </a:t>
            </a:r>
          </a:p>
          <a:p>
            <a:pPr marL="469900" lvl="1">
              <a:spcBef>
                <a:spcPts val="375"/>
              </a:spcBef>
              <a:tabLst>
                <a:tab pos="241300" algn="l"/>
              </a:tabLst>
            </a:pPr>
            <a:r>
              <a:rPr lang="en-US" sz="2400" dirty="0">
                <a:latin typeface="Calibri" panose="020F0502020204030204" pitchFamily="34" charset="0"/>
                <a:cs typeface="Calibri" panose="020F0502020204030204" pitchFamily="34" charset="0"/>
              </a:rPr>
              <a:t>2. Uniformly interpret and apply rules. </a:t>
            </a:r>
          </a:p>
          <a:p>
            <a:pPr marL="469900" lvl="1">
              <a:spcBef>
                <a:spcPts val="375"/>
              </a:spcBef>
              <a:tabLst>
                <a:tab pos="241300" algn="l"/>
              </a:tabLst>
            </a:pPr>
            <a:r>
              <a:rPr lang="en-US" sz="2400" dirty="0">
                <a:latin typeface="Calibri" panose="020F0502020204030204" pitchFamily="34" charset="0"/>
                <a:cs typeface="Calibri" panose="020F0502020204030204" pitchFamily="34" charset="0"/>
              </a:rPr>
              <a:t>3. Call violations when seen, but don't guess or anticipate. </a:t>
            </a:r>
          </a:p>
          <a:p>
            <a:pPr marL="687388" lvl="1" indent="-347663">
              <a:spcBef>
                <a:spcPts val="375"/>
              </a:spcBef>
              <a:tabLst>
                <a:tab pos="241300" algn="l"/>
              </a:tabLst>
            </a:pPr>
            <a:r>
              <a:rPr lang="en-US" sz="2400" dirty="0">
                <a:latin typeface="Calibri" panose="020F0502020204030204" pitchFamily="34" charset="0"/>
                <a:cs typeface="Calibri" panose="020F0502020204030204" pitchFamily="34" charset="0"/>
              </a:rPr>
              <a:t>4. Be fair and consistent; always give the swimmer the   benefit of any doubt. </a:t>
            </a:r>
          </a:p>
          <a:p>
            <a:pPr marL="469900" lvl="1">
              <a:spcBef>
                <a:spcPts val="375"/>
              </a:spcBef>
              <a:tabLst>
                <a:tab pos="241300" algn="l"/>
              </a:tabLst>
            </a:pPr>
            <a:r>
              <a:rPr lang="en-US" sz="2400" dirty="0">
                <a:latin typeface="Calibri" panose="020F0502020204030204" pitchFamily="34" charset="0"/>
                <a:cs typeface="Calibri" panose="020F0502020204030204" pitchFamily="34" charset="0"/>
              </a:rPr>
              <a:t>5. Disregard club affiliation. </a:t>
            </a:r>
          </a:p>
          <a:p>
            <a:pPr marL="282575" lvl="1" indent="-225425">
              <a:spcBef>
                <a:spcPts val="375"/>
              </a:spcBef>
              <a:buFont typeface="Arial"/>
              <a:buChar char="•"/>
              <a:tabLst>
                <a:tab pos="241300" algn="l"/>
              </a:tabLst>
            </a:pPr>
            <a:r>
              <a:rPr lang="en-US" sz="2400" dirty="0">
                <a:latin typeface="Calibri" panose="020F0502020204030204" pitchFamily="34" charset="0"/>
                <a:cs typeface="Calibri" panose="020F0502020204030204" pitchFamily="34" charset="0"/>
              </a:rPr>
              <a:t>Work regularly at the job. </a:t>
            </a:r>
          </a:p>
          <a:p>
            <a:pPr marL="514350" lvl="2">
              <a:spcBef>
                <a:spcPts val="375"/>
              </a:spcBef>
              <a:tabLst>
                <a:tab pos="241300" algn="l"/>
              </a:tabLst>
            </a:pPr>
            <a:r>
              <a:rPr lang="en-US" sz="2400" dirty="0">
                <a:latin typeface="Calibri" panose="020F0502020204030204" pitchFamily="34" charset="0"/>
                <a:cs typeface="Calibri" panose="020F0502020204030204" pitchFamily="34" charset="0"/>
              </a:rPr>
              <a:t>1. Officials need practice, just as competitors do. </a:t>
            </a:r>
          </a:p>
          <a:p>
            <a:pPr marL="514350" lvl="2">
              <a:spcBef>
                <a:spcPts val="375"/>
              </a:spcBef>
              <a:tabLst>
                <a:tab pos="241300" algn="l"/>
              </a:tabLst>
            </a:pPr>
            <a:r>
              <a:rPr lang="en-US" sz="2400" dirty="0">
                <a:latin typeface="Calibri" panose="020F0502020204030204" pitchFamily="34" charset="0"/>
                <a:cs typeface="Calibri" panose="020F0502020204030204" pitchFamily="34" charset="0"/>
              </a:rPr>
              <a:t>2. Working regularly builds confidence. </a:t>
            </a:r>
          </a:p>
          <a:p>
            <a:pPr marL="744538" lvl="2" indent="-230188">
              <a:spcBef>
                <a:spcPts val="375"/>
              </a:spcBef>
              <a:tabLst>
                <a:tab pos="241300" algn="l"/>
              </a:tabLst>
            </a:pPr>
            <a:r>
              <a:rPr lang="en-US" sz="2400" dirty="0">
                <a:latin typeface="Calibri" panose="020F0502020204030204" pitchFamily="34" charset="0"/>
                <a:cs typeface="Calibri" panose="020F0502020204030204" pitchFamily="34" charset="0"/>
              </a:rPr>
              <a:t>3. Attend training sessions—keep up with rule changes and new interpretations. </a:t>
            </a:r>
          </a:p>
          <a:p>
            <a:pPr marL="514350" lvl="2">
              <a:spcBef>
                <a:spcPts val="375"/>
              </a:spcBef>
              <a:tabLst>
                <a:tab pos="241300" algn="l"/>
              </a:tabLst>
            </a:pPr>
            <a:r>
              <a:rPr lang="en-US" sz="2400" dirty="0">
                <a:latin typeface="Calibri" panose="020F0502020204030204" pitchFamily="34" charset="0"/>
                <a:cs typeface="Calibri" panose="020F0502020204030204" pitchFamily="34" charset="0"/>
              </a:rPr>
              <a:t>4. There is no substitute for experience.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2895600"/>
            <a:ext cx="6248400" cy="3514725"/>
          </a:xfrm>
          <a:prstGeom prst="rect">
            <a:avLst/>
          </a:prstGeom>
        </p:spPr>
      </p:pic>
    </p:spTree>
    <p:extLst>
      <p:ext uri="{BB962C8B-B14F-4D97-AF65-F5344CB8AC3E}">
        <p14:creationId xmlns:p14="http://schemas.microsoft.com/office/powerpoint/2010/main" val="809860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33890" y="125970"/>
            <a:ext cx="8928100" cy="635000"/>
          </a:xfrm>
          <a:prstGeom prst="rect">
            <a:avLst/>
          </a:prstGeom>
        </p:spPr>
        <p:txBody>
          <a:bodyPr vert="horz" wrap="square" lIns="0" tIns="12065" rIns="0" bIns="0" rtlCol="0">
            <a:spAutoFit/>
          </a:bodyPr>
          <a:lstStyle/>
          <a:p>
            <a:pPr marL="12700">
              <a:lnSpc>
                <a:spcPct val="100000"/>
              </a:lnSpc>
              <a:spcBef>
                <a:spcPts val="95"/>
              </a:spcBef>
            </a:pPr>
            <a:r>
              <a:rPr lang="en-US" sz="4000" spc="-10" dirty="0"/>
              <a:t>Basic Concepts</a:t>
            </a:r>
            <a:endParaRPr sz="4000" dirty="0"/>
          </a:p>
        </p:txBody>
      </p:sp>
      <p:sp>
        <p:nvSpPr>
          <p:cNvPr id="3" name="object 3"/>
          <p:cNvSpPr txBox="1"/>
          <p:nvPr/>
        </p:nvSpPr>
        <p:spPr>
          <a:xfrm>
            <a:off x="3581400" y="760970"/>
            <a:ext cx="8280590" cy="5639364"/>
          </a:xfrm>
          <a:prstGeom prst="rect">
            <a:avLst/>
          </a:prstGeom>
        </p:spPr>
        <p:txBody>
          <a:bodyPr vert="horz" wrap="square" lIns="0" tIns="47625" rIns="0" bIns="0" rtlCol="0">
            <a:spAutoFit/>
          </a:bodyPr>
          <a:lstStyle/>
          <a:p>
            <a:pPr marL="241300" indent="-228600">
              <a:lnSpc>
                <a:spcPct val="100000"/>
              </a:lnSpc>
              <a:spcBef>
                <a:spcPts val="375"/>
              </a:spcBef>
              <a:buFont typeface="Arial"/>
              <a:buChar char="•"/>
              <a:tabLst>
                <a:tab pos="241300" algn="l"/>
              </a:tabLst>
            </a:pPr>
            <a:r>
              <a:rPr lang="en-US" sz="2200" dirty="0">
                <a:latin typeface="Calibri" panose="020F0502020204030204" pitchFamily="34" charset="0"/>
                <a:cs typeface="Calibri" panose="020F0502020204030204" pitchFamily="34" charset="0"/>
              </a:rPr>
              <a:t>Be professional in your manner. A good official should: </a:t>
            </a:r>
          </a:p>
          <a:p>
            <a:pPr marL="469900" lvl="1">
              <a:spcBef>
                <a:spcPts val="375"/>
              </a:spcBef>
              <a:tabLst>
                <a:tab pos="241300" algn="l"/>
              </a:tabLst>
            </a:pPr>
            <a:r>
              <a:rPr lang="en-US" sz="2200" dirty="0">
                <a:latin typeface="Calibri" panose="020F0502020204030204" pitchFamily="34" charset="0"/>
                <a:cs typeface="Calibri" panose="020F0502020204030204" pitchFamily="34" charset="0"/>
              </a:rPr>
              <a:t>1. Make decisions quickly and decisively. </a:t>
            </a:r>
          </a:p>
          <a:p>
            <a:pPr marL="469900" lvl="1">
              <a:spcBef>
                <a:spcPts val="375"/>
              </a:spcBef>
              <a:tabLst>
                <a:tab pos="241300" algn="l"/>
              </a:tabLst>
            </a:pPr>
            <a:r>
              <a:rPr lang="en-US" sz="2200" dirty="0">
                <a:latin typeface="Calibri" panose="020F0502020204030204" pitchFamily="34" charset="0"/>
                <a:cs typeface="Calibri" panose="020F0502020204030204" pitchFamily="34" charset="0"/>
              </a:rPr>
              <a:t>2. Do NOT use cell phone or eat on deck while working.</a:t>
            </a:r>
          </a:p>
          <a:p>
            <a:pPr marL="469900" lvl="1">
              <a:spcBef>
                <a:spcPts val="375"/>
              </a:spcBef>
              <a:tabLst>
                <a:tab pos="241300" algn="l"/>
              </a:tabLst>
            </a:pPr>
            <a:r>
              <a:rPr lang="en-US" sz="2200" dirty="0">
                <a:latin typeface="Calibri" panose="020F0502020204030204" pitchFamily="34" charset="0"/>
                <a:cs typeface="Calibri" panose="020F0502020204030204" pitchFamily="34" charset="0"/>
              </a:rPr>
              <a:t>3. Do NOT coach the swimmers. </a:t>
            </a:r>
          </a:p>
          <a:p>
            <a:pPr marL="469900" lvl="1">
              <a:spcBef>
                <a:spcPts val="375"/>
              </a:spcBef>
              <a:tabLst>
                <a:tab pos="241300" algn="l"/>
              </a:tabLst>
            </a:pPr>
            <a:r>
              <a:rPr lang="en-US" sz="2200" dirty="0">
                <a:latin typeface="Calibri" panose="020F0502020204030204" pitchFamily="34" charset="0"/>
                <a:cs typeface="Calibri" panose="020F0502020204030204" pitchFamily="34" charset="0"/>
              </a:rPr>
              <a:t>4. Refrain from cheering and control their emotions. </a:t>
            </a:r>
          </a:p>
          <a:p>
            <a:pPr marL="687388" lvl="1" indent="-217488">
              <a:spcBef>
                <a:spcPts val="375"/>
              </a:spcBef>
              <a:tabLst>
                <a:tab pos="241300" algn="l"/>
              </a:tabLst>
            </a:pPr>
            <a:r>
              <a:rPr lang="en-US" sz="2200" dirty="0">
                <a:latin typeface="Calibri" panose="020F0502020204030204" pitchFamily="34" charset="0"/>
                <a:cs typeface="Calibri" panose="020F0502020204030204" pitchFamily="34" charset="0"/>
              </a:rPr>
              <a:t>5. Do Not fraternize with swimmers, coaches or spectators during competition. Disregard club affiliation and personal relationships. </a:t>
            </a:r>
          </a:p>
          <a:p>
            <a:pPr marL="744538" lvl="1" indent="-274638">
              <a:spcBef>
                <a:spcPts val="375"/>
              </a:spcBef>
              <a:tabLst>
                <a:tab pos="241300" algn="l"/>
              </a:tabLst>
            </a:pPr>
            <a:r>
              <a:rPr lang="en-US" sz="2200" dirty="0">
                <a:latin typeface="Calibri" panose="020F0502020204030204" pitchFamily="34" charset="0"/>
                <a:cs typeface="Calibri" panose="020F0502020204030204" pitchFamily="34" charset="0"/>
              </a:rPr>
              <a:t>6. Do Not display outward signs during race regarding illegality of a competitor except a raised hand. </a:t>
            </a:r>
          </a:p>
          <a:p>
            <a:pPr marL="744538" lvl="1" indent="-274638">
              <a:spcBef>
                <a:spcPts val="375"/>
              </a:spcBef>
              <a:tabLst>
                <a:tab pos="241300" algn="l"/>
              </a:tabLst>
            </a:pPr>
            <a:r>
              <a:rPr lang="en-US" sz="2200" dirty="0">
                <a:latin typeface="Calibri" panose="020F0502020204030204" pitchFamily="34" charset="0"/>
                <a:cs typeface="Calibri" panose="020F0502020204030204" pitchFamily="34" charset="0"/>
              </a:rPr>
              <a:t>7. Do Not concentrate on frequent violators to the exclusion of others. </a:t>
            </a:r>
          </a:p>
          <a:p>
            <a:pPr marL="469900" lvl="1">
              <a:spcBef>
                <a:spcPts val="375"/>
              </a:spcBef>
              <a:tabLst>
                <a:tab pos="241300" algn="l"/>
              </a:tabLst>
            </a:pPr>
            <a:r>
              <a:rPr lang="en-US" sz="2200" dirty="0">
                <a:latin typeface="Calibri" panose="020F0502020204030204" pitchFamily="34" charset="0"/>
                <a:cs typeface="Calibri" panose="020F0502020204030204" pitchFamily="34" charset="0"/>
              </a:rPr>
              <a:t>8. Give undivided attention— from start to finish. </a:t>
            </a:r>
          </a:p>
          <a:p>
            <a:pPr marL="744538" lvl="1" indent="-274638">
              <a:spcBef>
                <a:spcPts val="375"/>
              </a:spcBef>
              <a:tabLst>
                <a:tab pos="241300" algn="l"/>
              </a:tabLst>
            </a:pPr>
            <a:r>
              <a:rPr lang="en-US" sz="2200" dirty="0">
                <a:latin typeface="Calibri" panose="020F0502020204030204" pitchFamily="34" charset="0"/>
                <a:cs typeface="Calibri" panose="020F0502020204030204" pitchFamily="34" charset="0"/>
              </a:rPr>
              <a:t>9. Admit a mistake; if you made a wrong call, the competitor's welfare is more important than your own ego. </a:t>
            </a:r>
          </a:p>
          <a:p>
            <a:pPr marL="469900" lvl="1">
              <a:spcBef>
                <a:spcPts val="375"/>
              </a:spcBef>
              <a:tabLst>
                <a:tab pos="241300" algn="l"/>
              </a:tabLst>
            </a:pPr>
            <a:r>
              <a:rPr lang="en-US" sz="2200" dirty="0">
                <a:latin typeface="Calibri" panose="020F0502020204030204" pitchFamily="34" charset="0"/>
                <a:cs typeface="Calibri" panose="020F0502020204030204" pitchFamily="34" charset="0"/>
              </a:rPr>
              <a:t>10. If uncertain of your role, consult with the Chief Judge or Referee.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3114209"/>
            <a:ext cx="5842000" cy="3286125"/>
          </a:xfrm>
          <a:prstGeom prst="rect">
            <a:avLst/>
          </a:prstGeom>
        </p:spPr>
      </p:pic>
    </p:spTree>
    <p:extLst>
      <p:ext uri="{BB962C8B-B14F-4D97-AF65-F5344CB8AC3E}">
        <p14:creationId xmlns:p14="http://schemas.microsoft.com/office/powerpoint/2010/main" val="3607766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33890" y="125970"/>
            <a:ext cx="8928100" cy="635000"/>
          </a:xfrm>
          <a:prstGeom prst="rect">
            <a:avLst/>
          </a:prstGeom>
        </p:spPr>
        <p:txBody>
          <a:bodyPr vert="horz" wrap="square" lIns="0" tIns="12065" rIns="0" bIns="0" rtlCol="0">
            <a:spAutoFit/>
          </a:bodyPr>
          <a:lstStyle/>
          <a:p>
            <a:pPr marL="12700">
              <a:lnSpc>
                <a:spcPct val="100000"/>
              </a:lnSpc>
              <a:spcBef>
                <a:spcPts val="95"/>
              </a:spcBef>
            </a:pPr>
            <a:r>
              <a:rPr lang="en-US" sz="4000" spc="-10" dirty="0"/>
              <a:t>Mental Traps</a:t>
            </a:r>
            <a:endParaRPr sz="4000" dirty="0"/>
          </a:p>
        </p:txBody>
      </p:sp>
      <p:sp>
        <p:nvSpPr>
          <p:cNvPr id="3" name="object 3"/>
          <p:cNvSpPr txBox="1"/>
          <p:nvPr/>
        </p:nvSpPr>
        <p:spPr>
          <a:xfrm>
            <a:off x="4191000" y="792267"/>
            <a:ext cx="7848600" cy="5485476"/>
          </a:xfrm>
          <a:prstGeom prst="rect">
            <a:avLst/>
          </a:prstGeom>
        </p:spPr>
        <p:txBody>
          <a:bodyPr vert="horz" wrap="square" lIns="0" tIns="47625" rIns="0" bIns="0" rtlCol="0">
            <a:spAutoFit/>
          </a:bodyPr>
          <a:lstStyle/>
          <a:p>
            <a:pPr marL="282575" indent="-269875">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1. Advantage or disadvantage. There is no intent that whether a swimmer gains advantage should be a factor, thus justifying inaction by officials in not calling violations such as missed turns, touches, etc.</a:t>
            </a:r>
          </a:p>
          <a:p>
            <a:pPr marL="241300" indent="-228600">
              <a:lnSpc>
                <a:spcPct val="100000"/>
              </a:lnSpc>
              <a:spcBef>
                <a:spcPts val="375"/>
              </a:spcBef>
              <a:buFont typeface="Arial"/>
              <a:buChar char="•"/>
              <a:tabLst>
                <a:tab pos="241300" algn="l"/>
              </a:tabLst>
            </a:pPr>
            <a:r>
              <a:rPr lang="en-US" sz="2000" dirty="0">
                <a:latin typeface="Calibri" panose="020F0502020204030204" pitchFamily="34" charset="0"/>
                <a:cs typeface="Calibri" panose="020F0502020204030204" pitchFamily="34" charset="0"/>
              </a:rPr>
              <a:t>This type of negative interpretation only leads to "sloppy" officiating. Unfair advantage may be used to explain one reason why an action is an infraction. Still, a violation of the rules should be noted and the competitor disqualified whether an advantage is gained or not.</a:t>
            </a:r>
          </a:p>
          <a:p>
            <a:pPr marL="282575" indent="-269875">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2. The "Twice Theory." Some judges feel they should wait until an infraction happens more than once before they call it. There is no basis for waiting to see an infraction happen twice and, in fact, it often won't. The official must simply be certain of what they see and make the call as soon as it is observed. </a:t>
            </a:r>
          </a:p>
          <a:p>
            <a:pPr marL="282575" indent="-269875">
              <a:lnSpc>
                <a:spcPct val="100000"/>
              </a:lnSpc>
              <a:spcBef>
                <a:spcPts val="375"/>
              </a:spcBef>
              <a:tabLst>
                <a:tab pos="282575" algn="l"/>
              </a:tabLst>
            </a:pPr>
            <a:r>
              <a:rPr lang="en-US" sz="2000" dirty="0">
                <a:latin typeface="Calibri" panose="020F0502020204030204" pitchFamily="34" charset="0"/>
                <a:cs typeface="Calibri" panose="020F0502020204030204" pitchFamily="34" charset="0"/>
              </a:rPr>
              <a:t>	If there is any doubt about the violation, then no call should be made! By the same token, stroke and turn officials should not concentrate on one swimmer to see if the suspected infraction is committed again. They should continue to give all the competitors uniform coverage in observing their performance.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2895600"/>
            <a:ext cx="6248400" cy="3514725"/>
          </a:xfrm>
          <a:prstGeom prst="rect">
            <a:avLst/>
          </a:prstGeom>
        </p:spPr>
      </p:pic>
    </p:spTree>
    <p:extLst>
      <p:ext uri="{BB962C8B-B14F-4D97-AF65-F5344CB8AC3E}">
        <p14:creationId xmlns:p14="http://schemas.microsoft.com/office/powerpoint/2010/main" val="21485001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33890" y="125970"/>
            <a:ext cx="8928100" cy="635000"/>
          </a:xfrm>
          <a:prstGeom prst="rect">
            <a:avLst/>
          </a:prstGeom>
        </p:spPr>
        <p:txBody>
          <a:bodyPr vert="horz" wrap="square" lIns="0" tIns="12065" rIns="0" bIns="0" rtlCol="0">
            <a:spAutoFit/>
          </a:bodyPr>
          <a:lstStyle/>
          <a:p>
            <a:pPr marL="12700">
              <a:lnSpc>
                <a:spcPct val="100000"/>
              </a:lnSpc>
              <a:spcBef>
                <a:spcPts val="95"/>
              </a:spcBef>
            </a:pPr>
            <a:r>
              <a:rPr lang="en-US" sz="4000" spc="-10" dirty="0"/>
              <a:t>Mental Traps</a:t>
            </a:r>
            <a:endParaRPr sz="4000" dirty="0"/>
          </a:p>
        </p:txBody>
      </p:sp>
      <p:sp>
        <p:nvSpPr>
          <p:cNvPr id="3" name="object 3"/>
          <p:cNvSpPr txBox="1"/>
          <p:nvPr/>
        </p:nvSpPr>
        <p:spPr>
          <a:xfrm>
            <a:off x="3886200" y="792267"/>
            <a:ext cx="8153400" cy="5947141"/>
          </a:xfrm>
          <a:prstGeom prst="rect">
            <a:avLst/>
          </a:prstGeom>
        </p:spPr>
        <p:txBody>
          <a:bodyPr vert="horz" wrap="square" lIns="0" tIns="47625" rIns="0" bIns="0" rtlCol="0" anchor="ctr">
            <a:spAutoFit/>
          </a:bodyPr>
          <a:lstStyle/>
          <a:p>
            <a:pPr marL="282575" indent="-269875">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3. </a:t>
            </a:r>
            <a:r>
              <a:rPr lang="en-US" sz="2000" b="1" dirty="0">
                <a:latin typeface="Calibri" panose="020F0502020204030204" pitchFamily="34" charset="0"/>
                <a:cs typeface="Calibri" panose="020F0502020204030204" pitchFamily="34" charset="0"/>
              </a:rPr>
              <a:t>“We don’t disqualify 8 &amp; Unders.” </a:t>
            </a:r>
            <a:r>
              <a:rPr lang="en-US" sz="2000" dirty="0">
                <a:latin typeface="Calibri" panose="020F0502020204030204" pitchFamily="34" charset="0"/>
                <a:cs typeface="Calibri" panose="020F0502020204030204" pitchFamily="34" charset="0"/>
              </a:rPr>
              <a:t>People who take this position often rationalize it by saying they don’t want to cause “mental trauma” to a youngster. While this may sound good, it is grounded in some clearly erroneous beliefs:</a:t>
            </a:r>
          </a:p>
          <a:p>
            <a:pPr marL="282575" indent="-269875">
              <a:lnSpc>
                <a:spcPct val="100000"/>
              </a:lnSpc>
              <a:spcBef>
                <a:spcPts val="375"/>
              </a:spcBef>
              <a:tabLst>
                <a:tab pos="282575" algn="l"/>
              </a:tabLst>
            </a:pPr>
            <a:r>
              <a:rPr lang="en-US" sz="2000" dirty="0">
                <a:latin typeface="Calibri" panose="020F0502020204030204" pitchFamily="34" charset="0"/>
                <a:cs typeface="Calibri" panose="020F0502020204030204" pitchFamily="34" charset="0"/>
              </a:rPr>
              <a:t>	First, it views the judge’s role as punitive. This is completely wrong. Rather, a disqualification should be viewed as: </a:t>
            </a:r>
          </a:p>
          <a:p>
            <a:pPr marL="282575" indent="-269875">
              <a:lnSpc>
                <a:spcPct val="100000"/>
              </a:lnSpc>
              <a:spcBef>
                <a:spcPts val="375"/>
              </a:spcBef>
              <a:tabLst>
                <a:tab pos="282575" algn="l"/>
              </a:tabLst>
            </a:pPr>
            <a:r>
              <a:rPr lang="en-US" sz="2000" dirty="0">
                <a:latin typeface="Calibri" panose="020F0502020204030204" pitchFamily="34" charset="0"/>
                <a:cs typeface="Calibri" panose="020F0502020204030204" pitchFamily="34" charset="0"/>
              </a:rPr>
              <a:t>	a) protecting the other athletes in the competition, and </a:t>
            </a:r>
          </a:p>
          <a:p>
            <a:pPr marL="282575" indent="-269875">
              <a:lnSpc>
                <a:spcPct val="100000"/>
              </a:lnSpc>
              <a:spcBef>
                <a:spcPts val="375"/>
              </a:spcBef>
              <a:tabLst>
                <a:tab pos="282575" algn="l"/>
              </a:tabLst>
            </a:pPr>
            <a:r>
              <a:rPr lang="en-US" sz="2000" dirty="0">
                <a:latin typeface="Calibri" panose="020F0502020204030204" pitchFamily="34" charset="0"/>
                <a:cs typeface="Calibri" panose="020F0502020204030204" pitchFamily="34" charset="0"/>
              </a:rPr>
              <a:t>	b) educating the athlete who commits the infraction.</a:t>
            </a:r>
          </a:p>
          <a:p>
            <a:pPr marL="282575" indent="-269875">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	</a:t>
            </a:r>
          </a:p>
          <a:p>
            <a:pPr marL="282575" indent="-269875">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	Second, it assumes that younger swimmers are beginners while older swimmers are experienced and should be held to a stricter standard. Yet, athletes enter the sport at various ages, and some 8 &amp; unders are more “experienced” than some teenagers who are just entering the sport. </a:t>
            </a:r>
          </a:p>
          <a:p>
            <a:pPr marL="282575" indent="-269875">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	In any event, experience is irrelevant.</a:t>
            </a:r>
          </a:p>
          <a:p>
            <a:pPr marL="282575" indent="-269875">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		</a:t>
            </a:r>
          </a:p>
          <a:p>
            <a:pPr marL="282575" indent="-269875">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	Finally, the idea that disqualifying an 8 &amp; under will “traumatize the child’s psyche” is ludicrous. Youngsters are constantly being corrected during their early, formative years; that’s how they learn.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2895600"/>
            <a:ext cx="6248400" cy="3514725"/>
          </a:xfrm>
          <a:prstGeom prst="rect">
            <a:avLst/>
          </a:prstGeom>
        </p:spPr>
      </p:pic>
    </p:spTree>
    <p:extLst>
      <p:ext uri="{BB962C8B-B14F-4D97-AF65-F5344CB8AC3E}">
        <p14:creationId xmlns:p14="http://schemas.microsoft.com/office/powerpoint/2010/main" val="2040964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33890" y="125970"/>
            <a:ext cx="8928100" cy="635000"/>
          </a:xfrm>
          <a:prstGeom prst="rect">
            <a:avLst/>
          </a:prstGeom>
        </p:spPr>
        <p:txBody>
          <a:bodyPr vert="horz" wrap="square" lIns="0" tIns="12065" rIns="0" bIns="0" rtlCol="0">
            <a:spAutoFit/>
          </a:bodyPr>
          <a:lstStyle/>
          <a:p>
            <a:pPr marL="12700">
              <a:lnSpc>
                <a:spcPct val="100000"/>
              </a:lnSpc>
              <a:spcBef>
                <a:spcPts val="95"/>
              </a:spcBef>
            </a:pPr>
            <a:r>
              <a:rPr lang="en-US" sz="4000" spc="-10" dirty="0"/>
              <a:t>Mental Traps</a:t>
            </a:r>
            <a:endParaRPr sz="4000" dirty="0"/>
          </a:p>
        </p:txBody>
      </p:sp>
      <p:sp>
        <p:nvSpPr>
          <p:cNvPr id="3" name="object 3"/>
          <p:cNvSpPr txBox="1"/>
          <p:nvPr/>
        </p:nvSpPr>
        <p:spPr>
          <a:xfrm>
            <a:off x="4038600" y="760970"/>
            <a:ext cx="7543800" cy="6511398"/>
          </a:xfrm>
          <a:prstGeom prst="rect">
            <a:avLst/>
          </a:prstGeom>
        </p:spPr>
        <p:txBody>
          <a:bodyPr vert="horz" wrap="square" lIns="0" tIns="47625" rIns="0" bIns="0" rtlCol="0">
            <a:spAutoFit/>
          </a:bodyPr>
          <a:lstStyle/>
          <a:p>
            <a:pPr marL="282575" indent="-269875">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4. </a:t>
            </a:r>
            <a:r>
              <a:rPr lang="en-US" sz="2000" b="1" dirty="0">
                <a:latin typeface="Calibri" panose="020F0502020204030204" pitchFamily="34" charset="0"/>
                <a:cs typeface="Calibri" panose="020F0502020204030204" pitchFamily="34" charset="0"/>
              </a:rPr>
              <a:t>“Don’t ask me to judge my child." </a:t>
            </a:r>
            <a:r>
              <a:rPr lang="en-US" sz="2000" dirty="0">
                <a:latin typeface="Calibri" panose="020F0502020204030204" pitchFamily="34" charset="0"/>
                <a:cs typeface="Calibri" panose="020F0502020204030204" pitchFamily="34" charset="0"/>
              </a:rPr>
              <a:t>The referee must know that the judge treats everyone in the field the same—fairly and equitably— all the time. The referee must be confident that a judge will identify an infraction regardless of who the swimmer is. This is probably the ultimate test of the judge’s impartiality. To the judge, this is the time to separate themselves from the parental role and accept the responsibility of being a USA Swimming official. </a:t>
            </a:r>
          </a:p>
          <a:p>
            <a:pPr marL="282575" indent="-269875">
              <a:lnSpc>
                <a:spcPct val="100000"/>
              </a:lnSpc>
              <a:spcBef>
                <a:spcPts val="375"/>
              </a:spcBef>
              <a:tabLst>
                <a:tab pos="241300" algn="l"/>
              </a:tabLst>
            </a:pPr>
            <a:endParaRPr lang="en-US" sz="2000" dirty="0">
              <a:latin typeface="Calibri" panose="020F0502020204030204" pitchFamily="34" charset="0"/>
              <a:cs typeface="Calibri" panose="020F0502020204030204" pitchFamily="34" charset="0"/>
            </a:endParaRPr>
          </a:p>
          <a:p>
            <a:pPr marL="282575" indent="-269875">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5. </a:t>
            </a:r>
            <a:r>
              <a:rPr lang="en-US" sz="2000" b="1" dirty="0">
                <a:latin typeface="Calibri" panose="020F0502020204030204" pitchFamily="34" charset="0"/>
                <a:cs typeface="Calibri" panose="020F0502020204030204" pitchFamily="34" charset="0"/>
              </a:rPr>
              <a:t>Don’t Infer (Extrapolate).</a:t>
            </a:r>
            <a:r>
              <a:rPr lang="en-US" sz="2000" dirty="0">
                <a:latin typeface="Calibri" panose="020F0502020204030204" pitchFamily="34" charset="0"/>
                <a:cs typeface="Calibri" panose="020F0502020204030204" pitchFamily="34" charset="0"/>
              </a:rPr>
              <a:t> You can only call what you see, NOT what you infer. </a:t>
            </a:r>
          </a:p>
          <a:p>
            <a:pPr marL="282575" indent="-269875">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	For example, when a two-handed simultaneous touch is required, you must actually see the swimmer miss the wall with the hand on the turn, and not assume that the touch was missed because, by the time you looked, only one hand was touching the wall. </a:t>
            </a:r>
          </a:p>
          <a:p>
            <a:pPr marL="282575" indent="-269875">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   	 Or, as a second example, you must actually see the breaststroker take the second arm pull and be past the widest part of that second stroke before the head surfaces, not assume that the swimmer took two pulls to get that far out in the pool when you saw the head surface. </a:t>
            </a:r>
          </a:p>
          <a:p>
            <a:pPr marL="282575" indent="-269875">
              <a:lnSpc>
                <a:spcPct val="100000"/>
              </a:lnSpc>
              <a:spcBef>
                <a:spcPts val="375"/>
              </a:spcBef>
              <a:tabLst>
                <a:tab pos="241300" algn="l"/>
              </a:tabLst>
            </a:pPr>
            <a:endParaRPr lang="en-US" sz="2000" dirty="0">
              <a:latin typeface="Calibri" panose="020F0502020204030204" pitchFamily="34" charset="0"/>
              <a:cs typeface="Calibri" panose="020F0502020204030204" pitchFamily="34" charset="0"/>
            </a:endParaRPr>
          </a:p>
          <a:p>
            <a:pPr marL="282575" indent="-269875">
              <a:lnSpc>
                <a:spcPct val="100000"/>
              </a:lnSpc>
              <a:spcBef>
                <a:spcPts val="375"/>
              </a:spcBef>
              <a:tabLst>
                <a:tab pos="241300" algn="l"/>
              </a:tabLst>
            </a:pPr>
            <a:endParaRPr lang="en-US" sz="2000" dirty="0">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2895600"/>
            <a:ext cx="6248400" cy="3514725"/>
          </a:xfrm>
          <a:prstGeom prst="rect">
            <a:avLst/>
          </a:prstGeom>
        </p:spPr>
      </p:pic>
    </p:spTree>
    <p:extLst>
      <p:ext uri="{BB962C8B-B14F-4D97-AF65-F5344CB8AC3E}">
        <p14:creationId xmlns:p14="http://schemas.microsoft.com/office/powerpoint/2010/main" val="1145069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33890" y="125970"/>
            <a:ext cx="8928100" cy="635000"/>
          </a:xfrm>
          <a:prstGeom prst="rect">
            <a:avLst/>
          </a:prstGeom>
        </p:spPr>
        <p:txBody>
          <a:bodyPr vert="horz" wrap="square" lIns="0" tIns="12065" rIns="0" bIns="0" rtlCol="0">
            <a:spAutoFit/>
          </a:bodyPr>
          <a:lstStyle/>
          <a:p>
            <a:pPr marL="12700">
              <a:lnSpc>
                <a:spcPct val="100000"/>
              </a:lnSpc>
              <a:spcBef>
                <a:spcPts val="95"/>
              </a:spcBef>
            </a:pPr>
            <a:r>
              <a:rPr lang="en-US" sz="4000" spc="-10" dirty="0"/>
              <a:t>Mental Traps</a:t>
            </a:r>
            <a:endParaRPr sz="4000" dirty="0"/>
          </a:p>
        </p:txBody>
      </p:sp>
      <p:sp>
        <p:nvSpPr>
          <p:cNvPr id="3" name="object 3"/>
          <p:cNvSpPr txBox="1"/>
          <p:nvPr/>
        </p:nvSpPr>
        <p:spPr>
          <a:xfrm>
            <a:off x="4800600" y="1371600"/>
            <a:ext cx="6858000" cy="4387740"/>
          </a:xfrm>
          <a:prstGeom prst="rect">
            <a:avLst/>
          </a:prstGeom>
        </p:spPr>
        <p:txBody>
          <a:bodyPr vert="horz" wrap="square" lIns="0" tIns="47625" rIns="0" bIns="0" rtlCol="0">
            <a:spAutoFit/>
          </a:bodyPr>
          <a:lstStyle/>
          <a:p>
            <a:pPr marL="282575" indent="-269875">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	</a:t>
            </a:r>
            <a:r>
              <a:rPr lang="en-US" sz="3600" dirty="0">
                <a:latin typeface="Calibri" panose="020F0502020204030204" pitchFamily="34" charset="0"/>
                <a:cs typeface="Calibri" panose="020F0502020204030204" pitchFamily="34" charset="0"/>
              </a:rPr>
              <a:t>Don’t look for reasons to disqualify. </a:t>
            </a:r>
          </a:p>
          <a:p>
            <a:pPr marL="282575" indent="-269875">
              <a:lnSpc>
                <a:spcPct val="100000"/>
              </a:lnSpc>
              <a:spcBef>
                <a:spcPts val="375"/>
              </a:spcBef>
              <a:tabLst>
                <a:tab pos="241300" algn="l"/>
              </a:tabLst>
            </a:pPr>
            <a:r>
              <a:rPr lang="en-US" sz="3600" dirty="0">
                <a:latin typeface="Calibri" panose="020F0502020204030204" pitchFamily="34" charset="0"/>
                <a:cs typeface="Calibri" panose="020F0502020204030204" pitchFamily="34" charset="0"/>
              </a:rPr>
              <a:t>	</a:t>
            </a:r>
          </a:p>
          <a:p>
            <a:pPr marL="282575" indent="-269875">
              <a:lnSpc>
                <a:spcPct val="100000"/>
              </a:lnSpc>
              <a:spcBef>
                <a:spcPts val="375"/>
              </a:spcBef>
              <a:tabLst>
                <a:tab pos="241300" algn="l"/>
              </a:tabLst>
            </a:pPr>
            <a:r>
              <a:rPr lang="en-US" sz="3600" dirty="0">
                <a:latin typeface="Calibri" panose="020F0502020204030204" pitchFamily="34" charset="0"/>
                <a:cs typeface="Calibri" panose="020F0502020204030204" pitchFamily="34" charset="0"/>
              </a:rPr>
              <a:t>	If you see the infraction and it is clear, report it, but if you are uncertain, remember that the </a:t>
            </a:r>
            <a:r>
              <a:rPr lang="en-US" sz="3600" b="1" dirty="0">
                <a:latin typeface="Calibri" panose="020F0502020204030204" pitchFamily="34" charset="0"/>
                <a:cs typeface="Calibri" panose="020F0502020204030204" pitchFamily="34" charset="0"/>
              </a:rPr>
              <a:t>benefit of any doubt must go to the athlete.</a:t>
            </a:r>
          </a:p>
          <a:p>
            <a:pPr marL="282575" indent="-269875">
              <a:lnSpc>
                <a:spcPct val="100000"/>
              </a:lnSpc>
              <a:spcBef>
                <a:spcPts val="375"/>
              </a:spcBef>
              <a:tabLst>
                <a:tab pos="241300" algn="l"/>
              </a:tabLst>
            </a:pPr>
            <a:endParaRPr lang="en-US" sz="2000" dirty="0">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855245"/>
            <a:ext cx="6248400" cy="3514725"/>
          </a:xfrm>
          <a:prstGeom prst="rect">
            <a:avLst/>
          </a:prstGeom>
        </p:spPr>
      </p:pic>
    </p:spTree>
    <p:extLst>
      <p:ext uri="{BB962C8B-B14F-4D97-AF65-F5344CB8AC3E}">
        <p14:creationId xmlns:p14="http://schemas.microsoft.com/office/powerpoint/2010/main" val="1345516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33890" y="125970"/>
            <a:ext cx="8928100" cy="635000"/>
          </a:xfrm>
          <a:prstGeom prst="rect">
            <a:avLst/>
          </a:prstGeom>
        </p:spPr>
        <p:txBody>
          <a:bodyPr vert="horz" wrap="square" lIns="0" tIns="12065" rIns="0" bIns="0" rtlCol="0">
            <a:spAutoFit/>
          </a:bodyPr>
          <a:lstStyle/>
          <a:p>
            <a:pPr marL="12700">
              <a:lnSpc>
                <a:spcPct val="100000"/>
              </a:lnSpc>
              <a:spcBef>
                <a:spcPts val="95"/>
              </a:spcBef>
            </a:pPr>
            <a:r>
              <a:rPr lang="en-US" sz="4000" spc="-10" dirty="0"/>
              <a:t>Definitions</a:t>
            </a:r>
            <a:endParaRPr sz="4000" dirty="0"/>
          </a:p>
        </p:txBody>
      </p:sp>
      <p:sp>
        <p:nvSpPr>
          <p:cNvPr id="3" name="object 3"/>
          <p:cNvSpPr txBox="1"/>
          <p:nvPr/>
        </p:nvSpPr>
        <p:spPr>
          <a:xfrm>
            <a:off x="4267200" y="771182"/>
            <a:ext cx="7594790" cy="5741956"/>
          </a:xfrm>
          <a:prstGeom prst="rect">
            <a:avLst/>
          </a:prstGeom>
        </p:spPr>
        <p:txBody>
          <a:bodyPr vert="horz" wrap="square" lIns="0" tIns="47625" rIns="0" bIns="0" rtlCol="0">
            <a:spAutoFit/>
          </a:bodyPr>
          <a:lstStyle/>
          <a:p>
            <a:pPr marL="282575" indent="-269875" algn="just">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SELECTED DEFINITIONS (From the USA Swimming Rulebook)</a:t>
            </a:r>
          </a:p>
          <a:p>
            <a:pPr marL="971550" indent="-958850" algn="just">
              <a:lnSpc>
                <a:spcPct val="100000"/>
              </a:lnSpc>
              <a:spcBef>
                <a:spcPts val="375"/>
              </a:spcBef>
              <a:tabLst>
                <a:tab pos="971550" algn="l"/>
              </a:tabLst>
            </a:pPr>
            <a:r>
              <a:rPr lang="en-US" sz="2000" dirty="0">
                <a:latin typeface="Calibri" panose="020F0502020204030204" pitchFamily="34" charset="0"/>
                <a:cs typeface="Calibri" panose="020F0502020204030204" pitchFamily="34" charset="0"/>
              </a:rPr>
              <a:t>ARM — that part of the body that extends from the shoulder to the wrist.</a:t>
            </a:r>
          </a:p>
          <a:p>
            <a:pPr marL="282575" indent="-269875" algn="just">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HORIZONTAL — parallel to the surface of the water.</a:t>
            </a:r>
          </a:p>
          <a:p>
            <a:pPr marL="1885950" indent="-1873250" algn="just">
              <a:lnSpc>
                <a:spcPct val="100000"/>
              </a:lnSpc>
              <a:spcBef>
                <a:spcPts val="375"/>
              </a:spcBef>
              <a:tabLst>
                <a:tab pos="631825" algn="l"/>
              </a:tabLst>
            </a:pPr>
            <a:r>
              <a:rPr lang="en-US" sz="2000" dirty="0">
                <a:latin typeface="Calibri" panose="020F0502020204030204" pitchFamily="34" charset="0"/>
                <a:cs typeface="Calibri" panose="020F0502020204030204" pitchFamily="34" charset="0"/>
              </a:rPr>
              <a:t>ON THE BACK — position of the body when the shoulders are at or past vertical towards the back.</a:t>
            </a:r>
          </a:p>
          <a:p>
            <a:pPr marL="1998663" indent="-1985963" algn="just">
              <a:lnSpc>
                <a:spcPct val="100000"/>
              </a:lnSpc>
              <a:spcBef>
                <a:spcPts val="375"/>
              </a:spcBef>
              <a:tabLst>
                <a:tab pos="1716088" algn="l"/>
              </a:tabLst>
            </a:pPr>
            <a:r>
              <a:rPr lang="en-US" sz="2000" dirty="0">
                <a:latin typeface="Calibri" panose="020F0502020204030204" pitchFamily="34" charset="0"/>
                <a:cs typeface="Calibri" panose="020F0502020204030204" pitchFamily="34" charset="0"/>
              </a:rPr>
              <a:t>ON THE BREAST — position of the body when the shoulders are at or past vertical towards the breast.</a:t>
            </a:r>
          </a:p>
          <a:p>
            <a:pPr marL="282575" indent="-269875" algn="just">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PROPULSIVE — having power to propel.</a:t>
            </a:r>
          </a:p>
          <a:p>
            <a:pPr marL="1771650" indent="-1758950" algn="just">
              <a:lnSpc>
                <a:spcPct val="100000"/>
              </a:lnSpc>
              <a:spcBef>
                <a:spcPts val="375"/>
              </a:spcBef>
              <a:tabLst>
                <a:tab pos="1376363" algn="l"/>
              </a:tabLst>
            </a:pPr>
            <a:r>
              <a:rPr lang="en-US" sz="2000" dirty="0">
                <a:latin typeface="Calibri" panose="020F0502020204030204" pitchFamily="34" charset="0"/>
                <a:cs typeface="Calibri" panose="020F0502020204030204" pitchFamily="34" charset="0"/>
              </a:rPr>
              <a:t>SCISSOR KICK — use of the top of the instep of one foot and the bottom of the other foot in the propulsive part of the kick</a:t>
            </a:r>
          </a:p>
          <a:p>
            <a:pPr marL="2290763" indent="-2290763" algn="just">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SIMULTANEOUSLY — occurring at the same time TOUCH — contact with the end of the course</a:t>
            </a:r>
          </a:p>
          <a:p>
            <a:pPr marL="282575" indent="-269875" algn="just">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TURN — a point where the swimmers reverse or change direction.</a:t>
            </a:r>
          </a:p>
          <a:p>
            <a:pPr marL="971550" indent="-958850" algn="just">
              <a:lnSpc>
                <a:spcPct val="100000"/>
              </a:lnSpc>
              <a:spcBef>
                <a:spcPts val="375"/>
              </a:spcBef>
              <a:tabLst>
                <a:tab pos="914400" algn="l"/>
              </a:tabLst>
            </a:pPr>
            <a:r>
              <a:rPr lang="en-US" sz="2000" dirty="0">
                <a:latin typeface="Calibri" panose="020F0502020204030204" pitchFamily="34" charset="0"/>
                <a:cs typeface="Calibri" panose="020F0502020204030204" pitchFamily="34" charset="0"/>
              </a:rPr>
              <a:t>WALL — vertical portion of the pool, contiguous surfaces of the deck and overflow gutter, he front portion of the starting block or platform, or the touchpad at the end of the course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2910055"/>
            <a:ext cx="6248400" cy="3514725"/>
          </a:xfrm>
          <a:prstGeom prst="rect">
            <a:avLst/>
          </a:prstGeom>
        </p:spPr>
      </p:pic>
    </p:spTree>
    <p:extLst>
      <p:ext uri="{BB962C8B-B14F-4D97-AF65-F5344CB8AC3E}">
        <p14:creationId xmlns:p14="http://schemas.microsoft.com/office/powerpoint/2010/main" val="29874419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4000" y="257890"/>
            <a:ext cx="10299700" cy="1243289"/>
          </a:xfrm>
          <a:prstGeom prst="rect">
            <a:avLst/>
          </a:prstGeom>
        </p:spPr>
        <p:txBody>
          <a:bodyPr vert="horz" wrap="square" lIns="0" tIns="12065" rIns="0" bIns="0" rtlCol="0">
            <a:spAutoFit/>
          </a:bodyPr>
          <a:lstStyle/>
          <a:p>
            <a:pPr marL="12700">
              <a:lnSpc>
                <a:spcPct val="100000"/>
              </a:lnSpc>
              <a:spcBef>
                <a:spcPts val="95"/>
              </a:spcBef>
            </a:pPr>
            <a:r>
              <a:rPr lang="en-US" spc="-10" dirty="0"/>
              <a:t>JUDGING SWIMMERS WITH </a:t>
            </a:r>
            <a:br>
              <a:rPr lang="en-US" spc="-10" dirty="0"/>
            </a:br>
            <a:r>
              <a:rPr lang="en-US" spc="-10" dirty="0"/>
              <a:t>PHYSICAL DISABILITIES</a:t>
            </a:r>
          </a:p>
        </p:txBody>
      </p:sp>
      <p:sp>
        <p:nvSpPr>
          <p:cNvPr id="3" name="object 3"/>
          <p:cNvSpPr txBox="1"/>
          <p:nvPr/>
        </p:nvSpPr>
        <p:spPr>
          <a:xfrm>
            <a:off x="4267200" y="1657449"/>
            <a:ext cx="7239000" cy="4767331"/>
          </a:xfrm>
          <a:prstGeom prst="rect">
            <a:avLst/>
          </a:prstGeom>
        </p:spPr>
        <p:txBody>
          <a:bodyPr vert="horz" wrap="square" lIns="0" tIns="47625" rIns="0" bIns="0" rtlCol="0" anchor="ctr">
            <a:spAutoFit/>
          </a:bodyPr>
          <a:lstStyle/>
          <a:p>
            <a:pPr marL="282575" indent="-269875" algn="just">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1. In judging the stroke or kick of a swimmer with a physical disability, the referee and stroke &amp; turn judge should follow the general rule that: if a part of the body is absent or cannot be used, it is not judged; if it is used during the stroke or kick, it should be judged in accordance with the USA Swimming Rules and Regulations.</a:t>
            </a:r>
          </a:p>
          <a:p>
            <a:pPr marL="282575" indent="-269875" algn="just">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	Judgments should be made based on the actual rule — not on the swimmer’s technique. For example, the breaststroke swimmer with one arm or leg shorter than the other, may have a non-symmetrical stroke or kick, but as long as the arm or leg action is simultaneous, it would meet that portion of the rule. No flotation devices should be permitted.</a:t>
            </a:r>
          </a:p>
          <a:p>
            <a:pPr marL="339725" indent="-269875">
              <a:lnSpc>
                <a:spcPct val="100000"/>
              </a:lnSpc>
              <a:spcBef>
                <a:spcPts val="375"/>
              </a:spcBef>
              <a:tabLst>
                <a:tab pos="631825" algn="l"/>
              </a:tabLst>
            </a:pPr>
            <a:r>
              <a:rPr lang="en-US" sz="2000" dirty="0">
                <a:latin typeface="Calibri" panose="020F0502020204030204" pitchFamily="34" charset="0"/>
                <a:cs typeface="Calibri" panose="020F0502020204030204" pitchFamily="34" charset="0"/>
              </a:rPr>
              <a:t>2. Guidelines for judging swimmers with various disabilities are contained in Article 105 of USA Swimming Rules and Regulations. Get familiar with them. You never know when you will need to apply them at a meet.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2910055"/>
            <a:ext cx="6248400" cy="3514725"/>
          </a:xfrm>
          <a:prstGeom prst="rect">
            <a:avLst/>
          </a:prstGeom>
        </p:spPr>
      </p:pic>
    </p:spTree>
    <p:extLst>
      <p:ext uri="{BB962C8B-B14F-4D97-AF65-F5344CB8AC3E}">
        <p14:creationId xmlns:p14="http://schemas.microsoft.com/office/powerpoint/2010/main" val="4072884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4000" y="185271"/>
            <a:ext cx="10299700" cy="627736"/>
          </a:xfrm>
          <a:prstGeom prst="rect">
            <a:avLst/>
          </a:prstGeom>
        </p:spPr>
        <p:txBody>
          <a:bodyPr vert="horz" wrap="square" lIns="0" tIns="12065" rIns="0" bIns="0" rtlCol="0">
            <a:spAutoFit/>
          </a:bodyPr>
          <a:lstStyle/>
          <a:p>
            <a:pPr marL="12700">
              <a:lnSpc>
                <a:spcPct val="100000"/>
              </a:lnSpc>
              <a:spcBef>
                <a:spcPts val="95"/>
              </a:spcBef>
            </a:pPr>
            <a:r>
              <a:rPr lang="en-US" spc="-10" dirty="0"/>
              <a:t>Conclusion</a:t>
            </a:r>
          </a:p>
        </p:txBody>
      </p:sp>
      <p:sp>
        <p:nvSpPr>
          <p:cNvPr id="3" name="object 3"/>
          <p:cNvSpPr txBox="1"/>
          <p:nvPr/>
        </p:nvSpPr>
        <p:spPr>
          <a:xfrm>
            <a:off x="4267200" y="990600"/>
            <a:ext cx="7239000" cy="5434180"/>
          </a:xfrm>
          <a:prstGeom prst="rect">
            <a:avLst/>
          </a:prstGeom>
        </p:spPr>
        <p:txBody>
          <a:bodyPr vert="horz" wrap="square" lIns="0" tIns="47625" rIns="0" bIns="0" rtlCol="0">
            <a:spAutoFit/>
          </a:bodyPr>
          <a:lstStyle/>
          <a:p>
            <a:pPr marL="282575" indent="-269875" algn="just">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Officiating can be enjoyable. It is not designed to win popularity contests; however, the self satisfaction of having done a good job is very rewarding. Unfortunately, inferior officials rarely recognize their inadequacies, but fellow officials, coaches and swimmers do. All officials must continually reassess their own performances. This can best be done by regularly reviewing the rules and training material and by attending training sessions.</a:t>
            </a:r>
          </a:p>
          <a:p>
            <a:pPr marL="282575" indent="-269875" algn="just">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The new or inexperienced official often asks, "How long will it take me to become a good stroke and turn judge?" It depends upon the individual, but it won't happen overnight or without effort. Knowing the rules and attending training sessions are very important, but experience gained by working at meets is the only real teacher. </a:t>
            </a:r>
          </a:p>
          <a:p>
            <a:pPr marL="282575" indent="-269875" algn="just">
              <a:lnSpc>
                <a:spcPct val="100000"/>
              </a:lnSpc>
              <a:spcBef>
                <a:spcPts val="375"/>
              </a:spcBef>
              <a:tabLst>
                <a:tab pos="241300" algn="l"/>
              </a:tabLst>
            </a:pPr>
            <a:r>
              <a:rPr lang="en-US" sz="2000" dirty="0">
                <a:latin typeface="Calibri" panose="020F0502020204030204" pitchFamily="34" charset="0"/>
                <a:cs typeface="Calibri" panose="020F0502020204030204" pitchFamily="34" charset="0"/>
              </a:rPr>
              <a:t>Only experience can build the confidence the stroke and turn judge requires before his or her performance becomes "automatic." Even then, a continuing review of the rules and regular attendance at retraining sessions are essential.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2910055"/>
            <a:ext cx="6248400" cy="3514725"/>
          </a:xfrm>
          <a:prstGeom prst="rect">
            <a:avLst/>
          </a:prstGeom>
        </p:spPr>
      </p:pic>
    </p:spTree>
    <p:extLst>
      <p:ext uri="{BB962C8B-B14F-4D97-AF65-F5344CB8AC3E}">
        <p14:creationId xmlns:p14="http://schemas.microsoft.com/office/powerpoint/2010/main" val="187666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57800" y="152400"/>
            <a:ext cx="5168900" cy="697230"/>
          </a:xfrm>
          <a:prstGeom prst="rect">
            <a:avLst/>
          </a:prstGeom>
        </p:spPr>
        <p:txBody>
          <a:bodyPr vert="horz" wrap="square" lIns="0" tIns="13335" rIns="0" bIns="0" rtlCol="0">
            <a:spAutoFit/>
          </a:bodyPr>
          <a:lstStyle/>
          <a:p>
            <a:pPr marL="12700">
              <a:lnSpc>
                <a:spcPct val="100000"/>
              </a:lnSpc>
              <a:spcBef>
                <a:spcPts val="105"/>
              </a:spcBef>
            </a:pPr>
            <a:r>
              <a:rPr spc="-5" dirty="0"/>
              <a:t>Questions </a:t>
            </a:r>
            <a:r>
              <a:rPr dirty="0"/>
              <a:t>and</a:t>
            </a:r>
            <a:r>
              <a:rPr spc="-65" dirty="0"/>
              <a:t> </a:t>
            </a:r>
            <a:r>
              <a:rPr spc="-15" dirty="0"/>
              <a:t>Practice</a:t>
            </a:r>
          </a:p>
        </p:txBody>
      </p:sp>
      <p:sp>
        <p:nvSpPr>
          <p:cNvPr id="3" name="object 3"/>
          <p:cNvSpPr txBox="1"/>
          <p:nvPr/>
        </p:nvSpPr>
        <p:spPr>
          <a:xfrm>
            <a:off x="4419600" y="812685"/>
            <a:ext cx="7487158" cy="5447004"/>
          </a:xfrm>
          <a:prstGeom prst="rect">
            <a:avLst/>
          </a:prstGeom>
        </p:spPr>
        <p:txBody>
          <a:bodyPr vert="horz" wrap="square" lIns="0" tIns="98425" rIns="0" bIns="0" rtlCol="0">
            <a:spAutoFit/>
          </a:bodyPr>
          <a:lstStyle/>
          <a:p>
            <a:pPr marL="241300" indent="-228600">
              <a:lnSpc>
                <a:spcPct val="100000"/>
              </a:lnSpc>
              <a:spcBef>
                <a:spcPts val="775"/>
              </a:spcBef>
              <a:buFont typeface="Arial"/>
              <a:buChar char="•"/>
              <a:tabLst>
                <a:tab pos="241300" algn="l"/>
              </a:tabLst>
            </a:pPr>
            <a:r>
              <a:rPr sz="2200" spc="-25" dirty="0">
                <a:latin typeface="Calibri"/>
                <a:cs typeface="Calibri"/>
              </a:rPr>
              <a:t>What’s </a:t>
            </a:r>
            <a:r>
              <a:rPr sz="2200" spc="-15" dirty="0">
                <a:latin typeface="Calibri"/>
                <a:cs typeface="Calibri"/>
              </a:rPr>
              <a:t>next/how </a:t>
            </a:r>
            <a:r>
              <a:rPr sz="2200" spc="-20" dirty="0">
                <a:latin typeface="Calibri"/>
                <a:cs typeface="Calibri"/>
              </a:rPr>
              <a:t>to </a:t>
            </a:r>
            <a:r>
              <a:rPr sz="2200" spc="-15" dirty="0">
                <a:latin typeface="Calibri"/>
                <a:cs typeface="Calibri"/>
              </a:rPr>
              <a:t>proceed </a:t>
            </a:r>
            <a:r>
              <a:rPr sz="2200" spc="-5" dirty="0">
                <a:latin typeface="Calibri"/>
                <a:cs typeface="Calibri"/>
              </a:rPr>
              <a:t>with</a:t>
            </a:r>
            <a:r>
              <a:rPr sz="2200" spc="140" dirty="0">
                <a:latin typeface="Calibri"/>
                <a:cs typeface="Calibri"/>
              </a:rPr>
              <a:t> </a:t>
            </a:r>
            <a:r>
              <a:rPr sz="2200" spc="-15" dirty="0">
                <a:latin typeface="Calibri"/>
                <a:cs typeface="Calibri"/>
              </a:rPr>
              <a:t>training</a:t>
            </a:r>
            <a:endParaRPr sz="2200" dirty="0">
              <a:latin typeface="Calibri"/>
              <a:cs typeface="Calibri"/>
            </a:endParaRPr>
          </a:p>
          <a:p>
            <a:pPr marL="241300" indent="-228600">
              <a:lnSpc>
                <a:spcPct val="100000"/>
              </a:lnSpc>
              <a:spcBef>
                <a:spcPts val="675"/>
              </a:spcBef>
              <a:buFont typeface="Arial"/>
              <a:buChar char="•"/>
              <a:tabLst>
                <a:tab pos="241300" algn="l"/>
              </a:tabLst>
            </a:pPr>
            <a:r>
              <a:rPr sz="2200" spc="-10" dirty="0">
                <a:latin typeface="Calibri"/>
                <a:cs typeface="Calibri"/>
              </a:rPr>
              <a:t>Practice</a:t>
            </a:r>
            <a:endParaRPr sz="2200" dirty="0">
              <a:latin typeface="Calibri"/>
              <a:cs typeface="Calibri"/>
            </a:endParaRPr>
          </a:p>
          <a:p>
            <a:pPr marL="698500" lvl="1" indent="-229235">
              <a:lnSpc>
                <a:spcPct val="100000"/>
              </a:lnSpc>
              <a:spcBef>
                <a:spcPts val="229"/>
              </a:spcBef>
              <a:buFont typeface="Arial"/>
              <a:buChar char="•"/>
              <a:tabLst>
                <a:tab pos="699135" algn="l"/>
              </a:tabLst>
            </a:pPr>
            <a:r>
              <a:rPr sz="2200" spc="-10" dirty="0">
                <a:latin typeface="Calibri"/>
                <a:cs typeface="Calibri"/>
              </a:rPr>
              <a:t>Here </a:t>
            </a:r>
            <a:r>
              <a:rPr sz="2200" dirty="0">
                <a:latin typeface="Calibri"/>
                <a:cs typeface="Calibri"/>
              </a:rPr>
              <a:t>and </a:t>
            </a:r>
            <a:r>
              <a:rPr sz="2200" spc="-60" dirty="0">
                <a:latin typeface="Calibri"/>
                <a:cs typeface="Calibri"/>
              </a:rPr>
              <a:t>Today</a:t>
            </a:r>
            <a:endParaRPr sz="2200" dirty="0">
              <a:latin typeface="Calibri"/>
              <a:cs typeface="Calibri"/>
            </a:endParaRPr>
          </a:p>
          <a:p>
            <a:pPr marL="698500" lvl="1" indent="-229235">
              <a:lnSpc>
                <a:spcPct val="100000"/>
              </a:lnSpc>
              <a:spcBef>
                <a:spcPts val="215"/>
              </a:spcBef>
              <a:buFont typeface="Arial"/>
              <a:buChar char="•"/>
              <a:tabLst>
                <a:tab pos="699135" algn="l"/>
              </a:tabLst>
            </a:pPr>
            <a:r>
              <a:rPr sz="2200" spc="-30" dirty="0">
                <a:latin typeface="Calibri"/>
                <a:cs typeface="Calibri"/>
              </a:rPr>
              <a:t>At </a:t>
            </a:r>
            <a:r>
              <a:rPr sz="2200" spc="-10" dirty="0">
                <a:latin typeface="Calibri"/>
                <a:cs typeface="Calibri"/>
              </a:rPr>
              <a:t>Swim </a:t>
            </a:r>
            <a:r>
              <a:rPr sz="2200" spc="-5" dirty="0">
                <a:latin typeface="Calibri"/>
                <a:cs typeface="Calibri"/>
              </a:rPr>
              <a:t>Practices </a:t>
            </a:r>
            <a:r>
              <a:rPr sz="2200" spc="-10" dirty="0">
                <a:latin typeface="Calibri"/>
                <a:cs typeface="Calibri"/>
              </a:rPr>
              <a:t>Observe </a:t>
            </a:r>
            <a:r>
              <a:rPr sz="2200" dirty="0">
                <a:latin typeface="Calibri"/>
                <a:cs typeface="Calibri"/>
              </a:rPr>
              <a:t>the</a:t>
            </a:r>
            <a:r>
              <a:rPr sz="2200" spc="-20" dirty="0">
                <a:latin typeface="Calibri"/>
                <a:cs typeface="Calibri"/>
              </a:rPr>
              <a:t> </a:t>
            </a:r>
            <a:r>
              <a:rPr sz="2200" spc="-10" dirty="0">
                <a:latin typeface="Calibri"/>
                <a:cs typeface="Calibri"/>
              </a:rPr>
              <a:t>Swimmers</a:t>
            </a:r>
            <a:endParaRPr lang="en-US" sz="2200" spc="-10" dirty="0">
              <a:latin typeface="Calibri"/>
              <a:cs typeface="Calibri"/>
            </a:endParaRPr>
          </a:p>
          <a:p>
            <a:pPr marL="1155700" lvl="2" indent="-229235">
              <a:spcBef>
                <a:spcPts val="215"/>
              </a:spcBef>
              <a:buFont typeface="Arial"/>
              <a:buChar char="•"/>
              <a:tabLst>
                <a:tab pos="699135" algn="l"/>
              </a:tabLst>
            </a:pPr>
            <a:r>
              <a:rPr lang="en-US" spc="-10" dirty="0">
                <a:latin typeface="Calibri"/>
                <a:cs typeface="Calibri"/>
              </a:rPr>
              <a:t>Ask your coach if you can observe practice </a:t>
            </a:r>
            <a:endParaRPr dirty="0">
              <a:latin typeface="Calibri"/>
              <a:cs typeface="Calibri"/>
            </a:endParaRPr>
          </a:p>
          <a:p>
            <a:pPr marL="698500" lvl="1" indent="-229235">
              <a:lnSpc>
                <a:spcPct val="100000"/>
              </a:lnSpc>
              <a:spcBef>
                <a:spcPts val="220"/>
              </a:spcBef>
              <a:buFont typeface="Arial"/>
              <a:buChar char="•"/>
              <a:tabLst>
                <a:tab pos="699135" algn="l"/>
              </a:tabLst>
            </a:pPr>
            <a:r>
              <a:rPr sz="2200" spc="-30" dirty="0">
                <a:latin typeface="Calibri"/>
                <a:cs typeface="Calibri"/>
              </a:rPr>
              <a:t>At</a:t>
            </a:r>
            <a:r>
              <a:rPr sz="2200" spc="-20" dirty="0">
                <a:latin typeface="Calibri"/>
                <a:cs typeface="Calibri"/>
              </a:rPr>
              <a:t> </a:t>
            </a:r>
            <a:r>
              <a:rPr sz="2200" dirty="0">
                <a:latin typeface="Calibri"/>
                <a:cs typeface="Calibri"/>
              </a:rPr>
              <a:t>Meets</a:t>
            </a:r>
            <a:endParaRPr lang="en-US" sz="2200" dirty="0">
              <a:latin typeface="Calibri"/>
              <a:cs typeface="Calibri"/>
            </a:endParaRPr>
          </a:p>
          <a:p>
            <a:pPr marL="1155700" lvl="2" indent="-229235">
              <a:spcBef>
                <a:spcPts val="220"/>
              </a:spcBef>
              <a:buFont typeface="Arial"/>
              <a:buChar char="•"/>
              <a:tabLst>
                <a:tab pos="699135" algn="l"/>
              </a:tabLst>
            </a:pPr>
            <a:r>
              <a:rPr lang="en-US" dirty="0">
                <a:latin typeface="Calibri"/>
                <a:cs typeface="Calibri"/>
              </a:rPr>
              <a:t>Work as many sessions you can once you become an official, repetition and practice enhances your skills.</a:t>
            </a:r>
            <a:endParaRPr dirty="0">
              <a:latin typeface="Calibri"/>
              <a:cs typeface="Calibri"/>
            </a:endParaRPr>
          </a:p>
          <a:p>
            <a:pPr marL="698500" lvl="1" indent="-229235">
              <a:lnSpc>
                <a:spcPct val="100000"/>
              </a:lnSpc>
              <a:spcBef>
                <a:spcPts val="204"/>
              </a:spcBef>
              <a:buFont typeface="Arial"/>
              <a:buChar char="•"/>
              <a:tabLst>
                <a:tab pos="699135" algn="l"/>
              </a:tabLst>
            </a:pPr>
            <a:r>
              <a:rPr sz="2200" spc="-10" dirty="0">
                <a:latin typeface="Calibri"/>
                <a:cs typeface="Calibri"/>
              </a:rPr>
              <a:t>Review </a:t>
            </a:r>
            <a:r>
              <a:rPr sz="2200" dirty="0">
                <a:latin typeface="Calibri"/>
                <a:cs typeface="Calibri"/>
              </a:rPr>
              <a:t>the </a:t>
            </a:r>
            <a:r>
              <a:rPr sz="2200" spc="-5" dirty="0">
                <a:latin typeface="Calibri"/>
                <a:cs typeface="Calibri"/>
              </a:rPr>
              <a:t>Rule Book prior </a:t>
            </a:r>
            <a:r>
              <a:rPr sz="2200" spc="-15" dirty="0">
                <a:latin typeface="Calibri"/>
                <a:cs typeface="Calibri"/>
              </a:rPr>
              <a:t>to </a:t>
            </a:r>
            <a:r>
              <a:rPr sz="2200" dirty="0">
                <a:latin typeface="Calibri"/>
                <a:cs typeface="Calibri"/>
              </a:rPr>
              <a:t>each</a:t>
            </a:r>
            <a:r>
              <a:rPr sz="2200" spc="-80" dirty="0">
                <a:latin typeface="Calibri"/>
                <a:cs typeface="Calibri"/>
              </a:rPr>
              <a:t> </a:t>
            </a:r>
            <a:r>
              <a:rPr sz="2200" spc="-5" dirty="0">
                <a:latin typeface="Calibri"/>
                <a:cs typeface="Calibri"/>
              </a:rPr>
              <a:t>Session</a:t>
            </a:r>
            <a:endParaRPr sz="2200" dirty="0">
              <a:latin typeface="Calibri"/>
              <a:cs typeface="Calibri"/>
            </a:endParaRPr>
          </a:p>
          <a:p>
            <a:pPr marL="241300" indent="-228600">
              <a:lnSpc>
                <a:spcPct val="100000"/>
              </a:lnSpc>
              <a:spcBef>
                <a:spcPts val="720"/>
              </a:spcBef>
              <a:buFont typeface="Arial"/>
              <a:buChar char="•"/>
              <a:tabLst>
                <a:tab pos="241300" algn="l"/>
              </a:tabLst>
            </a:pPr>
            <a:r>
              <a:rPr sz="2000" spc="-5" dirty="0">
                <a:latin typeface="Calibri"/>
                <a:cs typeface="Calibri"/>
              </a:rPr>
              <a:t>After</a:t>
            </a:r>
            <a:r>
              <a:rPr sz="2000" spc="-15" dirty="0">
                <a:latin typeface="Calibri"/>
                <a:cs typeface="Calibri"/>
              </a:rPr>
              <a:t> </a:t>
            </a:r>
            <a:r>
              <a:rPr sz="2000" spc="-25" dirty="0">
                <a:latin typeface="Calibri"/>
                <a:cs typeface="Calibri"/>
              </a:rPr>
              <a:t>Training</a:t>
            </a:r>
            <a:endParaRPr sz="2000" dirty="0">
              <a:latin typeface="Calibri"/>
              <a:cs typeface="Calibri"/>
            </a:endParaRPr>
          </a:p>
          <a:p>
            <a:pPr marL="698500" lvl="1" indent="-229235">
              <a:lnSpc>
                <a:spcPct val="100000"/>
              </a:lnSpc>
              <a:spcBef>
                <a:spcPts val="280"/>
              </a:spcBef>
              <a:buFont typeface="Arial"/>
              <a:buChar char="•"/>
              <a:tabLst>
                <a:tab pos="698500" algn="l"/>
                <a:tab pos="699135" algn="l"/>
              </a:tabLst>
            </a:pPr>
            <a:r>
              <a:rPr sz="2000" spc="-5" dirty="0">
                <a:latin typeface="Calibri"/>
                <a:cs typeface="Calibri"/>
              </a:rPr>
              <a:t>Officials </a:t>
            </a:r>
            <a:r>
              <a:rPr sz="2000" spc="-10" dirty="0">
                <a:latin typeface="Calibri"/>
                <a:cs typeface="Calibri"/>
              </a:rPr>
              <a:t>Committee </a:t>
            </a:r>
            <a:r>
              <a:rPr sz="2000" spc="-15" dirty="0">
                <a:latin typeface="Calibri"/>
                <a:cs typeface="Calibri"/>
              </a:rPr>
              <a:t>Review </a:t>
            </a:r>
            <a:r>
              <a:rPr sz="2000" dirty="0">
                <a:latin typeface="Calibri"/>
                <a:cs typeface="Calibri"/>
              </a:rPr>
              <a:t>and </a:t>
            </a:r>
            <a:r>
              <a:rPr sz="2000" spc="-10" dirty="0">
                <a:latin typeface="Calibri"/>
                <a:cs typeface="Calibri"/>
              </a:rPr>
              <a:t>Approval to</a:t>
            </a:r>
            <a:r>
              <a:rPr sz="2000" spc="30" dirty="0">
                <a:latin typeface="Calibri"/>
                <a:cs typeface="Calibri"/>
              </a:rPr>
              <a:t> </a:t>
            </a:r>
            <a:r>
              <a:rPr sz="2000" spc="-10" dirty="0">
                <a:latin typeface="Calibri"/>
                <a:cs typeface="Calibri"/>
              </a:rPr>
              <a:t>Proceed</a:t>
            </a:r>
            <a:endParaRPr sz="2000" dirty="0">
              <a:latin typeface="Calibri"/>
              <a:cs typeface="Calibri"/>
            </a:endParaRPr>
          </a:p>
          <a:p>
            <a:pPr marL="698500" lvl="1" indent="-229235">
              <a:lnSpc>
                <a:spcPct val="100000"/>
              </a:lnSpc>
              <a:spcBef>
                <a:spcPts val="265"/>
              </a:spcBef>
              <a:buFont typeface="Arial"/>
              <a:buChar char="•"/>
              <a:tabLst>
                <a:tab pos="698500" algn="l"/>
                <a:tab pos="699135" algn="l"/>
              </a:tabLst>
            </a:pPr>
            <a:r>
              <a:rPr sz="2000" dirty="0">
                <a:latin typeface="Calibri"/>
                <a:cs typeface="Calibri"/>
              </a:rPr>
              <a:t>Minimum </a:t>
            </a:r>
            <a:r>
              <a:rPr sz="2000" spc="-10" dirty="0">
                <a:latin typeface="Calibri"/>
                <a:cs typeface="Calibri"/>
              </a:rPr>
              <a:t>Requirements </a:t>
            </a:r>
            <a:r>
              <a:rPr sz="2000" dirty="0">
                <a:latin typeface="Calibri"/>
                <a:cs typeface="Calibri"/>
              </a:rPr>
              <a:t>as </a:t>
            </a:r>
            <a:r>
              <a:rPr sz="2000" spc="-5" dirty="0">
                <a:latin typeface="Calibri"/>
                <a:cs typeface="Calibri"/>
              </a:rPr>
              <a:t>S&amp;T </a:t>
            </a:r>
            <a:r>
              <a:rPr sz="2000" spc="-10" dirty="0">
                <a:latin typeface="Calibri"/>
                <a:cs typeface="Calibri"/>
              </a:rPr>
              <a:t>to </a:t>
            </a:r>
            <a:r>
              <a:rPr sz="2000" spc="-5" dirty="0">
                <a:latin typeface="Calibri"/>
                <a:cs typeface="Calibri"/>
              </a:rPr>
              <a:t>Maintain Certification</a:t>
            </a:r>
            <a:endParaRPr sz="2000" dirty="0">
              <a:latin typeface="Calibri"/>
              <a:cs typeface="Calibri"/>
            </a:endParaRPr>
          </a:p>
          <a:p>
            <a:pPr marL="698500" lvl="1" indent="-229235">
              <a:lnSpc>
                <a:spcPct val="100000"/>
              </a:lnSpc>
              <a:spcBef>
                <a:spcPts val="254"/>
              </a:spcBef>
              <a:buFont typeface="Arial"/>
              <a:buChar char="•"/>
              <a:tabLst>
                <a:tab pos="698500" algn="l"/>
                <a:tab pos="699135" algn="l"/>
              </a:tabLst>
            </a:pPr>
            <a:r>
              <a:rPr sz="2000" spc="-10" dirty="0">
                <a:latin typeface="Calibri"/>
                <a:cs typeface="Calibri"/>
              </a:rPr>
              <a:t>Progressions </a:t>
            </a:r>
            <a:r>
              <a:rPr sz="2000" spc="-15" dirty="0">
                <a:latin typeface="Calibri"/>
                <a:cs typeface="Calibri"/>
              </a:rPr>
              <a:t>to </a:t>
            </a:r>
            <a:r>
              <a:rPr sz="2000" spc="-10" dirty="0">
                <a:latin typeface="Calibri"/>
                <a:cs typeface="Calibri"/>
              </a:rPr>
              <a:t>Next Level</a:t>
            </a:r>
            <a:r>
              <a:rPr sz="2000" spc="45" dirty="0">
                <a:latin typeface="Calibri"/>
                <a:cs typeface="Calibri"/>
              </a:rPr>
              <a:t> </a:t>
            </a:r>
            <a:r>
              <a:rPr sz="2000" spc="-10" dirty="0">
                <a:latin typeface="Calibri"/>
                <a:cs typeface="Calibri"/>
              </a:rPr>
              <a:t>Officials</a:t>
            </a:r>
            <a:endParaRPr sz="2000" dirty="0">
              <a:latin typeface="Calibri"/>
              <a:cs typeface="Calibri"/>
            </a:endParaRPr>
          </a:p>
          <a:p>
            <a:pPr marL="698500" lvl="1" indent="-229235">
              <a:lnSpc>
                <a:spcPct val="100000"/>
              </a:lnSpc>
              <a:spcBef>
                <a:spcPts val="260"/>
              </a:spcBef>
              <a:buFont typeface="Arial"/>
              <a:buChar char="•"/>
              <a:tabLst>
                <a:tab pos="698500" algn="l"/>
                <a:tab pos="699135" algn="l"/>
              </a:tabLst>
            </a:pPr>
            <a:r>
              <a:rPr sz="2000" spc="-5" dirty="0">
                <a:latin typeface="Calibri"/>
                <a:cs typeface="Calibri"/>
              </a:rPr>
              <a:t>National Certification</a:t>
            </a:r>
            <a:r>
              <a:rPr sz="2000" spc="10" dirty="0">
                <a:latin typeface="Calibri"/>
                <a:cs typeface="Calibri"/>
              </a:rPr>
              <a:t> </a:t>
            </a:r>
            <a:r>
              <a:rPr sz="2000" spc="-15" dirty="0">
                <a:latin typeface="Calibri"/>
                <a:cs typeface="Calibri"/>
              </a:rPr>
              <a:t>Program</a:t>
            </a:r>
            <a:endParaRPr sz="2000" dirty="0">
              <a:latin typeface="Calibri"/>
              <a:cs typeface="Calibri"/>
            </a:endParaRPr>
          </a:p>
          <a:p>
            <a:pPr marL="241300" indent="-228600">
              <a:lnSpc>
                <a:spcPct val="100000"/>
              </a:lnSpc>
              <a:spcBef>
                <a:spcPts val="695"/>
              </a:spcBef>
              <a:buFont typeface="Arial"/>
              <a:buChar char="•"/>
              <a:tabLst>
                <a:tab pos="241300" algn="l"/>
              </a:tabLst>
            </a:pPr>
            <a:r>
              <a:rPr sz="2400" spc="-5" dirty="0">
                <a:latin typeface="Calibri"/>
                <a:cs typeface="Calibri"/>
              </a:rPr>
              <a:t>Questions</a:t>
            </a:r>
            <a:endParaRPr sz="2400" dirty="0">
              <a:latin typeface="Calibri"/>
              <a:cs typeface="Calibri"/>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2743200"/>
            <a:ext cx="6725158" cy="378290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2590800"/>
            <a:ext cx="6934200" cy="3900488"/>
          </a:xfrm>
          <a:prstGeom prst="rect">
            <a:avLst/>
          </a:prstGeom>
        </p:spPr>
      </p:pic>
      <p:sp>
        <p:nvSpPr>
          <p:cNvPr id="2" name="object 2"/>
          <p:cNvSpPr txBox="1">
            <a:spLocks noGrp="1"/>
          </p:cNvSpPr>
          <p:nvPr>
            <p:ph type="title"/>
          </p:nvPr>
        </p:nvSpPr>
        <p:spPr>
          <a:xfrm>
            <a:off x="7005320" y="228600"/>
            <a:ext cx="1719580" cy="629018"/>
          </a:xfrm>
          <a:prstGeom prst="rect">
            <a:avLst/>
          </a:prstGeom>
        </p:spPr>
        <p:txBody>
          <a:bodyPr vert="horz" wrap="square" lIns="0" tIns="13335" rIns="0" bIns="0" rtlCol="0">
            <a:spAutoFit/>
          </a:bodyPr>
          <a:lstStyle/>
          <a:p>
            <a:pPr marL="12700">
              <a:lnSpc>
                <a:spcPct val="100000"/>
              </a:lnSpc>
              <a:spcBef>
                <a:spcPts val="105"/>
              </a:spcBef>
            </a:pPr>
            <a:r>
              <a:rPr b="1" spc="-5" dirty="0"/>
              <a:t>A</a:t>
            </a:r>
            <a:r>
              <a:rPr b="1" spc="-40" dirty="0"/>
              <a:t>g</a:t>
            </a:r>
            <a:r>
              <a:rPr b="1" spc="-5" dirty="0"/>
              <a:t>enda</a:t>
            </a:r>
          </a:p>
        </p:txBody>
      </p:sp>
      <p:sp>
        <p:nvSpPr>
          <p:cNvPr id="3" name="object 3"/>
          <p:cNvSpPr txBox="1"/>
          <p:nvPr/>
        </p:nvSpPr>
        <p:spPr>
          <a:xfrm>
            <a:off x="5486400" y="872544"/>
            <a:ext cx="6477000" cy="5341847"/>
          </a:xfrm>
          <a:prstGeom prst="rect">
            <a:avLst/>
          </a:prstGeom>
        </p:spPr>
        <p:txBody>
          <a:bodyPr vert="horz" wrap="square" lIns="0" tIns="108585" rIns="0" bIns="0" rtlCol="0">
            <a:spAutoFit/>
          </a:bodyPr>
          <a:lstStyle/>
          <a:p>
            <a:pPr marL="241300" indent="-229235">
              <a:lnSpc>
                <a:spcPct val="100000"/>
              </a:lnSpc>
              <a:spcBef>
                <a:spcPts val="855"/>
              </a:spcBef>
              <a:buFont typeface="Arial"/>
              <a:buChar char="•"/>
              <a:tabLst>
                <a:tab pos="241300" algn="l"/>
                <a:tab pos="241935" algn="l"/>
              </a:tabLst>
            </a:pPr>
            <a:r>
              <a:rPr sz="2000" spc="-15" dirty="0">
                <a:latin typeface="Calibri"/>
                <a:cs typeface="Calibri"/>
              </a:rPr>
              <a:t>Welcome </a:t>
            </a:r>
            <a:r>
              <a:rPr sz="2000" dirty="0">
                <a:latin typeface="Calibri"/>
                <a:cs typeface="Calibri"/>
              </a:rPr>
              <a:t>and</a:t>
            </a:r>
            <a:r>
              <a:rPr sz="2000" spc="-15" dirty="0">
                <a:latin typeface="Calibri"/>
                <a:cs typeface="Calibri"/>
              </a:rPr>
              <a:t> </a:t>
            </a:r>
            <a:r>
              <a:rPr sz="2000" spc="-5" dirty="0">
                <a:latin typeface="Calibri"/>
                <a:cs typeface="Calibri"/>
              </a:rPr>
              <a:t>Introductions</a:t>
            </a:r>
            <a:endParaRPr sz="2000" dirty="0">
              <a:latin typeface="Calibri"/>
              <a:cs typeface="Calibri"/>
            </a:endParaRPr>
          </a:p>
          <a:p>
            <a:pPr marL="241300" indent="-229235">
              <a:lnSpc>
                <a:spcPct val="100000"/>
              </a:lnSpc>
              <a:spcBef>
                <a:spcPts val="755"/>
              </a:spcBef>
              <a:buFont typeface="Arial"/>
              <a:buChar char="•"/>
              <a:tabLst>
                <a:tab pos="241300" algn="l"/>
                <a:tab pos="241935" algn="l"/>
              </a:tabLst>
            </a:pPr>
            <a:r>
              <a:rPr sz="2000" spc="-5" dirty="0">
                <a:latin typeface="Calibri"/>
                <a:cs typeface="Calibri"/>
              </a:rPr>
              <a:t>The </a:t>
            </a:r>
            <a:r>
              <a:rPr sz="2000" spc="-10" dirty="0">
                <a:latin typeface="Calibri"/>
                <a:cs typeface="Calibri"/>
              </a:rPr>
              <a:t>Requirements </a:t>
            </a:r>
            <a:r>
              <a:rPr sz="2000" spc="-15" dirty="0">
                <a:latin typeface="Calibri"/>
                <a:cs typeface="Calibri"/>
              </a:rPr>
              <a:t>for </a:t>
            </a:r>
            <a:r>
              <a:rPr sz="2000" spc="-5" dirty="0">
                <a:latin typeface="Calibri"/>
                <a:cs typeface="Calibri"/>
              </a:rPr>
              <a:t>becoming </a:t>
            </a:r>
            <a:r>
              <a:rPr sz="2000" dirty="0">
                <a:latin typeface="Calibri"/>
                <a:cs typeface="Calibri"/>
              </a:rPr>
              <a:t>an</a:t>
            </a:r>
            <a:r>
              <a:rPr sz="2000" spc="15" dirty="0">
                <a:latin typeface="Calibri"/>
                <a:cs typeface="Calibri"/>
              </a:rPr>
              <a:t> </a:t>
            </a:r>
            <a:r>
              <a:rPr sz="2000" spc="-10" dirty="0">
                <a:latin typeface="Calibri"/>
                <a:cs typeface="Calibri"/>
              </a:rPr>
              <a:t>Official</a:t>
            </a:r>
            <a:endParaRPr sz="2000" dirty="0">
              <a:latin typeface="Calibri"/>
              <a:cs typeface="Calibri"/>
            </a:endParaRPr>
          </a:p>
          <a:p>
            <a:pPr marL="241300" indent="-229235">
              <a:lnSpc>
                <a:spcPct val="100000"/>
              </a:lnSpc>
              <a:spcBef>
                <a:spcPts val="770"/>
              </a:spcBef>
              <a:buFont typeface="Arial"/>
              <a:buChar char="•"/>
              <a:tabLst>
                <a:tab pos="241300" algn="l"/>
                <a:tab pos="241935" algn="l"/>
              </a:tabLst>
            </a:pPr>
            <a:r>
              <a:rPr sz="2000" spc="-5" dirty="0">
                <a:latin typeface="Calibri"/>
                <a:cs typeface="Calibri"/>
              </a:rPr>
              <a:t>The </a:t>
            </a:r>
            <a:r>
              <a:rPr sz="2000" spc="-10" dirty="0">
                <a:latin typeface="Calibri"/>
                <a:cs typeface="Calibri"/>
              </a:rPr>
              <a:t>Uniform</a:t>
            </a:r>
            <a:endParaRPr sz="2000" dirty="0">
              <a:latin typeface="Calibri"/>
              <a:cs typeface="Calibri"/>
            </a:endParaRPr>
          </a:p>
          <a:p>
            <a:pPr marL="241300" indent="-229235">
              <a:lnSpc>
                <a:spcPct val="100000"/>
              </a:lnSpc>
              <a:spcBef>
                <a:spcPts val="755"/>
              </a:spcBef>
              <a:buFont typeface="Arial"/>
              <a:buChar char="•"/>
              <a:tabLst>
                <a:tab pos="241300" algn="l"/>
                <a:tab pos="241935" algn="l"/>
              </a:tabLst>
            </a:pPr>
            <a:r>
              <a:rPr sz="2000" spc="-20" dirty="0">
                <a:latin typeface="Calibri"/>
                <a:cs typeface="Calibri"/>
              </a:rPr>
              <a:t>Training</a:t>
            </a:r>
            <a:r>
              <a:rPr sz="2000" spc="-15" dirty="0">
                <a:latin typeface="Calibri"/>
                <a:cs typeface="Calibri"/>
              </a:rPr>
              <a:t> </a:t>
            </a:r>
            <a:r>
              <a:rPr sz="2000" spc="-5" dirty="0">
                <a:latin typeface="Calibri"/>
                <a:cs typeface="Calibri"/>
              </a:rPr>
              <a:t>Sessions</a:t>
            </a:r>
            <a:endParaRPr sz="2000" dirty="0">
              <a:latin typeface="Calibri"/>
              <a:cs typeface="Calibri"/>
            </a:endParaRPr>
          </a:p>
          <a:p>
            <a:pPr marL="241300" indent="-229235">
              <a:lnSpc>
                <a:spcPct val="100000"/>
              </a:lnSpc>
              <a:spcBef>
                <a:spcPts val="760"/>
              </a:spcBef>
              <a:buFont typeface="Arial"/>
              <a:buChar char="•"/>
              <a:tabLst>
                <a:tab pos="241300" algn="l"/>
                <a:tab pos="241935" algn="l"/>
              </a:tabLst>
            </a:pPr>
            <a:r>
              <a:rPr sz="2000" spc="-5" dirty="0">
                <a:latin typeface="Calibri"/>
                <a:cs typeface="Calibri"/>
              </a:rPr>
              <a:t>What </a:t>
            </a:r>
            <a:r>
              <a:rPr sz="2000" spc="-15" dirty="0">
                <a:latin typeface="Calibri"/>
                <a:cs typeface="Calibri"/>
              </a:rPr>
              <a:t>to </a:t>
            </a:r>
            <a:r>
              <a:rPr sz="2000" spc="-5" dirty="0">
                <a:latin typeface="Calibri"/>
                <a:cs typeface="Calibri"/>
              </a:rPr>
              <a:t>Expect </a:t>
            </a:r>
            <a:r>
              <a:rPr sz="2000" spc="-25" dirty="0">
                <a:latin typeface="Calibri"/>
                <a:cs typeface="Calibri"/>
              </a:rPr>
              <a:t>At </a:t>
            </a:r>
            <a:r>
              <a:rPr sz="2000" dirty="0">
                <a:latin typeface="Calibri"/>
                <a:cs typeface="Calibri"/>
              </a:rPr>
              <a:t>A</a:t>
            </a:r>
            <a:r>
              <a:rPr sz="2000" spc="15" dirty="0">
                <a:latin typeface="Calibri"/>
                <a:cs typeface="Calibri"/>
              </a:rPr>
              <a:t> </a:t>
            </a:r>
            <a:r>
              <a:rPr sz="2000" spc="-5" dirty="0">
                <a:latin typeface="Calibri"/>
                <a:cs typeface="Calibri"/>
              </a:rPr>
              <a:t>Meet</a:t>
            </a:r>
            <a:endParaRPr sz="2000" dirty="0">
              <a:latin typeface="Calibri"/>
              <a:cs typeface="Calibri"/>
            </a:endParaRPr>
          </a:p>
          <a:p>
            <a:pPr marL="241300" indent="-229235">
              <a:lnSpc>
                <a:spcPct val="100000"/>
              </a:lnSpc>
              <a:spcBef>
                <a:spcPts val="765"/>
              </a:spcBef>
              <a:buFont typeface="Arial"/>
              <a:buChar char="•"/>
              <a:tabLst>
                <a:tab pos="241300" algn="l"/>
                <a:tab pos="241935" algn="l"/>
              </a:tabLst>
            </a:pPr>
            <a:r>
              <a:rPr sz="2000" spc="-10" dirty="0">
                <a:latin typeface="Calibri"/>
                <a:cs typeface="Calibri"/>
              </a:rPr>
              <a:t>Protocols/Jurisdiction/Responsibilities</a:t>
            </a:r>
            <a:endParaRPr sz="2000" dirty="0">
              <a:latin typeface="Calibri"/>
              <a:cs typeface="Calibri"/>
            </a:endParaRPr>
          </a:p>
          <a:p>
            <a:pPr marL="241300" indent="-229235">
              <a:lnSpc>
                <a:spcPct val="100000"/>
              </a:lnSpc>
              <a:spcBef>
                <a:spcPts val="760"/>
              </a:spcBef>
              <a:buFont typeface="Arial"/>
              <a:buChar char="•"/>
              <a:tabLst>
                <a:tab pos="241300" algn="l"/>
                <a:tab pos="241935" algn="l"/>
              </a:tabLst>
            </a:pPr>
            <a:r>
              <a:rPr sz="2000" spc="-5" dirty="0">
                <a:latin typeface="Calibri"/>
                <a:cs typeface="Calibri"/>
              </a:rPr>
              <a:t>Observations </a:t>
            </a:r>
            <a:r>
              <a:rPr sz="2000" dirty="0">
                <a:latin typeface="Calibri"/>
                <a:cs typeface="Calibri"/>
              </a:rPr>
              <a:t>and</a:t>
            </a:r>
            <a:r>
              <a:rPr sz="2000" spc="-10" dirty="0">
                <a:latin typeface="Calibri"/>
                <a:cs typeface="Calibri"/>
              </a:rPr>
              <a:t> </a:t>
            </a:r>
            <a:r>
              <a:rPr sz="2000" spc="-5" dirty="0">
                <a:latin typeface="Calibri"/>
                <a:cs typeface="Calibri"/>
              </a:rPr>
              <a:t>Disqualifications</a:t>
            </a:r>
            <a:endParaRPr lang="en-US" sz="2000" spc="-5" dirty="0">
              <a:latin typeface="Calibri"/>
              <a:cs typeface="Calibri"/>
            </a:endParaRPr>
          </a:p>
          <a:p>
            <a:pPr marL="241300" indent="-229235">
              <a:lnSpc>
                <a:spcPct val="100000"/>
              </a:lnSpc>
              <a:spcBef>
                <a:spcPts val="760"/>
              </a:spcBef>
              <a:buFont typeface="Arial"/>
              <a:buChar char="•"/>
              <a:tabLst>
                <a:tab pos="241300" algn="l"/>
                <a:tab pos="241935" algn="l"/>
              </a:tabLst>
            </a:pPr>
            <a:r>
              <a:rPr lang="en-US" sz="2000" spc="-5" dirty="0">
                <a:latin typeface="Calibri"/>
                <a:cs typeface="Calibri"/>
              </a:rPr>
              <a:t>Basic Concepts</a:t>
            </a:r>
          </a:p>
          <a:p>
            <a:pPr marL="241300" indent="-229235">
              <a:lnSpc>
                <a:spcPct val="100000"/>
              </a:lnSpc>
              <a:spcBef>
                <a:spcPts val="760"/>
              </a:spcBef>
              <a:buFont typeface="Arial"/>
              <a:buChar char="•"/>
              <a:tabLst>
                <a:tab pos="241300" algn="l"/>
                <a:tab pos="241935" algn="l"/>
              </a:tabLst>
            </a:pPr>
            <a:r>
              <a:rPr lang="en-US" sz="2000" spc="-5" dirty="0">
                <a:latin typeface="Calibri"/>
                <a:cs typeface="Calibri"/>
              </a:rPr>
              <a:t>Mental Traps</a:t>
            </a:r>
          </a:p>
          <a:p>
            <a:pPr marL="241300" indent="-229235">
              <a:lnSpc>
                <a:spcPct val="100000"/>
              </a:lnSpc>
              <a:spcBef>
                <a:spcPts val="760"/>
              </a:spcBef>
              <a:buFont typeface="Arial"/>
              <a:buChar char="•"/>
              <a:tabLst>
                <a:tab pos="241300" algn="l"/>
                <a:tab pos="241935" algn="l"/>
              </a:tabLst>
            </a:pPr>
            <a:r>
              <a:rPr lang="en-US" sz="2000" spc="-5" dirty="0">
                <a:latin typeface="Calibri"/>
                <a:cs typeface="Calibri"/>
              </a:rPr>
              <a:t>Definitions</a:t>
            </a:r>
          </a:p>
          <a:p>
            <a:pPr marL="241300" indent="-229235">
              <a:lnSpc>
                <a:spcPct val="100000"/>
              </a:lnSpc>
              <a:spcBef>
                <a:spcPts val="760"/>
              </a:spcBef>
              <a:buFont typeface="Arial"/>
              <a:buChar char="•"/>
              <a:tabLst>
                <a:tab pos="241300" algn="l"/>
                <a:tab pos="241935" algn="l"/>
              </a:tabLst>
            </a:pPr>
            <a:r>
              <a:rPr lang="en-US" sz="2000" spc="-5" dirty="0">
                <a:latin typeface="Calibri"/>
                <a:cs typeface="Calibri"/>
              </a:rPr>
              <a:t>Swimmers with Disabilities</a:t>
            </a:r>
          </a:p>
          <a:p>
            <a:pPr marL="241300" indent="-229235">
              <a:lnSpc>
                <a:spcPct val="100000"/>
              </a:lnSpc>
              <a:spcBef>
                <a:spcPts val="760"/>
              </a:spcBef>
              <a:buFont typeface="Arial"/>
              <a:buChar char="•"/>
              <a:tabLst>
                <a:tab pos="241300" algn="l"/>
                <a:tab pos="241935" algn="l"/>
              </a:tabLst>
            </a:pPr>
            <a:r>
              <a:rPr lang="en-US" sz="2000" spc="-5" dirty="0">
                <a:latin typeface="Calibri"/>
                <a:cs typeface="Calibri"/>
              </a:rPr>
              <a:t>Conclusion</a:t>
            </a:r>
            <a:endParaRPr sz="2000" dirty="0">
              <a:latin typeface="Calibri"/>
              <a:cs typeface="Calibri"/>
            </a:endParaRPr>
          </a:p>
          <a:p>
            <a:pPr marL="241300" indent="-229235">
              <a:lnSpc>
                <a:spcPct val="100000"/>
              </a:lnSpc>
              <a:spcBef>
                <a:spcPts val="755"/>
              </a:spcBef>
              <a:buFont typeface="Arial"/>
              <a:buChar char="•"/>
              <a:tabLst>
                <a:tab pos="241300" algn="l"/>
                <a:tab pos="241935" algn="l"/>
              </a:tabLst>
            </a:pPr>
            <a:r>
              <a:rPr sz="2000" spc="-5" dirty="0">
                <a:latin typeface="Calibri"/>
                <a:cs typeface="Calibri"/>
              </a:rPr>
              <a:t>Questions</a:t>
            </a:r>
            <a:endParaRPr sz="2000" dirty="0">
              <a:latin typeface="Calibri"/>
              <a:cs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57800" y="186506"/>
            <a:ext cx="5168900" cy="629018"/>
          </a:xfrm>
          <a:prstGeom prst="rect">
            <a:avLst/>
          </a:prstGeom>
        </p:spPr>
        <p:txBody>
          <a:bodyPr vert="horz" wrap="square" lIns="0" tIns="13335" rIns="0" bIns="0" rtlCol="0">
            <a:spAutoFit/>
          </a:bodyPr>
          <a:lstStyle/>
          <a:p>
            <a:pPr marL="12700">
              <a:lnSpc>
                <a:spcPct val="100000"/>
              </a:lnSpc>
              <a:spcBef>
                <a:spcPts val="105"/>
              </a:spcBef>
            </a:pPr>
            <a:r>
              <a:rPr lang="en-US" spc="-5" dirty="0"/>
              <a:t>ONE MORE ITEM……..</a:t>
            </a:r>
            <a:endParaRPr spc="-15" dirty="0"/>
          </a:p>
        </p:txBody>
      </p:sp>
      <p:sp>
        <p:nvSpPr>
          <p:cNvPr id="3" name="object 3"/>
          <p:cNvSpPr txBox="1"/>
          <p:nvPr/>
        </p:nvSpPr>
        <p:spPr>
          <a:xfrm>
            <a:off x="4114800" y="812685"/>
            <a:ext cx="7791958" cy="5983048"/>
          </a:xfrm>
          <a:prstGeom prst="rect">
            <a:avLst/>
          </a:prstGeom>
        </p:spPr>
        <p:txBody>
          <a:bodyPr vert="horz" wrap="square" lIns="0" tIns="98425" rIns="0" bIns="0" rtlCol="0">
            <a:spAutoFit/>
          </a:bodyPr>
          <a:lstStyle/>
          <a:p>
            <a:pPr marL="241300" indent="-228600">
              <a:lnSpc>
                <a:spcPct val="100000"/>
              </a:lnSpc>
              <a:spcBef>
                <a:spcPts val="775"/>
              </a:spcBef>
              <a:buFont typeface="Arial"/>
              <a:buChar char="•"/>
              <a:tabLst>
                <a:tab pos="241300" algn="l"/>
              </a:tabLst>
            </a:pPr>
            <a:r>
              <a:rPr lang="en-US" spc="-25" dirty="0">
                <a:latin typeface="Calibri"/>
                <a:cs typeface="Calibri"/>
              </a:rPr>
              <a:t>How do I sign up?</a:t>
            </a:r>
          </a:p>
          <a:p>
            <a:pPr marL="698500" lvl="1" indent="-228600">
              <a:spcBef>
                <a:spcPts val="775"/>
              </a:spcBef>
              <a:buFont typeface="Arial"/>
              <a:buChar char="•"/>
              <a:tabLst>
                <a:tab pos="241300" algn="l"/>
              </a:tabLst>
            </a:pPr>
            <a:r>
              <a:rPr lang="en-US" spc="-25" dirty="0">
                <a:latin typeface="Calibri"/>
                <a:cs typeface="Calibri"/>
              </a:rPr>
              <a:t>AMS Officials Website</a:t>
            </a:r>
          </a:p>
          <a:p>
            <a:pPr marL="698500" lvl="1" indent="-228600">
              <a:spcBef>
                <a:spcPts val="775"/>
              </a:spcBef>
              <a:buFont typeface="Arial"/>
              <a:buChar char="•"/>
              <a:tabLst>
                <a:tab pos="241300" algn="l"/>
              </a:tabLst>
            </a:pPr>
            <a:r>
              <a:rPr lang="en-US" spc="-25" dirty="0">
                <a:latin typeface="Calibri"/>
                <a:cs typeface="Calibri"/>
              </a:rPr>
              <a:t>AMS Officials Meet Sign-Up Tab</a:t>
            </a:r>
          </a:p>
          <a:p>
            <a:pPr marL="698500" lvl="1" indent="-228600">
              <a:spcBef>
                <a:spcPts val="775"/>
              </a:spcBef>
              <a:buFont typeface="Arial"/>
              <a:buChar char="•"/>
              <a:tabLst>
                <a:tab pos="241300" algn="l"/>
              </a:tabLst>
            </a:pPr>
            <a:r>
              <a:rPr lang="en-US" spc="-25" dirty="0">
                <a:latin typeface="Calibri"/>
                <a:cs typeface="Calibri"/>
              </a:rPr>
              <a:t>On the excel spreadsheet tab, find the meet and enter at the bottom the training sessions you are to attend. Please make sure that you note the number of sessions you have trained so the referee is aware of your training prior to the meet. Once you are certified you would complete the top portion of the spreadsheet for the sessions you are working.</a:t>
            </a:r>
            <a:endParaRPr dirty="0">
              <a:latin typeface="Calibri"/>
              <a:cs typeface="Calibri"/>
            </a:endParaRPr>
          </a:p>
          <a:p>
            <a:pPr marL="241300" indent="-228600">
              <a:lnSpc>
                <a:spcPct val="100000"/>
              </a:lnSpc>
              <a:spcBef>
                <a:spcPts val="675"/>
              </a:spcBef>
              <a:buFont typeface="Arial"/>
              <a:buChar char="•"/>
              <a:tabLst>
                <a:tab pos="241300" algn="l"/>
              </a:tabLst>
            </a:pPr>
            <a:r>
              <a:rPr lang="en-US" spc="-10" dirty="0">
                <a:latin typeface="Calibri"/>
                <a:cs typeface="Calibri"/>
              </a:rPr>
              <a:t>How many Sessions do I have to Train?</a:t>
            </a:r>
            <a:endParaRPr dirty="0">
              <a:latin typeface="Calibri"/>
              <a:cs typeface="Calibri"/>
            </a:endParaRPr>
          </a:p>
          <a:p>
            <a:pPr marL="698500" lvl="1" indent="-229235">
              <a:lnSpc>
                <a:spcPct val="100000"/>
              </a:lnSpc>
              <a:spcBef>
                <a:spcPts val="229"/>
              </a:spcBef>
              <a:buFont typeface="Arial"/>
              <a:buChar char="•"/>
              <a:tabLst>
                <a:tab pos="699135" algn="l"/>
              </a:tabLst>
            </a:pPr>
            <a:r>
              <a:rPr lang="en-US" spc="-10" dirty="0">
                <a:latin typeface="Calibri"/>
                <a:cs typeface="Calibri"/>
              </a:rPr>
              <a:t>As many as you feel until you are ready to be certified.</a:t>
            </a:r>
          </a:p>
          <a:p>
            <a:pPr marL="1155700" lvl="2" indent="-229235">
              <a:spcBef>
                <a:spcPts val="229"/>
              </a:spcBef>
              <a:buFont typeface="Arial"/>
              <a:buChar char="•"/>
              <a:tabLst>
                <a:tab pos="699135" algn="l"/>
              </a:tabLst>
            </a:pPr>
            <a:r>
              <a:rPr lang="en-US" spc="-10" dirty="0">
                <a:latin typeface="Calibri"/>
                <a:cs typeface="Calibri"/>
              </a:rPr>
              <a:t>This is your comfort level, but 6 are required,</a:t>
            </a:r>
            <a:endParaRPr dirty="0">
              <a:latin typeface="Calibri"/>
              <a:cs typeface="Calibri"/>
            </a:endParaRPr>
          </a:p>
          <a:p>
            <a:pPr marL="241300" indent="-228600">
              <a:lnSpc>
                <a:spcPct val="100000"/>
              </a:lnSpc>
              <a:spcBef>
                <a:spcPts val="720"/>
              </a:spcBef>
              <a:buFont typeface="Arial"/>
              <a:buChar char="•"/>
              <a:tabLst>
                <a:tab pos="241300" algn="l"/>
              </a:tabLst>
            </a:pPr>
            <a:r>
              <a:rPr lang="en-US" spc="-5" dirty="0">
                <a:latin typeface="Calibri"/>
                <a:cs typeface="Calibri"/>
              </a:rPr>
              <a:t>Should I work meets my team is not attending?   YES!</a:t>
            </a:r>
          </a:p>
          <a:p>
            <a:pPr marL="241300" indent="-228600">
              <a:lnSpc>
                <a:spcPct val="100000"/>
              </a:lnSpc>
              <a:spcBef>
                <a:spcPts val="720"/>
              </a:spcBef>
              <a:buFont typeface="Arial"/>
              <a:buChar char="•"/>
              <a:tabLst>
                <a:tab pos="241300" algn="l"/>
              </a:tabLst>
            </a:pPr>
            <a:r>
              <a:rPr lang="en-US" spc="-5" dirty="0">
                <a:latin typeface="Calibri"/>
                <a:cs typeface="Calibri"/>
              </a:rPr>
              <a:t>Should I work meets that only my swimmer is swimming?    NO!</a:t>
            </a:r>
          </a:p>
          <a:p>
            <a:pPr marL="241300" indent="-228600">
              <a:lnSpc>
                <a:spcPct val="100000"/>
              </a:lnSpc>
              <a:spcBef>
                <a:spcPts val="720"/>
              </a:spcBef>
              <a:buFont typeface="Arial"/>
              <a:buChar char="•"/>
              <a:tabLst>
                <a:tab pos="241300" algn="l"/>
              </a:tabLst>
            </a:pPr>
            <a:r>
              <a:rPr lang="en-US" spc="-5" dirty="0">
                <a:latin typeface="Calibri"/>
                <a:cs typeface="Calibri"/>
              </a:rPr>
              <a:t>Should I not sign up early or just show up at the meet?   YES AND NO !!!!</a:t>
            </a:r>
          </a:p>
          <a:p>
            <a:pPr marL="241300" indent="-228600">
              <a:lnSpc>
                <a:spcPct val="100000"/>
              </a:lnSpc>
              <a:spcBef>
                <a:spcPts val="720"/>
              </a:spcBef>
              <a:buFont typeface="Arial"/>
              <a:buChar char="•"/>
              <a:tabLst>
                <a:tab pos="241300" algn="l"/>
              </a:tabLst>
            </a:pPr>
            <a:r>
              <a:rPr lang="en-US" spc="-5" dirty="0">
                <a:latin typeface="Calibri"/>
                <a:cs typeface="Calibri"/>
              </a:rPr>
              <a:t>PLEASE CHECK THE SIGN-UP SHEET AND CHECK YOUR EMAILS FOR REQUESTS FOR OFFICIALS AT MEETS. IF THERE ARE NOT ENOUGH OFFICIALS, THEN TRAINING OF THOSE SIGNED UP MAY NOT HAPPEN.</a:t>
            </a:r>
          </a:p>
          <a:p>
            <a:pPr marL="241300" indent="-228600">
              <a:lnSpc>
                <a:spcPct val="100000"/>
              </a:lnSpc>
              <a:spcBef>
                <a:spcPts val="720"/>
              </a:spcBef>
              <a:buFont typeface="Arial"/>
              <a:buChar char="•"/>
              <a:tabLst>
                <a:tab pos="241300" algn="l"/>
              </a:tabLst>
            </a:pPr>
            <a:endParaRPr lang="en-US" spc="-5" dirty="0">
              <a:latin typeface="Calibri"/>
              <a:cs typeface="Calibri"/>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2971800"/>
            <a:ext cx="6318758" cy="3554302"/>
          </a:xfrm>
          <a:prstGeom prst="rect">
            <a:avLst/>
          </a:prstGeom>
        </p:spPr>
      </p:pic>
    </p:spTree>
    <p:extLst>
      <p:ext uri="{BB962C8B-B14F-4D97-AF65-F5344CB8AC3E}">
        <p14:creationId xmlns:p14="http://schemas.microsoft.com/office/powerpoint/2010/main" val="2571503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843398" y="609676"/>
            <a:ext cx="6244590" cy="697230"/>
          </a:xfrm>
          <a:prstGeom prst="rect">
            <a:avLst/>
          </a:prstGeom>
        </p:spPr>
        <p:txBody>
          <a:bodyPr vert="horz" wrap="square" lIns="0" tIns="13335" rIns="0" bIns="0" rtlCol="0">
            <a:spAutoFit/>
          </a:bodyPr>
          <a:lstStyle/>
          <a:p>
            <a:pPr marL="12700">
              <a:lnSpc>
                <a:spcPct val="100000"/>
              </a:lnSpc>
              <a:spcBef>
                <a:spcPts val="105"/>
              </a:spcBef>
            </a:pPr>
            <a:r>
              <a:rPr spc="-30" dirty="0"/>
              <a:t>Welcome </a:t>
            </a:r>
            <a:r>
              <a:rPr dirty="0"/>
              <a:t>and</a:t>
            </a:r>
            <a:r>
              <a:rPr spc="15" dirty="0"/>
              <a:t> </a:t>
            </a:r>
            <a:r>
              <a:rPr spc="-15" dirty="0"/>
              <a:t>Introductions</a:t>
            </a:r>
          </a:p>
        </p:txBody>
      </p:sp>
      <p:sp>
        <p:nvSpPr>
          <p:cNvPr id="3" name="object 3"/>
          <p:cNvSpPr txBox="1"/>
          <p:nvPr/>
        </p:nvSpPr>
        <p:spPr>
          <a:xfrm>
            <a:off x="6858000" y="1905000"/>
            <a:ext cx="4324661" cy="496290"/>
          </a:xfrm>
          <a:prstGeom prst="rect">
            <a:avLst/>
          </a:prstGeom>
        </p:spPr>
        <p:txBody>
          <a:bodyPr vert="horz" wrap="square" lIns="0" tIns="125730" rIns="0" bIns="0" rtlCol="0">
            <a:spAutoFit/>
          </a:bodyPr>
          <a:lstStyle/>
          <a:p>
            <a:pPr marL="241300" indent="-229235">
              <a:lnSpc>
                <a:spcPct val="100000"/>
              </a:lnSpc>
              <a:spcBef>
                <a:spcPts val="990"/>
              </a:spcBef>
              <a:buFont typeface="Arial"/>
              <a:buChar char="•"/>
              <a:tabLst>
                <a:tab pos="241300" algn="l"/>
                <a:tab pos="241935" algn="l"/>
              </a:tabLst>
            </a:pPr>
            <a:r>
              <a:rPr sz="2400" spc="-5" dirty="0">
                <a:latin typeface="Calibri"/>
                <a:cs typeface="Calibri"/>
              </a:rPr>
              <a:t>Introductions</a:t>
            </a:r>
            <a:r>
              <a:rPr sz="2400" spc="-10" dirty="0">
                <a:solidFill>
                  <a:srgbClr val="FFFFFF"/>
                </a:solidFill>
                <a:latin typeface="Calibri"/>
                <a:cs typeface="Calibri"/>
              </a:rPr>
              <a:t>Facility</a:t>
            </a:r>
            <a:endParaRPr sz="2400" dirty="0">
              <a:latin typeface="Calibri"/>
              <a:cs typeface="Calibri"/>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2426052"/>
            <a:ext cx="7357670" cy="413869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05200" y="152400"/>
            <a:ext cx="7159624" cy="628377"/>
          </a:xfrm>
          <a:prstGeom prst="rect">
            <a:avLst/>
          </a:prstGeom>
        </p:spPr>
        <p:txBody>
          <a:bodyPr vert="horz" wrap="square" lIns="0" tIns="12700" rIns="0" bIns="0" rtlCol="0">
            <a:spAutoFit/>
          </a:bodyPr>
          <a:lstStyle/>
          <a:p>
            <a:pPr marL="12700">
              <a:lnSpc>
                <a:spcPct val="100000"/>
              </a:lnSpc>
              <a:spcBef>
                <a:spcPts val="100"/>
              </a:spcBef>
            </a:pPr>
            <a:r>
              <a:rPr b="1" spc="-5" dirty="0"/>
              <a:t>The</a:t>
            </a:r>
            <a:r>
              <a:rPr b="1" spc="-75" dirty="0"/>
              <a:t> </a:t>
            </a:r>
            <a:r>
              <a:rPr b="1" spc="-20" dirty="0"/>
              <a:t>Requirements</a:t>
            </a:r>
          </a:p>
        </p:txBody>
      </p:sp>
      <p:sp>
        <p:nvSpPr>
          <p:cNvPr id="3" name="object 3"/>
          <p:cNvSpPr txBox="1"/>
          <p:nvPr/>
        </p:nvSpPr>
        <p:spPr>
          <a:xfrm>
            <a:off x="4267200" y="790204"/>
            <a:ext cx="7620000" cy="5637441"/>
          </a:xfrm>
          <a:prstGeom prst="rect">
            <a:avLst/>
          </a:prstGeom>
        </p:spPr>
        <p:txBody>
          <a:bodyPr vert="horz" wrap="square" lIns="0" tIns="66040" rIns="0" bIns="0" rtlCol="0">
            <a:spAutoFit/>
          </a:bodyPr>
          <a:lstStyle/>
          <a:p>
            <a:pPr marL="12700">
              <a:lnSpc>
                <a:spcPct val="100000"/>
              </a:lnSpc>
              <a:spcBef>
                <a:spcPts val="520"/>
              </a:spcBef>
            </a:pPr>
            <a:r>
              <a:rPr sz="1600" b="1" spc="-10" dirty="0">
                <a:latin typeface="Calibri"/>
                <a:cs typeface="Calibri"/>
              </a:rPr>
              <a:t>What </a:t>
            </a:r>
            <a:r>
              <a:rPr sz="1600" b="1" dirty="0">
                <a:latin typeface="Calibri"/>
                <a:cs typeface="Calibri"/>
              </a:rPr>
              <a:t>is </a:t>
            </a:r>
            <a:r>
              <a:rPr sz="1600" b="1" spc="-15" dirty="0">
                <a:latin typeface="Calibri"/>
                <a:cs typeface="Calibri"/>
              </a:rPr>
              <a:t>required to </a:t>
            </a:r>
            <a:r>
              <a:rPr sz="1600" b="1" dirty="0">
                <a:latin typeface="Calibri"/>
                <a:cs typeface="Calibri"/>
              </a:rPr>
              <a:t>be an</a:t>
            </a:r>
            <a:r>
              <a:rPr sz="1600" b="1" spc="25" dirty="0">
                <a:latin typeface="Calibri"/>
                <a:cs typeface="Calibri"/>
              </a:rPr>
              <a:t> </a:t>
            </a:r>
            <a:r>
              <a:rPr sz="1600" b="1" spc="-5" dirty="0">
                <a:latin typeface="Calibri"/>
                <a:cs typeface="Calibri"/>
              </a:rPr>
              <a:t>official?</a:t>
            </a:r>
            <a:endParaRPr sz="1600" dirty="0">
              <a:latin typeface="Calibri"/>
              <a:cs typeface="Calibri"/>
            </a:endParaRPr>
          </a:p>
          <a:p>
            <a:pPr marL="241300" indent="-228600">
              <a:spcBef>
                <a:spcPts val="365"/>
              </a:spcBef>
              <a:buFont typeface="Arial"/>
              <a:buChar char="•"/>
              <a:tabLst>
                <a:tab pos="240665" algn="l"/>
                <a:tab pos="241300" algn="l"/>
              </a:tabLst>
            </a:pPr>
            <a:r>
              <a:rPr sz="1600" spc="-50" dirty="0">
                <a:latin typeface="Calibri"/>
                <a:cs typeface="Calibri"/>
              </a:rPr>
              <a:t>You </a:t>
            </a:r>
            <a:r>
              <a:rPr sz="1600" spc="-5" dirty="0">
                <a:latin typeface="Calibri"/>
                <a:cs typeface="Calibri"/>
              </a:rPr>
              <a:t>must </a:t>
            </a:r>
            <a:r>
              <a:rPr sz="1600" spc="-10" dirty="0">
                <a:latin typeface="Calibri"/>
                <a:cs typeface="Calibri"/>
              </a:rPr>
              <a:t>become </a:t>
            </a:r>
            <a:r>
              <a:rPr sz="1600" dirty="0">
                <a:latin typeface="Calibri"/>
                <a:cs typeface="Calibri"/>
              </a:rPr>
              <a:t>an </a:t>
            </a:r>
            <a:r>
              <a:rPr sz="1600" spc="-5" dirty="0">
                <a:latin typeface="Calibri"/>
                <a:cs typeface="Calibri"/>
              </a:rPr>
              <a:t>Apprentice </a:t>
            </a:r>
            <a:r>
              <a:rPr sz="1600" spc="-10" dirty="0">
                <a:latin typeface="Calibri"/>
                <a:cs typeface="Calibri"/>
              </a:rPr>
              <a:t>Official </a:t>
            </a:r>
            <a:r>
              <a:rPr sz="1600" dirty="0">
                <a:latin typeface="Calibri"/>
                <a:cs typeface="Calibri"/>
              </a:rPr>
              <a:t>member </a:t>
            </a:r>
            <a:r>
              <a:rPr sz="1600" spc="-5" dirty="0">
                <a:latin typeface="Calibri"/>
                <a:cs typeface="Calibri"/>
              </a:rPr>
              <a:t>of USA</a:t>
            </a:r>
            <a:r>
              <a:rPr sz="1600" spc="120" dirty="0">
                <a:latin typeface="Calibri"/>
                <a:cs typeface="Calibri"/>
              </a:rPr>
              <a:t> </a:t>
            </a:r>
            <a:r>
              <a:rPr sz="1600" spc="-5" dirty="0">
                <a:latin typeface="Calibri"/>
                <a:cs typeface="Calibri"/>
              </a:rPr>
              <a:t>Swimming.</a:t>
            </a:r>
            <a:endParaRPr lang="en-US" sz="1600" spc="-5" dirty="0">
              <a:latin typeface="Calibri"/>
              <a:cs typeface="Calibri"/>
            </a:endParaRPr>
          </a:p>
          <a:p>
            <a:pPr marL="698500" lvl="1" indent="-228600">
              <a:spcBef>
                <a:spcPts val="365"/>
              </a:spcBef>
              <a:buFont typeface="Arial"/>
              <a:buChar char="•"/>
              <a:tabLst>
                <a:tab pos="240665" algn="l"/>
                <a:tab pos="241300" algn="l"/>
              </a:tabLst>
            </a:pPr>
            <a:r>
              <a:rPr lang="en-US" sz="1600" spc="-5" dirty="0">
                <a:latin typeface="Calibri"/>
                <a:cs typeface="Calibri"/>
              </a:rPr>
              <a:t>See your Club Administrator for link to register through SWIMS 3.0</a:t>
            </a:r>
            <a:endParaRPr sz="1600" dirty="0">
              <a:latin typeface="Calibri"/>
              <a:cs typeface="Calibri"/>
            </a:endParaRPr>
          </a:p>
          <a:p>
            <a:pPr marL="241300" indent="-228600">
              <a:spcBef>
                <a:spcPts val="350"/>
              </a:spcBef>
              <a:buFont typeface="Arial"/>
              <a:buChar char="•"/>
              <a:tabLst>
                <a:tab pos="240665" algn="l"/>
                <a:tab pos="241300" algn="l"/>
              </a:tabLst>
            </a:pPr>
            <a:r>
              <a:rPr sz="1600" spc="-10" dirty="0">
                <a:latin typeface="Calibri"/>
                <a:cs typeface="Calibri"/>
              </a:rPr>
              <a:t>Complete </a:t>
            </a:r>
            <a:r>
              <a:rPr sz="1600" dirty="0">
                <a:latin typeface="Calibri"/>
                <a:cs typeface="Calibri"/>
              </a:rPr>
              <a:t>the </a:t>
            </a:r>
            <a:r>
              <a:rPr sz="1600" spc="-5" dirty="0">
                <a:latin typeface="Calibri"/>
                <a:cs typeface="Calibri"/>
              </a:rPr>
              <a:t>background check </a:t>
            </a:r>
            <a:r>
              <a:rPr sz="1600" spc="-10" dirty="0">
                <a:latin typeface="Calibri"/>
                <a:cs typeface="Calibri"/>
              </a:rPr>
              <a:t>required </a:t>
            </a:r>
            <a:r>
              <a:rPr sz="1600" spc="-5" dirty="0">
                <a:latin typeface="Calibri"/>
                <a:cs typeface="Calibri"/>
              </a:rPr>
              <a:t>by USA</a:t>
            </a:r>
            <a:r>
              <a:rPr sz="1600" spc="100" dirty="0">
                <a:latin typeface="Calibri"/>
                <a:cs typeface="Calibri"/>
              </a:rPr>
              <a:t> </a:t>
            </a:r>
            <a:r>
              <a:rPr sz="1600" spc="-5" dirty="0">
                <a:latin typeface="Calibri"/>
                <a:cs typeface="Calibri"/>
              </a:rPr>
              <a:t>Swimming.</a:t>
            </a:r>
            <a:endParaRPr sz="1600" dirty="0">
              <a:latin typeface="Calibri"/>
              <a:cs typeface="Calibri"/>
            </a:endParaRPr>
          </a:p>
          <a:p>
            <a:pPr marL="698500" lvl="1" indent="-229235">
              <a:buClr>
                <a:srgbClr val="FFFFFF"/>
              </a:buClr>
              <a:buFont typeface="Arial"/>
              <a:buChar char="•"/>
              <a:tabLst>
                <a:tab pos="698500" algn="l"/>
                <a:tab pos="699135" algn="l"/>
              </a:tabLst>
            </a:pPr>
            <a:r>
              <a:rPr sz="1600" u="sng" spc="-10" dirty="0">
                <a:uFill>
                  <a:solidFill>
                    <a:srgbClr val="0462C1"/>
                  </a:solidFill>
                </a:uFill>
                <a:latin typeface="Calibri"/>
                <a:cs typeface="Calibri"/>
                <a:hlinkClick r:id="rId2"/>
              </a:rPr>
              <a:t>https://www.usaswimming.org/background-checks</a:t>
            </a:r>
            <a:endParaRPr sz="1600" dirty="0">
              <a:latin typeface="Calibri"/>
              <a:cs typeface="Calibri"/>
            </a:endParaRPr>
          </a:p>
          <a:p>
            <a:pPr marL="241300" indent="-228600">
              <a:spcBef>
                <a:spcPts val="345"/>
              </a:spcBef>
              <a:buFont typeface="Arial"/>
              <a:buChar char="•"/>
              <a:tabLst>
                <a:tab pos="240665" algn="l"/>
                <a:tab pos="241300" algn="l"/>
              </a:tabLst>
            </a:pPr>
            <a:r>
              <a:rPr sz="1600" spc="-10" dirty="0">
                <a:latin typeface="Calibri"/>
                <a:cs typeface="Calibri"/>
              </a:rPr>
              <a:t>Complete </a:t>
            </a:r>
            <a:r>
              <a:rPr sz="1600" dirty="0">
                <a:latin typeface="Calibri"/>
                <a:cs typeface="Calibri"/>
              </a:rPr>
              <a:t>the </a:t>
            </a:r>
            <a:r>
              <a:rPr sz="1600" spc="-15" dirty="0">
                <a:latin typeface="Calibri"/>
                <a:cs typeface="Calibri"/>
              </a:rPr>
              <a:t>Athlete </a:t>
            </a:r>
            <a:r>
              <a:rPr sz="1600" spc="-10" dirty="0">
                <a:latin typeface="Calibri"/>
                <a:cs typeface="Calibri"/>
              </a:rPr>
              <a:t>Protection </a:t>
            </a:r>
            <a:r>
              <a:rPr sz="1600" spc="-25" dirty="0">
                <a:latin typeface="Calibri"/>
                <a:cs typeface="Calibri"/>
              </a:rPr>
              <a:t>Training </a:t>
            </a:r>
            <a:r>
              <a:rPr sz="1600" spc="-10" dirty="0">
                <a:latin typeface="Calibri"/>
                <a:cs typeface="Calibri"/>
              </a:rPr>
              <a:t>(APT) required by USA </a:t>
            </a:r>
            <a:r>
              <a:rPr sz="1600" spc="-5" dirty="0">
                <a:latin typeface="Calibri"/>
                <a:cs typeface="Calibri"/>
              </a:rPr>
              <a:t>Swimming</a:t>
            </a:r>
            <a:r>
              <a:rPr sz="1600" spc="240" dirty="0">
                <a:latin typeface="Calibri"/>
                <a:cs typeface="Calibri"/>
              </a:rPr>
              <a:t> </a:t>
            </a:r>
            <a:r>
              <a:rPr sz="1600" spc="-10" dirty="0">
                <a:latin typeface="Calibri"/>
                <a:cs typeface="Calibri"/>
              </a:rPr>
              <a:t>(no</a:t>
            </a:r>
            <a:endParaRPr sz="1600" dirty="0">
              <a:latin typeface="Calibri"/>
              <a:cs typeface="Calibri"/>
            </a:endParaRPr>
          </a:p>
          <a:p>
            <a:pPr marL="241300"/>
            <a:r>
              <a:rPr sz="1600" spc="-15" dirty="0">
                <a:latin typeface="Calibri"/>
                <a:cs typeface="Calibri"/>
              </a:rPr>
              <a:t>cost</a:t>
            </a:r>
            <a:r>
              <a:rPr sz="1600" spc="-5" dirty="0">
                <a:latin typeface="Calibri"/>
                <a:cs typeface="Calibri"/>
              </a:rPr>
              <a:t> </a:t>
            </a:r>
            <a:r>
              <a:rPr sz="1600" spc="-10" dirty="0">
                <a:latin typeface="Calibri"/>
                <a:cs typeface="Calibri"/>
              </a:rPr>
              <a:t>involved).</a:t>
            </a:r>
            <a:endParaRPr sz="1600" dirty="0">
              <a:latin typeface="Calibri"/>
              <a:cs typeface="Calibri"/>
            </a:endParaRPr>
          </a:p>
          <a:p>
            <a:pPr marL="698500" lvl="1" indent="-229235">
              <a:buClr>
                <a:srgbClr val="FFFFFF"/>
              </a:buClr>
              <a:buFont typeface="Arial"/>
              <a:buChar char="•"/>
              <a:tabLst>
                <a:tab pos="698500" algn="l"/>
                <a:tab pos="699135" algn="l"/>
              </a:tabLst>
            </a:pPr>
            <a:r>
              <a:rPr sz="1600" u="sng" spc="-10" dirty="0">
                <a:uFill>
                  <a:solidFill>
                    <a:srgbClr val="0462C1"/>
                  </a:solidFill>
                </a:uFill>
                <a:latin typeface="Calibri"/>
                <a:cs typeface="Calibri"/>
                <a:hlinkClick r:id="rId3"/>
              </a:rPr>
              <a:t>https://www.usaswimming.org/utility/landing-pages/safe-sport/apt</a:t>
            </a:r>
            <a:endParaRPr sz="1600" dirty="0">
              <a:latin typeface="Calibri"/>
              <a:cs typeface="Calibri"/>
            </a:endParaRPr>
          </a:p>
          <a:p>
            <a:pPr marL="241300" indent="-228600">
              <a:spcBef>
                <a:spcPts val="350"/>
              </a:spcBef>
              <a:buFont typeface="Arial"/>
              <a:buChar char="•"/>
              <a:tabLst>
                <a:tab pos="240665" algn="l"/>
                <a:tab pos="241300" algn="l"/>
              </a:tabLst>
            </a:pPr>
            <a:r>
              <a:rPr sz="1600" spc="-10" dirty="0">
                <a:latin typeface="Calibri"/>
                <a:cs typeface="Calibri"/>
              </a:rPr>
              <a:t>Complete </a:t>
            </a:r>
            <a:r>
              <a:rPr sz="1600" dirty="0">
                <a:latin typeface="Calibri"/>
                <a:cs typeface="Calibri"/>
              </a:rPr>
              <a:t>the </a:t>
            </a:r>
            <a:r>
              <a:rPr sz="1600" spc="-5" dirty="0">
                <a:latin typeface="Calibri"/>
                <a:cs typeface="Calibri"/>
              </a:rPr>
              <a:t>designated </a:t>
            </a:r>
            <a:r>
              <a:rPr sz="1600" spc="-10" dirty="0">
                <a:latin typeface="Calibri"/>
                <a:cs typeface="Calibri"/>
              </a:rPr>
              <a:t>training </a:t>
            </a:r>
            <a:r>
              <a:rPr sz="1600" spc="-15" dirty="0">
                <a:latin typeface="Calibri"/>
                <a:cs typeface="Calibri"/>
              </a:rPr>
              <a:t>program for </a:t>
            </a:r>
            <a:r>
              <a:rPr sz="1600" spc="-5" dirty="0">
                <a:latin typeface="Calibri"/>
                <a:cs typeface="Calibri"/>
              </a:rPr>
              <a:t>the </a:t>
            </a:r>
            <a:r>
              <a:rPr sz="1600" spc="-20" dirty="0">
                <a:latin typeface="Calibri"/>
                <a:cs typeface="Calibri"/>
              </a:rPr>
              <a:t>Stroke </a:t>
            </a:r>
            <a:r>
              <a:rPr sz="1600" dirty="0">
                <a:latin typeface="Calibri"/>
                <a:cs typeface="Calibri"/>
              </a:rPr>
              <a:t>&amp; </a:t>
            </a:r>
            <a:r>
              <a:rPr sz="1600" spc="-30" dirty="0">
                <a:latin typeface="Calibri"/>
                <a:cs typeface="Calibri"/>
              </a:rPr>
              <a:t>Turn </a:t>
            </a:r>
            <a:r>
              <a:rPr sz="1600" spc="-5" dirty="0">
                <a:latin typeface="Calibri"/>
                <a:cs typeface="Calibri"/>
              </a:rPr>
              <a:t>Judge</a:t>
            </a:r>
            <a:r>
              <a:rPr sz="1600" spc="160" dirty="0">
                <a:latin typeface="Calibri"/>
                <a:cs typeface="Calibri"/>
              </a:rPr>
              <a:t> </a:t>
            </a:r>
            <a:r>
              <a:rPr sz="1600" spc="-5" dirty="0">
                <a:latin typeface="Calibri"/>
                <a:cs typeface="Calibri"/>
              </a:rPr>
              <a:t>position.</a:t>
            </a:r>
            <a:endParaRPr lang="en-US" sz="1600" spc="-5" dirty="0">
              <a:latin typeface="Calibri"/>
              <a:cs typeface="Calibri"/>
            </a:endParaRPr>
          </a:p>
          <a:p>
            <a:pPr marL="241300" indent="-228600">
              <a:spcBef>
                <a:spcPts val="350"/>
              </a:spcBef>
              <a:buFont typeface="Arial"/>
              <a:buChar char="•"/>
              <a:tabLst>
                <a:tab pos="240665" algn="l"/>
                <a:tab pos="241300" algn="l"/>
              </a:tabLst>
            </a:pPr>
            <a:r>
              <a:rPr lang="en-US" sz="1600" spc="-5" dirty="0">
                <a:latin typeface="Calibri"/>
                <a:cs typeface="Calibri"/>
              </a:rPr>
              <a:t>Complete the Concussion Protocol Training</a:t>
            </a:r>
          </a:p>
          <a:p>
            <a:pPr marL="698500" lvl="1" indent="-228600">
              <a:spcBef>
                <a:spcPts val="350"/>
              </a:spcBef>
              <a:buFont typeface="Arial"/>
              <a:buChar char="•"/>
              <a:tabLst>
                <a:tab pos="240665" algn="l"/>
                <a:tab pos="241300" algn="l"/>
              </a:tabLst>
            </a:pPr>
            <a:endParaRPr lang="en-US" dirty="0">
              <a:latin typeface="Calibri"/>
              <a:cs typeface="Calibri"/>
            </a:endParaRPr>
          </a:p>
          <a:p>
            <a:pPr marL="241300" indent="-228600">
              <a:spcBef>
                <a:spcPts val="350"/>
              </a:spcBef>
              <a:buFont typeface="Arial"/>
              <a:buChar char="•"/>
              <a:tabLst>
                <a:tab pos="240665" algn="l"/>
                <a:tab pos="241300" algn="l"/>
              </a:tabLst>
            </a:pPr>
            <a:r>
              <a:rPr lang="en-US" sz="1600" dirty="0">
                <a:latin typeface="Calibri"/>
                <a:cs typeface="Calibri"/>
              </a:rPr>
              <a:t>Download a copy of the Rulebook from the USA Swimming Website.</a:t>
            </a:r>
            <a:endParaRPr sz="1600" dirty="0">
              <a:latin typeface="Calibri"/>
              <a:cs typeface="Calibri"/>
            </a:endParaRPr>
          </a:p>
          <a:p>
            <a:pPr marL="12700">
              <a:lnSpc>
                <a:spcPct val="100000"/>
              </a:lnSpc>
              <a:spcBef>
                <a:spcPts val="5"/>
              </a:spcBef>
            </a:pPr>
            <a:r>
              <a:rPr sz="1600" b="1" spc="-10" dirty="0">
                <a:latin typeface="Calibri"/>
                <a:cs typeface="Calibri"/>
              </a:rPr>
              <a:t>What </a:t>
            </a:r>
            <a:r>
              <a:rPr sz="1600" b="1" dirty="0">
                <a:latin typeface="Calibri"/>
                <a:cs typeface="Calibri"/>
              </a:rPr>
              <a:t>is </a:t>
            </a:r>
            <a:r>
              <a:rPr sz="1600" b="1" spc="-10" dirty="0">
                <a:latin typeface="Calibri"/>
                <a:cs typeface="Calibri"/>
              </a:rPr>
              <a:t>involved </a:t>
            </a:r>
            <a:r>
              <a:rPr sz="1600" b="1" dirty="0">
                <a:latin typeface="Calibri"/>
                <a:cs typeface="Calibri"/>
              </a:rPr>
              <a:t>in the </a:t>
            </a:r>
            <a:r>
              <a:rPr sz="1600" b="1" spc="-15" dirty="0">
                <a:latin typeface="Calibri"/>
                <a:cs typeface="Calibri"/>
              </a:rPr>
              <a:t>Stroke </a:t>
            </a:r>
            <a:r>
              <a:rPr sz="1600" b="1" dirty="0">
                <a:latin typeface="Calibri"/>
                <a:cs typeface="Calibri"/>
              </a:rPr>
              <a:t>&amp; </a:t>
            </a:r>
            <a:r>
              <a:rPr sz="1600" b="1" spc="-30" dirty="0">
                <a:latin typeface="Calibri"/>
                <a:cs typeface="Calibri"/>
              </a:rPr>
              <a:t>Turn </a:t>
            </a:r>
            <a:r>
              <a:rPr sz="1600" b="1" spc="-10" dirty="0">
                <a:latin typeface="Calibri"/>
                <a:cs typeface="Calibri"/>
              </a:rPr>
              <a:t>Judge training</a:t>
            </a:r>
            <a:r>
              <a:rPr sz="1600" b="1" spc="15" dirty="0">
                <a:latin typeface="Calibri"/>
                <a:cs typeface="Calibri"/>
              </a:rPr>
              <a:t> </a:t>
            </a:r>
            <a:r>
              <a:rPr sz="1600" b="1" spc="-15" dirty="0">
                <a:latin typeface="Calibri"/>
                <a:cs typeface="Calibri"/>
              </a:rPr>
              <a:t>program?</a:t>
            </a:r>
            <a:endParaRPr sz="1600" dirty="0">
              <a:latin typeface="Calibri"/>
              <a:cs typeface="Calibri"/>
            </a:endParaRPr>
          </a:p>
          <a:p>
            <a:pPr marL="241300" indent="-228600">
              <a:spcBef>
                <a:spcPts val="345"/>
              </a:spcBef>
              <a:buFont typeface="Arial"/>
              <a:buChar char="•"/>
              <a:tabLst>
                <a:tab pos="240665" algn="l"/>
                <a:tab pos="241300" algn="l"/>
              </a:tabLst>
            </a:pPr>
            <a:r>
              <a:rPr sz="1600" spc="-20" dirty="0">
                <a:latin typeface="Calibri" panose="020F0502020204030204" pitchFamily="34" charset="0"/>
                <a:cs typeface="Calibri" panose="020F0502020204030204" pitchFamily="34" charset="0"/>
              </a:rPr>
              <a:t>Attend </a:t>
            </a:r>
            <a:r>
              <a:rPr sz="1600" dirty="0">
                <a:latin typeface="Calibri" panose="020F0502020204030204" pitchFamily="34" charset="0"/>
                <a:cs typeface="Calibri" panose="020F0502020204030204" pitchFamily="34" charset="0"/>
              </a:rPr>
              <a:t>a </a:t>
            </a:r>
            <a:r>
              <a:rPr sz="1600" spc="-10" dirty="0">
                <a:latin typeface="Calibri" panose="020F0502020204030204" pitchFamily="34" charset="0"/>
                <a:cs typeface="Calibri" panose="020F0502020204030204" pitchFamily="34" charset="0"/>
              </a:rPr>
              <a:t>Certification Clinic. </a:t>
            </a:r>
            <a:r>
              <a:rPr sz="1600" spc="-25" dirty="0">
                <a:latin typeface="Calibri" panose="020F0502020204030204" pitchFamily="34" charset="0"/>
                <a:cs typeface="Calibri" panose="020F0502020204030204" pitchFamily="34" charset="0"/>
              </a:rPr>
              <a:t>At </a:t>
            </a:r>
            <a:r>
              <a:rPr sz="1600" dirty="0">
                <a:latin typeface="Calibri" panose="020F0502020204030204" pitchFamily="34" charset="0"/>
                <a:cs typeface="Calibri" panose="020F0502020204030204" pitchFamily="34" charset="0"/>
              </a:rPr>
              <a:t>the </a:t>
            </a:r>
            <a:r>
              <a:rPr sz="1600" spc="-5" dirty="0">
                <a:latin typeface="Calibri" panose="020F0502020204030204" pitchFamily="34" charset="0"/>
                <a:cs typeface="Calibri" panose="020F0502020204030204" pitchFamily="34" charset="0"/>
              </a:rPr>
              <a:t>clinic </a:t>
            </a:r>
            <a:r>
              <a:rPr sz="1600" dirty="0">
                <a:latin typeface="Calibri" panose="020F0502020204030204" pitchFamily="34" charset="0"/>
                <a:cs typeface="Calibri" panose="020F0502020204030204" pitchFamily="34" charset="0"/>
              </a:rPr>
              <a:t>all </a:t>
            </a:r>
            <a:r>
              <a:rPr sz="1600" spc="-15" dirty="0">
                <a:latin typeface="Calibri" panose="020F0502020204030204" pitchFamily="34" charset="0"/>
                <a:cs typeface="Calibri" panose="020F0502020204030204" pitchFamily="34" charset="0"/>
              </a:rPr>
              <a:t>steps </a:t>
            </a:r>
            <a:r>
              <a:rPr sz="1600" spc="-10" dirty="0">
                <a:latin typeface="Calibri" panose="020F0502020204030204" pitchFamily="34" charset="0"/>
                <a:cs typeface="Calibri" panose="020F0502020204030204" pitchFamily="34" charset="0"/>
              </a:rPr>
              <a:t>to become </a:t>
            </a:r>
            <a:r>
              <a:rPr sz="1600" dirty="0">
                <a:latin typeface="Calibri" panose="020F0502020204030204" pitchFamily="34" charset="0"/>
                <a:cs typeface="Calibri" panose="020F0502020204030204" pitchFamily="34" charset="0"/>
              </a:rPr>
              <a:t>an </a:t>
            </a:r>
            <a:r>
              <a:rPr sz="1600" spc="-5" dirty="0">
                <a:latin typeface="Calibri" panose="020F0502020204030204" pitchFamily="34" charset="0"/>
                <a:cs typeface="Calibri" panose="020F0502020204030204" pitchFamily="34" charset="0"/>
              </a:rPr>
              <a:t>official will</a:t>
            </a:r>
            <a:r>
              <a:rPr sz="1600" spc="240" dirty="0">
                <a:latin typeface="Calibri" panose="020F0502020204030204" pitchFamily="34" charset="0"/>
                <a:cs typeface="Calibri" panose="020F0502020204030204" pitchFamily="34" charset="0"/>
              </a:rPr>
              <a:t> </a:t>
            </a:r>
            <a:r>
              <a:rPr sz="1600" spc="-5" dirty="0">
                <a:latin typeface="Calibri" panose="020F0502020204030204" pitchFamily="34" charset="0"/>
                <a:cs typeface="Calibri" panose="020F0502020204030204" pitchFamily="34" charset="0"/>
              </a:rPr>
              <a:t>be</a:t>
            </a:r>
            <a:r>
              <a:rPr lang="en-US" sz="1600" spc="-5" dirty="0">
                <a:latin typeface="Calibri" panose="020F0502020204030204" pitchFamily="34" charset="0"/>
                <a:cs typeface="Calibri" panose="020F0502020204030204" pitchFamily="34" charset="0"/>
              </a:rPr>
              <a:t> </a:t>
            </a:r>
            <a:r>
              <a:rPr sz="1600" spc="-10" dirty="0">
                <a:latin typeface="Calibri" panose="020F0502020204030204" pitchFamily="34" charset="0"/>
                <a:cs typeface="Calibri" panose="020F0502020204030204" pitchFamily="34" charset="0"/>
              </a:rPr>
              <a:t>explained to</a:t>
            </a:r>
            <a:r>
              <a:rPr sz="1600" spc="10" dirty="0">
                <a:latin typeface="Calibri" panose="020F0502020204030204" pitchFamily="34" charset="0"/>
                <a:cs typeface="Calibri" panose="020F0502020204030204" pitchFamily="34" charset="0"/>
              </a:rPr>
              <a:t> </a:t>
            </a:r>
            <a:r>
              <a:rPr sz="1600" spc="-10" dirty="0">
                <a:latin typeface="Calibri" panose="020F0502020204030204" pitchFamily="34" charset="0"/>
                <a:cs typeface="Calibri" panose="020F0502020204030204" pitchFamily="34" charset="0"/>
              </a:rPr>
              <a:t>you.</a:t>
            </a:r>
            <a:endParaRPr sz="1600" dirty="0">
              <a:latin typeface="Calibri" panose="020F0502020204030204" pitchFamily="34" charset="0"/>
              <a:cs typeface="Calibri" panose="020F0502020204030204" pitchFamily="34" charset="0"/>
            </a:endParaRPr>
          </a:p>
          <a:p>
            <a:pPr marL="241300" marR="651510" indent="-228600">
              <a:spcBef>
                <a:spcPts val="1010"/>
              </a:spcBef>
              <a:buFont typeface="Arial"/>
              <a:buChar char="•"/>
              <a:tabLst>
                <a:tab pos="240665" algn="l"/>
                <a:tab pos="241300" algn="l"/>
              </a:tabLst>
            </a:pPr>
            <a:r>
              <a:rPr sz="1600" spc="-10" dirty="0">
                <a:latin typeface="Calibri" panose="020F0502020204030204" pitchFamily="34" charset="0"/>
                <a:cs typeface="Calibri" panose="020F0502020204030204" pitchFamily="34" charset="0"/>
              </a:rPr>
              <a:t>Complete </a:t>
            </a:r>
            <a:r>
              <a:rPr sz="1600" spc="-5" dirty="0">
                <a:latin typeface="Calibri" panose="020F0502020204030204" pitchFamily="34" charset="0"/>
                <a:cs typeface="Calibri" panose="020F0502020204030204" pitchFamily="34" charset="0"/>
              </a:rPr>
              <a:t>Online Officials </a:t>
            </a:r>
            <a:r>
              <a:rPr sz="1600" spc="-40" dirty="0">
                <a:latin typeface="Calibri" panose="020F0502020204030204" pitchFamily="34" charset="0"/>
                <a:cs typeface="Calibri" panose="020F0502020204030204" pitchFamily="34" charset="0"/>
              </a:rPr>
              <a:t>Tests </a:t>
            </a:r>
            <a:r>
              <a:rPr sz="1600" spc="-10" dirty="0">
                <a:latin typeface="Calibri" panose="020F0502020204030204" pitchFamily="34" charset="0"/>
                <a:cs typeface="Calibri" panose="020F0502020204030204" pitchFamily="34" charset="0"/>
              </a:rPr>
              <a:t>covering </a:t>
            </a:r>
            <a:r>
              <a:rPr sz="1600" spc="-20" dirty="0">
                <a:latin typeface="Calibri" panose="020F0502020204030204" pitchFamily="34" charset="0"/>
                <a:cs typeface="Calibri" panose="020F0502020204030204" pitchFamily="34" charset="0"/>
              </a:rPr>
              <a:t>Stroke </a:t>
            </a:r>
            <a:r>
              <a:rPr sz="1600" dirty="0">
                <a:latin typeface="Calibri" panose="020F0502020204030204" pitchFamily="34" charset="0"/>
                <a:cs typeface="Calibri" panose="020F0502020204030204" pitchFamily="34" charset="0"/>
              </a:rPr>
              <a:t>&amp; </a:t>
            </a:r>
            <a:r>
              <a:rPr sz="1600" spc="-15" dirty="0">
                <a:latin typeface="Calibri" panose="020F0502020204030204" pitchFamily="34" charset="0"/>
                <a:cs typeface="Calibri" panose="020F0502020204030204" pitchFamily="34" charset="0"/>
              </a:rPr>
              <a:t>Turn/Timer </a:t>
            </a:r>
            <a:r>
              <a:rPr sz="1600" spc="-5" dirty="0">
                <a:latin typeface="Calibri" panose="020F0502020204030204" pitchFamily="34" charset="0"/>
                <a:cs typeface="Calibri" panose="020F0502020204030204" pitchFamily="34" charset="0"/>
              </a:rPr>
              <a:t>on </a:t>
            </a:r>
            <a:r>
              <a:rPr lang="en-US" sz="1600" spc="-5" dirty="0">
                <a:latin typeface="Calibri" panose="020F0502020204030204" pitchFamily="34" charset="0"/>
                <a:cs typeface="Calibri" panose="020F0502020204030204" pitchFamily="34" charset="0"/>
              </a:rPr>
              <a:t>t</a:t>
            </a:r>
            <a:r>
              <a:rPr sz="1600" dirty="0">
                <a:latin typeface="Calibri" panose="020F0502020204030204" pitchFamily="34" charset="0"/>
                <a:cs typeface="Calibri" panose="020F0502020204030204" pitchFamily="34" charset="0"/>
              </a:rPr>
              <a:t>he </a:t>
            </a:r>
            <a:r>
              <a:rPr sz="1600" spc="-5" dirty="0">
                <a:latin typeface="Calibri" panose="020F0502020204030204" pitchFamily="34" charset="0"/>
                <a:cs typeface="Calibri" panose="020F0502020204030204" pitchFamily="34" charset="0"/>
              </a:rPr>
              <a:t>USA  Swimming </a:t>
            </a:r>
            <a:r>
              <a:rPr sz="1600" spc="-10" dirty="0">
                <a:latin typeface="Calibri" panose="020F0502020204030204" pitchFamily="34" charset="0"/>
                <a:cs typeface="Calibri" panose="020F0502020204030204" pitchFamily="34" charset="0"/>
              </a:rPr>
              <a:t>website.</a:t>
            </a:r>
            <a:endParaRPr sz="1600" dirty="0">
              <a:latin typeface="Calibri" panose="020F0502020204030204" pitchFamily="34" charset="0"/>
              <a:cs typeface="Calibri" panose="020F0502020204030204" pitchFamily="34" charset="0"/>
            </a:endParaRPr>
          </a:p>
          <a:p>
            <a:pPr marL="241300" indent="-228600">
              <a:spcBef>
                <a:spcPts val="360"/>
              </a:spcBef>
              <a:buFont typeface="Arial"/>
              <a:buChar char="•"/>
              <a:tabLst>
                <a:tab pos="240665" algn="l"/>
                <a:tab pos="241300" algn="l"/>
              </a:tabLst>
            </a:pPr>
            <a:r>
              <a:rPr sz="1600" spc="-10" dirty="0">
                <a:latin typeface="Calibri" panose="020F0502020204030204" pitchFamily="34" charset="0"/>
                <a:cs typeface="Calibri" panose="020F0502020204030204" pitchFamily="34" charset="0"/>
              </a:rPr>
              <a:t>Complete </a:t>
            </a:r>
            <a:r>
              <a:rPr sz="1600" dirty="0">
                <a:latin typeface="Calibri" panose="020F0502020204030204" pitchFamily="34" charset="0"/>
                <a:cs typeface="Calibri" panose="020F0502020204030204" pitchFamily="34" charset="0"/>
              </a:rPr>
              <a:t>an </a:t>
            </a:r>
            <a:r>
              <a:rPr sz="1600" spc="-5" dirty="0">
                <a:latin typeface="Calibri" panose="020F0502020204030204" pitchFamily="34" charset="0"/>
                <a:cs typeface="Calibri" panose="020F0502020204030204" pitchFamily="34" charset="0"/>
              </a:rPr>
              <a:t>apprenticeship of </a:t>
            </a:r>
            <a:r>
              <a:rPr sz="1600" dirty="0">
                <a:latin typeface="Calibri" panose="020F0502020204030204" pitchFamily="34" charset="0"/>
                <a:cs typeface="Calibri" panose="020F0502020204030204" pitchFamily="34" charset="0"/>
              </a:rPr>
              <a:t>six </a:t>
            </a:r>
            <a:r>
              <a:rPr sz="1600" spc="-5" dirty="0">
                <a:latin typeface="Calibri" panose="020F0502020204030204" pitchFamily="34" charset="0"/>
                <a:cs typeface="Calibri" panose="020F0502020204030204" pitchFamily="34" charset="0"/>
              </a:rPr>
              <a:t>sessions </a:t>
            </a:r>
            <a:r>
              <a:rPr sz="1600" spc="-10" dirty="0">
                <a:latin typeface="Calibri" panose="020F0502020204030204" pitchFamily="34" charset="0"/>
                <a:cs typeface="Calibri" panose="020F0502020204030204" pitchFamily="34" charset="0"/>
              </a:rPr>
              <a:t>at </a:t>
            </a:r>
            <a:r>
              <a:rPr sz="1600" spc="-5" dirty="0">
                <a:latin typeface="Calibri" panose="020F0502020204030204" pitchFamily="34" charset="0"/>
                <a:cs typeface="Calibri" panose="020F0502020204030204" pitchFamily="34" charset="0"/>
              </a:rPr>
              <a:t>sanctioned meets </a:t>
            </a:r>
            <a:r>
              <a:rPr sz="1600" spc="-10" dirty="0">
                <a:latin typeface="Calibri" panose="020F0502020204030204" pitchFamily="34" charset="0"/>
                <a:cs typeface="Calibri" panose="020F0502020204030204" pitchFamily="34" charset="0"/>
              </a:rPr>
              <a:t>working </a:t>
            </a:r>
            <a:r>
              <a:rPr sz="1600" spc="-5" dirty="0">
                <a:latin typeface="Calibri" panose="020F0502020204030204" pitchFamily="34" charset="0"/>
                <a:cs typeface="Calibri" panose="020F0502020204030204" pitchFamily="34" charset="0"/>
              </a:rPr>
              <a:t>with</a:t>
            </a:r>
            <a:r>
              <a:rPr sz="1600" spc="125" dirty="0">
                <a:latin typeface="Calibri" panose="020F0502020204030204" pitchFamily="34" charset="0"/>
                <a:cs typeface="Calibri" panose="020F0502020204030204" pitchFamily="34" charset="0"/>
              </a:rPr>
              <a:t> </a:t>
            </a:r>
            <a:r>
              <a:rPr sz="1600" dirty="0">
                <a:latin typeface="Calibri" panose="020F0502020204030204" pitchFamily="34" charset="0"/>
                <a:cs typeface="Calibri" panose="020F0502020204030204" pitchFamily="34" charset="0"/>
              </a:rPr>
              <a:t>a</a:t>
            </a:r>
            <a:r>
              <a:rPr lang="en-US" sz="1600" dirty="0">
                <a:latin typeface="Calibri" panose="020F0502020204030204" pitchFamily="34" charset="0"/>
                <a:cs typeface="Calibri" panose="020F0502020204030204" pitchFamily="34" charset="0"/>
              </a:rPr>
              <a:t> </a:t>
            </a:r>
            <a:r>
              <a:rPr sz="1600" spc="-5" dirty="0">
                <a:latin typeface="Calibri" panose="020F0502020204030204" pitchFamily="34" charset="0"/>
                <a:cs typeface="Calibri" panose="020F0502020204030204" pitchFamily="34" charset="0"/>
              </a:rPr>
              <a:t>certified </a:t>
            </a:r>
            <a:r>
              <a:rPr sz="1600" spc="-10" dirty="0">
                <a:latin typeface="Calibri" panose="020F0502020204030204" pitchFamily="34" charset="0"/>
                <a:cs typeface="Calibri" panose="020F0502020204030204" pitchFamily="34" charset="0"/>
              </a:rPr>
              <a:t>official to </a:t>
            </a:r>
            <a:r>
              <a:rPr sz="1600" spc="-15" dirty="0">
                <a:latin typeface="Calibri" panose="020F0502020204030204" pitchFamily="34" charset="0"/>
                <a:cs typeface="Calibri" panose="020F0502020204030204" pitchFamily="34" charset="0"/>
              </a:rPr>
              <a:t>gain </a:t>
            </a:r>
            <a:r>
              <a:rPr sz="1600" spc="-5" dirty="0">
                <a:latin typeface="Calibri" panose="020F0502020204030204" pitchFamily="34" charset="0"/>
                <a:cs typeface="Calibri" panose="020F0502020204030204" pitchFamily="34" charset="0"/>
              </a:rPr>
              <a:t>knowledge of </a:t>
            </a:r>
            <a:r>
              <a:rPr sz="1600" spc="-10" dirty="0">
                <a:latin typeface="Calibri" panose="020F0502020204030204" pitchFamily="34" charset="0"/>
                <a:cs typeface="Calibri" panose="020F0502020204030204" pitchFamily="34" charset="0"/>
              </a:rPr>
              <a:t>proper officiating</a:t>
            </a:r>
            <a:r>
              <a:rPr sz="1600" spc="135" dirty="0">
                <a:latin typeface="Calibri" panose="020F0502020204030204" pitchFamily="34" charset="0"/>
                <a:cs typeface="Calibri" panose="020F0502020204030204" pitchFamily="34" charset="0"/>
              </a:rPr>
              <a:t> </a:t>
            </a:r>
            <a:r>
              <a:rPr sz="1600" spc="-15" dirty="0">
                <a:latin typeface="Calibri" panose="020F0502020204030204" pitchFamily="34" charset="0"/>
                <a:cs typeface="Calibri" panose="020F0502020204030204" pitchFamily="34" charset="0"/>
              </a:rPr>
              <a:t>protocol.</a:t>
            </a:r>
            <a:r>
              <a:rPr lang="en-US" sz="1600" spc="-15" dirty="0">
                <a:latin typeface="Calibri" panose="020F0502020204030204" pitchFamily="34" charset="0"/>
                <a:cs typeface="Calibri" panose="020F0502020204030204" pitchFamily="34" charset="0"/>
              </a:rPr>
              <a:t> Have the referee for the session sign off on the training card.</a:t>
            </a:r>
            <a:endParaRPr sz="1600" dirty="0">
              <a:latin typeface="Calibri" panose="020F0502020204030204" pitchFamily="34" charset="0"/>
              <a:cs typeface="Calibri" panose="020F0502020204030204" pitchFamily="34" charset="0"/>
            </a:endParaRP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000" y="3432142"/>
            <a:ext cx="4953000" cy="275409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3200" y="152400"/>
            <a:ext cx="2838450" cy="629018"/>
          </a:xfrm>
          <a:prstGeom prst="rect">
            <a:avLst/>
          </a:prstGeom>
        </p:spPr>
        <p:txBody>
          <a:bodyPr vert="horz" wrap="square" lIns="0" tIns="13335" rIns="0" bIns="0" rtlCol="0">
            <a:spAutoFit/>
          </a:bodyPr>
          <a:lstStyle/>
          <a:p>
            <a:pPr marL="12700">
              <a:lnSpc>
                <a:spcPct val="100000"/>
              </a:lnSpc>
              <a:spcBef>
                <a:spcPts val="105"/>
              </a:spcBef>
            </a:pPr>
            <a:r>
              <a:rPr spc="-5" dirty="0"/>
              <a:t>The</a:t>
            </a:r>
            <a:r>
              <a:rPr spc="-60" dirty="0"/>
              <a:t> </a:t>
            </a:r>
            <a:r>
              <a:rPr spc="-20" dirty="0"/>
              <a:t>Uniform</a:t>
            </a:r>
          </a:p>
        </p:txBody>
      </p:sp>
      <p:sp>
        <p:nvSpPr>
          <p:cNvPr id="3" name="object 3"/>
          <p:cNvSpPr txBox="1"/>
          <p:nvPr/>
        </p:nvSpPr>
        <p:spPr>
          <a:xfrm>
            <a:off x="3962400" y="990600"/>
            <a:ext cx="8001000" cy="5372625"/>
          </a:xfrm>
          <a:prstGeom prst="rect">
            <a:avLst/>
          </a:prstGeom>
        </p:spPr>
        <p:txBody>
          <a:bodyPr vert="horz" wrap="square" lIns="0" tIns="12065" rIns="0" bIns="0" rtlCol="0">
            <a:spAutoFit/>
          </a:bodyPr>
          <a:lstStyle/>
          <a:p>
            <a:pPr marL="241300" indent="-228600">
              <a:spcBef>
                <a:spcPts val="95"/>
              </a:spcBef>
              <a:buFont typeface="Arial"/>
              <a:buChar char="•"/>
              <a:tabLst>
                <a:tab pos="240665" algn="l"/>
                <a:tab pos="241300" algn="l"/>
              </a:tabLst>
            </a:pPr>
            <a:r>
              <a:rPr sz="2000" spc="-10" dirty="0">
                <a:latin typeface="Calibri"/>
                <a:cs typeface="Calibri"/>
              </a:rPr>
              <a:t>White </a:t>
            </a:r>
            <a:r>
              <a:rPr sz="2000" spc="-15" dirty="0">
                <a:latin typeface="Calibri"/>
                <a:cs typeface="Calibri"/>
              </a:rPr>
              <a:t>Polo</a:t>
            </a:r>
            <a:r>
              <a:rPr sz="2000" spc="20" dirty="0">
                <a:latin typeface="Calibri"/>
                <a:cs typeface="Calibri"/>
              </a:rPr>
              <a:t> </a:t>
            </a:r>
            <a:r>
              <a:rPr sz="2000" spc="-5" dirty="0">
                <a:latin typeface="Calibri"/>
                <a:cs typeface="Calibri"/>
              </a:rPr>
              <a:t>Shirt</a:t>
            </a:r>
            <a:endParaRPr sz="2000" dirty="0">
              <a:latin typeface="Calibri"/>
              <a:cs typeface="Calibri"/>
            </a:endParaRPr>
          </a:p>
          <a:p>
            <a:pPr marL="698500" marR="17780" lvl="1" indent="-228600">
              <a:spcBef>
                <a:spcPts val="590"/>
              </a:spcBef>
              <a:buFont typeface="Arial"/>
              <a:buChar char="•"/>
              <a:tabLst>
                <a:tab pos="698500" algn="l"/>
                <a:tab pos="699135" algn="l"/>
              </a:tabLst>
            </a:pPr>
            <a:r>
              <a:rPr sz="2000" spc="-15" dirty="0">
                <a:latin typeface="Calibri"/>
                <a:cs typeface="Calibri"/>
              </a:rPr>
              <a:t>For </a:t>
            </a:r>
            <a:r>
              <a:rPr sz="2000" spc="-10" dirty="0">
                <a:latin typeface="Calibri"/>
                <a:cs typeface="Calibri"/>
              </a:rPr>
              <a:t>AMS </a:t>
            </a:r>
            <a:r>
              <a:rPr sz="2000" spc="-5" dirty="0">
                <a:latin typeface="Calibri"/>
                <a:cs typeface="Calibri"/>
              </a:rPr>
              <a:t>Shirts - </a:t>
            </a:r>
            <a:r>
              <a:rPr sz="2000" u="heavy" spc="-5" dirty="0">
                <a:uFill>
                  <a:solidFill>
                    <a:srgbClr val="0462C1"/>
                  </a:solidFill>
                </a:uFill>
                <a:latin typeface="Calibri"/>
                <a:cs typeface="Calibri"/>
                <a:hlinkClick r:id="rId2"/>
              </a:rPr>
              <a:t> </a:t>
            </a:r>
            <a:r>
              <a:rPr sz="2000" u="heavy" spc="-15" dirty="0">
                <a:uFill>
                  <a:solidFill>
                    <a:srgbClr val="0462C1"/>
                  </a:solidFill>
                </a:uFill>
                <a:latin typeface="Calibri"/>
                <a:cs typeface="Calibri"/>
                <a:hlinkClick r:id="rId2"/>
              </a:rPr>
              <a:t>https://www.teamunify.com/lscamso/UserFiles/File/AMS%20Of  </a:t>
            </a:r>
            <a:r>
              <a:rPr sz="2000" u="heavy" spc="-5" dirty="0">
                <a:uFill>
                  <a:solidFill>
                    <a:srgbClr val="0462C1"/>
                  </a:solidFill>
                </a:uFill>
                <a:latin typeface="Calibri"/>
                <a:cs typeface="Calibri"/>
                <a:hlinkClick r:id="rId2"/>
              </a:rPr>
              <a:t>ficials%20shirt%20order%20form_updated%20Jan2017(1).pdf</a:t>
            </a:r>
            <a:endParaRPr sz="2000" dirty="0">
              <a:latin typeface="Calibri"/>
              <a:cs typeface="Calibri"/>
            </a:endParaRPr>
          </a:p>
          <a:p>
            <a:pPr marL="698500" lvl="1" indent="-229235">
              <a:buFont typeface="Arial"/>
              <a:buChar char="•"/>
              <a:tabLst>
                <a:tab pos="698500" algn="l"/>
                <a:tab pos="699135" algn="l"/>
              </a:tabLst>
            </a:pPr>
            <a:endParaRPr lang="en-US" sz="2000" spc="-15" dirty="0">
              <a:latin typeface="Calibri"/>
              <a:cs typeface="Calibri"/>
            </a:endParaRPr>
          </a:p>
          <a:p>
            <a:pPr marL="698500" lvl="1" indent="-229235">
              <a:buFont typeface="Arial"/>
              <a:buChar char="•"/>
              <a:tabLst>
                <a:tab pos="698500" algn="l"/>
                <a:tab pos="699135" algn="l"/>
              </a:tabLst>
            </a:pPr>
            <a:r>
              <a:rPr sz="2000" spc="-15" dirty="0">
                <a:latin typeface="Calibri"/>
                <a:cs typeface="Calibri"/>
              </a:rPr>
              <a:t>For </a:t>
            </a:r>
            <a:r>
              <a:rPr sz="2000" spc="-10" dirty="0">
                <a:latin typeface="Calibri"/>
                <a:cs typeface="Calibri"/>
              </a:rPr>
              <a:t>USA Swimming </a:t>
            </a:r>
            <a:r>
              <a:rPr sz="2000" spc="-5" dirty="0">
                <a:latin typeface="Calibri"/>
                <a:cs typeface="Calibri"/>
              </a:rPr>
              <a:t>Shirts -</a:t>
            </a:r>
            <a:r>
              <a:rPr sz="2000" spc="50" dirty="0">
                <a:latin typeface="Calibri"/>
                <a:cs typeface="Calibri"/>
              </a:rPr>
              <a:t> </a:t>
            </a:r>
            <a:r>
              <a:rPr sz="2000" u="heavy" spc="-10" dirty="0">
                <a:uFill>
                  <a:solidFill>
                    <a:srgbClr val="0462C1"/>
                  </a:solidFill>
                </a:uFill>
                <a:latin typeface="Calibri"/>
                <a:cs typeface="Calibri"/>
                <a:hlinkClick r:id="rId3"/>
              </a:rPr>
              <a:t>http://www.usaswimofficials.com/</a:t>
            </a:r>
            <a:endParaRPr sz="2000" dirty="0">
              <a:latin typeface="Calibri"/>
              <a:cs typeface="Calibri"/>
            </a:endParaRPr>
          </a:p>
          <a:p>
            <a:pPr marL="241300" indent="-228600">
              <a:spcBef>
                <a:spcPts val="204"/>
              </a:spcBef>
              <a:buFont typeface="Arial"/>
              <a:buChar char="•"/>
              <a:tabLst>
                <a:tab pos="240665" algn="l"/>
                <a:tab pos="241300" algn="l"/>
              </a:tabLst>
            </a:pPr>
            <a:endParaRPr lang="en-US" sz="2000" spc="-10" dirty="0">
              <a:latin typeface="Calibri"/>
              <a:cs typeface="Calibri"/>
            </a:endParaRPr>
          </a:p>
          <a:p>
            <a:pPr marL="241300" indent="-228600">
              <a:spcBef>
                <a:spcPts val="204"/>
              </a:spcBef>
              <a:buFont typeface="Arial"/>
              <a:buChar char="•"/>
              <a:tabLst>
                <a:tab pos="240665" algn="l"/>
                <a:tab pos="241300" algn="l"/>
              </a:tabLst>
            </a:pPr>
            <a:r>
              <a:rPr sz="2000" spc="-10" dirty="0">
                <a:latin typeface="Calibri"/>
                <a:cs typeface="Calibri"/>
              </a:rPr>
              <a:t>Navy</a:t>
            </a:r>
            <a:r>
              <a:rPr sz="2000" dirty="0">
                <a:latin typeface="Calibri"/>
                <a:cs typeface="Calibri"/>
              </a:rPr>
              <a:t> </a:t>
            </a:r>
            <a:r>
              <a:rPr sz="2000" spc="-5" dirty="0">
                <a:latin typeface="Calibri"/>
                <a:cs typeface="Calibri"/>
              </a:rPr>
              <a:t>Pants/Skirt/Shorts</a:t>
            </a:r>
            <a:endParaRPr sz="2000" dirty="0">
              <a:latin typeface="Calibri"/>
              <a:cs typeface="Calibri"/>
            </a:endParaRPr>
          </a:p>
          <a:p>
            <a:pPr marL="241300" indent="-228600">
              <a:spcBef>
                <a:spcPts val="219"/>
              </a:spcBef>
              <a:buFont typeface="Arial"/>
              <a:buChar char="•"/>
              <a:tabLst>
                <a:tab pos="240665" algn="l"/>
                <a:tab pos="241300" algn="l"/>
              </a:tabLst>
            </a:pPr>
            <a:r>
              <a:rPr sz="2000" spc="-10" dirty="0">
                <a:latin typeface="Calibri"/>
                <a:cs typeface="Calibri"/>
              </a:rPr>
              <a:t>White</a:t>
            </a:r>
            <a:r>
              <a:rPr sz="2000" spc="10" dirty="0">
                <a:latin typeface="Calibri"/>
                <a:cs typeface="Calibri"/>
              </a:rPr>
              <a:t> </a:t>
            </a:r>
            <a:r>
              <a:rPr sz="2000" spc="-10" dirty="0">
                <a:latin typeface="Calibri"/>
                <a:cs typeface="Calibri"/>
              </a:rPr>
              <a:t>Shoes</a:t>
            </a:r>
            <a:endParaRPr sz="2000" dirty="0">
              <a:latin typeface="Calibri"/>
              <a:cs typeface="Calibri"/>
            </a:endParaRPr>
          </a:p>
          <a:p>
            <a:pPr marL="241300" indent="-228600">
              <a:spcBef>
                <a:spcPts val="200"/>
              </a:spcBef>
              <a:buFont typeface="Arial"/>
              <a:buChar char="•"/>
              <a:tabLst>
                <a:tab pos="240665" algn="l"/>
                <a:tab pos="241300" algn="l"/>
              </a:tabLst>
            </a:pPr>
            <a:endParaRPr lang="en-US" sz="2000" spc="-5" dirty="0">
              <a:latin typeface="Calibri"/>
              <a:cs typeface="Calibri"/>
            </a:endParaRPr>
          </a:p>
          <a:p>
            <a:pPr marL="241300" indent="-228600">
              <a:spcBef>
                <a:spcPts val="200"/>
              </a:spcBef>
              <a:buFont typeface="Arial"/>
              <a:buChar char="•"/>
              <a:tabLst>
                <a:tab pos="240665" algn="l"/>
                <a:tab pos="241300" algn="l"/>
              </a:tabLst>
            </a:pPr>
            <a:r>
              <a:rPr sz="2000" spc="-5" dirty="0">
                <a:latin typeface="Calibri"/>
                <a:cs typeface="Calibri"/>
              </a:rPr>
              <a:t>Name</a:t>
            </a:r>
            <a:r>
              <a:rPr sz="2000" spc="10" dirty="0">
                <a:latin typeface="Calibri"/>
                <a:cs typeface="Calibri"/>
              </a:rPr>
              <a:t> </a:t>
            </a:r>
            <a:r>
              <a:rPr sz="2000" spc="-60" dirty="0">
                <a:latin typeface="Calibri"/>
                <a:cs typeface="Calibri"/>
              </a:rPr>
              <a:t>Tag</a:t>
            </a:r>
            <a:endParaRPr sz="2000" dirty="0">
              <a:latin typeface="Calibri"/>
              <a:cs typeface="Calibri"/>
            </a:endParaRPr>
          </a:p>
          <a:p>
            <a:pPr marL="469900"/>
            <a:r>
              <a:rPr sz="2000" u="heavy" spc="-15" dirty="0">
                <a:uFill>
                  <a:solidFill>
                    <a:srgbClr val="0462C1"/>
                  </a:solidFill>
                </a:uFill>
                <a:latin typeface="Calibri"/>
                <a:cs typeface="Calibri"/>
                <a:hlinkClick r:id="rId4"/>
              </a:rPr>
              <a:t>https://www.hastyawards.com/catalog/Swimming/Name</a:t>
            </a:r>
            <a:endParaRPr sz="2000" dirty="0">
              <a:latin typeface="Calibri"/>
              <a:cs typeface="Calibri"/>
            </a:endParaRPr>
          </a:p>
          <a:p>
            <a:pPr marL="469900" marR="74295">
              <a:spcBef>
                <a:spcPts val="400"/>
              </a:spcBef>
            </a:pPr>
            <a:r>
              <a:rPr sz="2000" u="heavy" spc="-15" dirty="0">
                <a:uFill>
                  <a:solidFill>
                    <a:srgbClr val="0462C1"/>
                  </a:solidFill>
                </a:uFill>
                <a:latin typeface="Calibri"/>
                <a:cs typeface="Calibri"/>
                <a:hlinkClick r:id="rId4"/>
              </a:rPr>
              <a:t>%20Tags/24/86/product/Allegheny%20Mountain%20Swi </a:t>
            </a:r>
            <a:r>
              <a:rPr sz="2000" spc="-15" dirty="0">
                <a:latin typeface="Calibri"/>
                <a:cs typeface="Calibri"/>
                <a:hlinkClick r:id="rId4"/>
              </a:rPr>
              <a:t> </a:t>
            </a:r>
            <a:r>
              <a:rPr sz="2000" u="heavy" spc="-5" dirty="0">
                <a:uFill>
                  <a:solidFill>
                    <a:srgbClr val="0462C1"/>
                  </a:solidFill>
                </a:uFill>
                <a:latin typeface="Calibri"/>
                <a:cs typeface="Calibri"/>
                <a:hlinkClick r:id="rId4"/>
              </a:rPr>
              <a:t>mming%20Nametag/962/</a:t>
            </a:r>
            <a:endParaRPr lang="en-US" sz="2000" u="heavy" spc="-5" dirty="0">
              <a:uFill>
                <a:solidFill>
                  <a:srgbClr val="0462C1"/>
                </a:solidFill>
              </a:uFill>
              <a:latin typeface="Calibri"/>
              <a:cs typeface="Calibri"/>
            </a:endParaRPr>
          </a:p>
          <a:p>
            <a:pPr marL="469900" marR="74295">
              <a:spcBef>
                <a:spcPts val="400"/>
              </a:spcBef>
            </a:pPr>
            <a:endParaRPr sz="2000" dirty="0">
              <a:latin typeface="Calibri"/>
              <a:cs typeface="Calibri"/>
            </a:endParaRPr>
          </a:p>
          <a:p>
            <a:pPr marL="241300" marR="187960" indent="-228600">
              <a:spcBef>
                <a:spcPts val="990"/>
              </a:spcBef>
              <a:buFont typeface="Arial"/>
              <a:buChar char="•"/>
              <a:tabLst>
                <a:tab pos="241300" algn="l"/>
              </a:tabLst>
            </a:pPr>
            <a:r>
              <a:rPr sz="2000" spc="-10" dirty="0">
                <a:latin typeface="Calibri"/>
                <a:cs typeface="Calibri"/>
              </a:rPr>
              <a:t>Hats are </a:t>
            </a:r>
            <a:r>
              <a:rPr lang="en-US" sz="2000" spc="-5" dirty="0">
                <a:latin typeface="Calibri"/>
                <a:cs typeface="Calibri"/>
              </a:rPr>
              <a:t>permitted </a:t>
            </a:r>
            <a:r>
              <a:rPr sz="2000" spc="-15" dirty="0">
                <a:latin typeface="Calibri"/>
                <a:cs typeface="Calibri"/>
              </a:rPr>
              <a:t>at </a:t>
            </a:r>
            <a:r>
              <a:rPr sz="2000" spc="-10" dirty="0">
                <a:latin typeface="Calibri"/>
                <a:cs typeface="Calibri"/>
              </a:rPr>
              <a:t>outdoor </a:t>
            </a:r>
            <a:r>
              <a:rPr sz="2000" spc="-5" dirty="0">
                <a:latin typeface="Calibri"/>
                <a:cs typeface="Calibri"/>
              </a:rPr>
              <a:t>venues </a:t>
            </a:r>
            <a:r>
              <a:rPr sz="2000" dirty="0">
                <a:latin typeface="Calibri"/>
                <a:cs typeface="Calibri"/>
              </a:rPr>
              <a:t>and </a:t>
            </a:r>
            <a:r>
              <a:rPr sz="2000" spc="-10" dirty="0">
                <a:latin typeface="Calibri"/>
                <a:cs typeface="Calibri"/>
              </a:rPr>
              <a:t>can  </a:t>
            </a:r>
            <a:r>
              <a:rPr sz="2000" spc="-15" dirty="0">
                <a:latin typeface="Calibri"/>
                <a:cs typeface="Calibri"/>
              </a:rPr>
              <a:t>contain </a:t>
            </a:r>
            <a:r>
              <a:rPr sz="2000" spc="-5" dirty="0">
                <a:latin typeface="Calibri"/>
                <a:cs typeface="Calibri"/>
              </a:rPr>
              <a:t>no </a:t>
            </a:r>
            <a:r>
              <a:rPr sz="2000" dirty="0">
                <a:latin typeface="Calibri"/>
                <a:cs typeface="Calibri"/>
              </a:rPr>
              <a:t>club </a:t>
            </a:r>
            <a:r>
              <a:rPr sz="2000" spc="-5" dirty="0">
                <a:latin typeface="Calibri"/>
                <a:cs typeface="Calibri"/>
              </a:rPr>
              <a:t>logos</a:t>
            </a:r>
            <a:endParaRPr sz="2000" dirty="0">
              <a:latin typeface="Calibri"/>
              <a:cs typeface="Calibri"/>
            </a:endParaRPr>
          </a:p>
        </p:txBody>
      </p:sp>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2000" y="2895600"/>
            <a:ext cx="6096000" cy="3429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991272" y="357555"/>
            <a:ext cx="3804285" cy="629018"/>
          </a:xfrm>
          <a:prstGeom prst="rect">
            <a:avLst/>
          </a:prstGeom>
        </p:spPr>
        <p:txBody>
          <a:bodyPr vert="horz" wrap="square" lIns="0" tIns="13335" rIns="0" bIns="0" rtlCol="0">
            <a:spAutoFit/>
          </a:bodyPr>
          <a:lstStyle/>
          <a:p>
            <a:pPr marL="12700">
              <a:lnSpc>
                <a:spcPct val="100000"/>
              </a:lnSpc>
              <a:spcBef>
                <a:spcPts val="105"/>
              </a:spcBef>
            </a:pPr>
            <a:r>
              <a:rPr spc="-50" dirty="0"/>
              <a:t>Training </a:t>
            </a:r>
            <a:r>
              <a:rPr spc="-5" dirty="0"/>
              <a:t>Sessions</a:t>
            </a:r>
          </a:p>
        </p:txBody>
      </p:sp>
      <p:sp>
        <p:nvSpPr>
          <p:cNvPr id="3" name="object 3"/>
          <p:cNvSpPr txBox="1"/>
          <p:nvPr/>
        </p:nvSpPr>
        <p:spPr>
          <a:xfrm>
            <a:off x="4572000" y="1219200"/>
            <a:ext cx="7315200" cy="4744889"/>
          </a:xfrm>
          <a:prstGeom prst="rect">
            <a:avLst/>
          </a:prstGeom>
        </p:spPr>
        <p:txBody>
          <a:bodyPr vert="horz" wrap="square" lIns="0" tIns="60960" rIns="0" bIns="0" rtlCol="0">
            <a:spAutoFit/>
          </a:bodyPr>
          <a:lstStyle/>
          <a:p>
            <a:pPr marL="241300" marR="107314" indent="-228600">
              <a:lnSpc>
                <a:spcPts val="3020"/>
              </a:lnSpc>
              <a:spcBef>
                <a:spcPts val="480"/>
              </a:spcBef>
              <a:buFont typeface="Arial"/>
              <a:buChar char="•"/>
              <a:tabLst>
                <a:tab pos="241300" algn="l"/>
              </a:tabLst>
            </a:pPr>
            <a:r>
              <a:rPr sz="2200" spc="-15" dirty="0">
                <a:latin typeface="Calibri"/>
                <a:cs typeface="Calibri"/>
              </a:rPr>
              <a:t>Complete </a:t>
            </a:r>
            <a:r>
              <a:rPr sz="2200" spc="-5" dirty="0">
                <a:latin typeface="Calibri"/>
                <a:cs typeface="Calibri"/>
              </a:rPr>
              <a:t>a </a:t>
            </a:r>
            <a:r>
              <a:rPr sz="2200" spc="-10" dirty="0">
                <a:latin typeface="Calibri"/>
                <a:cs typeface="Calibri"/>
              </a:rPr>
              <a:t>minimum </a:t>
            </a:r>
            <a:r>
              <a:rPr sz="2200" spc="-5" dirty="0">
                <a:latin typeface="Calibri"/>
                <a:cs typeface="Calibri"/>
              </a:rPr>
              <a:t>of 6 </a:t>
            </a:r>
            <a:r>
              <a:rPr sz="2200" spc="-15" dirty="0">
                <a:latin typeface="Calibri"/>
                <a:cs typeface="Calibri"/>
              </a:rPr>
              <a:t>training </a:t>
            </a:r>
            <a:r>
              <a:rPr sz="2200" spc="-10" dirty="0">
                <a:latin typeface="Calibri"/>
                <a:cs typeface="Calibri"/>
              </a:rPr>
              <a:t>sessions </a:t>
            </a:r>
            <a:r>
              <a:rPr sz="2200" spc="-15" dirty="0">
                <a:latin typeface="Calibri"/>
                <a:cs typeface="Calibri"/>
              </a:rPr>
              <a:t>at  </a:t>
            </a:r>
            <a:r>
              <a:rPr sz="2200" spc="-5" dirty="0">
                <a:latin typeface="Calibri"/>
                <a:cs typeface="Calibri"/>
              </a:rPr>
              <a:t>a </a:t>
            </a:r>
            <a:r>
              <a:rPr sz="2200" spc="-10" dirty="0">
                <a:latin typeface="Calibri"/>
                <a:cs typeface="Calibri"/>
              </a:rPr>
              <a:t>sanctioned </a:t>
            </a:r>
            <a:r>
              <a:rPr sz="2200" spc="-5" dirty="0">
                <a:latin typeface="Calibri"/>
                <a:cs typeface="Calibri"/>
              </a:rPr>
              <a:t>meet. </a:t>
            </a:r>
            <a:endParaRPr lang="en-US" sz="2200" spc="-5" dirty="0">
              <a:latin typeface="Calibri"/>
              <a:cs typeface="Calibri"/>
            </a:endParaRPr>
          </a:p>
          <a:p>
            <a:pPr marL="241300" marR="107314" indent="-228600">
              <a:lnSpc>
                <a:spcPts val="3020"/>
              </a:lnSpc>
              <a:spcBef>
                <a:spcPts val="480"/>
              </a:spcBef>
              <a:buFont typeface="Arial"/>
              <a:buChar char="•"/>
              <a:tabLst>
                <a:tab pos="241300" algn="l"/>
              </a:tabLst>
            </a:pPr>
            <a:r>
              <a:rPr sz="2200" spc="-10" dirty="0">
                <a:latin typeface="Calibri"/>
                <a:cs typeface="Calibri"/>
              </a:rPr>
              <a:t>One session per </a:t>
            </a:r>
            <a:r>
              <a:rPr sz="2200" spc="-20" dirty="0">
                <a:latin typeface="Calibri"/>
                <a:cs typeface="Calibri"/>
              </a:rPr>
              <a:t>day</a:t>
            </a:r>
            <a:r>
              <a:rPr sz="2200" spc="90" dirty="0">
                <a:latin typeface="Calibri"/>
                <a:cs typeface="Calibri"/>
              </a:rPr>
              <a:t> </a:t>
            </a:r>
            <a:r>
              <a:rPr lang="en-US" sz="2200" spc="90" dirty="0">
                <a:latin typeface="Calibri"/>
                <a:cs typeface="Calibri"/>
              </a:rPr>
              <a:t>is preferred and recommended.</a:t>
            </a:r>
            <a:endParaRPr sz="2200" dirty="0">
              <a:latin typeface="Calibri"/>
              <a:cs typeface="Calibri"/>
            </a:endParaRPr>
          </a:p>
          <a:p>
            <a:pPr marL="241300" marR="5080" indent="-228600">
              <a:lnSpc>
                <a:spcPts val="3030"/>
              </a:lnSpc>
              <a:spcBef>
                <a:spcPts val="1005"/>
              </a:spcBef>
              <a:buFont typeface="Arial"/>
              <a:buChar char="•"/>
              <a:tabLst>
                <a:tab pos="241300" algn="l"/>
              </a:tabLst>
            </a:pPr>
            <a:r>
              <a:rPr sz="2200" spc="-5" dirty="0">
                <a:latin typeface="Calibri"/>
                <a:cs typeface="Calibri"/>
              </a:rPr>
              <a:t>Sign up prior </a:t>
            </a:r>
            <a:r>
              <a:rPr sz="2200" spc="-20" dirty="0">
                <a:latin typeface="Calibri"/>
                <a:cs typeface="Calibri"/>
              </a:rPr>
              <a:t>to </a:t>
            </a:r>
            <a:r>
              <a:rPr sz="2200" spc="-5" dirty="0">
                <a:latin typeface="Calibri"/>
                <a:cs typeface="Calibri"/>
              </a:rPr>
              <a:t>the </a:t>
            </a:r>
            <a:r>
              <a:rPr sz="2200" spc="-10" dirty="0">
                <a:latin typeface="Calibri"/>
                <a:cs typeface="Calibri"/>
              </a:rPr>
              <a:t>session </a:t>
            </a:r>
            <a:r>
              <a:rPr lang="en-US" sz="2200" spc="-10" dirty="0">
                <a:latin typeface="Calibri"/>
                <a:cs typeface="Calibri"/>
              </a:rPr>
              <a:t>on the Official's website. Click on the “AMS Officials Meet Sign-Up”</a:t>
            </a:r>
          </a:p>
          <a:p>
            <a:pPr marL="241300" marR="5080" indent="-228600">
              <a:lnSpc>
                <a:spcPts val="3030"/>
              </a:lnSpc>
              <a:spcBef>
                <a:spcPts val="1005"/>
              </a:spcBef>
              <a:buFont typeface="Arial"/>
              <a:buChar char="•"/>
              <a:tabLst>
                <a:tab pos="241300" algn="l"/>
              </a:tabLst>
            </a:pPr>
            <a:r>
              <a:rPr sz="2200" spc="-10" dirty="0">
                <a:latin typeface="Calibri"/>
                <a:cs typeface="Calibri"/>
              </a:rPr>
              <a:t>Report </a:t>
            </a:r>
            <a:r>
              <a:rPr sz="2200" spc="-20" dirty="0">
                <a:latin typeface="Calibri"/>
                <a:cs typeface="Calibri"/>
              </a:rPr>
              <a:t>to </a:t>
            </a:r>
            <a:r>
              <a:rPr sz="2200" spc="-30" dirty="0">
                <a:latin typeface="Calibri"/>
                <a:cs typeface="Calibri"/>
              </a:rPr>
              <a:t>Referee </a:t>
            </a:r>
            <a:r>
              <a:rPr lang="en-US" sz="2200" spc="-30" dirty="0">
                <a:latin typeface="Calibri"/>
                <a:cs typeface="Calibri"/>
              </a:rPr>
              <a:t>for the Session </a:t>
            </a:r>
            <a:r>
              <a:rPr sz="2200" spc="-5" dirty="0">
                <a:latin typeface="Calibri"/>
                <a:cs typeface="Calibri"/>
              </a:rPr>
              <a:t>with </a:t>
            </a:r>
            <a:r>
              <a:rPr sz="2200" spc="-15" dirty="0">
                <a:latin typeface="Calibri"/>
                <a:cs typeface="Calibri"/>
              </a:rPr>
              <a:t>your </a:t>
            </a:r>
            <a:r>
              <a:rPr sz="2200" spc="-35" dirty="0">
                <a:latin typeface="Calibri"/>
                <a:cs typeface="Calibri"/>
              </a:rPr>
              <a:t>Training</a:t>
            </a:r>
            <a:r>
              <a:rPr sz="2200" spc="75" dirty="0">
                <a:latin typeface="Calibri"/>
                <a:cs typeface="Calibri"/>
              </a:rPr>
              <a:t> </a:t>
            </a:r>
            <a:r>
              <a:rPr sz="2200" spc="-15" dirty="0">
                <a:latin typeface="Calibri"/>
                <a:cs typeface="Calibri"/>
              </a:rPr>
              <a:t>Card</a:t>
            </a:r>
            <a:r>
              <a:rPr lang="en-US" sz="2200" spc="-15" dirty="0">
                <a:latin typeface="Calibri"/>
                <a:cs typeface="Calibri"/>
              </a:rPr>
              <a:t> – Please try to arrive at least 45 minutes prior to the start of the session.</a:t>
            </a:r>
            <a:endParaRPr sz="2200" dirty="0">
              <a:latin typeface="Calibri"/>
              <a:cs typeface="Calibri"/>
            </a:endParaRPr>
          </a:p>
          <a:p>
            <a:pPr marL="241300" indent="-228600">
              <a:lnSpc>
                <a:spcPct val="100000"/>
              </a:lnSpc>
              <a:spcBef>
                <a:spcPts val="665"/>
              </a:spcBef>
              <a:buFont typeface="Arial"/>
              <a:buChar char="•"/>
              <a:tabLst>
                <a:tab pos="241300" algn="l"/>
              </a:tabLst>
            </a:pPr>
            <a:r>
              <a:rPr sz="2200" spc="-40" dirty="0">
                <a:latin typeface="Calibri"/>
                <a:cs typeface="Calibri"/>
              </a:rPr>
              <a:t>Work </a:t>
            </a:r>
            <a:r>
              <a:rPr sz="2200" spc="-5" dirty="0">
                <a:latin typeface="Calibri"/>
                <a:cs typeface="Calibri"/>
              </a:rPr>
              <a:t>with assigned</a:t>
            </a:r>
            <a:r>
              <a:rPr sz="2200" spc="60" dirty="0">
                <a:latin typeface="Calibri"/>
                <a:cs typeface="Calibri"/>
              </a:rPr>
              <a:t> </a:t>
            </a:r>
            <a:r>
              <a:rPr sz="2200" spc="-10" dirty="0">
                <a:latin typeface="Calibri"/>
                <a:cs typeface="Calibri"/>
              </a:rPr>
              <a:t>Official(s)</a:t>
            </a:r>
            <a:endParaRPr sz="2200" dirty="0">
              <a:latin typeface="Calibri"/>
              <a:cs typeface="Calibri"/>
            </a:endParaRPr>
          </a:p>
          <a:p>
            <a:pPr marL="241300" indent="-228600">
              <a:lnSpc>
                <a:spcPct val="100000"/>
              </a:lnSpc>
              <a:spcBef>
                <a:spcPts val="670"/>
              </a:spcBef>
              <a:buFont typeface="Arial"/>
              <a:buChar char="•"/>
              <a:tabLst>
                <a:tab pos="241300" algn="l"/>
              </a:tabLst>
            </a:pPr>
            <a:r>
              <a:rPr sz="2200" spc="-5" dirty="0">
                <a:latin typeface="Calibri"/>
                <a:cs typeface="Calibri"/>
              </a:rPr>
              <a:t>Ask</a:t>
            </a:r>
            <a:r>
              <a:rPr sz="2200" spc="10" dirty="0">
                <a:latin typeface="Calibri"/>
                <a:cs typeface="Calibri"/>
              </a:rPr>
              <a:t> </a:t>
            </a:r>
            <a:r>
              <a:rPr sz="2200" spc="-10" dirty="0">
                <a:latin typeface="Calibri"/>
                <a:cs typeface="Calibri"/>
              </a:rPr>
              <a:t>Questions</a:t>
            </a:r>
            <a:endParaRPr sz="2200" dirty="0">
              <a:latin typeface="Calibri"/>
              <a:cs typeface="Calibri"/>
            </a:endParaRPr>
          </a:p>
          <a:p>
            <a:pPr marL="241300" indent="-228600">
              <a:lnSpc>
                <a:spcPct val="100000"/>
              </a:lnSpc>
              <a:spcBef>
                <a:spcPts val="665"/>
              </a:spcBef>
              <a:buFont typeface="Arial"/>
              <a:buChar char="•"/>
              <a:tabLst>
                <a:tab pos="241300" algn="l"/>
              </a:tabLst>
            </a:pPr>
            <a:r>
              <a:rPr sz="2200" spc="-15" dirty="0">
                <a:latin typeface="Calibri"/>
                <a:cs typeface="Calibri"/>
              </a:rPr>
              <a:t>Move around </a:t>
            </a:r>
            <a:r>
              <a:rPr sz="2200" spc="-5" dirty="0">
                <a:latin typeface="Calibri"/>
                <a:cs typeface="Calibri"/>
              </a:rPr>
              <a:t>the</a:t>
            </a:r>
            <a:r>
              <a:rPr sz="2200" spc="55" dirty="0">
                <a:latin typeface="Calibri"/>
                <a:cs typeface="Calibri"/>
              </a:rPr>
              <a:t> </a:t>
            </a:r>
            <a:r>
              <a:rPr sz="2200" spc="-10" dirty="0">
                <a:latin typeface="Calibri"/>
                <a:cs typeface="Calibri"/>
              </a:rPr>
              <a:t>deck</a:t>
            </a:r>
            <a:endParaRPr sz="2200" dirty="0">
              <a:latin typeface="Calibri"/>
              <a:cs typeface="Calibri"/>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2819400"/>
            <a:ext cx="6275050" cy="352971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29200" y="228600"/>
            <a:ext cx="5858510" cy="629018"/>
          </a:xfrm>
          <a:prstGeom prst="rect">
            <a:avLst/>
          </a:prstGeom>
        </p:spPr>
        <p:txBody>
          <a:bodyPr vert="horz" wrap="square" lIns="0" tIns="13335" rIns="0" bIns="0" rtlCol="0">
            <a:spAutoFit/>
          </a:bodyPr>
          <a:lstStyle/>
          <a:p>
            <a:pPr marL="12700">
              <a:lnSpc>
                <a:spcPct val="100000"/>
              </a:lnSpc>
              <a:spcBef>
                <a:spcPts val="105"/>
              </a:spcBef>
            </a:pPr>
            <a:r>
              <a:rPr spc="-15" dirty="0"/>
              <a:t>What </a:t>
            </a:r>
            <a:r>
              <a:rPr spc="-20" dirty="0"/>
              <a:t>to </a:t>
            </a:r>
            <a:r>
              <a:rPr dirty="0"/>
              <a:t>Expect </a:t>
            </a:r>
            <a:r>
              <a:rPr spc="-45" dirty="0"/>
              <a:t>At </a:t>
            </a:r>
            <a:r>
              <a:rPr dirty="0"/>
              <a:t>A</a:t>
            </a:r>
            <a:r>
              <a:rPr spc="15" dirty="0"/>
              <a:t> </a:t>
            </a:r>
            <a:r>
              <a:rPr spc="-10" dirty="0"/>
              <a:t>Meet</a:t>
            </a:r>
          </a:p>
        </p:txBody>
      </p:sp>
      <p:sp>
        <p:nvSpPr>
          <p:cNvPr id="3" name="object 3"/>
          <p:cNvSpPr txBox="1"/>
          <p:nvPr/>
        </p:nvSpPr>
        <p:spPr>
          <a:xfrm>
            <a:off x="4114799" y="1066800"/>
            <a:ext cx="8001001" cy="4287070"/>
          </a:xfrm>
          <a:prstGeom prst="rect">
            <a:avLst/>
          </a:prstGeom>
        </p:spPr>
        <p:txBody>
          <a:bodyPr vert="horz" wrap="square" lIns="0" tIns="52069" rIns="0" bIns="0" rtlCol="0">
            <a:spAutoFit/>
          </a:bodyPr>
          <a:lstStyle/>
          <a:p>
            <a:pPr marL="241300" indent="-228600">
              <a:lnSpc>
                <a:spcPct val="100000"/>
              </a:lnSpc>
              <a:spcBef>
                <a:spcPts val="409"/>
              </a:spcBef>
              <a:buFont typeface="Arial"/>
              <a:buChar char="•"/>
              <a:tabLst>
                <a:tab pos="241300" algn="l"/>
              </a:tabLst>
            </a:pPr>
            <a:r>
              <a:rPr sz="2400" dirty="0">
                <a:latin typeface="Calibri"/>
                <a:cs typeface="Calibri"/>
              </a:rPr>
              <a:t>Normal Meet</a:t>
            </a:r>
            <a:r>
              <a:rPr sz="2400" spc="-35" dirty="0">
                <a:latin typeface="Calibri"/>
                <a:cs typeface="Calibri"/>
              </a:rPr>
              <a:t> </a:t>
            </a:r>
            <a:r>
              <a:rPr sz="2400" spc="-5" dirty="0">
                <a:latin typeface="Calibri"/>
                <a:cs typeface="Calibri"/>
              </a:rPr>
              <a:t>Flow</a:t>
            </a:r>
            <a:endParaRPr sz="2400" dirty="0">
              <a:latin typeface="Calibri"/>
              <a:cs typeface="Calibri"/>
            </a:endParaRPr>
          </a:p>
          <a:p>
            <a:pPr marL="698500" lvl="1" indent="-229235">
              <a:lnSpc>
                <a:spcPct val="100000"/>
              </a:lnSpc>
              <a:spcBef>
                <a:spcPts val="254"/>
              </a:spcBef>
              <a:buFont typeface="Arial"/>
              <a:buChar char="•"/>
              <a:tabLst>
                <a:tab pos="698500" algn="l"/>
                <a:tab pos="699135" algn="l"/>
              </a:tabLst>
            </a:pPr>
            <a:r>
              <a:rPr sz="2400" spc="-10" dirty="0">
                <a:latin typeface="Calibri"/>
                <a:cs typeface="Calibri"/>
              </a:rPr>
              <a:t>Sign </a:t>
            </a:r>
            <a:r>
              <a:rPr sz="2400" spc="-5" dirty="0">
                <a:latin typeface="Calibri"/>
                <a:cs typeface="Calibri"/>
              </a:rPr>
              <a:t>up </a:t>
            </a:r>
            <a:r>
              <a:rPr sz="2400" spc="-20" dirty="0">
                <a:latin typeface="Calibri"/>
                <a:cs typeface="Calibri"/>
              </a:rPr>
              <a:t>for</a:t>
            </a:r>
            <a:r>
              <a:rPr sz="2400" spc="5" dirty="0">
                <a:latin typeface="Calibri"/>
                <a:cs typeface="Calibri"/>
              </a:rPr>
              <a:t> </a:t>
            </a:r>
            <a:r>
              <a:rPr sz="2400" spc="-5" dirty="0">
                <a:latin typeface="Calibri"/>
                <a:cs typeface="Calibri"/>
              </a:rPr>
              <a:t>sessions</a:t>
            </a:r>
            <a:endParaRPr sz="2400" dirty="0">
              <a:latin typeface="Calibri"/>
              <a:cs typeface="Calibri"/>
            </a:endParaRPr>
          </a:p>
          <a:p>
            <a:pPr marL="698500" lvl="1" indent="-229235">
              <a:lnSpc>
                <a:spcPct val="100000"/>
              </a:lnSpc>
              <a:spcBef>
                <a:spcPts val="240"/>
              </a:spcBef>
              <a:buFont typeface="Arial"/>
              <a:buChar char="•"/>
              <a:tabLst>
                <a:tab pos="698500" algn="l"/>
                <a:tab pos="699135" algn="l"/>
              </a:tabLst>
            </a:pPr>
            <a:r>
              <a:rPr sz="2400" spc="-10" dirty="0">
                <a:latin typeface="Calibri"/>
                <a:cs typeface="Calibri"/>
              </a:rPr>
              <a:t>Show </a:t>
            </a:r>
            <a:r>
              <a:rPr sz="2400" spc="-5" dirty="0">
                <a:latin typeface="Calibri"/>
                <a:cs typeface="Calibri"/>
              </a:rPr>
              <a:t>up about 45 </a:t>
            </a:r>
            <a:r>
              <a:rPr sz="2400" spc="-10" dirty="0">
                <a:latin typeface="Calibri"/>
                <a:cs typeface="Calibri"/>
              </a:rPr>
              <a:t>minutes </a:t>
            </a:r>
            <a:r>
              <a:rPr sz="2400" spc="-25" dirty="0">
                <a:latin typeface="Calibri"/>
                <a:cs typeface="Calibri"/>
              </a:rPr>
              <a:t>before </a:t>
            </a:r>
            <a:r>
              <a:rPr sz="2400" spc="-5" dirty="0">
                <a:latin typeface="Calibri"/>
                <a:cs typeface="Calibri"/>
              </a:rPr>
              <a:t>the </a:t>
            </a:r>
            <a:r>
              <a:rPr sz="2400" spc="-15" dirty="0">
                <a:latin typeface="Calibri"/>
                <a:cs typeface="Calibri"/>
              </a:rPr>
              <a:t>start</a:t>
            </a:r>
            <a:r>
              <a:rPr sz="2400" spc="75" dirty="0">
                <a:latin typeface="Calibri"/>
                <a:cs typeface="Calibri"/>
              </a:rPr>
              <a:t> </a:t>
            </a:r>
            <a:r>
              <a:rPr sz="2400" spc="-5" dirty="0">
                <a:latin typeface="Calibri"/>
                <a:cs typeface="Calibri"/>
              </a:rPr>
              <a:t>time</a:t>
            </a:r>
            <a:endParaRPr sz="2400" dirty="0">
              <a:latin typeface="Calibri"/>
              <a:cs typeface="Calibri"/>
            </a:endParaRPr>
          </a:p>
          <a:p>
            <a:pPr marL="698500" lvl="1" indent="-229235">
              <a:lnSpc>
                <a:spcPct val="100000"/>
              </a:lnSpc>
              <a:spcBef>
                <a:spcPts val="240"/>
              </a:spcBef>
              <a:buFont typeface="Arial"/>
              <a:buChar char="•"/>
              <a:tabLst>
                <a:tab pos="698500" algn="l"/>
                <a:tab pos="699135" algn="l"/>
              </a:tabLst>
            </a:pPr>
            <a:r>
              <a:rPr sz="2400" spc="-5" dirty="0">
                <a:latin typeface="Calibri"/>
                <a:cs typeface="Calibri"/>
              </a:rPr>
              <a:t>Sign in with </a:t>
            </a:r>
            <a:r>
              <a:rPr sz="2400" spc="-25" dirty="0">
                <a:latin typeface="Calibri"/>
                <a:cs typeface="Calibri"/>
              </a:rPr>
              <a:t>Referee </a:t>
            </a:r>
            <a:r>
              <a:rPr sz="2400" spc="-5" dirty="0">
                <a:latin typeface="Calibri"/>
                <a:cs typeface="Calibri"/>
              </a:rPr>
              <a:t>on Sign</a:t>
            </a:r>
            <a:r>
              <a:rPr lang="en-US" sz="2400" spc="-5" dirty="0">
                <a:latin typeface="Calibri"/>
                <a:cs typeface="Calibri"/>
              </a:rPr>
              <a:t>-I</a:t>
            </a:r>
            <a:r>
              <a:rPr sz="2400" spc="-5" dirty="0">
                <a:latin typeface="Calibri"/>
                <a:cs typeface="Calibri"/>
              </a:rPr>
              <a:t>n</a:t>
            </a:r>
            <a:r>
              <a:rPr sz="2400" spc="35" dirty="0">
                <a:latin typeface="Calibri"/>
                <a:cs typeface="Calibri"/>
              </a:rPr>
              <a:t> </a:t>
            </a:r>
            <a:r>
              <a:rPr sz="2400" spc="-10" dirty="0">
                <a:latin typeface="Calibri"/>
                <a:cs typeface="Calibri"/>
              </a:rPr>
              <a:t>sheet</a:t>
            </a:r>
            <a:endParaRPr sz="2400" dirty="0">
              <a:latin typeface="Calibri"/>
              <a:cs typeface="Calibri"/>
            </a:endParaRPr>
          </a:p>
          <a:p>
            <a:pPr marL="698500" lvl="1" indent="-229235">
              <a:lnSpc>
                <a:spcPct val="100000"/>
              </a:lnSpc>
              <a:spcBef>
                <a:spcPts val="229"/>
              </a:spcBef>
              <a:buFont typeface="Arial"/>
              <a:buChar char="•"/>
              <a:tabLst>
                <a:tab pos="698500" algn="l"/>
                <a:tab pos="699135" algn="l"/>
              </a:tabLst>
            </a:pPr>
            <a:r>
              <a:rPr sz="2400" spc="-15" dirty="0">
                <a:latin typeface="Calibri"/>
                <a:cs typeface="Calibri"/>
              </a:rPr>
              <a:t>Participate </a:t>
            </a:r>
            <a:r>
              <a:rPr sz="2400" spc="-10" dirty="0">
                <a:latin typeface="Calibri"/>
                <a:cs typeface="Calibri"/>
              </a:rPr>
              <a:t>in the Officials</a:t>
            </a:r>
            <a:r>
              <a:rPr sz="2400" spc="40" dirty="0">
                <a:latin typeface="Calibri"/>
                <a:cs typeface="Calibri"/>
              </a:rPr>
              <a:t> </a:t>
            </a:r>
            <a:r>
              <a:rPr sz="2400" spc="-10" dirty="0">
                <a:latin typeface="Calibri"/>
                <a:cs typeface="Calibri"/>
              </a:rPr>
              <a:t>Briefing</a:t>
            </a:r>
            <a:endParaRPr sz="2400" dirty="0">
              <a:latin typeface="Calibri"/>
              <a:cs typeface="Calibri"/>
            </a:endParaRPr>
          </a:p>
          <a:p>
            <a:pPr marL="1155700" lvl="2" indent="-229235">
              <a:lnSpc>
                <a:spcPct val="100000"/>
              </a:lnSpc>
              <a:spcBef>
                <a:spcPts val="300"/>
              </a:spcBef>
              <a:buFont typeface="Arial"/>
              <a:buChar char="•"/>
              <a:tabLst>
                <a:tab pos="1155700" algn="l"/>
                <a:tab pos="1156335" algn="l"/>
              </a:tabLst>
            </a:pPr>
            <a:r>
              <a:rPr sz="2400" spc="-10" dirty="0">
                <a:latin typeface="Calibri"/>
                <a:cs typeface="Calibri"/>
              </a:rPr>
              <a:t>Ask Questions</a:t>
            </a:r>
            <a:endParaRPr sz="2400" dirty="0">
              <a:latin typeface="Calibri"/>
              <a:cs typeface="Calibri"/>
            </a:endParaRPr>
          </a:p>
          <a:p>
            <a:pPr marL="698500" marR="377190" lvl="1" indent="-228600">
              <a:lnSpc>
                <a:spcPts val="2380"/>
              </a:lnSpc>
              <a:spcBef>
                <a:spcPts val="515"/>
              </a:spcBef>
              <a:buFont typeface="Arial"/>
              <a:buChar char="•"/>
              <a:tabLst>
                <a:tab pos="698500" algn="l"/>
                <a:tab pos="699135" algn="l"/>
              </a:tabLst>
            </a:pPr>
            <a:r>
              <a:rPr sz="2400" spc="-5" dirty="0">
                <a:latin typeface="Calibri"/>
                <a:cs typeface="Calibri"/>
              </a:rPr>
              <a:t>Be in </a:t>
            </a:r>
            <a:r>
              <a:rPr sz="2400" spc="-15" dirty="0">
                <a:latin typeface="Calibri"/>
                <a:cs typeface="Calibri"/>
              </a:rPr>
              <a:t>Position at </a:t>
            </a:r>
            <a:r>
              <a:rPr sz="2400" spc="-10" dirty="0">
                <a:latin typeface="Calibri"/>
                <a:cs typeface="Calibri"/>
              </a:rPr>
              <a:t>least </a:t>
            </a:r>
            <a:r>
              <a:rPr sz="2400" spc="-5" dirty="0">
                <a:latin typeface="Calibri"/>
                <a:cs typeface="Calibri"/>
              </a:rPr>
              <a:t>5 </a:t>
            </a:r>
            <a:r>
              <a:rPr sz="2400" spc="-10" dirty="0">
                <a:latin typeface="Calibri"/>
                <a:cs typeface="Calibri"/>
              </a:rPr>
              <a:t>minutes </a:t>
            </a:r>
            <a:r>
              <a:rPr sz="2400" spc="-25" dirty="0">
                <a:latin typeface="Calibri"/>
                <a:cs typeface="Calibri"/>
              </a:rPr>
              <a:t>before </a:t>
            </a:r>
            <a:r>
              <a:rPr sz="2400" spc="-5" dirty="0">
                <a:latin typeface="Calibri"/>
                <a:cs typeface="Calibri"/>
              </a:rPr>
              <a:t>the session </a:t>
            </a:r>
            <a:r>
              <a:rPr sz="2400" spc="-15" dirty="0">
                <a:latin typeface="Calibri"/>
                <a:cs typeface="Calibri"/>
              </a:rPr>
              <a:t>start</a:t>
            </a:r>
            <a:r>
              <a:rPr sz="2400" spc="-10" dirty="0">
                <a:latin typeface="Calibri"/>
                <a:cs typeface="Calibri"/>
              </a:rPr>
              <a:t> </a:t>
            </a:r>
            <a:r>
              <a:rPr sz="2400" spc="-5" dirty="0">
                <a:latin typeface="Calibri"/>
                <a:cs typeface="Calibri"/>
              </a:rPr>
              <a:t>time</a:t>
            </a:r>
            <a:endParaRPr sz="2400" dirty="0">
              <a:latin typeface="Calibri"/>
              <a:cs typeface="Calibri"/>
            </a:endParaRPr>
          </a:p>
          <a:p>
            <a:pPr marL="698500" lvl="1" indent="-229235">
              <a:lnSpc>
                <a:spcPct val="100000"/>
              </a:lnSpc>
              <a:spcBef>
                <a:spcPts val="200"/>
              </a:spcBef>
              <a:buFont typeface="Arial"/>
              <a:buChar char="•"/>
              <a:tabLst>
                <a:tab pos="698500" algn="l"/>
                <a:tab pos="699135" algn="l"/>
              </a:tabLst>
            </a:pPr>
            <a:r>
              <a:rPr sz="2400" spc="-5" dirty="0">
                <a:latin typeface="Calibri"/>
                <a:cs typeface="Calibri"/>
              </a:rPr>
              <a:t>Be </a:t>
            </a:r>
            <a:r>
              <a:rPr sz="2400" spc="-10" dirty="0">
                <a:latin typeface="Calibri"/>
                <a:cs typeface="Calibri"/>
              </a:rPr>
              <a:t>back </a:t>
            </a:r>
            <a:r>
              <a:rPr sz="2400" spc="-15" dirty="0">
                <a:latin typeface="Calibri"/>
                <a:cs typeface="Calibri"/>
              </a:rPr>
              <a:t>from breaks </a:t>
            </a:r>
            <a:r>
              <a:rPr sz="2400" dirty="0">
                <a:latin typeface="Calibri"/>
                <a:cs typeface="Calibri"/>
              </a:rPr>
              <a:t>on</a:t>
            </a:r>
            <a:r>
              <a:rPr sz="2400" spc="30" dirty="0">
                <a:latin typeface="Calibri"/>
                <a:cs typeface="Calibri"/>
              </a:rPr>
              <a:t> </a:t>
            </a:r>
            <a:r>
              <a:rPr sz="2400" spc="-5" dirty="0">
                <a:latin typeface="Calibri"/>
                <a:cs typeface="Calibri"/>
              </a:rPr>
              <a:t>time</a:t>
            </a:r>
            <a:endParaRPr sz="2400" dirty="0">
              <a:latin typeface="Calibri"/>
              <a:cs typeface="Calibri"/>
            </a:endParaRPr>
          </a:p>
          <a:p>
            <a:pPr marL="698500" lvl="1" indent="-229235">
              <a:lnSpc>
                <a:spcPct val="100000"/>
              </a:lnSpc>
              <a:spcBef>
                <a:spcPts val="240"/>
              </a:spcBef>
              <a:buFont typeface="Arial"/>
              <a:buChar char="•"/>
              <a:tabLst>
                <a:tab pos="698500" algn="l"/>
                <a:tab pos="699135" algn="l"/>
              </a:tabLst>
            </a:pPr>
            <a:r>
              <a:rPr sz="2400" spc="-5" dirty="0">
                <a:latin typeface="Calibri"/>
                <a:cs typeface="Calibri"/>
              </a:rPr>
              <a:t>Don’t </a:t>
            </a:r>
            <a:r>
              <a:rPr sz="2400" spc="-15" dirty="0">
                <a:latin typeface="Calibri"/>
                <a:cs typeface="Calibri"/>
              </a:rPr>
              <a:t>leave </a:t>
            </a:r>
            <a:r>
              <a:rPr sz="2400" spc="-10" dirty="0">
                <a:latin typeface="Calibri"/>
                <a:cs typeface="Calibri"/>
              </a:rPr>
              <a:t>until released by </a:t>
            </a:r>
            <a:r>
              <a:rPr sz="2400" spc="-5" dirty="0">
                <a:latin typeface="Calibri"/>
                <a:cs typeface="Calibri"/>
              </a:rPr>
              <a:t>a </a:t>
            </a:r>
            <a:r>
              <a:rPr sz="2400" dirty="0">
                <a:latin typeface="Calibri"/>
                <a:cs typeface="Calibri"/>
              </a:rPr>
              <a:t>CJ </a:t>
            </a:r>
            <a:r>
              <a:rPr sz="2400" spc="-5" dirty="0">
                <a:latin typeface="Calibri"/>
                <a:cs typeface="Calibri"/>
              </a:rPr>
              <a:t>or</a:t>
            </a:r>
            <a:r>
              <a:rPr sz="2400" spc="25" dirty="0">
                <a:latin typeface="Calibri"/>
                <a:cs typeface="Calibri"/>
              </a:rPr>
              <a:t> </a:t>
            </a:r>
            <a:r>
              <a:rPr sz="2400" spc="-25" dirty="0">
                <a:latin typeface="Calibri"/>
                <a:cs typeface="Calibri"/>
              </a:rPr>
              <a:t>Referee</a:t>
            </a:r>
            <a:endParaRPr sz="2400" dirty="0">
              <a:latin typeface="Calibri"/>
              <a:cs typeface="Calibri"/>
            </a:endParaRPr>
          </a:p>
          <a:p>
            <a:pPr marL="698500" lvl="1" indent="-229235">
              <a:lnSpc>
                <a:spcPct val="100000"/>
              </a:lnSpc>
              <a:spcBef>
                <a:spcPts val="229"/>
              </a:spcBef>
              <a:buFont typeface="Arial"/>
              <a:buChar char="•"/>
              <a:tabLst>
                <a:tab pos="698500" algn="l"/>
                <a:tab pos="699135" algn="l"/>
              </a:tabLst>
            </a:pPr>
            <a:r>
              <a:rPr sz="2400" spc="-10" dirty="0">
                <a:latin typeface="Calibri"/>
                <a:cs typeface="Calibri"/>
              </a:rPr>
              <a:t>Check </a:t>
            </a:r>
            <a:r>
              <a:rPr sz="2400" spc="-30" dirty="0">
                <a:latin typeface="Calibri"/>
                <a:cs typeface="Calibri"/>
              </a:rPr>
              <a:t>OTS </a:t>
            </a:r>
            <a:r>
              <a:rPr sz="2400" spc="-15" dirty="0">
                <a:latin typeface="Calibri"/>
                <a:cs typeface="Calibri"/>
              </a:rPr>
              <a:t>afterwards </a:t>
            </a:r>
            <a:r>
              <a:rPr sz="2400" spc="-20" dirty="0">
                <a:latin typeface="Calibri"/>
                <a:cs typeface="Calibri"/>
              </a:rPr>
              <a:t>to </a:t>
            </a:r>
            <a:r>
              <a:rPr sz="2400" spc="-10" dirty="0">
                <a:latin typeface="Calibri"/>
                <a:cs typeface="Calibri"/>
              </a:rPr>
              <a:t>ensure </a:t>
            </a:r>
            <a:r>
              <a:rPr sz="2400" spc="-5" dirty="0">
                <a:latin typeface="Calibri"/>
                <a:cs typeface="Calibri"/>
              </a:rPr>
              <a:t>sessions </a:t>
            </a:r>
            <a:r>
              <a:rPr sz="2400" spc="-15" dirty="0">
                <a:latin typeface="Calibri"/>
                <a:cs typeface="Calibri"/>
              </a:rPr>
              <a:t>are</a:t>
            </a:r>
            <a:r>
              <a:rPr sz="2400" spc="170" dirty="0">
                <a:latin typeface="Calibri"/>
                <a:cs typeface="Calibri"/>
              </a:rPr>
              <a:t> </a:t>
            </a:r>
            <a:r>
              <a:rPr sz="2400" spc="-15" dirty="0">
                <a:latin typeface="Calibri"/>
                <a:cs typeface="Calibri"/>
              </a:rPr>
              <a:t>recorded</a:t>
            </a:r>
            <a:endParaRPr sz="2400" dirty="0">
              <a:latin typeface="Calibri"/>
              <a:cs typeface="Calibri"/>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2819400"/>
            <a:ext cx="6400800" cy="360045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013593" y="152400"/>
            <a:ext cx="8503285" cy="629018"/>
          </a:xfrm>
          <a:prstGeom prst="rect">
            <a:avLst/>
          </a:prstGeom>
        </p:spPr>
        <p:txBody>
          <a:bodyPr vert="horz" wrap="square" lIns="0" tIns="13335" rIns="0" bIns="0" rtlCol="0">
            <a:spAutoFit/>
          </a:bodyPr>
          <a:lstStyle/>
          <a:p>
            <a:pPr marL="12700">
              <a:lnSpc>
                <a:spcPct val="100000"/>
              </a:lnSpc>
              <a:spcBef>
                <a:spcPts val="105"/>
              </a:spcBef>
            </a:pPr>
            <a:r>
              <a:rPr spc="-15" dirty="0"/>
              <a:t>Protocols/Jurisdiction/Responsibilities</a:t>
            </a:r>
          </a:p>
        </p:txBody>
      </p:sp>
      <p:sp>
        <p:nvSpPr>
          <p:cNvPr id="3" name="object 3"/>
          <p:cNvSpPr txBox="1">
            <a:spLocks noGrp="1"/>
          </p:cNvSpPr>
          <p:nvPr>
            <p:ph idx="1"/>
          </p:nvPr>
        </p:nvSpPr>
        <p:spPr>
          <a:xfrm>
            <a:off x="1524000" y="901934"/>
            <a:ext cx="10210801" cy="5533181"/>
          </a:xfrm>
          <a:prstGeom prst="rect">
            <a:avLst/>
          </a:prstGeom>
        </p:spPr>
        <p:txBody>
          <a:bodyPr vert="horz" wrap="square" lIns="0" tIns="12065" rIns="0" bIns="0" rtlCol="0">
            <a:spAutoFit/>
          </a:bodyPr>
          <a:lstStyle/>
          <a:p>
            <a:pPr marL="3220085" indent="-228600">
              <a:spcBef>
                <a:spcPts val="95"/>
              </a:spcBef>
              <a:buFont typeface="Arial"/>
              <a:buChar char="•"/>
              <a:tabLst>
                <a:tab pos="3220720" algn="l"/>
              </a:tabLst>
            </a:pPr>
            <a:r>
              <a:rPr sz="2200" spc="-5" dirty="0">
                <a:latin typeface="Calibri" panose="020F0502020204030204" pitchFamily="34" charset="0"/>
                <a:cs typeface="Calibri" panose="020F0502020204030204" pitchFamily="34" charset="0"/>
              </a:rPr>
              <a:t>Who </a:t>
            </a:r>
            <a:r>
              <a:rPr sz="2200" spc="-20" dirty="0">
                <a:latin typeface="Calibri" panose="020F0502020204030204" pitchFamily="34" charset="0"/>
                <a:cs typeface="Calibri" panose="020F0502020204030204" pitchFamily="34" charset="0"/>
              </a:rPr>
              <a:t>are </a:t>
            </a:r>
            <a:r>
              <a:rPr sz="2200" spc="-5" dirty="0">
                <a:latin typeface="Calibri" panose="020F0502020204030204" pitchFamily="34" charset="0"/>
                <a:cs typeface="Calibri" panose="020F0502020204030204" pitchFamily="34" charset="0"/>
              </a:rPr>
              <a:t>the </a:t>
            </a:r>
            <a:r>
              <a:rPr sz="2200" spc="-25" dirty="0">
                <a:latin typeface="Calibri" panose="020F0502020204030204" pitchFamily="34" charset="0"/>
                <a:cs typeface="Calibri" panose="020F0502020204030204" pitchFamily="34" charset="0"/>
              </a:rPr>
              <a:t>Players </a:t>
            </a:r>
            <a:r>
              <a:rPr sz="2200" spc="-5" dirty="0">
                <a:latin typeface="Calibri" panose="020F0502020204030204" pitchFamily="34" charset="0"/>
                <a:cs typeface="Calibri" panose="020F0502020204030204" pitchFamily="34" charset="0"/>
              </a:rPr>
              <a:t>and </a:t>
            </a:r>
            <a:r>
              <a:rPr sz="2200" spc="-10" dirty="0">
                <a:latin typeface="Calibri" panose="020F0502020204030204" pitchFamily="34" charset="0"/>
                <a:cs typeface="Calibri" panose="020F0502020204030204" pitchFamily="34" charset="0"/>
              </a:rPr>
              <a:t>What </a:t>
            </a:r>
            <a:r>
              <a:rPr sz="2200" spc="-5" dirty="0">
                <a:latin typeface="Calibri" panose="020F0502020204030204" pitchFamily="34" charset="0"/>
                <a:cs typeface="Calibri" panose="020F0502020204030204" pitchFamily="34" charset="0"/>
              </a:rPr>
              <a:t>do </a:t>
            </a:r>
            <a:r>
              <a:rPr sz="2200" spc="-10" dirty="0">
                <a:latin typeface="Calibri" panose="020F0502020204030204" pitchFamily="34" charset="0"/>
                <a:cs typeface="Calibri" panose="020F0502020204030204" pitchFamily="34" charset="0"/>
              </a:rPr>
              <a:t>they</a:t>
            </a:r>
            <a:r>
              <a:rPr sz="2200" spc="90" dirty="0">
                <a:latin typeface="Calibri" panose="020F0502020204030204" pitchFamily="34" charset="0"/>
                <a:cs typeface="Calibri" panose="020F0502020204030204" pitchFamily="34" charset="0"/>
              </a:rPr>
              <a:t> </a:t>
            </a:r>
            <a:r>
              <a:rPr sz="2200" spc="-10" dirty="0">
                <a:latin typeface="Calibri" panose="020F0502020204030204" pitchFamily="34" charset="0"/>
                <a:cs typeface="Calibri" panose="020F0502020204030204" pitchFamily="34" charset="0"/>
              </a:rPr>
              <a:t>do</a:t>
            </a:r>
          </a:p>
          <a:p>
            <a:pPr marL="3677285" lvl="1" indent="-229235">
              <a:buFont typeface="Arial"/>
              <a:buChar char="•"/>
              <a:tabLst>
                <a:tab pos="3678554" algn="l"/>
              </a:tabLst>
            </a:pPr>
            <a:r>
              <a:rPr sz="2200" spc="-25" dirty="0">
                <a:latin typeface="Calibri" panose="020F0502020204030204" pitchFamily="34" charset="0"/>
                <a:cs typeface="Calibri" panose="020F0502020204030204" pitchFamily="34" charset="0"/>
              </a:rPr>
              <a:t>Referee</a:t>
            </a:r>
            <a:r>
              <a:rPr lang="en-US" sz="2200" spc="-25" dirty="0">
                <a:latin typeface="Calibri" panose="020F0502020204030204" pitchFamily="34" charset="0"/>
                <a:cs typeface="Calibri" panose="020F0502020204030204" pitchFamily="34" charset="0"/>
              </a:rPr>
              <a:t> – In Charge of the Meet</a:t>
            </a:r>
            <a:endParaRPr sz="2200" dirty="0">
              <a:latin typeface="Calibri" panose="020F0502020204030204" pitchFamily="34" charset="0"/>
              <a:cs typeface="Calibri" panose="020F0502020204030204" pitchFamily="34" charset="0"/>
            </a:endParaRPr>
          </a:p>
          <a:p>
            <a:pPr marL="3677285" lvl="1" indent="-229235">
              <a:buFont typeface="Arial"/>
              <a:buChar char="•"/>
              <a:tabLst>
                <a:tab pos="3678554" algn="l"/>
              </a:tabLst>
            </a:pPr>
            <a:r>
              <a:rPr sz="2200" spc="-10" dirty="0">
                <a:latin typeface="Calibri" panose="020F0502020204030204" pitchFamily="34" charset="0"/>
                <a:cs typeface="Calibri" panose="020F0502020204030204" pitchFamily="34" charset="0"/>
              </a:rPr>
              <a:t>Starter</a:t>
            </a:r>
            <a:r>
              <a:rPr lang="en-US" sz="2200" spc="-10" dirty="0">
                <a:latin typeface="Calibri" panose="020F0502020204030204" pitchFamily="34" charset="0"/>
                <a:cs typeface="Calibri" panose="020F0502020204030204" pitchFamily="34" charset="0"/>
              </a:rPr>
              <a:t> – Provides a Fair Start for all Swimmers</a:t>
            </a:r>
            <a:endParaRPr sz="2200" dirty="0">
              <a:latin typeface="Calibri" panose="020F0502020204030204" pitchFamily="34" charset="0"/>
              <a:cs typeface="Calibri" panose="020F0502020204030204" pitchFamily="34" charset="0"/>
            </a:endParaRPr>
          </a:p>
          <a:p>
            <a:pPr marL="3677285" lvl="1" indent="-229235">
              <a:buFont typeface="Arial"/>
              <a:buChar char="•"/>
              <a:tabLst>
                <a:tab pos="3678554" algn="l"/>
              </a:tabLst>
            </a:pPr>
            <a:r>
              <a:rPr sz="2200" spc="15" dirty="0">
                <a:latin typeface="Calibri" panose="020F0502020204030204" pitchFamily="34" charset="0"/>
                <a:cs typeface="Calibri" panose="020F0502020204030204" pitchFamily="34" charset="0"/>
              </a:rPr>
              <a:t>C</a:t>
            </a:r>
            <a:r>
              <a:rPr lang="en-US" sz="2200" spc="15" dirty="0">
                <a:latin typeface="Calibri" panose="020F0502020204030204" pitchFamily="34" charset="0"/>
                <a:cs typeface="Calibri" panose="020F0502020204030204" pitchFamily="34" charset="0"/>
              </a:rPr>
              <a:t>hief Judge (CJ) – Extension of the Referee – Handles calls from Stroke &amp; Turn for acceptance by the Referee</a:t>
            </a:r>
            <a:endParaRPr sz="2200" dirty="0">
              <a:latin typeface="Calibri" panose="020F0502020204030204" pitchFamily="34" charset="0"/>
              <a:cs typeface="Calibri" panose="020F0502020204030204" pitchFamily="34" charset="0"/>
            </a:endParaRPr>
          </a:p>
          <a:p>
            <a:pPr marL="3677285" lvl="1" indent="-229235">
              <a:buFont typeface="Arial"/>
              <a:buChar char="•"/>
              <a:tabLst>
                <a:tab pos="3678554" algn="l"/>
              </a:tabLst>
            </a:pPr>
            <a:r>
              <a:rPr sz="2200" spc="-25" dirty="0">
                <a:latin typeface="Calibri" panose="020F0502020204030204" pitchFamily="34" charset="0"/>
                <a:cs typeface="Calibri" panose="020F0502020204030204" pitchFamily="34" charset="0"/>
              </a:rPr>
              <a:t>AO</a:t>
            </a:r>
            <a:r>
              <a:rPr lang="en-US" sz="2200" spc="-25" dirty="0">
                <a:latin typeface="Calibri" panose="020F0502020204030204" pitchFamily="34" charset="0"/>
                <a:cs typeface="Calibri" panose="020F0502020204030204" pitchFamily="34" charset="0"/>
              </a:rPr>
              <a:t> – Responsible for accurate times for each swim.</a:t>
            </a:r>
            <a:endParaRPr sz="2200" dirty="0">
              <a:latin typeface="Calibri" panose="020F0502020204030204" pitchFamily="34" charset="0"/>
              <a:cs typeface="Calibri" panose="020F0502020204030204" pitchFamily="34" charset="0"/>
            </a:endParaRPr>
          </a:p>
          <a:p>
            <a:pPr marL="3220085" indent="-228600">
              <a:spcBef>
                <a:spcPts val="309"/>
              </a:spcBef>
              <a:buFont typeface="Arial"/>
              <a:buChar char="•"/>
              <a:tabLst>
                <a:tab pos="3220720" algn="l"/>
              </a:tabLst>
            </a:pPr>
            <a:r>
              <a:rPr lang="en-US" sz="2200" spc="-15" dirty="0">
                <a:latin typeface="Calibri" panose="020F0502020204030204" pitchFamily="34" charset="0"/>
                <a:cs typeface="Calibri" panose="020F0502020204030204" pitchFamily="34" charset="0"/>
              </a:rPr>
              <a:t>Stoke Judge (Walking the Sides &amp; Lead/Lag and Turn Judge)</a:t>
            </a:r>
          </a:p>
          <a:p>
            <a:pPr marL="3220085" indent="-228600">
              <a:spcBef>
                <a:spcPts val="309"/>
              </a:spcBef>
              <a:buFont typeface="Arial"/>
              <a:buChar char="•"/>
              <a:tabLst>
                <a:tab pos="3220720" algn="l"/>
              </a:tabLst>
            </a:pPr>
            <a:r>
              <a:rPr sz="2200" spc="-15" dirty="0">
                <a:latin typeface="Calibri" panose="020F0502020204030204" pitchFamily="34" charset="0"/>
                <a:cs typeface="Calibri" panose="020F0502020204030204" pitchFamily="34" charset="0"/>
              </a:rPr>
              <a:t>Where </a:t>
            </a:r>
            <a:r>
              <a:rPr sz="2200" spc="-20" dirty="0">
                <a:latin typeface="Calibri" panose="020F0502020204030204" pitchFamily="34" charset="0"/>
                <a:cs typeface="Calibri" panose="020F0502020204030204" pitchFamily="34" charset="0"/>
              </a:rPr>
              <a:t>to </a:t>
            </a:r>
            <a:r>
              <a:rPr sz="2200" spc="-10" dirty="0">
                <a:latin typeface="Calibri" panose="020F0502020204030204" pitchFamily="34" charset="0"/>
                <a:cs typeface="Calibri" panose="020F0502020204030204" pitchFamily="34" charset="0"/>
              </a:rPr>
              <a:t>Stand/Stepping </a:t>
            </a:r>
            <a:r>
              <a:rPr sz="2200" spc="-5" dirty="0">
                <a:latin typeface="Calibri" panose="020F0502020204030204" pitchFamily="34" charset="0"/>
                <a:cs typeface="Calibri" panose="020F0502020204030204" pitchFamily="34" charset="0"/>
              </a:rPr>
              <a:t>Up and</a:t>
            </a:r>
            <a:r>
              <a:rPr sz="2200" spc="114" dirty="0">
                <a:latin typeface="Calibri" panose="020F0502020204030204" pitchFamily="34" charset="0"/>
                <a:cs typeface="Calibri" panose="020F0502020204030204" pitchFamily="34" charset="0"/>
              </a:rPr>
              <a:t> </a:t>
            </a:r>
            <a:r>
              <a:rPr sz="2200" dirty="0">
                <a:latin typeface="Calibri" panose="020F0502020204030204" pitchFamily="34" charset="0"/>
                <a:cs typeface="Calibri" panose="020F0502020204030204" pitchFamily="34" charset="0"/>
              </a:rPr>
              <a:t>Back</a:t>
            </a:r>
          </a:p>
          <a:p>
            <a:pPr marL="3220085" indent="-228600">
              <a:spcBef>
                <a:spcPts val="320"/>
              </a:spcBef>
              <a:buFont typeface="Arial"/>
              <a:buChar char="•"/>
              <a:tabLst>
                <a:tab pos="3220720" algn="l"/>
              </a:tabLst>
            </a:pPr>
            <a:r>
              <a:rPr sz="2200" spc="-25" dirty="0">
                <a:latin typeface="Calibri" panose="020F0502020204030204" pitchFamily="34" charset="0"/>
                <a:cs typeface="Calibri" panose="020F0502020204030204" pitchFamily="34" charset="0"/>
              </a:rPr>
              <a:t>Wrapping </a:t>
            </a:r>
            <a:r>
              <a:rPr sz="2200" spc="-5" dirty="0">
                <a:latin typeface="Calibri" panose="020F0502020204030204" pitchFamily="34" charset="0"/>
                <a:cs typeface="Calibri" panose="020F0502020204030204" pitchFamily="34" charset="0"/>
              </a:rPr>
              <a:t>on</a:t>
            </a:r>
            <a:r>
              <a:rPr sz="2200" spc="55" dirty="0">
                <a:latin typeface="Calibri" panose="020F0502020204030204" pitchFamily="34" charset="0"/>
                <a:cs typeface="Calibri" panose="020F0502020204030204" pitchFamily="34" charset="0"/>
              </a:rPr>
              <a:t> </a:t>
            </a:r>
            <a:r>
              <a:rPr sz="2200" spc="-25" dirty="0">
                <a:latin typeface="Calibri" panose="020F0502020204030204" pitchFamily="34" charset="0"/>
                <a:cs typeface="Calibri" panose="020F0502020204030204" pitchFamily="34" charset="0"/>
              </a:rPr>
              <a:t>Backstroke</a:t>
            </a:r>
            <a:r>
              <a:rPr lang="en-US" sz="2200" spc="-25" dirty="0">
                <a:latin typeface="Calibri" panose="020F0502020204030204" pitchFamily="34" charset="0"/>
                <a:cs typeface="Calibri" panose="020F0502020204030204" pitchFamily="34" charset="0"/>
              </a:rPr>
              <a:t> at the Start – Gutter vs Ledge</a:t>
            </a:r>
            <a:endParaRPr sz="2200" spc="-25" dirty="0">
              <a:latin typeface="Calibri" panose="020F0502020204030204" pitchFamily="34" charset="0"/>
              <a:cs typeface="Calibri" panose="020F0502020204030204" pitchFamily="34" charset="0"/>
            </a:endParaRPr>
          </a:p>
          <a:p>
            <a:pPr marL="3220085" indent="-228600">
              <a:spcBef>
                <a:spcPts val="340"/>
              </a:spcBef>
              <a:buFont typeface="Arial"/>
              <a:buChar char="•"/>
              <a:tabLst>
                <a:tab pos="3220720" algn="l"/>
              </a:tabLst>
            </a:pPr>
            <a:r>
              <a:rPr sz="2200" spc="-10" dirty="0">
                <a:latin typeface="Calibri" panose="020F0502020204030204" pitchFamily="34" charset="0"/>
                <a:cs typeface="Calibri" panose="020F0502020204030204" pitchFamily="34" charset="0"/>
              </a:rPr>
              <a:t>Flags </a:t>
            </a:r>
            <a:r>
              <a:rPr sz="2200" spc="-15" dirty="0">
                <a:latin typeface="Calibri" panose="020F0502020204030204" pitchFamily="34" charset="0"/>
                <a:cs typeface="Calibri" panose="020F0502020204030204" pitchFamily="34" charset="0"/>
              </a:rPr>
              <a:t>to </a:t>
            </a:r>
            <a:r>
              <a:rPr sz="2200" spc="-10" dirty="0">
                <a:latin typeface="Calibri" panose="020F0502020204030204" pitchFamily="34" charset="0"/>
                <a:cs typeface="Calibri" panose="020F0502020204030204" pitchFamily="34" charset="0"/>
              </a:rPr>
              <a:t>Flags </a:t>
            </a:r>
            <a:r>
              <a:rPr sz="2200" spc="-5" dirty="0">
                <a:latin typeface="Calibri" panose="020F0502020204030204" pitchFamily="34" charset="0"/>
                <a:cs typeface="Calibri" panose="020F0502020204030204" pitchFamily="34" charset="0"/>
              </a:rPr>
              <a:t>or </a:t>
            </a:r>
            <a:r>
              <a:rPr sz="2200" spc="-30" dirty="0">
                <a:latin typeface="Calibri" panose="020F0502020204030204" pitchFamily="34" charset="0"/>
                <a:cs typeface="Calibri" panose="020F0502020204030204" pitchFamily="34" charset="0"/>
              </a:rPr>
              <a:t>Wall </a:t>
            </a:r>
            <a:r>
              <a:rPr sz="2200" spc="-15" dirty="0">
                <a:latin typeface="Calibri" panose="020F0502020204030204" pitchFamily="34" charset="0"/>
                <a:cs typeface="Calibri" panose="020F0502020204030204" pitchFamily="34" charset="0"/>
              </a:rPr>
              <a:t>to</a:t>
            </a:r>
            <a:r>
              <a:rPr sz="2200" spc="35" dirty="0">
                <a:latin typeface="Calibri" panose="020F0502020204030204" pitchFamily="34" charset="0"/>
                <a:cs typeface="Calibri" panose="020F0502020204030204" pitchFamily="34" charset="0"/>
              </a:rPr>
              <a:t> </a:t>
            </a:r>
            <a:r>
              <a:rPr sz="2200" spc="-30" dirty="0">
                <a:latin typeface="Calibri" panose="020F0502020204030204" pitchFamily="34" charset="0"/>
                <a:cs typeface="Calibri" panose="020F0502020204030204" pitchFamily="34" charset="0"/>
              </a:rPr>
              <a:t>Wall</a:t>
            </a:r>
            <a:r>
              <a:rPr lang="en-US" sz="2200" spc="-30" dirty="0">
                <a:latin typeface="Calibri" panose="020F0502020204030204" pitchFamily="34" charset="0"/>
                <a:cs typeface="Calibri" panose="020F0502020204030204" pitchFamily="34" charset="0"/>
              </a:rPr>
              <a:t> – Stroke Judge and Turn Judge</a:t>
            </a:r>
            <a:endParaRPr sz="2200" spc="-30" dirty="0">
              <a:latin typeface="Calibri" panose="020F0502020204030204" pitchFamily="34" charset="0"/>
              <a:cs typeface="Calibri" panose="020F0502020204030204" pitchFamily="34" charset="0"/>
            </a:endParaRPr>
          </a:p>
          <a:p>
            <a:pPr marL="3220085" indent="-228600">
              <a:spcBef>
                <a:spcPts val="325"/>
              </a:spcBef>
              <a:buFont typeface="Arial"/>
              <a:buChar char="•"/>
              <a:tabLst>
                <a:tab pos="3220720" algn="l"/>
              </a:tabLst>
            </a:pPr>
            <a:r>
              <a:rPr sz="2200" spc="-5" dirty="0">
                <a:latin typeface="Calibri" panose="020F0502020204030204" pitchFamily="34" charset="0"/>
                <a:cs typeface="Calibri" panose="020F0502020204030204" pitchFamily="34" charset="0"/>
              </a:rPr>
              <a:t>Raise </a:t>
            </a:r>
            <a:r>
              <a:rPr sz="2200" spc="-55" dirty="0">
                <a:latin typeface="Calibri" panose="020F0502020204030204" pitchFamily="34" charset="0"/>
                <a:cs typeface="Calibri" panose="020F0502020204030204" pitchFamily="34" charset="0"/>
              </a:rPr>
              <a:t>Your </a:t>
            </a:r>
            <a:r>
              <a:rPr sz="2200" spc="-10" dirty="0">
                <a:latin typeface="Calibri" panose="020F0502020204030204" pitchFamily="34" charset="0"/>
                <a:cs typeface="Calibri" panose="020F0502020204030204" pitchFamily="34" charset="0"/>
              </a:rPr>
              <a:t>Hand/No</a:t>
            </a:r>
            <a:r>
              <a:rPr sz="2200" spc="90" dirty="0">
                <a:latin typeface="Calibri" panose="020F0502020204030204" pitchFamily="34" charset="0"/>
                <a:cs typeface="Calibri" panose="020F0502020204030204" pitchFamily="34" charset="0"/>
              </a:rPr>
              <a:t> </a:t>
            </a:r>
            <a:r>
              <a:rPr sz="2200" spc="-10" dirty="0">
                <a:latin typeface="Calibri" panose="020F0502020204030204" pitchFamily="34" charset="0"/>
                <a:cs typeface="Calibri" panose="020F0502020204030204" pitchFamily="34" charset="0"/>
              </a:rPr>
              <a:t>Call</a:t>
            </a:r>
          </a:p>
          <a:p>
            <a:pPr marL="3220085" indent="-228600">
              <a:spcBef>
                <a:spcPts val="325"/>
              </a:spcBef>
              <a:buFont typeface="Arial"/>
              <a:buChar char="•"/>
              <a:tabLst>
                <a:tab pos="3220720" algn="l"/>
              </a:tabLst>
            </a:pPr>
            <a:r>
              <a:rPr sz="2200" spc="-10" dirty="0">
                <a:latin typeface="Calibri" panose="020F0502020204030204" pitchFamily="34" charset="0"/>
                <a:cs typeface="Calibri" panose="020F0502020204030204" pitchFamily="34" charset="0"/>
              </a:rPr>
              <a:t>Observe not</a:t>
            </a:r>
            <a:r>
              <a:rPr sz="2200" spc="25" dirty="0">
                <a:latin typeface="Calibri" panose="020F0502020204030204" pitchFamily="34" charset="0"/>
                <a:cs typeface="Calibri" panose="020F0502020204030204" pitchFamily="34" charset="0"/>
              </a:rPr>
              <a:t> </a:t>
            </a:r>
            <a:r>
              <a:rPr sz="2200" spc="-5" dirty="0">
                <a:latin typeface="Calibri" panose="020F0502020204030204" pitchFamily="34" charset="0"/>
                <a:cs typeface="Calibri" panose="020F0502020204030204" pitchFamily="34" charset="0"/>
              </a:rPr>
              <a:t>Inspect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2667000"/>
            <a:ext cx="6553200" cy="36861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33890" y="125970"/>
            <a:ext cx="8928100" cy="635000"/>
          </a:xfrm>
          <a:prstGeom prst="rect">
            <a:avLst/>
          </a:prstGeom>
        </p:spPr>
        <p:txBody>
          <a:bodyPr vert="horz" wrap="square" lIns="0" tIns="12065" rIns="0" bIns="0" rtlCol="0">
            <a:spAutoFit/>
          </a:bodyPr>
          <a:lstStyle/>
          <a:p>
            <a:pPr marL="12700">
              <a:lnSpc>
                <a:spcPct val="100000"/>
              </a:lnSpc>
              <a:spcBef>
                <a:spcPts val="95"/>
              </a:spcBef>
            </a:pPr>
            <a:r>
              <a:rPr sz="4000" spc="-10" dirty="0"/>
              <a:t>Observations </a:t>
            </a:r>
            <a:r>
              <a:rPr sz="4000" spc="-5" dirty="0"/>
              <a:t>and</a:t>
            </a:r>
            <a:r>
              <a:rPr sz="4000" spc="-65" dirty="0"/>
              <a:t> </a:t>
            </a:r>
            <a:r>
              <a:rPr sz="4000" spc="-5" dirty="0"/>
              <a:t>Disqualifications</a:t>
            </a:r>
            <a:endParaRPr sz="4000" dirty="0"/>
          </a:p>
        </p:txBody>
      </p:sp>
      <p:sp>
        <p:nvSpPr>
          <p:cNvPr id="3" name="object 3"/>
          <p:cNvSpPr txBox="1"/>
          <p:nvPr/>
        </p:nvSpPr>
        <p:spPr>
          <a:xfrm>
            <a:off x="4191000" y="792267"/>
            <a:ext cx="7848600" cy="5382884"/>
          </a:xfrm>
          <a:prstGeom prst="rect">
            <a:avLst/>
          </a:prstGeom>
        </p:spPr>
        <p:txBody>
          <a:bodyPr vert="horz" wrap="square" lIns="0" tIns="47625" rIns="0" bIns="0" rtlCol="0">
            <a:spAutoFit/>
          </a:bodyPr>
          <a:lstStyle/>
          <a:p>
            <a:pPr marL="241300" indent="-228600">
              <a:spcBef>
                <a:spcPts val="375"/>
              </a:spcBef>
              <a:buFont typeface="Arial"/>
              <a:buChar char="•"/>
              <a:tabLst>
                <a:tab pos="241300" algn="l"/>
              </a:tabLst>
            </a:pPr>
            <a:r>
              <a:rPr sz="2000" spc="-10" dirty="0">
                <a:latin typeface="Calibri"/>
                <a:cs typeface="Calibri"/>
              </a:rPr>
              <a:t>Observe </a:t>
            </a:r>
            <a:r>
              <a:rPr sz="2000" spc="-5" dirty="0">
                <a:latin typeface="Calibri"/>
                <a:cs typeface="Calibri"/>
              </a:rPr>
              <a:t>the</a:t>
            </a:r>
            <a:r>
              <a:rPr sz="2000" spc="25" dirty="0">
                <a:latin typeface="Calibri"/>
                <a:cs typeface="Calibri"/>
              </a:rPr>
              <a:t> </a:t>
            </a:r>
            <a:r>
              <a:rPr sz="2000" spc="-15" dirty="0">
                <a:latin typeface="Calibri"/>
                <a:cs typeface="Calibri"/>
              </a:rPr>
              <a:t>swimmers</a:t>
            </a:r>
            <a:endParaRPr sz="2000" dirty="0">
              <a:latin typeface="Calibri"/>
              <a:cs typeface="Calibri"/>
            </a:endParaRPr>
          </a:p>
          <a:p>
            <a:pPr marL="698500" lvl="1" indent="-229235">
              <a:spcBef>
                <a:spcPts val="245"/>
              </a:spcBef>
              <a:buFont typeface="Arial"/>
              <a:buChar char="•"/>
              <a:tabLst>
                <a:tab pos="699135" algn="l"/>
              </a:tabLst>
            </a:pPr>
            <a:r>
              <a:rPr sz="2000" spc="-10" dirty="0">
                <a:latin typeface="Calibri"/>
                <a:cs typeface="Calibri"/>
              </a:rPr>
              <a:t>Scan entire area </a:t>
            </a:r>
            <a:r>
              <a:rPr sz="2000" spc="-5" dirty="0">
                <a:latin typeface="Calibri"/>
                <a:cs typeface="Calibri"/>
              </a:rPr>
              <a:t>under </a:t>
            </a:r>
            <a:r>
              <a:rPr sz="2000" spc="-10" dirty="0">
                <a:latin typeface="Calibri"/>
                <a:cs typeface="Calibri"/>
              </a:rPr>
              <a:t>your </a:t>
            </a:r>
            <a:r>
              <a:rPr sz="2000" spc="-5" dirty="0">
                <a:latin typeface="Calibri"/>
                <a:cs typeface="Calibri"/>
              </a:rPr>
              <a:t>jurisdiction</a:t>
            </a:r>
            <a:r>
              <a:rPr sz="2000" spc="-45" dirty="0">
                <a:latin typeface="Calibri"/>
                <a:cs typeface="Calibri"/>
              </a:rPr>
              <a:t> </a:t>
            </a:r>
            <a:r>
              <a:rPr sz="2000" dirty="0">
                <a:latin typeface="Calibri"/>
                <a:cs typeface="Calibri"/>
              </a:rPr>
              <a:t>equally</a:t>
            </a:r>
          </a:p>
          <a:p>
            <a:pPr marL="698500" lvl="1" indent="-229235">
              <a:spcBef>
                <a:spcPts val="220"/>
              </a:spcBef>
              <a:buFont typeface="Arial"/>
              <a:buChar char="•"/>
              <a:tabLst>
                <a:tab pos="699135" algn="l"/>
              </a:tabLst>
            </a:pPr>
            <a:r>
              <a:rPr sz="2000" spc="-15" dirty="0">
                <a:latin typeface="Calibri"/>
                <a:cs typeface="Calibri"/>
              </a:rPr>
              <a:t>Relay </a:t>
            </a:r>
            <a:r>
              <a:rPr sz="2000" spc="-45" dirty="0">
                <a:latin typeface="Calibri"/>
                <a:cs typeface="Calibri"/>
              </a:rPr>
              <a:t>Takeoff </a:t>
            </a:r>
            <a:r>
              <a:rPr sz="2000" spc="-15" dirty="0">
                <a:latin typeface="Calibri"/>
                <a:cs typeface="Calibri"/>
              </a:rPr>
              <a:t>Protocol </a:t>
            </a:r>
            <a:r>
              <a:rPr sz="2000" dirty="0">
                <a:latin typeface="Calibri"/>
                <a:cs typeface="Calibri"/>
              </a:rPr>
              <a:t>and</a:t>
            </a:r>
            <a:r>
              <a:rPr sz="2000" spc="30" dirty="0">
                <a:latin typeface="Calibri"/>
                <a:cs typeface="Calibri"/>
              </a:rPr>
              <a:t> </a:t>
            </a:r>
            <a:r>
              <a:rPr sz="2000" spc="-10" dirty="0">
                <a:latin typeface="Calibri"/>
                <a:cs typeface="Calibri"/>
              </a:rPr>
              <a:t>Documentation</a:t>
            </a:r>
            <a:endParaRPr sz="2000" dirty="0">
              <a:latin typeface="Calibri"/>
              <a:cs typeface="Calibri"/>
            </a:endParaRPr>
          </a:p>
          <a:p>
            <a:pPr marL="698500" lvl="1" indent="-229235">
              <a:spcBef>
                <a:spcPts val="204"/>
              </a:spcBef>
              <a:buFont typeface="Arial"/>
              <a:buChar char="•"/>
              <a:tabLst>
                <a:tab pos="699135" algn="l"/>
              </a:tabLst>
            </a:pPr>
            <a:r>
              <a:rPr sz="2000" spc="-20" dirty="0">
                <a:latin typeface="Calibri"/>
                <a:cs typeface="Calibri"/>
              </a:rPr>
              <a:t>Backstroke </a:t>
            </a:r>
            <a:r>
              <a:rPr sz="2000" spc="-5" dirty="0">
                <a:latin typeface="Calibri"/>
                <a:cs typeface="Calibri"/>
              </a:rPr>
              <a:t>Starts</a:t>
            </a:r>
            <a:r>
              <a:rPr sz="2000" spc="-45" dirty="0">
                <a:latin typeface="Calibri"/>
                <a:cs typeface="Calibri"/>
              </a:rPr>
              <a:t> </a:t>
            </a:r>
            <a:r>
              <a:rPr sz="2000" spc="-15" dirty="0">
                <a:latin typeface="Calibri"/>
                <a:cs typeface="Calibri"/>
              </a:rPr>
              <a:t>Protocol</a:t>
            </a:r>
            <a:endParaRPr sz="2000" dirty="0">
              <a:latin typeface="Calibri"/>
              <a:cs typeface="Calibri"/>
            </a:endParaRPr>
          </a:p>
          <a:p>
            <a:pPr marL="241300" indent="-228600">
              <a:spcBef>
                <a:spcPts val="645"/>
              </a:spcBef>
              <a:buFont typeface="Arial"/>
              <a:buChar char="•"/>
              <a:tabLst>
                <a:tab pos="241300" algn="l"/>
              </a:tabLst>
            </a:pPr>
            <a:r>
              <a:rPr sz="2000" spc="-10" dirty="0">
                <a:latin typeface="Calibri"/>
                <a:cs typeface="Calibri"/>
              </a:rPr>
              <a:t>Disqualifications</a:t>
            </a:r>
            <a:endParaRPr sz="2000" dirty="0">
              <a:latin typeface="Calibri"/>
              <a:cs typeface="Calibri"/>
            </a:endParaRPr>
          </a:p>
          <a:p>
            <a:pPr marL="698500" lvl="1" indent="-229235">
              <a:spcBef>
                <a:spcPts val="229"/>
              </a:spcBef>
              <a:buFont typeface="Arial"/>
              <a:buChar char="•"/>
              <a:tabLst>
                <a:tab pos="699135" algn="l"/>
              </a:tabLst>
            </a:pPr>
            <a:r>
              <a:rPr sz="2000" dirty="0">
                <a:latin typeface="Calibri"/>
                <a:cs typeface="Calibri"/>
              </a:rPr>
              <a:t>Raised</a:t>
            </a:r>
            <a:r>
              <a:rPr sz="2000" spc="-15" dirty="0">
                <a:latin typeface="Calibri"/>
                <a:cs typeface="Calibri"/>
              </a:rPr>
              <a:t> </a:t>
            </a:r>
            <a:r>
              <a:rPr sz="2000" spc="-5" dirty="0">
                <a:latin typeface="Calibri"/>
                <a:cs typeface="Calibri"/>
              </a:rPr>
              <a:t>Hand</a:t>
            </a:r>
            <a:endParaRPr sz="2000" dirty="0">
              <a:latin typeface="Calibri"/>
              <a:cs typeface="Calibri"/>
            </a:endParaRPr>
          </a:p>
          <a:p>
            <a:pPr marL="698500" lvl="1" indent="-229235">
              <a:spcBef>
                <a:spcPts val="219"/>
              </a:spcBef>
              <a:buFont typeface="Arial"/>
              <a:buChar char="•"/>
              <a:tabLst>
                <a:tab pos="699135" algn="l"/>
              </a:tabLst>
            </a:pPr>
            <a:r>
              <a:rPr sz="2000" spc="-10" dirty="0">
                <a:latin typeface="Calibri"/>
                <a:cs typeface="Calibri"/>
              </a:rPr>
              <a:t>Heat </a:t>
            </a:r>
            <a:r>
              <a:rPr sz="2000" spc="-5" dirty="0">
                <a:latin typeface="Calibri"/>
                <a:cs typeface="Calibri"/>
              </a:rPr>
              <a:t>Sheet</a:t>
            </a:r>
            <a:r>
              <a:rPr sz="2000" spc="-20" dirty="0">
                <a:latin typeface="Calibri"/>
                <a:cs typeface="Calibri"/>
              </a:rPr>
              <a:t> </a:t>
            </a:r>
            <a:r>
              <a:rPr sz="2000" spc="-10" dirty="0">
                <a:latin typeface="Calibri"/>
                <a:cs typeface="Calibri"/>
              </a:rPr>
              <a:t>Documentation</a:t>
            </a:r>
            <a:endParaRPr sz="2000" dirty="0">
              <a:latin typeface="Calibri"/>
              <a:cs typeface="Calibri"/>
            </a:endParaRPr>
          </a:p>
          <a:p>
            <a:pPr marL="698500" lvl="1" indent="-229235">
              <a:spcBef>
                <a:spcPts val="215"/>
              </a:spcBef>
              <a:buFont typeface="Arial"/>
              <a:buChar char="•"/>
              <a:tabLst>
                <a:tab pos="699135" algn="l"/>
              </a:tabLst>
            </a:pPr>
            <a:r>
              <a:rPr sz="2000" spc="-5" dirty="0">
                <a:latin typeface="Calibri"/>
                <a:cs typeface="Calibri"/>
              </a:rPr>
              <a:t>Benefit </a:t>
            </a:r>
            <a:r>
              <a:rPr sz="2000" spc="-10" dirty="0">
                <a:latin typeface="Calibri"/>
                <a:cs typeface="Calibri"/>
              </a:rPr>
              <a:t>of Doubt</a:t>
            </a:r>
            <a:r>
              <a:rPr lang="en-US" sz="2000" spc="-10" dirty="0">
                <a:latin typeface="Calibri"/>
                <a:cs typeface="Calibri"/>
              </a:rPr>
              <a:t> to the Swimmer</a:t>
            </a:r>
            <a:endParaRPr sz="2000" dirty="0">
              <a:latin typeface="Calibri"/>
              <a:cs typeface="Calibri"/>
            </a:endParaRPr>
          </a:p>
          <a:p>
            <a:pPr marL="698500" lvl="1" indent="-229235">
              <a:spcBef>
                <a:spcPts val="204"/>
              </a:spcBef>
              <a:buFont typeface="Arial"/>
              <a:buChar char="•"/>
              <a:tabLst>
                <a:tab pos="699135" algn="l"/>
              </a:tabLst>
            </a:pPr>
            <a:r>
              <a:rPr sz="2000" spc="5" dirty="0">
                <a:latin typeface="Calibri"/>
                <a:cs typeface="Calibri"/>
              </a:rPr>
              <a:t>C</a:t>
            </a:r>
            <a:r>
              <a:rPr lang="en-US" sz="2000" spc="5" dirty="0">
                <a:latin typeface="Calibri"/>
                <a:cs typeface="Calibri"/>
              </a:rPr>
              <a:t>hief Judge (CJ)</a:t>
            </a:r>
            <a:r>
              <a:rPr sz="2000" spc="5" dirty="0">
                <a:latin typeface="Calibri"/>
                <a:cs typeface="Calibri"/>
              </a:rPr>
              <a:t> </a:t>
            </a:r>
            <a:r>
              <a:rPr sz="2000" spc="-5" dirty="0">
                <a:latin typeface="Calibri"/>
                <a:cs typeface="Calibri"/>
              </a:rPr>
              <a:t>Discussion</a:t>
            </a:r>
            <a:r>
              <a:rPr sz="2000" spc="-30" dirty="0">
                <a:latin typeface="Calibri"/>
                <a:cs typeface="Calibri"/>
              </a:rPr>
              <a:t> </a:t>
            </a:r>
            <a:r>
              <a:rPr sz="2000" spc="-20" dirty="0">
                <a:latin typeface="Calibri"/>
                <a:cs typeface="Calibri"/>
              </a:rPr>
              <a:t>Points</a:t>
            </a:r>
            <a:endParaRPr lang="en-US" sz="2000" spc="-20" dirty="0">
              <a:latin typeface="Calibri"/>
              <a:cs typeface="Calibri"/>
            </a:endParaRPr>
          </a:p>
          <a:p>
            <a:pPr marL="1155700" lvl="2" indent="-229235">
              <a:spcBef>
                <a:spcPts val="204"/>
              </a:spcBef>
              <a:buFont typeface="Arial"/>
              <a:buChar char="•"/>
              <a:tabLst>
                <a:tab pos="699135" algn="l"/>
              </a:tabLst>
            </a:pPr>
            <a:r>
              <a:rPr lang="en-US" sz="2000" spc="-20" dirty="0">
                <a:latin typeface="Calibri"/>
                <a:cs typeface="Calibri"/>
              </a:rPr>
              <a:t>What did you see</a:t>
            </a:r>
          </a:p>
          <a:p>
            <a:pPr marL="1155700" lvl="2" indent="-229235">
              <a:spcBef>
                <a:spcPts val="204"/>
              </a:spcBef>
              <a:buFont typeface="Arial"/>
              <a:buChar char="•"/>
              <a:tabLst>
                <a:tab pos="699135" algn="l"/>
              </a:tabLst>
            </a:pPr>
            <a:r>
              <a:rPr lang="en-US" sz="2000" spc="-20" dirty="0">
                <a:latin typeface="Calibri"/>
                <a:cs typeface="Calibri"/>
              </a:rPr>
              <a:t>What is the rule</a:t>
            </a:r>
          </a:p>
          <a:p>
            <a:pPr marL="1155700" lvl="2" indent="-229235">
              <a:spcBef>
                <a:spcPts val="204"/>
              </a:spcBef>
              <a:buFont typeface="Arial"/>
              <a:buChar char="•"/>
              <a:tabLst>
                <a:tab pos="699135" algn="l"/>
              </a:tabLst>
            </a:pPr>
            <a:r>
              <a:rPr lang="en-US" sz="2000" spc="-20" dirty="0">
                <a:latin typeface="Calibri"/>
                <a:cs typeface="Calibri"/>
              </a:rPr>
              <a:t>Position on the deck</a:t>
            </a:r>
            <a:endParaRPr sz="2000" dirty="0">
              <a:latin typeface="Calibri"/>
              <a:cs typeface="Calibri"/>
            </a:endParaRPr>
          </a:p>
          <a:p>
            <a:pPr marL="698500" lvl="1" indent="-229235">
              <a:spcBef>
                <a:spcPts val="215"/>
              </a:spcBef>
              <a:buFont typeface="Arial"/>
              <a:buChar char="•"/>
              <a:tabLst>
                <a:tab pos="699135" algn="l"/>
              </a:tabLst>
            </a:pPr>
            <a:r>
              <a:rPr lang="en-US" sz="2000" spc="-5" dirty="0">
                <a:latin typeface="Calibri"/>
                <a:cs typeface="Calibri"/>
              </a:rPr>
              <a:t>Make sure you record the Heat and Lane, plus the infraction observed on Heat Sheet.</a:t>
            </a:r>
          </a:p>
          <a:p>
            <a:pPr marL="698500" lvl="1" indent="-229235">
              <a:spcBef>
                <a:spcPts val="215"/>
              </a:spcBef>
              <a:buFont typeface="Arial"/>
              <a:buChar char="•"/>
              <a:tabLst>
                <a:tab pos="699135" algn="l"/>
              </a:tabLst>
            </a:pPr>
            <a:r>
              <a:rPr sz="2000" spc="-5" dirty="0">
                <a:latin typeface="Calibri"/>
                <a:cs typeface="Calibri"/>
              </a:rPr>
              <a:t>DQ Slip</a:t>
            </a:r>
            <a:r>
              <a:rPr sz="2000" spc="-30" dirty="0">
                <a:latin typeface="Calibri"/>
                <a:cs typeface="Calibri"/>
              </a:rPr>
              <a:t> </a:t>
            </a:r>
            <a:r>
              <a:rPr sz="2000" spc="-10" dirty="0">
                <a:latin typeface="Calibri"/>
                <a:cs typeface="Calibri"/>
              </a:rPr>
              <a:t>Completion</a:t>
            </a:r>
            <a:endParaRPr sz="2000" dirty="0">
              <a:latin typeface="Calibri"/>
              <a:cs typeface="Calibri"/>
            </a:endParaRPr>
          </a:p>
          <a:p>
            <a:pPr marL="698500" lvl="1" indent="-229235">
              <a:spcBef>
                <a:spcPts val="219"/>
              </a:spcBef>
              <a:buFont typeface="Arial"/>
              <a:buChar char="•"/>
              <a:tabLst>
                <a:tab pos="699135" algn="l"/>
              </a:tabLst>
            </a:pPr>
            <a:r>
              <a:rPr sz="2000" dirty="0">
                <a:latin typeface="Calibri"/>
                <a:cs typeface="Calibri"/>
              </a:rPr>
              <a:t>No</a:t>
            </a:r>
            <a:r>
              <a:rPr sz="2000" spc="-15" dirty="0">
                <a:latin typeface="Calibri"/>
                <a:cs typeface="Calibri"/>
              </a:rPr>
              <a:t> </a:t>
            </a:r>
            <a:r>
              <a:rPr sz="2000" spc="-5" dirty="0">
                <a:latin typeface="Calibri"/>
                <a:cs typeface="Calibri"/>
              </a:rPr>
              <a:t>Call</a:t>
            </a:r>
            <a:endParaRPr sz="2000" dirty="0">
              <a:latin typeface="Calibri"/>
              <a:cs typeface="Calibri"/>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2971800"/>
            <a:ext cx="6248400" cy="3514725"/>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179</TotalTime>
  <Words>2468</Words>
  <Application>Microsoft Office PowerPoint</Application>
  <PresentationFormat>Widescreen</PresentationFormat>
  <Paragraphs>191</Paragraphs>
  <Slides>20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Corbel</vt:lpstr>
      <vt:lpstr>Parallax</vt:lpstr>
      <vt:lpstr>Stroke &amp; Turn Clinic</vt:lpstr>
      <vt:lpstr>Agenda</vt:lpstr>
      <vt:lpstr>Welcome and Introductions</vt:lpstr>
      <vt:lpstr>The Requirements</vt:lpstr>
      <vt:lpstr>The Uniform</vt:lpstr>
      <vt:lpstr>Training Sessions</vt:lpstr>
      <vt:lpstr>What to Expect At A Meet</vt:lpstr>
      <vt:lpstr>Protocols/Jurisdiction/Responsibilities</vt:lpstr>
      <vt:lpstr>Observations and Disqualifications</vt:lpstr>
      <vt:lpstr>Basic Concepts</vt:lpstr>
      <vt:lpstr>Basic Concepts</vt:lpstr>
      <vt:lpstr>Mental Traps</vt:lpstr>
      <vt:lpstr>Mental Traps</vt:lpstr>
      <vt:lpstr>Mental Traps</vt:lpstr>
      <vt:lpstr>Mental Traps</vt:lpstr>
      <vt:lpstr>Definitions</vt:lpstr>
      <vt:lpstr>JUDGING SWIMMERS WITH  PHYSICAL DISABILITIES</vt:lpstr>
      <vt:lpstr>Conclusion</vt:lpstr>
      <vt:lpstr>Questions and Practice</vt:lpstr>
      <vt:lpstr>ONE MORE ITEM……..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AMS Starter Clinic</dc:title>
  <dc:creator>Kosco, Michael A.</dc:creator>
  <cp:lastModifiedBy>Donna</cp:lastModifiedBy>
  <cp:revision>26</cp:revision>
  <cp:lastPrinted>2022-09-22T17:39:18Z</cp:lastPrinted>
  <dcterms:created xsi:type="dcterms:W3CDTF">2022-09-20T18:58:37Z</dcterms:created>
  <dcterms:modified xsi:type="dcterms:W3CDTF">2022-11-09T22:15:15Z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2018-10-31T00:00:00Z</vt:filetime>
  </property>
  <property fmtid="{D5CDD505-2E9C-101B-9397-08002B2CF9AE}" pid="3" name="Creator">
    <vt:lpwstr>Microsoft® PowerPoint® 2016</vt:lpwstr>
  </property>
  <property fmtid="{D5CDD505-2E9C-101B-9397-08002B2CF9AE}" pid="4" name="LastSaved">
    <vt:filetime>2022-09-20T00:00:00Z</vt:filetime>
  </property>
</Properties>
</file>