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9"/>
  </p:notesMasterIdLst>
  <p:sldIdLst>
    <p:sldId id="256" r:id="rId2"/>
    <p:sldId id="288" r:id="rId3"/>
    <p:sldId id="275" r:id="rId4"/>
    <p:sldId id="277" r:id="rId5"/>
    <p:sldId id="278" r:id="rId6"/>
    <p:sldId id="279" r:id="rId7"/>
    <p:sldId id="283" r:id="rId8"/>
    <p:sldId id="281" r:id="rId9"/>
    <p:sldId id="284" r:id="rId10"/>
    <p:sldId id="276" r:id="rId11"/>
    <p:sldId id="287" r:id="rId12"/>
    <p:sldId id="260" r:id="rId13"/>
    <p:sldId id="273" r:id="rId14"/>
    <p:sldId id="271" r:id="rId15"/>
    <p:sldId id="265" r:id="rId16"/>
    <p:sldId id="269" r:id="rId17"/>
    <p:sldId id="268" r:id="rId18"/>
    <p:sldId id="272" r:id="rId19"/>
    <p:sldId id="266" r:id="rId20"/>
    <p:sldId id="264" r:id="rId21"/>
    <p:sldId id="263" r:id="rId22"/>
    <p:sldId id="267" r:id="rId23"/>
    <p:sldId id="286" r:id="rId24"/>
    <p:sldId id="262" r:id="rId25"/>
    <p:sldId id="261" r:id="rId26"/>
    <p:sldId id="270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1033" autoAdjust="0"/>
  </p:normalViewPr>
  <p:slideViewPr>
    <p:cSldViewPr snapToGrid="0">
      <p:cViewPr varScale="1">
        <p:scale>
          <a:sx n="106" d="100"/>
          <a:sy n="106" d="100"/>
        </p:scale>
        <p:origin x="792" y="126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-9532"/>
    </p:cViewPr>
  </p:sorter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B96EA-71FC-42CD-8BE5-3ECA81A4A8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4882F41-579C-4960-AB87-7C6ACD199CDD}" type="pres">
      <dgm:prSet presAssocID="{78DB96EA-71FC-42CD-8BE5-3ECA81A4A8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81EAA-7158-4618-85FC-B407171EC672}" type="presOf" srcId="{78DB96EA-71FC-42CD-8BE5-3ECA81A4A891}" destId="{E4882F41-579C-4960-AB87-7C6ACD199CD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BC924-60F7-471E-8545-1C3B213FD71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8DADB-A85F-4CA4-8B2B-1DFCAA1F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3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05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0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soap and water at a sink is not practical –can use </a:t>
            </a:r>
            <a:r>
              <a:rPr lang="en-US" dirty="0" err="1" smtClean="0"/>
              <a:t>castille</a:t>
            </a:r>
            <a:r>
              <a:rPr lang="en-US" dirty="0" smtClean="0"/>
              <a:t> soap packets</a:t>
            </a:r>
            <a:r>
              <a:rPr lang="en-US" baseline="0" dirty="0" smtClean="0"/>
              <a:t> and water. Antiseptic wipes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3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use packets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9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2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1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2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55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are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60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3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size kit you need will</a:t>
            </a:r>
            <a:r>
              <a:rPr lang="en-US" baseline="0" dirty="0" smtClean="0"/>
              <a:t> be based on team size, whether or not you run meets, swim camps or other big events. </a:t>
            </a:r>
          </a:p>
          <a:p>
            <a:r>
              <a:rPr lang="en-US" baseline="0" dirty="0" smtClean="0"/>
              <a:t>Whether you have access to other first aid kits- life guard station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53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38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2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 flex is another brand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1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94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28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3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3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AHA recommends ASA 325 mg for chest pain or possible heart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8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 needs authority to make purchases and restock or to follow up that it</a:t>
            </a:r>
            <a:r>
              <a:rPr lang="en-US" baseline="0" dirty="0" smtClean="0"/>
              <a:t> was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ADB-A85F-4CA4-8B2B-1DFCAA1F20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80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6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1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6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1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1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4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E41C50E-27E6-4D76-A9AC-B0CB1F7D1C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CDEC651-AD3E-43B7-8777-3AB9F6AD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Aid Kits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3900" dirty="0" smtClean="0"/>
              <a:t>Allan Meier</a:t>
            </a:r>
          </a:p>
          <a:p>
            <a:r>
              <a:rPr lang="en-US" sz="3900" dirty="0" smtClean="0"/>
              <a:t>Starre Haney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0913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Team Kit Maintenance</a:t>
            </a:r>
            <a:endParaRPr lang="en-US" sz="6000" u="sng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686205"/>
            <a:ext cx="9872871" cy="452447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000" dirty="0" smtClean="0"/>
              <a:t>Inventory-Check List (Laminate)</a:t>
            </a:r>
          </a:p>
          <a:p>
            <a:r>
              <a:rPr lang="en-US" sz="3000" dirty="0" smtClean="0"/>
              <a:t>Expiration Dates for medications</a:t>
            </a:r>
          </a:p>
          <a:p>
            <a:r>
              <a:rPr lang="en-US" sz="3000" dirty="0" smtClean="0"/>
              <a:t>Opened dates for multi use bottles/tubes</a:t>
            </a:r>
          </a:p>
          <a:p>
            <a:r>
              <a:rPr lang="en-US" sz="3000" dirty="0" smtClean="0"/>
              <a:t>Assign Responsibility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Check &amp; Restock before and after each meet or event held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Check &amp; Restock after injury/use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Check &amp; Restock quarterly/monthly</a:t>
            </a:r>
          </a:p>
          <a:p>
            <a:r>
              <a:rPr lang="en-US" sz="3000" dirty="0" smtClean="0"/>
              <a:t>Don’t forget to complete Report of Occurrence when used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214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u="sng" cap="small" dirty="0" smtClean="0"/>
              <a:t>Restock</a:t>
            </a:r>
            <a:endParaRPr lang="en-US" sz="6000" u="sng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600" dirty="0" smtClean="0"/>
              <a:t>Can order items on-line</a:t>
            </a:r>
          </a:p>
          <a:p>
            <a:r>
              <a:rPr lang="en-US" sz="4600" dirty="0" smtClean="0"/>
              <a:t>Use local discount store</a:t>
            </a:r>
          </a:p>
          <a:p>
            <a:r>
              <a:rPr lang="en-US" sz="4600" dirty="0" smtClean="0"/>
              <a:t>Use local pharmacy/grocery store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6090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48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Non Latex Gloves</a:t>
            </a:r>
            <a:endParaRPr lang="en-US" sz="6000" u="sng" cap="small" dirty="0"/>
          </a:p>
        </p:txBody>
      </p:sp>
      <p:pic>
        <p:nvPicPr>
          <p:cNvPr id="14338" name="Picture 2" descr="Image result for non latex gloves cur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85" y="2174797"/>
            <a:ext cx="3502149" cy="35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579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Wound Cleanser-Disinfectant</a:t>
            </a:r>
            <a:endParaRPr lang="en-US" sz="6000" u="sng" cap="small" dirty="0"/>
          </a:p>
        </p:txBody>
      </p:sp>
      <p:pic>
        <p:nvPicPr>
          <p:cNvPr id="13314" name="Picture 2" descr="Image result for wound cleanser wi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56" y="2057399"/>
            <a:ext cx="3797399" cy="37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wound cleanser wi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81" y="1838421"/>
            <a:ext cx="4235356" cy="42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60" y="-797560"/>
            <a:ext cx="10515600" cy="3730883"/>
          </a:xfrm>
        </p:spPr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Antibiotic ointment</a:t>
            </a:r>
            <a:endParaRPr lang="en-US" sz="6000" u="sng" cap="smal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81" y="3523479"/>
            <a:ext cx="2505075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449" y="1995063"/>
            <a:ext cx="2857500" cy="2957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54" y="3144592"/>
            <a:ext cx="2371725" cy="3038475"/>
          </a:xfrm>
          <a:prstGeom prst="rect">
            <a:avLst/>
          </a:prstGeom>
        </p:spPr>
      </p:pic>
      <p:pic>
        <p:nvPicPr>
          <p:cNvPr id="1026" name="Picture 2" descr="Image result for neospor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06" y="2452184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70" y="61865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</a:t>
            </a:r>
            <a:r>
              <a:rPr lang="en-US" sz="6000" u="sng" cap="small" dirty="0" smtClean="0"/>
              <a:t>Bandages</a:t>
            </a:r>
            <a:endParaRPr lang="en-US" sz="6000" u="sng" cap="small" dirty="0"/>
          </a:p>
        </p:txBody>
      </p:sp>
      <p:pic>
        <p:nvPicPr>
          <p:cNvPr id="1026" name="Picture 2" descr="Image result for nex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94" y="2038388"/>
            <a:ext cx="2995031" cy="299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44" y="383272"/>
            <a:ext cx="10782676" cy="1356360"/>
          </a:xfrm>
        </p:spPr>
        <p:txBody>
          <a:bodyPr>
            <a:noAutofit/>
          </a:bodyPr>
          <a:lstStyle/>
          <a:p>
            <a:r>
              <a:rPr lang="en-US" sz="6000" u="sng" cap="small" dirty="0" smtClean="0"/>
              <a:t>Lots of brands, colors, </a:t>
            </a:r>
            <a:r>
              <a:rPr lang="en-US" sz="6000" u="sng" cap="small" dirty="0" smtClean="0"/>
              <a:t>&amp; designs</a:t>
            </a:r>
            <a:endParaRPr lang="en-US" sz="6000" u="sng" cap="small" dirty="0"/>
          </a:p>
        </p:txBody>
      </p:sp>
      <p:pic>
        <p:nvPicPr>
          <p:cNvPr id="12292" name="Picture 4" descr="Image result for band-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80" y="4455586"/>
            <a:ext cx="1905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cur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99" y="4455586"/>
            <a:ext cx="2679029" cy="19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result for nexcare band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1" y="200958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Image result for nexcare band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14" y="1979584"/>
            <a:ext cx="1541179" cy="21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excare™ Tattoo™ Waterproof Bandages, Julius Jr. Collec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49" y="1621851"/>
            <a:ext cx="2048369" cy="28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excare(TM) Sensitive Skin Bandage, 20-count assort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47" y="1603744"/>
            <a:ext cx="2188789" cy="28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367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Wound Closure Strips</a:t>
            </a:r>
            <a:endParaRPr lang="en-US" sz="6000" u="sng" cap="small" dirty="0"/>
          </a:p>
        </p:txBody>
      </p:sp>
      <p:pic>
        <p:nvPicPr>
          <p:cNvPr id="2050" name="Picture 2" descr="Image result for nex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64" y="1956907"/>
            <a:ext cx="3114392" cy="31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750729"/>
              </p:ext>
            </p:extLst>
          </p:nvPr>
        </p:nvGraphicFramePr>
        <p:xfrm>
          <a:off x="838200" y="3398520"/>
          <a:ext cx="3368040" cy="277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1043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Liquid Bandage</a:t>
            </a:r>
            <a:endParaRPr lang="en-US" sz="6000" u="sng" cap="small" dirty="0"/>
          </a:p>
        </p:txBody>
      </p:sp>
      <p:pic>
        <p:nvPicPr>
          <p:cNvPr id="2054" name="Picture 6" descr="Nexcare(TM) Liquid Bandage .61 fl o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85" y="1828794"/>
            <a:ext cx="2038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609600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en-US" sz="6000" u="sng" cap="small" dirty="0" smtClean="0"/>
              <a:t>Gauze Pads vs Non Adherent </a:t>
            </a:r>
            <a:r>
              <a:rPr lang="en-US" sz="6000" u="sng" cap="small" dirty="0"/>
              <a:t>D</a:t>
            </a:r>
            <a:r>
              <a:rPr lang="en-US" sz="6000" u="sng" cap="small" dirty="0" smtClean="0"/>
              <a:t>ressing</a:t>
            </a:r>
            <a:endParaRPr lang="en-US" sz="6000" u="sng" cap="small" dirty="0"/>
          </a:p>
        </p:txBody>
      </p:sp>
      <p:pic>
        <p:nvPicPr>
          <p:cNvPr id="3076" name="Picture 4" descr="Image result for nexcare gauze p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84" y="3167056"/>
            <a:ext cx="1911178" cy="20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excare non- adhering pa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73" y="2336513"/>
            <a:ext cx="242887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3046" y="1689210"/>
            <a:ext cx="9966325" cy="2925762"/>
          </a:xfrm>
        </p:spPr>
        <p:txBody>
          <a:bodyPr>
            <a:normAutofit/>
          </a:bodyPr>
          <a:lstStyle/>
          <a:p>
            <a:pPr algn="ctr"/>
            <a:r>
              <a:rPr lang="en-US" sz="7200" cap="small" dirty="0">
                <a:solidFill>
                  <a:srgbClr val="3494BA"/>
                </a:solidFill>
              </a:rPr>
              <a:t>Facility Provided Kits</a:t>
            </a:r>
            <a:endParaRPr lang="en-US" sz="7200" cap="small" dirty="0"/>
          </a:p>
        </p:txBody>
      </p:sp>
    </p:spTree>
    <p:extLst>
      <p:ext uri="{BB962C8B-B14F-4D97-AF65-F5344CB8AC3E}">
        <p14:creationId xmlns:p14="http://schemas.microsoft.com/office/powerpoint/2010/main" val="19435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285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Rolled Gauze-Kling Dressing</a:t>
            </a:r>
            <a:endParaRPr lang="en-US" sz="6000" u="sng" cap="small" dirty="0"/>
          </a:p>
        </p:txBody>
      </p:sp>
      <p:pic>
        <p:nvPicPr>
          <p:cNvPr id="4098" name="Picture 2" descr="Image result for nexcare rolled gau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35" y="1917071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3389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/>
              <a:t>Combine-Surgical Dressing-Trauma Dressing</a:t>
            </a:r>
            <a:endParaRPr lang="en-US" sz="6000" u="sng" dirty="0"/>
          </a:p>
        </p:txBody>
      </p:sp>
      <p:pic>
        <p:nvPicPr>
          <p:cNvPr id="8194" name="Picture 2" descr="Image result for curad surgical dre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86" y="2629749"/>
            <a:ext cx="2373743" cy="29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urad surgical dressing band a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4" y="2471596"/>
            <a:ext cx="3242838" cy="324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Ace </a:t>
            </a:r>
            <a:r>
              <a:rPr lang="en-US" sz="6000" u="sng" cap="small" dirty="0"/>
              <a:t>W</a:t>
            </a:r>
            <a:r>
              <a:rPr lang="en-US" sz="6000" u="sng" cap="small" dirty="0" smtClean="0"/>
              <a:t>rap-Elastic Wrap</a:t>
            </a:r>
            <a:endParaRPr lang="en-US" sz="6000" u="sng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68" y="2245259"/>
            <a:ext cx="6810264" cy="38322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8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Adhesive Bandage Wrap</a:t>
            </a:r>
            <a:endParaRPr lang="en-US" sz="6000" u="sng" cap="small" dirty="0"/>
          </a:p>
        </p:txBody>
      </p:sp>
      <p:pic>
        <p:nvPicPr>
          <p:cNvPr id="3076" name="Picture 4" descr="Image result for nexcare self adherent wr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35" y="208637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irst degree burn 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34" y="2377902"/>
            <a:ext cx="1881453" cy="31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Burn Care</a:t>
            </a:r>
            <a:endParaRPr lang="en-US" sz="6000" u="sng" cap="small" dirty="0"/>
          </a:p>
        </p:txBody>
      </p:sp>
      <p:pic>
        <p:nvPicPr>
          <p:cNvPr id="6152" name="Picture 8" descr="Image result for burn j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67" y="2397966"/>
            <a:ext cx="33718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Finger Splints</a:t>
            </a:r>
            <a:endParaRPr lang="en-US" sz="6000" u="sng" cap="small" dirty="0"/>
          </a:p>
        </p:txBody>
      </p:sp>
      <p:pic>
        <p:nvPicPr>
          <p:cNvPr id="4098" name="Picture 2" descr="Image result for popsicle sti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57" y="2578367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nsty spl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5" y="1897942"/>
            <a:ext cx="4481465" cy="44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Helpful Tools</a:t>
            </a:r>
            <a:endParaRPr lang="en-US" sz="6000" u="sng" cap="small" dirty="0"/>
          </a:p>
        </p:txBody>
      </p:sp>
      <p:pic>
        <p:nvPicPr>
          <p:cNvPr id="5124" name="Picture 4" descr="Image result for tweez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35" y="2984464"/>
            <a:ext cx="2415609" cy="24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andage sciss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32" y="2663065"/>
            <a:ext cx="3058406" cy="30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14188"/>
            <a:ext cx="9872871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8000" u="sng" cap="small" dirty="0" smtClean="0"/>
              <a:t>QUESTIONS ?</a:t>
            </a:r>
            <a:endParaRPr lang="en-US" sz="8000" u="sng" cap="small" dirty="0"/>
          </a:p>
        </p:txBody>
      </p:sp>
    </p:spTree>
    <p:extLst>
      <p:ext uri="{BB962C8B-B14F-4D97-AF65-F5344CB8AC3E}">
        <p14:creationId xmlns:p14="http://schemas.microsoft.com/office/powerpoint/2010/main" val="36591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9232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Team Kit?</a:t>
            </a:r>
            <a:endParaRPr lang="en-US" sz="6000" u="sng" cap="small" dirty="0"/>
          </a:p>
        </p:txBody>
      </p:sp>
      <p:sp>
        <p:nvSpPr>
          <p:cNvPr id="11" name="Rounded Rectangle 10"/>
          <p:cNvSpPr/>
          <p:nvPr/>
        </p:nvSpPr>
        <p:spPr>
          <a:xfrm>
            <a:off x="6668071" y="4456696"/>
            <a:ext cx="2743200" cy="1828800"/>
          </a:xfrm>
          <a:prstGeom prst="roundRect">
            <a:avLst/>
          </a:prstGeom>
          <a:blipFill>
            <a:blip r:embed="rId3"/>
            <a:srcRect/>
            <a:stretch>
              <a:fillRect t="-6000" b="-6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ounded Rectangle 12"/>
          <p:cNvSpPr/>
          <p:nvPr/>
        </p:nvSpPr>
        <p:spPr>
          <a:xfrm>
            <a:off x="4709160" y="2175221"/>
            <a:ext cx="2743200" cy="1828800"/>
          </a:xfrm>
          <a:prstGeom prst="roundRect">
            <a:avLst/>
          </a:prstGeom>
          <a:blipFill>
            <a:blip r:embed="rId4"/>
            <a:srcRect/>
            <a:stretch>
              <a:fillRect t="-4000" b="-4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ounded Rectangle 14"/>
          <p:cNvSpPr/>
          <p:nvPr/>
        </p:nvSpPr>
        <p:spPr>
          <a:xfrm>
            <a:off x="8275320" y="2175221"/>
            <a:ext cx="2743200" cy="1828800"/>
          </a:xfrm>
          <a:prstGeom prst="roundRect">
            <a:avLst/>
          </a:prstGeom>
          <a:blipFill>
            <a:blip r:embed="rId5"/>
            <a:srcRect/>
            <a:stretch>
              <a:fillRect t="-23000" b="-23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713496"/>
            <a:ext cx="2743200" cy="2743200"/>
          </a:xfrm>
          <a:prstGeom prst="rect">
            <a:avLst/>
          </a:prstGeom>
        </p:spPr>
      </p:pic>
      <p:pic>
        <p:nvPicPr>
          <p:cNvPr id="15364" name="Picture 4" descr="Image result for first + aid 250 piece k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39" y="4193890"/>
            <a:ext cx="2354412" cy="23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87" y="301782"/>
            <a:ext cx="11461687" cy="1356360"/>
          </a:xfrm>
        </p:spPr>
        <p:txBody>
          <a:bodyPr>
            <a:noAutofit/>
          </a:bodyPr>
          <a:lstStyle/>
          <a:p>
            <a:pPr algn="ctr"/>
            <a:r>
              <a:rPr lang="en-US" sz="6000" u="sng" cap="small" dirty="0" smtClean="0"/>
              <a:t>First Aid Kit Contents </a:t>
            </a:r>
            <a:r>
              <a:rPr lang="en-US" sz="6000" u="sng" cap="small" dirty="0"/>
              <a:t>W</a:t>
            </a:r>
            <a:r>
              <a:rPr lang="en-US" sz="6000" u="sng" cap="small" dirty="0" smtClean="0"/>
              <a:t>ill </a:t>
            </a:r>
            <a:r>
              <a:rPr lang="en-US" sz="6000" u="sng" cap="small" dirty="0"/>
              <a:t>V</a:t>
            </a:r>
            <a:r>
              <a:rPr lang="en-US" sz="6000" u="sng" cap="small" dirty="0" smtClean="0"/>
              <a:t>ary</a:t>
            </a:r>
            <a:endParaRPr lang="en-US" sz="6000" u="sng" cap="smal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2999" y="1847604"/>
            <a:ext cx="9739265" cy="777240"/>
          </a:xfrm>
        </p:spPr>
        <p:txBody>
          <a:bodyPr>
            <a:normAutofit/>
          </a:bodyPr>
          <a:lstStyle/>
          <a:p>
            <a:r>
              <a:rPr lang="en-US" b="0" dirty="0"/>
              <a:t>Orange Dixie kit comes in a uniquely designed first responder bag which organize your equipment. Bag has a waterproof bottom. Included Items: 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04727" y="2507812"/>
            <a:ext cx="4243812" cy="38748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Stethoscope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Aneroid Sphygmomanometer (BP cuff w/gauge)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CPR pocket mask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Foil Baby Bunting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- 5½" Bandage Scissors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Diagnostic Penlight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Kelly 5½" Straight Forceps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CPR Face Shield with 2 Gloves (medium, latex)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Dixie Emergency Airway Kit (set of 6: 40-110mm)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Rescue Blanket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Instant Cold Pack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- 2" x 2" </a:t>
            </a:r>
            <a:r>
              <a:rPr lang="en-US" sz="1200" dirty="0" err="1"/>
              <a:t>Koolaburn</a:t>
            </a:r>
            <a:r>
              <a:rPr lang="en-US" sz="1200" dirty="0"/>
              <a:t>® Burn Dressing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</a:t>
            </a:r>
            <a:r>
              <a:rPr lang="en-US" sz="1200" dirty="0"/>
              <a:t>- 4" x 4" </a:t>
            </a:r>
            <a:r>
              <a:rPr lang="en-US" sz="1200" dirty="0" err="1"/>
              <a:t>Koolaburn</a:t>
            </a:r>
            <a:r>
              <a:rPr lang="en-US" sz="1200" dirty="0"/>
              <a:t>® Burn Dressing 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1 - Glucose Gel Tube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1 - Wire Splint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1 - Tourniquet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1 - Seat Belt Cutter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16 - 4" x 4" Sterile Gauze Pads </a:t>
            </a:r>
            <a:endParaRPr lang="en-US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1 - Wire Splint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1 - Tourniquet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3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6785119" y="2507812"/>
            <a:ext cx="3852702" cy="39654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 smtClean="0"/>
              <a:t>1 </a:t>
            </a:r>
            <a:r>
              <a:rPr lang="en-US" sz="1300" dirty="0"/>
              <a:t>- Seat Belt Cutter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16 - 4" x 4" Sterile Gauze Pads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10 - 1 x 3" Sheer Bandages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10 - 3/4 x 3" Sheer Bandages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10 - 2 x 4 1/2" Bandages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10 - Fingertip Bandages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10 - Knuckle Bandages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2 - 2" Stretch gauze Roll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2 - 3" Stretch gauze Roll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2 - 6" Stretch gauze Roll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6 - 5" x 9" Surgical Dressings/ Abdominal pads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1 - Multi-Trauma Dressing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10 - Alcohol Prep Pads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10 - PVP Prep Pads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4 - Oval Eye Pads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2 - 1" Cloth Tape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4 - Triangular Bandages w/Pins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20 - Ammonia Inhalants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4 - Sting Pads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3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0483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75041"/>
            <a:ext cx="10167494" cy="1356360"/>
          </a:xfrm>
        </p:spPr>
        <p:txBody>
          <a:bodyPr/>
          <a:lstStyle/>
          <a:p>
            <a:r>
              <a:rPr lang="en-US" u="sng" cap="small" dirty="0" smtClean="0"/>
              <a:t>Red Cross Large Workplace </a:t>
            </a:r>
            <a:r>
              <a:rPr lang="en-US" u="sng" cap="small" dirty="0"/>
              <a:t>K</a:t>
            </a:r>
            <a:r>
              <a:rPr lang="en-US" u="sng" cap="small" dirty="0" smtClean="0"/>
              <a:t>it </a:t>
            </a:r>
            <a:r>
              <a:rPr lang="en-US" u="sng" cap="small" dirty="0"/>
              <a:t>C</a:t>
            </a:r>
            <a:r>
              <a:rPr lang="en-US" u="sng" cap="small" dirty="0" smtClean="0"/>
              <a:t>ontents </a:t>
            </a:r>
            <a:endParaRPr lang="en-US" u="sng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87873"/>
            <a:ext cx="4754880" cy="4023360"/>
          </a:xfrm>
        </p:spPr>
        <p:txBody>
          <a:bodyPr>
            <a:normAutofit fontScale="25000" lnSpcReduction="20000"/>
          </a:bodyPr>
          <a:lstStyle/>
          <a:p>
            <a:endParaRPr lang="en-US" sz="7200" b="1" dirty="0" smtClean="0"/>
          </a:p>
          <a:p>
            <a:r>
              <a:rPr lang="en-US" sz="7200" dirty="0" smtClean="0"/>
              <a:t>10 </a:t>
            </a:r>
            <a:r>
              <a:rPr lang="en-US" sz="7200" dirty="0"/>
              <a:t>Patch plastic bandages, 1-1/2" x 1-1/2"</a:t>
            </a:r>
          </a:p>
          <a:p>
            <a:r>
              <a:rPr lang="en-US" sz="7200" dirty="0"/>
              <a:t>25 Fabric bandages, 1" x 3"</a:t>
            </a:r>
          </a:p>
          <a:p>
            <a:r>
              <a:rPr lang="en-US" sz="7200" dirty="0"/>
              <a:t>25 Plastic bandages, 3/4" x 3"</a:t>
            </a:r>
          </a:p>
          <a:p>
            <a:r>
              <a:rPr lang="en-US" sz="7200" dirty="0"/>
              <a:t>10 Fingertip fabric bandages</a:t>
            </a:r>
          </a:p>
          <a:p>
            <a:r>
              <a:rPr lang="en-US" sz="7200" dirty="0"/>
              <a:t>10 Knuckle fabric bandages</a:t>
            </a:r>
          </a:p>
          <a:p>
            <a:r>
              <a:rPr lang="en-US" sz="7200" dirty="0"/>
              <a:t>1 Elastic bandage wrap, 2" x 5 </a:t>
            </a:r>
            <a:r>
              <a:rPr lang="en-US" sz="7200" dirty="0" err="1"/>
              <a:t>yds</a:t>
            </a:r>
            <a:endParaRPr lang="en-US" sz="7200" dirty="0"/>
          </a:p>
          <a:p>
            <a:r>
              <a:rPr lang="en-US" sz="7200" dirty="0"/>
              <a:t>10 Butterfly wound closures</a:t>
            </a:r>
          </a:p>
          <a:p>
            <a:r>
              <a:rPr lang="en-US" sz="7200" dirty="0"/>
              <a:t>1 Triangular sling bandage, 40" x 40" x 56"</a:t>
            </a:r>
          </a:p>
          <a:p>
            <a:r>
              <a:rPr lang="en-US" sz="7200" dirty="0"/>
              <a:t>10 Gauze dressing pads, 2" x 2"</a:t>
            </a:r>
          </a:p>
          <a:p>
            <a:r>
              <a:rPr lang="en-US" sz="7200" dirty="0"/>
              <a:t>10 Gauze dressing pads, 3" x 3"</a:t>
            </a:r>
          </a:p>
          <a:p>
            <a:r>
              <a:rPr lang="en-US" sz="7200" dirty="0"/>
              <a:t>1 Conforming gauze roll, 2"</a:t>
            </a:r>
          </a:p>
          <a:p>
            <a:r>
              <a:rPr lang="en-US" sz="7200" dirty="0"/>
              <a:t>1 Conforming gauze roll, 3"</a:t>
            </a:r>
          </a:p>
          <a:p>
            <a:r>
              <a:rPr lang="en-US" sz="7200" dirty="0"/>
              <a:t>1 Trauma pad, 5" x 9</a:t>
            </a:r>
            <a:r>
              <a:rPr lang="en-US" sz="7200" dirty="0" smtClean="0"/>
              <a:t>"</a:t>
            </a:r>
            <a:endParaRPr lang="en-US" sz="7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26747" y="1287873"/>
            <a:ext cx="4754880" cy="4023360"/>
          </a:xfrm>
        </p:spPr>
        <p:txBody>
          <a:bodyPr>
            <a:normAutofit fontScale="25000" lnSpcReduction="20000"/>
          </a:bodyPr>
          <a:lstStyle/>
          <a:p>
            <a:endParaRPr lang="en-US" sz="7200" dirty="0" smtClean="0"/>
          </a:p>
          <a:p>
            <a:r>
              <a:rPr lang="en-US" sz="7200" dirty="0" smtClean="0"/>
              <a:t>20 Alcohol cleansing pads</a:t>
            </a:r>
          </a:p>
          <a:p>
            <a:r>
              <a:rPr lang="en-US" sz="7200" dirty="0" smtClean="0"/>
              <a:t>20 </a:t>
            </a:r>
            <a:r>
              <a:rPr lang="en-US" sz="7200" dirty="0"/>
              <a:t>BZK antiseptic </a:t>
            </a:r>
            <a:r>
              <a:rPr lang="en-US" sz="7200" dirty="0" err="1"/>
              <a:t>towelettes</a:t>
            </a:r>
            <a:endParaRPr lang="en-US" sz="7200" dirty="0"/>
          </a:p>
          <a:p>
            <a:r>
              <a:rPr lang="en-US" sz="7200" dirty="0"/>
              <a:t>10 Castile soap </a:t>
            </a:r>
            <a:r>
              <a:rPr lang="en-US" sz="7200" dirty="0" err="1"/>
              <a:t>towelettes</a:t>
            </a:r>
            <a:endParaRPr lang="en-US" sz="7200" dirty="0"/>
          </a:p>
          <a:p>
            <a:r>
              <a:rPr lang="en-US" sz="7200" dirty="0"/>
              <a:t>10 First aid/burn cream packs, 0.9 g each</a:t>
            </a:r>
          </a:p>
          <a:p>
            <a:r>
              <a:rPr lang="en-US" sz="7200" dirty="0"/>
              <a:t>10 Antibiotic ointment packs, 0.9 g each</a:t>
            </a:r>
          </a:p>
          <a:p>
            <a:r>
              <a:rPr lang="en-US" sz="7200" dirty="0"/>
              <a:t>1 First aid tape roll, 1/2" x 10 yd.</a:t>
            </a:r>
          </a:p>
          <a:p>
            <a:r>
              <a:rPr lang="en-US" sz="7200" dirty="0"/>
              <a:t>Scissors, 1 pair</a:t>
            </a:r>
          </a:p>
          <a:p>
            <a:r>
              <a:rPr lang="en-US" sz="7200" dirty="0"/>
              <a:t>10 Moleskin blister prevention bandages, 2" x 2"</a:t>
            </a:r>
          </a:p>
          <a:p>
            <a:r>
              <a:rPr lang="en-US" sz="7200" dirty="0"/>
              <a:t>1 American Red Cross Emergency First Aid Guide</a:t>
            </a:r>
          </a:p>
          <a:p>
            <a:r>
              <a:rPr lang="en-US" sz="7200" dirty="0"/>
              <a:t>Latex-free vinyl gloves, 2 pairs</a:t>
            </a:r>
          </a:p>
          <a:p>
            <a:r>
              <a:rPr lang="en-US" sz="7200" dirty="0"/>
              <a:t>Stainless steel tweezers, 1 pair</a:t>
            </a:r>
          </a:p>
          <a:p>
            <a:r>
              <a:rPr lang="en-US" sz="7200" dirty="0"/>
              <a:t>1 CPR face shield and vinyl gloves set</a:t>
            </a:r>
          </a:p>
        </p:txBody>
      </p:sp>
    </p:spTree>
    <p:extLst>
      <p:ext uri="{BB962C8B-B14F-4D97-AF65-F5344CB8AC3E}">
        <p14:creationId xmlns:p14="http://schemas.microsoft.com/office/powerpoint/2010/main" val="30029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Sports Team Kits</a:t>
            </a:r>
            <a:endParaRPr lang="en-US" sz="6000" u="sng" cap="small" dirty="0"/>
          </a:p>
        </p:txBody>
      </p:sp>
      <p:pic>
        <p:nvPicPr>
          <p:cNvPr id="16386" name="Picture 2" descr="Image result for team sports medic first aid 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58" y="1766477"/>
            <a:ext cx="4715804" cy="47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7421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First Aid Contents</a:t>
            </a:r>
            <a:endParaRPr lang="en-US" sz="6000" u="sng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8525" y="1825624"/>
            <a:ext cx="5181600" cy="46818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 First Aid Booklet</a:t>
            </a:r>
          </a:p>
          <a:p>
            <a:r>
              <a:rPr lang="en-US" dirty="0" smtClean="0"/>
              <a:t>1 Stainless Steel Scissors</a:t>
            </a:r>
          </a:p>
          <a:p>
            <a:r>
              <a:rPr lang="en-US" dirty="0" smtClean="0"/>
              <a:t>1 Tweezers</a:t>
            </a:r>
          </a:p>
          <a:p>
            <a:r>
              <a:rPr lang="en-US" dirty="0" smtClean="0"/>
              <a:t>3 Pair Vinyl Gloves</a:t>
            </a:r>
          </a:p>
          <a:p>
            <a:r>
              <a:rPr lang="en-US" dirty="0" smtClean="0"/>
              <a:t>3 Safety Pin</a:t>
            </a:r>
          </a:p>
          <a:p>
            <a:r>
              <a:rPr lang="en-US" dirty="0" smtClean="0"/>
              <a:t>5 Cotton Tipped Applicator</a:t>
            </a:r>
          </a:p>
          <a:p>
            <a:r>
              <a:rPr lang="en-US" dirty="0" smtClean="0"/>
              <a:t>2 Eye Pad</a:t>
            </a:r>
          </a:p>
          <a:p>
            <a:r>
              <a:rPr lang="en-US" dirty="0" smtClean="0"/>
              <a:t>4 Disposable Thermometer</a:t>
            </a:r>
          </a:p>
          <a:p>
            <a:r>
              <a:rPr lang="en-US" dirty="0" smtClean="0"/>
              <a:t>8 Wood Finger Splint</a:t>
            </a:r>
          </a:p>
          <a:p>
            <a:r>
              <a:rPr lang="en-US" dirty="0" smtClean="0"/>
              <a:t>4 2” X 3” Moleskin</a:t>
            </a:r>
          </a:p>
          <a:p>
            <a:r>
              <a:rPr lang="en-US" dirty="0" smtClean="0"/>
              <a:t>4 Small Instant Cold Pack</a:t>
            </a:r>
          </a:p>
          <a:p>
            <a:r>
              <a:rPr lang="en-US" dirty="0" smtClean="0"/>
              <a:t>2 Large Instant Cold Pack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2449" y="1825624"/>
            <a:ext cx="481387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1 Pack Pocket Tissue</a:t>
            </a:r>
          </a:p>
          <a:p>
            <a:r>
              <a:rPr lang="en-US" dirty="0" smtClean="0">
                <a:effectLst/>
              </a:rPr>
              <a:t>1 Hazardous Material Bag</a:t>
            </a:r>
          </a:p>
          <a:p>
            <a:r>
              <a:rPr lang="en-US" dirty="0" smtClean="0">
                <a:effectLst/>
              </a:rPr>
              <a:t>10 Alcohol Prep Pad</a:t>
            </a:r>
          </a:p>
          <a:p>
            <a:r>
              <a:rPr lang="en-US" dirty="0" smtClean="0">
                <a:effectLst/>
              </a:rPr>
              <a:t>10 Iodine Prep Pad</a:t>
            </a:r>
          </a:p>
          <a:p>
            <a:r>
              <a:rPr lang="en-US" dirty="0" smtClean="0">
                <a:effectLst/>
              </a:rPr>
              <a:t>6 Sting Relief Pad</a:t>
            </a:r>
          </a:p>
          <a:p>
            <a:r>
              <a:rPr lang="en-US" dirty="0" smtClean="0">
                <a:effectLst/>
              </a:rPr>
              <a:t>10 Antiseptic </a:t>
            </a:r>
            <a:r>
              <a:rPr lang="en-US" dirty="0" err="1" smtClean="0">
                <a:effectLst/>
              </a:rPr>
              <a:t>Towelette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3 Hydrocortisone Cream</a:t>
            </a:r>
          </a:p>
          <a:p>
            <a:r>
              <a:rPr lang="en-US" dirty="0" smtClean="0">
                <a:effectLst/>
              </a:rPr>
              <a:t>8 Triple Antibiotic  Ointment</a:t>
            </a:r>
          </a:p>
          <a:p>
            <a:r>
              <a:rPr lang="en-US" dirty="0" smtClean="0"/>
              <a:t>4 Acetaminophen Packet</a:t>
            </a:r>
          </a:p>
          <a:p>
            <a:r>
              <a:rPr lang="en-US" dirty="0" smtClean="0"/>
              <a:t>4 Ibuprofen Packet</a:t>
            </a:r>
          </a:p>
          <a:p>
            <a:r>
              <a:rPr lang="en-US" dirty="0" smtClean="0"/>
              <a:t>4 Antacid Tablet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Kit Contents</a:t>
            </a:r>
            <a:endParaRPr lang="en-US" sz="6000" u="sng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6509" y="1965960"/>
            <a:ext cx="5181600" cy="455993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 smtClean="0"/>
              <a:t>20 3/8” X 1-1/2” Bandage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25 3/4” X 3” Bandage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5 Knuckle Bandage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5 Knee/Elbow Bandage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15 Wound Closure Strip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5 2” X 2” Sterile Gauze Pad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5 3” X 3” Sterile Gauze Pad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2 5” X 9” Combine Dressing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5 2” X 3” Non-adherent Dressing</a:t>
            </a:r>
          </a:p>
          <a:p>
            <a:pPr lvl="2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fr-FR" sz="2000" dirty="0" smtClean="0"/>
              <a:t>5 3” X 4” Non-</a:t>
            </a:r>
            <a:r>
              <a:rPr lang="fr-FR" sz="2000" dirty="0" err="1" smtClean="0"/>
              <a:t>adherent</a:t>
            </a:r>
            <a:r>
              <a:rPr lang="fr-FR" sz="2000" dirty="0"/>
              <a:t> </a:t>
            </a:r>
            <a:r>
              <a:rPr lang="fr-FR" sz="2000" dirty="0" smtClean="0"/>
              <a:t>Dressing</a:t>
            </a:r>
          </a:p>
          <a:p>
            <a:pPr>
              <a:lnSpc>
                <a:spcPct val="70000"/>
              </a:lnSpc>
            </a:pPr>
            <a:r>
              <a:rPr lang="fr-FR" sz="2000" dirty="0" smtClean="0"/>
              <a:t>2 2” </a:t>
            </a:r>
            <a:r>
              <a:rPr lang="fr-FR" sz="2000" dirty="0" err="1" smtClean="0"/>
              <a:t>Conforming</a:t>
            </a:r>
            <a:r>
              <a:rPr lang="fr-FR" sz="2000" dirty="0" smtClean="0"/>
              <a:t> </a:t>
            </a:r>
            <a:r>
              <a:rPr lang="fr-FR" sz="2000" dirty="0" err="1" smtClean="0"/>
              <a:t>Gauze</a:t>
            </a:r>
            <a:r>
              <a:rPr lang="fr-FR" sz="2000" dirty="0" smtClean="0"/>
              <a:t> Roll</a:t>
            </a:r>
          </a:p>
          <a:p>
            <a:pPr>
              <a:lnSpc>
                <a:spcPct val="70000"/>
              </a:lnSpc>
            </a:pPr>
            <a:r>
              <a:rPr lang="fr-FR" sz="2000" dirty="0" smtClean="0"/>
              <a:t>2 3” </a:t>
            </a:r>
            <a:r>
              <a:rPr lang="fr-FR" sz="2000" dirty="0" err="1" smtClean="0"/>
              <a:t>Elastic</a:t>
            </a:r>
            <a:r>
              <a:rPr lang="fr-FR" sz="2000" dirty="0" smtClean="0"/>
              <a:t> Bandage</a:t>
            </a:r>
          </a:p>
          <a:p>
            <a:pPr>
              <a:lnSpc>
                <a:spcPct val="70000"/>
              </a:lnSpc>
            </a:pPr>
            <a:r>
              <a:rPr lang="fr-FR" sz="2000" dirty="0" smtClean="0"/>
              <a:t>2 Triangle Bandage</a:t>
            </a:r>
          </a:p>
          <a:p>
            <a:pPr>
              <a:lnSpc>
                <a:spcPct val="70000"/>
              </a:lnSpc>
            </a:pPr>
            <a:r>
              <a:rPr lang="fr-FR" sz="2000" dirty="0" smtClean="0"/>
              <a:t>4 Co-</a:t>
            </a:r>
            <a:r>
              <a:rPr lang="fr-FR" sz="2000" dirty="0" err="1" smtClean="0"/>
              <a:t>flex</a:t>
            </a:r>
            <a:r>
              <a:rPr lang="fr-FR" sz="2000" dirty="0" smtClean="0"/>
              <a:t> Bandage Roll</a:t>
            </a:r>
          </a:p>
          <a:p>
            <a:pPr>
              <a:lnSpc>
                <a:spcPct val="70000"/>
              </a:lnSpc>
            </a:pPr>
            <a:r>
              <a:rPr lang="fr-FR" sz="2000" dirty="0" smtClean="0"/>
              <a:t>3 </a:t>
            </a:r>
            <a:r>
              <a:rPr lang="fr-FR" sz="2000" dirty="0" err="1" smtClean="0"/>
              <a:t>Pre</a:t>
            </a:r>
            <a:r>
              <a:rPr lang="fr-FR" sz="2000" dirty="0" smtClean="0"/>
              <a:t>-wrap Roll</a:t>
            </a:r>
          </a:p>
          <a:p>
            <a:pPr>
              <a:lnSpc>
                <a:spcPct val="70000"/>
              </a:lnSpc>
            </a:pPr>
            <a:r>
              <a:rPr lang="fr-FR" sz="2000" dirty="0" smtClean="0"/>
              <a:t>3 1” </a:t>
            </a:r>
            <a:r>
              <a:rPr lang="fr-FR" sz="2000" dirty="0" err="1" smtClean="0"/>
              <a:t>Adhesive</a:t>
            </a:r>
            <a:r>
              <a:rPr lang="fr-FR" sz="2000" dirty="0" smtClean="0"/>
              <a:t> Tape Roll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1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0138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u="sng" cap="small" dirty="0" smtClean="0"/>
              <a:t>Make Your Own</a:t>
            </a:r>
            <a:endParaRPr lang="en-US" sz="6000" u="sng" cap="smal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1615" y="1873158"/>
            <a:ext cx="4338289" cy="243930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" y="3920150"/>
            <a:ext cx="4228428" cy="237849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54" y="3917580"/>
            <a:ext cx="4101327" cy="238106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63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10048</TotalTime>
  <Words>917</Words>
  <Application>Microsoft Office PowerPoint</Application>
  <PresentationFormat>Widescreen</PresentationFormat>
  <Paragraphs>186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Corbel</vt:lpstr>
      <vt:lpstr>Courier New</vt:lpstr>
      <vt:lpstr>Basis</vt:lpstr>
      <vt:lpstr>First Aid Kits</vt:lpstr>
      <vt:lpstr>Facility Provided Kits</vt:lpstr>
      <vt:lpstr>Team Kit?</vt:lpstr>
      <vt:lpstr>First Aid Kit Contents Will Vary</vt:lpstr>
      <vt:lpstr>Red Cross Large Workplace Kit Contents </vt:lpstr>
      <vt:lpstr>Sports Team Kits</vt:lpstr>
      <vt:lpstr>First Aid Contents</vt:lpstr>
      <vt:lpstr>Kit Contents</vt:lpstr>
      <vt:lpstr>Make Your Own</vt:lpstr>
      <vt:lpstr>Team Kit Maintenance</vt:lpstr>
      <vt:lpstr>Restock</vt:lpstr>
      <vt:lpstr>Non Latex Gloves</vt:lpstr>
      <vt:lpstr>Wound Cleanser-Disinfectant</vt:lpstr>
      <vt:lpstr>Antibiotic ointment</vt:lpstr>
      <vt:lpstr>   Bandages</vt:lpstr>
      <vt:lpstr>Lots of brands, colors, &amp; designs</vt:lpstr>
      <vt:lpstr>Wound Closure Strips</vt:lpstr>
      <vt:lpstr>Liquid Bandage</vt:lpstr>
      <vt:lpstr>Gauze Pads vs Non Adherent Dressing</vt:lpstr>
      <vt:lpstr>Rolled Gauze-Kling Dressing</vt:lpstr>
      <vt:lpstr>Combine-Surgical Dressing-Trauma Dressing</vt:lpstr>
      <vt:lpstr>Ace Wrap-Elastic Wrap</vt:lpstr>
      <vt:lpstr>Adhesive Bandage Wrap</vt:lpstr>
      <vt:lpstr>Burn Care</vt:lpstr>
      <vt:lpstr>Finger Splints</vt:lpstr>
      <vt:lpstr>Helpful Tools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Aid Kits</dc:title>
  <dc:creator>Starre Haney</dc:creator>
  <cp:lastModifiedBy>Paula D'Amico</cp:lastModifiedBy>
  <cp:revision>59</cp:revision>
  <dcterms:created xsi:type="dcterms:W3CDTF">2015-06-10T19:52:35Z</dcterms:created>
  <dcterms:modified xsi:type="dcterms:W3CDTF">2017-05-11T21:58:14Z</dcterms:modified>
</cp:coreProperties>
</file>