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85" r:id="rId5"/>
    <p:sldId id="300" r:id="rId6"/>
    <p:sldId id="283" r:id="rId7"/>
    <p:sldId id="308" r:id="rId8"/>
    <p:sldId id="304" r:id="rId9"/>
    <p:sldId id="306" r:id="rId10"/>
    <p:sldId id="310" r:id="rId11"/>
    <p:sldId id="295" r:id="rId12"/>
    <p:sldId id="292" r:id="rId13"/>
    <p:sldId id="311" r:id="rId14"/>
    <p:sldId id="312" r:id="rId15"/>
    <p:sldId id="302" r:id="rId16"/>
    <p:sldId id="305" r:id="rId17"/>
    <p:sldId id="297" r:id="rId18"/>
    <p:sldId id="303" r:id="rId19"/>
    <p:sldId id="301" r:id="rId2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CACACA"/>
    <a:srgbClr val="9090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39" autoAdjust="0"/>
    <p:restoredTop sz="94660"/>
  </p:normalViewPr>
  <p:slideViewPr>
    <p:cSldViewPr snapToGrid="0">
      <p:cViewPr varScale="1">
        <p:scale>
          <a:sx n="105" d="100"/>
          <a:sy n="105" d="100"/>
        </p:scale>
        <p:origin x="906" y="9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9786DB5B-1184-43EE-8488-AF75DA8A085F}" type="datetimeFigureOut">
              <a:rPr lang="en-US" smtClean="0"/>
              <a:t>4/5/2024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D5C2F259-9C66-4626-96F7-AF015D6C635E}" type="slidenum">
              <a:rPr lang="en-US" smtClean="0"/>
              <a:t>‹#›</a:t>
            </a:fld>
            <a:endParaRPr lang="en-US"/>
          </a:p>
        </p:txBody>
      </p:sp>
    </p:spTree>
    <p:extLst>
      <p:ext uri="{BB962C8B-B14F-4D97-AF65-F5344CB8AC3E}">
        <p14:creationId xmlns:p14="http://schemas.microsoft.com/office/powerpoint/2010/main" val="3095569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provide a guideline ensuring prompt pickup of swimmers from practices, meets and team events. Our primary concern is for the swimmer’s safety followed by the utilization of our coach’s time. </a:t>
            </a:r>
          </a:p>
        </p:txBody>
      </p:sp>
      <p:sp>
        <p:nvSpPr>
          <p:cNvPr id="4" name="Slide Number Placeholder 3"/>
          <p:cNvSpPr>
            <a:spLocks noGrp="1"/>
          </p:cNvSpPr>
          <p:nvPr>
            <p:ph type="sldNum" sz="quarter" idx="5"/>
          </p:nvPr>
        </p:nvSpPr>
        <p:spPr/>
        <p:txBody>
          <a:bodyPr/>
          <a:lstStyle/>
          <a:p>
            <a:fld id="{D5C2F259-9C66-4626-96F7-AF015D6C635E}" type="slidenum">
              <a:rPr lang="en-US" smtClean="0"/>
              <a:t>11</a:t>
            </a:fld>
            <a:endParaRPr lang="en-US"/>
          </a:p>
        </p:txBody>
      </p:sp>
    </p:spTree>
    <p:extLst>
      <p:ext uri="{BB962C8B-B14F-4D97-AF65-F5344CB8AC3E}">
        <p14:creationId xmlns:p14="http://schemas.microsoft.com/office/powerpoint/2010/main" val="2804735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9143E-C6DB-4931-AEC6-36B2FA1B8E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D2E6C6-00E6-47F9-B6C0-053B54032D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7817EE-4FB8-4881-9AEA-406482DDADDF}"/>
              </a:ext>
            </a:extLst>
          </p:cNvPr>
          <p:cNvSpPr>
            <a:spLocks noGrp="1"/>
          </p:cNvSpPr>
          <p:nvPr>
            <p:ph type="dt" sz="half" idx="10"/>
          </p:nvPr>
        </p:nvSpPr>
        <p:spPr/>
        <p:txBody>
          <a:bodyPr/>
          <a:lstStyle/>
          <a:p>
            <a:fld id="{C5AA5D3E-4C6C-4C6F-8526-14A10C17562A}" type="datetimeFigureOut">
              <a:rPr lang="en-US" smtClean="0"/>
              <a:t>4/5/2024</a:t>
            </a:fld>
            <a:endParaRPr lang="en-US"/>
          </a:p>
        </p:txBody>
      </p:sp>
      <p:sp>
        <p:nvSpPr>
          <p:cNvPr id="5" name="Footer Placeholder 4">
            <a:extLst>
              <a:ext uri="{FF2B5EF4-FFF2-40B4-BE49-F238E27FC236}">
                <a16:creationId xmlns:a16="http://schemas.microsoft.com/office/drawing/2014/main" id="{1BF68A31-5A49-4345-B0DC-593AAD9E36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C00CBE-64F9-449A-B1D1-38B39CA976FC}"/>
              </a:ext>
            </a:extLst>
          </p:cNvPr>
          <p:cNvSpPr>
            <a:spLocks noGrp="1"/>
          </p:cNvSpPr>
          <p:nvPr>
            <p:ph type="sldNum" sz="quarter" idx="12"/>
          </p:nvPr>
        </p:nvSpPr>
        <p:spPr/>
        <p:txBody>
          <a:bodyPr/>
          <a:lstStyle/>
          <a:p>
            <a:fld id="{6D2DEC71-587A-4D88-89DB-9C3993881729}" type="slidenum">
              <a:rPr lang="en-US" smtClean="0"/>
              <a:t>‹#›</a:t>
            </a:fld>
            <a:endParaRPr lang="en-US"/>
          </a:p>
        </p:txBody>
      </p:sp>
    </p:spTree>
    <p:extLst>
      <p:ext uri="{BB962C8B-B14F-4D97-AF65-F5344CB8AC3E}">
        <p14:creationId xmlns:p14="http://schemas.microsoft.com/office/powerpoint/2010/main" val="3570509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589EE-5D48-45F4-A911-5737B0A76B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3DE3B8-F5B9-4B82-8DCE-A785EE6B28C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279C22-EF71-427D-BA0E-2BA8CA179427}"/>
              </a:ext>
            </a:extLst>
          </p:cNvPr>
          <p:cNvSpPr>
            <a:spLocks noGrp="1"/>
          </p:cNvSpPr>
          <p:nvPr>
            <p:ph type="dt" sz="half" idx="10"/>
          </p:nvPr>
        </p:nvSpPr>
        <p:spPr/>
        <p:txBody>
          <a:bodyPr/>
          <a:lstStyle/>
          <a:p>
            <a:fld id="{C5AA5D3E-4C6C-4C6F-8526-14A10C17562A}" type="datetimeFigureOut">
              <a:rPr lang="en-US" smtClean="0"/>
              <a:t>4/5/2024</a:t>
            </a:fld>
            <a:endParaRPr lang="en-US"/>
          </a:p>
        </p:txBody>
      </p:sp>
      <p:sp>
        <p:nvSpPr>
          <p:cNvPr id="5" name="Footer Placeholder 4">
            <a:extLst>
              <a:ext uri="{FF2B5EF4-FFF2-40B4-BE49-F238E27FC236}">
                <a16:creationId xmlns:a16="http://schemas.microsoft.com/office/drawing/2014/main" id="{59065E6A-BA53-4F4E-A25E-ED73D4702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E9B2BB-CCE9-47FB-BDD1-EC817030E074}"/>
              </a:ext>
            </a:extLst>
          </p:cNvPr>
          <p:cNvSpPr>
            <a:spLocks noGrp="1"/>
          </p:cNvSpPr>
          <p:nvPr>
            <p:ph type="sldNum" sz="quarter" idx="12"/>
          </p:nvPr>
        </p:nvSpPr>
        <p:spPr/>
        <p:txBody>
          <a:bodyPr/>
          <a:lstStyle/>
          <a:p>
            <a:fld id="{6D2DEC71-587A-4D88-89DB-9C3993881729}" type="slidenum">
              <a:rPr lang="en-US" smtClean="0"/>
              <a:t>‹#›</a:t>
            </a:fld>
            <a:endParaRPr lang="en-US"/>
          </a:p>
        </p:txBody>
      </p:sp>
    </p:spTree>
    <p:extLst>
      <p:ext uri="{BB962C8B-B14F-4D97-AF65-F5344CB8AC3E}">
        <p14:creationId xmlns:p14="http://schemas.microsoft.com/office/powerpoint/2010/main" val="2046649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2A845C-B2A4-4D1E-9849-F071708318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7B1589-BF7A-4921-AFD1-673BDF4F010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2DC81-F95C-4CD2-BCC4-031D3AC8FCE3}"/>
              </a:ext>
            </a:extLst>
          </p:cNvPr>
          <p:cNvSpPr>
            <a:spLocks noGrp="1"/>
          </p:cNvSpPr>
          <p:nvPr>
            <p:ph type="dt" sz="half" idx="10"/>
          </p:nvPr>
        </p:nvSpPr>
        <p:spPr/>
        <p:txBody>
          <a:bodyPr/>
          <a:lstStyle/>
          <a:p>
            <a:fld id="{C5AA5D3E-4C6C-4C6F-8526-14A10C17562A}" type="datetimeFigureOut">
              <a:rPr lang="en-US" smtClean="0"/>
              <a:t>4/5/2024</a:t>
            </a:fld>
            <a:endParaRPr lang="en-US"/>
          </a:p>
        </p:txBody>
      </p:sp>
      <p:sp>
        <p:nvSpPr>
          <p:cNvPr id="5" name="Footer Placeholder 4">
            <a:extLst>
              <a:ext uri="{FF2B5EF4-FFF2-40B4-BE49-F238E27FC236}">
                <a16:creationId xmlns:a16="http://schemas.microsoft.com/office/drawing/2014/main" id="{CA1573EB-27A4-4389-965A-217E38DED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A1A8E-F6DB-42C7-A762-5FFED3236270}"/>
              </a:ext>
            </a:extLst>
          </p:cNvPr>
          <p:cNvSpPr>
            <a:spLocks noGrp="1"/>
          </p:cNvSpPr>
          <p:nvPr>
            <p:ph type="sldNum" sz="quarter" idx="12"/>
          </p:nvPr>
        </p:nvSpPr>
        <p:spPr/>
        <p:txBody>
          <a:bodyPr/>
          <a:lstStyle/>
          <a:p>
            <a:fld id="{6D2DEC71-587A-4D88-89DB-9C3993881729}" type="slidenum">
              <a:rPr lang="en-US" smtClean="0"/>
              <a:t>‹#›</a:t>
            </a:fld>
            <a:endParaRPr lang="en-US"/>
          </a:p>
        </p:txBody>
      </p:sp>
    </p:spTree>
    <p:extLst>
      <p:ext uri="{BB962C8B-B14F-4D97-AF65-F5344CB8AC3E}">
        <p14:creationId xmlns:p14="http://schemas.microsoft.com/office/powerpoint/2010/main" val="770404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A81FE-E5A0-46C6-A2FD-6F0EDC51E1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D277DC-7464-4EED-AF40-9533278B587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E5934A-8FFD-40AC-8AEA-B42BD6472A02}"/>
              </a:ext>
            </a:extLst>
          </p:cNvPr>
          <p:cNvSpPr>
            <a:spLocks noGrp="1"/>
          </p:cNvSpPr>
          <p:nvPr>
            <p:ph type="dt" sz="half" idx="10"/>
          </p:nvPr>
        </p:nvSpPr>
        <p:spPr/>
        <p:txBody>
          <a:bodyPr/>
          <a:lstStyle/>
          <a:p>
            <a:fld id="{C5AA5D3E-4C6C-4C6F-8526-14A10C17562A}" type="datetimeFigureOut">
              <a:rPr lang="en-US" smtClean="0"/>
              <a:t>4/5/2024</a:t>
            </a:fld>
            <a:endParaRPr lang="en-US"/>
          </a:p>
        </p:txBody>
      </p:sp>
      <p:sp>
        <p:nvSpPr>
          <p:cNvPr id="5" name="Footer Placeholder 4">
            <a:extLst>
              <a:ext uri="{FF2B5EF4-FFF2-40B4-BE49-F238E27FC236}">
                <a16:creationId xmlns:a16="http://schemas.microsoft.com/office/drawing/2014/main" id="{200EA401-0C03-4A20-9BC3-094785DA0E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A63CD5-D47E-4CA6-8DCD-D7049945433D}"/>
              </a:ext>
            </a:extLst>
          </p:cNvPr>
          <p:cNvSpPr>
            <a:spLocks noGrp="1"/>
          </p:cNvSpPr>
          <p:nvPr>
            <p:ph type="sldNum" sz="quarter" idx="12"/>
          </p:nvPr>
        </p:nvSpPr>
        <p:spPr/>
        <p:txBody>
          <a:bodyPr/>
          <a:lstStyle/>
          <a:p>
            <a:fld id="{6D2DEC71-587A-4D88-89DB-9C3993881729}" type="slidenum">
              <a:rPr lang="en-US" smtClean="0"/>
              <a:t>‹#›</a:t>
            </a:fld>
            <a:endParaRPr lang="en-US"/>
          </a:p>
        </p:txBody>
      </p:sp>
    </p:spTree>
    <p:extLst>
      <p:ext uri="{BB962C8B-B14F-4D97-AF65-F5344CB8AC3E}">
        <p14:creationId xmlns:p14="http://schemas.microsoft.com/office/powerpoint/2010/main" val="3649120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6B893-042B-4AE0-A64F-245E6A28D2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6EA8F3-3B13-4273-A77F-039EFC9CB8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0EB28A5-8E10-4507-B7A2-D33F5FAE6DE1}"/>
              </a:ext>
            </a:extLst>
          </p:cNvPr>
          <p:cNvSpPr>
            <a:spLocks noGrp="1"/>
          </p:cNvSpPr>
          <p:nvPr>
            <p:ph type="dt" sz="half" idx="10"/>
          </p:nvPr>
        </p:nvSpPr>
        <p:spPr/>
        <p:txBody>
          <a:bodyPr/>
          <a:lstStyle/>
          <a:p>
            <a:fld id="{C5AA5D3E-4C6C-4C6F-8526-14A10C17562A}" type="datetimeFigureOut">
              <a:rPr lang="en-US" smtClean="0"/>
              <a:t>4/5/2024</a:t>
            </a:fld>
            <a:endParaRPr lang="en-US"/>
          </a:p>
        </p:txBody>
      </p:sp>
      <p:sp>
        <p:nvSpPr>
          <p:cNvPr id="5" name="Footer Placeholder 4">
            <a:extLst>
              <a:ext uri="{FF2B5EF4-FFF2-40B4-BE49-F238E27FC236}">
                <a16:creationId xmlns:a16="http://schemas.microsoft.com/office/drawing/2014/main" id="{B179C6E3-DE87-4E80-AC34-A0168825A0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5764FF-0023-45CB-A46D-D81B34D8CD23}"/>
              </a:ext>
            </a:extLst>
          </p:cNvPr>
          <p:cNvSpPr>
            <a:spLocks noGrp="1"/>
          </p:cNvSpPr>
          <p:nvPr>
            <p:ph type="sldNum" sz="quarter" idx="12"/>
          </p:nvPr>
        </p:nvSpPr>
        <p:spPr/>
        <p:txBody>
          <a:bodyPr/>
          <a:lstStyle/>
          <a:p>
            <a:fld id="{6D2DEC71-587A-4D88-89DB-9C3993881729}" type="slidenum">
              <a:rPr lang="en-US" smtClean="0"/>
              <a:t>‹#›</a:t>
            </a:fld>
            <a:endParaRPr lang="en-US"/>
          </a:p>
        </p:txBody>
      </p:sp>
    </p:spTree>
    <p:extLst>
      <p:ext uri="{BB962C8B-B14F-4D97-AF65-F5344CB8AC3E}">
        <p14:creationId xmlns:p14="http://schemas.microsoft.com/office/powerpoint/2010/main" val="369860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3E70-D3C1-48F4-98A6-68932F0E10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4CAEA4-2AB1-45B6-93A4-5AFEB057097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3F6884-4683-44CF-9C84-0985D217A19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11421C-FEAA-4629-8D9F-BC7C7A04D6E1}"/>
              </a:ext>
            </a:extLst>
          </p:cNvPr>
          <p:cNvSpPr>
            <a:spLocks noGrp="1"/>
          </p:cNvSpPr>
          <p:nvPr>
            <p:ph type="dt" sz="half" idx="10"/>
          </p:nvPr>
        </p:nvSpPr>
        <p:spPr/>
        <p:txBody>
          <a:bodyPr/>
          <a:lstStyle/>
          <a:p>
            <a:fld id="{C5AA5D3E-4C6C-4C6F-8526-14A10C17562A}" type="datetimeFigureOut">
              <a:rPr lang="en-US" smtClean="0"/>
              <a:t>4/5/2024</a:t>
            </a:fld>
            <a:endParaRPr lang="en-US"/>
          </a:p>
        </p:txBody>
      </p:sp>
      <p:sp>
        <p:nvSpPr>
          <p:cNvPr id="6" name="Footer Placeholder 5">
            <a:extLst>
              <a:ext uri="{FF2B5EF4-FFF2-40B4-BE49-F238E27FC236}">
                <a16:creationId xmlns:a16="http://schemas.microsoft.com/office/drawing/2014/main" id="{41C00FB3-6EFB-41B2-9258-44DAE3934E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4D4303-0972-4B0E-AC51-510B7618F7C6}"/>
              </a:ext>
            </a:extLst>
          </p:cNvPr>
          <p:cNvSpPr>
            <a:spLocks noGrp="1"/>
          </p:cNvSpPr>
          <p:nvPr>
            <p:ph type="sldNum" sz="quarter" idx="12"/>
          </p:nvPr>
        </p:nvSpPr>
        <p:spPr/>
        <p:txBody>
          <a:bodyPr/>
          <a:lstStyle/>
          <a:p>
            <a:fld id="{6D2DEC71-587A-4D88-89DB-9C3993881729}" type="slidenum">
              <a:rPr lang="en-US" smtClean="0"/>
              <a:t>‹#›</a:t>
            </a:fld>
            <a:endParaRPr lang="en-US"/>
          </a:p>
        </p:txBody>
      </p:sp>
    </p:spTree>
    <p:extLst>
      <p:ext uri="{BB962C8B-B14F-4D97-AF65-F5344CB8AC3E}">
        <p14:creationId xmlns:p14="http://schemas.microsoft.com/office/powerpoint/2010/main" val="3690494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46186-6565-4BBA-B68C-CAB22B7D06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050216-FE7A-4CF3-A02F-8FBDA3AAC1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559E01F-9577-40F2-9DE7-4F769643F22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784759-04CE-4C70-80FF-25ACF592AF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E5951F-C445-47FE-A4DA-24944B7D5EC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646CED-6492-4D23-B105-AA8111025069}"/>
              </a:ext>
            </a:extLst>
          </p:cNvPr>
          <p:cNvSpPr>
            <a:spLocks noGrp="1"/>
          </p:cNvSpPr>
          <p:nvPr>
            <p:ph type="dt" sz="half" idx="10"/>
          </p:nvPr>
        </p:nvSpPr>
        <p:spPr/>
        <p:txBody>
          <a:bodyPr/>
          <a:lstStyle/>
          <a:p>
            <a:fld id="{C5AA5D3E-4C6C-4C6F-8526-14A10C17562A}" type="datetimeFigureOut">
              <a:rPr lang="en-US" smtClean="0"/>
              <a:t>4/5/2024</a:t>
            </a:fld>
            <a:endParaRPr lang="en-US"/>
          </a:p>
        </p:txBody>
      </p:sp>
      <p:sp>
        <p:nvSpPr>
          <p:cNvPr id="8" name="Footer Placeholder 7">
            <a:extLst>
              <a:ext uri="{FF2B5EF4-FFF2-40B4-BE49-F238E27FC236}">
                <a16:creationId xmlns:a16="http://schemas.microsoft.com/office/drawing/2014/main" id="{E99A96C8-B3B2-4E92-8365-2937E85C06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B3B8EE-F10E-4DAC-A7A7-52332B9A6626}"/>
              </a:ext>
            </a:extLst>
          </p:cNvPr>
          <p:cNvSpPr>
            <a:spLocks noGrp="1"/>
          </p:cNvSpPr>
          <p:nvPr>
            <p:ph type="sldNum" sz="quarter" idx="12"/>
          </p:nvPr>
        </p:nvSpPr>
        <p:spPr/>
        <p:txBody>
          <a:bodyPr/>
          <a:lstStyle/>
          <a:p>
            <a:fld id="{6D2DEC71-587A-4D88-89DB-9C3993881729}" type="slidenum">
              <a:rPr lang="en-US" smtClean="0"/>
              <a:t>‹#›</a:t>
            </a:fld>
            <a:endParaRPr lang="en-US"/>
          </a:p>
        </p:txBody>
      </p:sp>
    </p:spTree>
    <p:extLst>
      <p:ext uri="{BB962C8B-B14F-4D97-AF65-F5344CB8AC3E}">
        <p14:creationId xmlns:p14="http://schemas.microsoft.com/office/powerpoint/2010/main" val="168371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A6BE8-FAE3-45E2-9EFD-C08411207E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32EB90-5A4D-4C59-B38F-77448339CB89}"/>
              </a:ext>
            </a:extLst>
          </p:cNvPr>
          <p:cNvSpPr>
            <a:spLocks noGrp="1"/>
          </p:cNvSpPr>
          <p:nvPr>
            <p:ph type="dt" sz="half" idx="10"/>
          </p:nvPr>
        </p:nvSpPr>
        <p:spPr/>
        <p:txBody>
          <a:bodyPr/>
          <a:lstStyle/>
          <a:p>
            <a:fld id="{C5AA5D3E-4C6C-4C6F-8526-14A10C17562A}" type="datetimeFigureOut">
              <a:rPr lang="en-US" smtClean="0"/>
              <a:t>4/5/2024</a:t>
            </a:fld>
            <a:endParaRPr lang="en-US"/>
          </a:p>
        </p:txBody>
      </p:sp>
      <p:sp>
        <p:nvSpPr>
          <p:cNvPr id="4" name="Footer Placeholder 3">
            <a:extLst>
              <a:ext uri="{FF2B5EF4-FFF2-40B4-BE49-F238E27FC236}">
                <a16:creationId xmlns:a16="http://schemas.microsoft.com/office/drawing/2014/main" id="{6961C399-9944-4E49-AFCB-AA79EACC33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497E77-59D0-490A-B62E-939577FF3B82}"/>
              </a:ext>
            </a:extLst>
          </p:cNvPr>
          <p:cNvSpPr>
            <a:spLocks noGrp="1"/>
          </p:cNvSpPr>
          <p:nvPr>
            <p:ph type="sldNum" sz="quarter" idx="12"/>
          </p:nvPr>
        </p:nvSpPr>
        <p:spPr/>
        <p:txBody>
          <a:bodyPr/>
          <a:lstStyle/>
          <a:p>
            <a:fld id="{6D2DEC71-587A-4D88-89DB-9C3993881729}" type="slidenum">
              <a:rPr lang="en-US" smtClean="0"/>
              <a:t>‹#›</a:t>
            </a:fld>
            <a:endParaRPr lang="en-US"/>
          </a:p>
        </p:txBody>
      </p:sp>
    </p:spTree>
    <p:extLst>
      <p:ext uri="{BB962C8B-B14F-4D97-AF65-F5344CB8AC3E}">
        <p14:creationId xmlns:p14="http://schemas.microsoft.com/office/powerpoint/2010/main" val="406791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449C21-7539-4FFA-9815-BFF857E75279}"/>
              </a:ext>
            </a:extLst>
          </p:cNvPr>
          <p:cNvSpPr>
            <a:spLocks noGrp="1"/>
          </p:cNvSpPr>
          <p:nvPr>
            <p:ph type="dt" sz="half" idx="10"/>
          </p:nvPr>
        </p:nvSpPr>
        <p:spPr/>
        <p:txBody>
          <a:bodyPr/>
          <a:lstStyle/>
          <a:p>
            <a:fld id="{C5AA5D3E-4C6C-4C6F-8526-14A10C17562A}" type="datetimeFigureOut">
              <a:rPr lang="en-US" smtClean="0"/>
              <a:t>4/5/2024</a:t>
            </a:fld>
            <a:endParaRPr lang="en-US"/>
          </a:p>
        </p:txBody>
      </p:sp>
      <p:sp>
        <p:nvSpPr>
          <p:cNvPr id="3" name="Footer Placeholder 2">
            <a:extLst>
              <a:ext uri="{FF2B5EF4-FFF2-40B4-BE49-F238E27FC236}">
                <a16:creationId xmlns:a16="http://schemas.microsoft.com/office/drawing/2014/main" id="{DD55825D-FFDE-4BE7-ABE1-B382BC0EFB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4B2078-E9C6-4822-AF61-5F9AED7B698E}"/>
              </a:ext>
            </a:extLst>
          </p:cNvPr>
          <p:cNvSpPr>
            <a:spLocks noGrp="1"/>
          </p:cNvSpPr>
          <p:nvPr>
            <p:ph type="sldNum" sz="quarter" idx="12"/>
          </p:nvPr>
        </p:nvSpPr>
        <p:spPr/>
        <p:txBody>
          <a:bodyPr/>
          <a:lstStyle/>
          <a:p>
            <a:fld id="{6D2DEC71-587A-4D88-89DB-9C3993881729}" type="slidenum">
              <a:rPr lang="en-US" smtClean="0"/>
              <a:t>‹#›</a:t>
            </a:fld>
            <a:endParaRPr lang="en-US"/>
          </a:p>
        </p:txBody>
      </p:sp>
    </p:spTree>
    <p:extLst>
      <p:ext uri="{BB962C8B-B14F-4D97-AF65-F5344CB8AC3E}">
        <p14:creationId xmlns:p14="http://schemas.microsoft.com/office/powerpoint/2010/main" val="4238843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5295F-F0DF-4E04-A7F2-0A0A4F12C5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668F9F-6A63-4A6F-BC6D-1ADB881970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6A62F4-5AD1-4856-A51E-4FCB8A174B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D121CE-F1E0-4157-B8B1-A40FEEA0A28D}"/>
              </a:ext>
            </a:extLst>
          </p:cNvPr>
          <p:cNvSpPr>
            <a:spLocks noGrp="1"/>
          </p:cNvSpPr>
          <p:nvPr>
            <p:ph type="dt" sz="half" idx="10"/>
          </p:nvPr>
        </p:nvSpPr>
        <p:spPr/>
        <p:txBody>
          <a:bodyPr/>
          <a:lstStyle/>
          <a:p>
            <a:fld id="{C5AA5D3E-4C6C-4C6F-8526-14A10C17562A}" type="datetimeFigureOut">
              <a:rPr lang="en-US" smtClean="0"/>
              <a:t>4/5/2024</a:t>
            </a:fld>
            <a:endParaRPr lang="en-US"/>
          </a:p>
        </p:txBody>
      </p:sp>
      <p:sp>
        <p:nvSpPr>
          <p:cNvPr id="6" name="Footer Placeholder 5">
            <a:extLst>
              <a:ext uri="{FF2B5EF4-FFF2-40B4-BE49-F238E27FC236}">
                <a16:creationId xmlns:a16="http://schemas.microsoft.com/office/drawing/2014/main" id="{D4FB4AC6-417A-4B39-A8DD-0E0DC4163E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AB6D40-4272-4B27-9FFC-3A47D077BD62}"/>
              </a:ext>
            </a:extLst>
          </p:cNvPr>
          <p:cNvSpPr>
            <a:spLocks noGrp="1"/>
          </p:cNvSpPr>
          <p:nvPr>
            <p:ph type="sldNum" sz="quarter" idx="12"/>
          </p:nvPr>
        </p:nvSpPr>
        <p:spPr/>
        <p:txBody>
          <a:bodyPr/>
          <a:lstStyle/>
          <a:p>
            <a:fld id="{6D2DEC71-587A-4D88-89DB-9C3993881729}" type="slidenum">
              <a:rPr lang="en-US" smtClean="0"/>
              <a:t>‹#›</a:t>
            </a:fld>
            <a:endParaRPr lang="en-US"/>
          </a:p>
        </p:txBody>
      </p:sp>
    </p:spTree>
    <p:extLst>
      <p:ext uri="{BB962C8B-B14F-4D97-AF65-F5344CB8AC3E}">
        <p14:creationId xmlns:p14="http://schemas.microsoft.com/office/powerpoint/2010/main" val="3779285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87188-1EF1-48C3-AC72-55BA7EAB19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931B00-ADCB-4280-9D9C-7DD6DA383F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A6B947-298D-4E48-8736-BA353116CD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B281EF6-45E6-4696-BD93-AFCBB0533746}"/>
              </a:ext>
            </a:extLst>
          </p:cNvPr>
          <p:cNvSpPr>
            <a:spLocks noGrp="1"/>
          </p:cNvSpPr>
          <p:nvPr>
            <p:ph type="dt" sz="half" idx="10"/>
          </p:nvPr>
        </p:nvSpPr>
        <p:spPr/>
        <p:txBody>
          <a:bodyPr/>
          <a:lstStyle/>
          <a:p>
            <a:fld id="{C5AA5D3E-4C6C-4C6F-8526-14A10C17562A}" type="datetimeFigureOut">
              <a:rPr lang="en-US" smtClean="0"/>
              <a:t>4/5/2024</a:t>
            </a:fld>
            <a:endParaRPr lang="en-US"/>
          </a:p>
        </p:txBody>
      </p:sp>
      <p:sp>
        <p:nvSpPr>
          <p:cNvPr id="6" name="Footer Placeholder 5">
            <a:extLst>
              <a:ext uri="{FF2B5EF4-FFF2-40B4-BE49-F238E27FC236}">
                <a16:creationId xmlns:a16="http://schemas.microsoft.com/office/drawing/2014/main" id="{6B2895CA-3E23-4C12-82FA-B1899CFB5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684EE4-5AA3-4743-84A8-21611998E8CF}"/>
              </a:ext>
            </a:extLst>
          </p:cNvPr>
          <p:cNvSpPr>
            <a:spLocks noGrp="1"/>
          </p:cNvSpPr>
          <p:nvPr>
            <p:ph type="sldNum" sz="quarter" idx="12"/>
          </p:nvPr>
        </p:nvSpPr>
        <p:spPr/>
        <p:txBody>
          <a:bodyPr/>
          <a:lstStyle/>
          <a:p>
            <a:fld id="{6D2DEC71-587A-4D88-89DB-9C3993881729}" type="slidenum">
              <a:rPr lang="en-US" smtClean="0"/>
              <a:t>‹#›</a:t>
            </a:fld>
            <a:endParaRPr lang="en-US"/>
          </a:p>
        </p:txBody>
      </p:sp>
    </p:spTree>
    <p:extLst>
      <p:ext uri="{BB962C8B-B14F-4D97-AF65-F5344CB8AC3E}">
        <p14:creationId xmlns:p14="http://schemas.microsoft.com/office/powerpoint/2010/main" val="2454528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F8DB61-CB0E-4A85-A8CA-A0FEF78407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C51848-4C7E-43E3-A989-C284D4EEA0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F73C6-9036-4BEC-B6A1-CE92DDB706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AA5D3E-4C6C-4C6F-8526-14A10C17562A}" type="datetimeFigureOut">
              <a:rPr lang="en-US" smtClean="0"/>
              <a:t>4/5/2024</a:t>
            </a:fld>
            <a:endParaRPr lang="en-US"/>
          </a:p>
        </p:txBody>
      </p:sp>
      <p:sp>
        <p:nvSpPr>
          <p:cNvPr id="5" name="Footer Placeholder 4">
            <a:extLst>
              <a:ext uri="{FF2B5EF4-FFF2-40B4-BE49-F238E27FC236}">
                <a16:creationId xmlns:a16="http://schemas.microsoft.com/office/drawing/2014/main" id="{F4EF4473-086C-449B-AA26-AB5BC2930D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4BE0C3-D26C-4BA4-BF37-4D24D59991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DEC71-587A-4D88-89DB-9C3993881729}" type="slidenum">
              <a:rPr lang="en-US" smtClean="0"/>
              <a:t>‹#›</a:t>
            </a:fld>
            <a:endParaRPr lang="en-US"/>
          </a:p>
        </p:txBody>
      </p:sp>
    </p:spTree>
    <p:extLst>
      <p:ext uri="{BB962C8B-B14F-4D97-AF65-F5344CB8AC3E}">
        <p14:creationId xmlns:p14="http://schemas.microsoft.com/office/powerpoint/2010/main" val="4077674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teamunify.com/SubTabGeneric.jsp?team=mnsdvl&amp;_stabid_=159881" TargetMode="External"/><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hyperlink" Target="http://www.teamunify.com/mnsdvl/__doc__/View%20Volunteer%20Completed%20Hours.pdf" TargetMode="External"/><Relationship Id="rId4" Type="http://schemas.openxmlformats.org/officeDocument/2006/relationships/hyperlink" Target="How%20to%20Sign%20Up%20for%20Jobs%20(or%20remove%20sign%20ups)"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gomotionapp.com/team/mnsdvl/page/events/registering-for-meets"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hyperlink" Target="mailto:tuelmoser@aol.com" TargetMode="External"/><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mailto:SDVLCoachDave@gmail.com" TargetMode="External"/><Relationship Id="rId5" Type="http://schemas.openxmlformats.org/officeDocument/2006/relationships/hyperlink" Target="mailto:forslcor@gmail.com" TargetMode="External"/><Relationship Id="rId4" Type="http://schemas.openxmlformats.org/officeDocument/2006/relationships/hyperlink" Target="mailto:granttmoser@gmail.com"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mailto:lawre474@morris.umn.edu" TargetMode="External"/><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hyperlink" Target="mailto:jonkemp056@gmail.com" TargetMode="External"/><Relationship Id="rId4" Type="http://schemas.openxmlformats.org/officeDocument/2006/relationships/hyperlink" Target="mailto:ajeckstein27@gmail.com"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mailto:president.seadevils@gmail.com" TargetMode="Externa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mailto:communications.seadevils@gmail.com" TargetMode="External"/><Relationship Id="rId5" Type="http://schemas.openxmlformats.org/officeDocument/2006/relationships/hyperlink" Target="mailto:registrar.seadevils@gmail.com" TargetMode="External"/><Relationship Id="rId4" Type="http://schemas.openxmlformats.org/officeDocument/2006/relationships/hyperlink" Target="mailto:treasurer.seadevils@gmail.com"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E6A288B-878F-A04A-8933-404441C7981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77E645CF-4F63-6149-8467-4453DABB02FA}"/>
              </a:ext>
            </a:extLst>
          </p:cNvPr>
          <p:cNvSpPr txBox="1"/>
          <p:nvPr/>
        </p:nvSpPr>
        <p:spPr>
          <a:xfrm>
            <a:off x="4387349" y="1200152"/>
            <a:ext cx="6897171" cy="445769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8000" cap="all" dirty="0">
                <a:solidFill>
                  <a:srgbClr val="FFFFFF"/>
                </a:solidFill>
                <a:latin typeface="Oswald Light" panose="02000303000000000000" pitchFamily="2" charset="77"/>
                <a:ea typeface="+mj-ea"/>
                <a:cs typeface="+mj-cs"/>
              </a:rPr>
              <a:t>Welcome New Families!</a:t>
            </a:r>
          </a:p>
        </p:txBody>
      </p:sp>
      <p:cxnSp>
        <p:nvCxnSpPr>
          <p:cNvPr id="14" name="Straight Connector 13">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D5EC381-62B3-6C48-BC46-F20419BFA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8552" y="2885949"/>
            <a:ext cx="1305882" cy="1086101"/>
          </a:xfrm>
          <a:prstGeom prst="rect">
            <a:avLst/>
          </a:prstGeom>
        </p:spPr>
      </p:pic>
    </p:spTree>
    <p:extLst>
      <p:ext uri="{BB962C8B-B14F-4D97-AF65-F5344CB8AC3E}">
        <p14:creationId xmlns:p14="http://schemas.microsoft.com/office/powerpoint/2010/main" val="2391831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3409B97-C299-EF44-98B4-5F809765EB3E}"/>
              </a:ext>
            </a:extLst>
          </p:cNvPr>
          <p:cNvSpPr txBox="1"/>
          <p:nvPr/>
        </p:nvSpPr>
        <p:spPr>
          <a:xfrm>
            <a:off x="216143" y="83231"/>
            <a:ext cx="10489239" cy="658706"/>
          </a:xfrm>
          <a:prstGeom prst="rect">
            <a:avLst/>
          </a:prstGeom>
          <a:noFill/>
        </p:spPr>
        <p:txBody>
          <a:bodyPr wrap="square" rtlCol="0">
            <a:spAutoFit/>
          </a:bodyPr>
          <a:lstStyle/>
          <a:p>
            <a:pPr>
              <a:lnSpc>
                <a:spcPct val="150000"/>
              </a:lnSpc>
            </a:pPr>
            <a:r>
              <a:rPr lang="en-US" sz="2800" b="1" i="1" dirty="0">
                <a:solidFill>
                  <a:schemeClr val="bg1">
                    <a:lumMod val="50000"/>
                  </a:schemeClr>
                </a:solidFill>
                <a:latin typeface="Cambria" panose="02040503050406030204" pitchFamily="18" charset="0"/>
              </a:rPr>
              <a:t>Spring/Summer 2024 Fee and Level Grid</a:t>
            </a:r>
          </a:p>
        </p:txBody>
      </p:sp>
      <p:pic>
        <p:nvPicPr>
          <p:cNvPr id="3" name="Picture 2">
            <a:extLst>
              <a:ext uri="{FF2B5EF4-FFF2-40B4-BE49-F238E27FC236}">
                <a16:creationId xmlns:a16="http://schemas.microsoft.com/office/drawing/2014/main" id="{61D0865E-FF87-AC02-E1A1-E183FAE40662}"/>
              </a:ext>
            </a:extLst>
          </p:cNvPr>
          <p:cNvPicPr>
            <a:picLocks noChangeAspect="1"/>
          </p:cNvPicPr>
          <p:nvPr/>
        </p:nvPicPr>
        <p:blipFill>
          <a:blip r:embed="rId2"/>
          <a:stretch>
            <a:fillRect/>
          </a:stretch>
        </p:blipFill>
        <p:spPr>
          <a:xfrm>
            <a:off x="986116" y="672638"/>
            <a:ext cx="10638495" cy="6185362"/>
          </a:xfrm>
          <a:prstGeom prst="rect">
            <a:avLst/>
          </a:prstGeom>
        </p:spPr>
      </p:pic>
    </p:spTree>
    <p:extLst>
      <p:ext uri="{BB962C8B-B14F-4D97-AF65-F5344CB8AC3E}">
        <p14:creationId xmlns:p14="http://schemas.microsoft.com/office/powerpoint/2010/main" val="1989363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9F9002-4795-F149-BFB0-4C951219A5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1A19D65-5CC0-A547-9D8B-5A09AA1E2DB9}"/>
              </a:ext>
            </a:extLst>
          </p:cNvPr>
          <p:cNvSpPr txBox="1"/>
          <p:nvPr/>
        </p:nvSpPr>
        <p:spPr>
          <a:xfrm>
            <a:off x="522361" y="1282386"/>
            <a:ext cx="4685793" cy="589072"/>
          </a:xfrm>
          <a:prstGeom prst="rect">
            <a:avLst/>
          </a:prstGeom>
          <a:noFill/>
        </p:spPr>
        <p:txBody>
          <a:bodyPr wrap="square" rtlCol="0">
            <a:spAutoFit/>
          </a:bodyPr>
          <a:lstStyle/>
          <a:p>
            <a:pPr>
              <a:lnSpc>
                <a:spcPct val="150000"/>
              </a:lnSpc>
            </a:pPr>
            <a:r>
              <a:rPr lang="en-US" sz="2400" b="1" i="1" dirty="0">
                <a:solidFill>
                  <a:schemeClr val="bg1">
                    <a:lumMod val="50000"/>
                  </a:schemeClr>
                </a:solidFill>
                <a:latin typeface="Cambria" panose="02040503050406030204" pitchFamily="18" charset="0"/>
              </a:rPr>
              <a:t>LATE PICK-UP POLICY</a:t>
            </a:r>
          </a:p>
        </p:txBody>
      </p:sp>
      <p:sp>
        <p:nvSpPr>
          <p:cNvPr id="6" name="TextBox 5">
            <a:extLst>
              <a:ext uri="{FF2B5EF4-FFF2-40B4-BE49-F238E27FC236}">
                <a16:creationId xmlns:a16="http://schemas.microsoft.com/office/drawing/2014/main" id="{2E5E3DAF-6A3C-F44D-84D0-39F20742C566}"/>
              </a:ext>
            </a:extLst>
          </p:cNvPr>
          <p:cNvSpPr txBox="1"/>
          <p:nvPr/>
        </p:nvSpPr>
        <p:spPr>
          <a:xfrm>
            <a:off x="522360" y="1871458"/>
            <a:ext cx="3299142" cy="4793043"/>
          </a:xfrm>
          <a:prstGeom prst="rect">
            <a:avLst/>
          </a:prstGeom>
          <a:noFill/>
        </p:spPr>
        <p:txBody>
          <a:bodyPr wrap="square" rtlCol="0">
            <a:spAutoFit/>
          </a:bodyPr>
          <a:lstStyle/>
          <a:p>
            <a:pPr>
              <a:lnSpc>
                <a:spcPct val="150000"/>
              </a:lnSpc>
            </a:pPr>
            <a:r>
              <a:rPr lang="en-US" sz="1600" dirty="0">
                <a:solidFill>
                  <a:schemeClr val="bg1">
                    <a:lumMod val="50000"/>
                  </a:schemeClr>
                </a:solidFill>
                <a:latin typeface="Cambria" panose="02040503050406030204" pitchFamily="18" charset="0"/>
              </a:rPr>
              <a:t>At the conclusion of practice, there will be a 15-minute time period allowed for all swimmers to</a:t>
            </a:r>
          </a:p>
          <a:p>
            <a:pPr>
              <a:lnSpc>
                <a:spcPct val="150000"/>
              </a:lnSpc>
            </a:pPr>
            <a:r>
              <a:rPr lang="en-US" sz="1600" dirty="0">
                <a:solidFill>
                  <a:schemeClr val="bg1">
                    <a:lumMod val="50000"/>
                  </a:schemeClr>
                </a:solidFill>
                <a:latin typeface="Cambria" panose="02040503050406030204" pitchFamily="18" charset="0"/>
              </a:rPr>
              <a:t>shower, dress, and exit the locker rooms. Swimmers will not be allowed to remain in the pool area</a:t>
            </a:r>
          </a:p>
          <a:p>
            <a:pPr>
              <a:lnSpc>
                <a:spcPct val="150000"/>
              </a:lnSpc>
            </a:pPr>
            <a:r>
              <a:rPr lang="en-US" sz="1600" dirty="0">
                <a:solidFill>
                  <a:schemeClr val="bg1">
                    <a:lumMod val="50000"/>
                  </a:schemeClr>
                </a:solidFill>
                <a:latin typeface="Cambria" panose="02040503050406030204" pitchFamily="18" charset="0"/>
              </a:rPr>
              <a:t>or locker rooms beyond that 15-minute time period </a:t>
            </a:r>
          </a:p>
          <a:p>
            <a:pPr marL="171450" indent="-171450">
              <a:lnSpc>
                <a:spcPct val="150000"/>
              </a:lnSpc>
              <a:buFont typeface="Arial" panose="020B0604020202020204" pitchFamily="34" charset="0"/>
              <a:buChar char="•"/>
            </a:pPr>
            <a:r>
              <a:rPr lang="en-US" sz="1100" dirty="0">
                <a:solidFill>
                  <a:schemeClr val="bg1">
                    <a:lumMod val="50000"/>
                  </a:schemeClr>
                </a:solidFill>
                <a:latin typeface="Cambria" panose="02040503050406030204" pitchFamily="18" charset="0"/>
              </a:rPr>
              <a:t>Failure of a parent to pick up their swimmer within that 15-minute timeframe will result in a fine.  $20 will automatically be charged to the family’s account for each 15-minute time increment the swimmer remains at the facility. Charges will continue to accrue each 15 minutes until the swimmer is picked up.</a:t>
            </a:r>
          </a:p>
        </p:txBody>
      </p:sp>
    </p:spTree>
    <p:extLst>
      <p:ext uri="{BB962C8B-B14F-4D97-AF65-F5344CB8AC3E}">
        <p14:creationId xmlns:p14="http://schemas.microsoft.com/office/powerpoint/2010/main" val="3617395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591CC0-2113-F547-855F-CCA01ABFE62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97346"/>
            <a:ext cx="12192000" cy="6858000"/>
          </a:xfrm>
          <a:prstGeom prst="rect">
            <a:avLst/>
          </a:prstGeom>
        </p:spPr>
      </p:pic>
      <p:sp>
        <p:nvSpPr>
          <p:cNvPr id="9" name="TextBox 8">
            <a:extLst>
              <a:ext uri="{FF2B5EF4-FFF2-40B4-BE49-F238E27FC236}">
                <a16:creationId xmlns:a16="http://schemas.microsoft.com/office/drawing/2014/main" id="{63409B97-C299-EF44-98B4-5F809765EB3E}"/>
              </a:ext>
            </a:extLst>
          </p:cNvPr>
          <p:cNvSpPr txBox="1"/>
          <p:nvPr/>
        </p:nvSpPr>
        <p:spPr>
          <a:xfrm>
            <a:off x="356616" y="949117"/>
            <a:ext cx="11256264" cy="1131785"/>
          </a:xfrm>
          <a:prstGeom prst="rect">
            <a:avLst/>
          </a:prstGeom>
          <a:noFill/>
        </p:spPr>
        <p:txBody>
          <a:bodyPr wrap="square" rtlCol="0">
            <a:spAutoFit/>
          </a:bodyPr>
          <a:lstStyle/>
          <a:p>
            <a:pPr>
              <a:lnSpc>
                <a:spcPct val="150000"/>
              </a:lnSpc>
            </a:pPr>
            <a:r>
              <a:rPr lang="en-US" sz="2400" i="1" dirty="0">
                <a:solidFill>
                  <a:schemeClr val="bg1">
                    <a:lumMod val="50000"/>
                  </a:schemeClr>
                </a:solidFill>
                <a:latin typeface="Cambria" panose="02040503050406030204" pitchFamily="18" charset="0"/>
              </a:rPr>
              <a:t>For the 2024 Long Course Season there is a requirement of 1 volunteer points for all families. </a:t>
            </a:r>
          </a:p>
        </p:txBody>
      </p:sp>
      <p:sp>
        <p:nvSpPr>
          <p:cNvPr id="2" name="TextBox 1">
            <a:extLst>
              <a:ext uri="{FF2B5EF4-FFF2-40B4-BE49-F238E27FC236}">
                <a16:creationId xmlns:a16="http://schemas.microsoft.com/office/drawing/2014/main" id="{22A53D2E-C044-B40B-34F7-06A2AABDDFDF}"/>
              </a:ext>
            </a:extLst>
          </p:cNvPr>
          <p:cNvSpPr txBox="1"/>
          <p:nvPr/>
        </p:nvSpPr>
        <p:spPr>
          <a:xfrm>
            <a:off x="257185" y="102810"/>
            <a:ext cx="4685793" cy="589072"/>
          </a:xfrm>
          <a:prstGeom prst="rect">
            <a:avLst/>
          </a:prstGeom>
          <a:noFill/>
        </p:spPr>
        <p:txBody>
          <a:bodyPr wrap="square" rtlCol="0">
            <a:spAutoFit/>
          </a:bodyPr>
          <a:lstStyle/>
          <a:p>
            <a:pPr>
              <a:lnSpc>
                <a:spcPct val="150000"/>
              </a:lnSpc>
            </a:pPr>
            <a:r>
              <a:rPr lang="en-US" sz="2400" b="1" i="1" dirty="0">
                <a:solidFill>
                  <a:schemeClr val="bg1">
                    <a:lumMod val="50000"/>
                  </a:schemeClr>
                </a:solidFill>
                <a:latin typeface="Cambria" panose="02040503050406030204" pitchFamily="18" charset="0"/>
              </a:rPr>
              <a:t>Volunteer Requirements </a:t>
            </a:r>
          </a:p>
        </p:txBody>
      </p:sp>
      <p:sp>
        <p:nvSpPr>
          <p:cNvPr id="8" name="TextBox 7">
            <a:extLst>
              <a:ext uri="{FF2B5EF4-FFF2-40B4-BE49-F238E27FC236}">
                <a16:creationId xmlns:a16="http://schemas.microsoft.com/office/drawing/2014/main" id="{A6AB5F4F-BD7D-1598-EABF-543DF0670868}"/>
              </a:ext>
            </a:extLst>
          </p:cNvPr>
          <p:cNvSpPr txBox="1"/>
          <p:nvPr/>
        </p:nvSpPr>
        <p:spPr>
          <a:xfrm>
            <a:off x="356616" y="2253459"/>
            <a:ext cx="6094476" cy="1477328"/>
          </a:xfrm>
          <a:prstGeom prst="rect">
            <a:avLst/>
          </a:prstGeom>
          <a:noFill/>
        </p:spPr>
        <p:txBody>
          <a:bodyPr wrap="square">
            <a:spAutoFit/>
          </a:bodyPr>
          <a:lstStyle/>
          <a:p>
            <a:r>
              <a:rPr lang="en-US" b="1" dirty="0">
                <a:solidFill>
                  <a:srgbClr val="7F7F7F"/>
                </a:solidFill>
                <a:latin typeface="Cambria" panose="02040503050406030204" pitchFamily="18" charset="0"/>
                <a:ea typeface="Cambria" panose="02040503050406030204" pitchFamily="18" charset="0"/>
              </a:rPr>
              <a:t>Here are some links with instructions:</a:t>
            </a:r>
          </a:p>
          <a:p>
            <a:endParaRPr lang="en-US" dirty="0">
              <a:solidFill>
                <a:srgbClr val="7F7F7F"/>
              </a:solidFill>
              <a:latin typeface="Cambria" panose="02040503050406030204" pitchFamily="18" charset="0"/>
              <a:ea typeface="Cambria" panose="02040503050406030204" pitchFamily="18" charset="0"/>
            </a:endParaRPr>
          </a:p>
          <a:p>
            <a:r>
              <a:rPr lang="en-US" dirty="0">
                <a:solidFill>
                  <a:srgbClr val="7F7F7F"/>
                </a:solidFill>
                <a:latin typeface="Cambria" panose="02040503050406030204" pitchFamily="18" charset="0"/>
                <a:ea typeface="Cambria" panose="02040503050406030204" pitchFamily="18" charset="0"/>
                <a:hlinkClick r:id="rId3"/>
              </a:rPr>
              <a:t>Volunteer Position Descriptions</a:t>
            </a:r>
            <a:endParaRPr lang="en-US" dirty="0">
              <a:solidFill>
                <a:srgbClr val="7F7F7F"/>
              </a:solidFill>
              <a:latin typeface="Cambria" panose="02040503050406030204" pitchFamily="18" charset="0"/>
              <a:ea typeface="Cambria" panose="02040503050406030204" pitchFamily="18" charset="0"/>
            </a:endParaRPr>
          </a:p>
          <a:p>
            <a:r>
              <a:rPr lang="en-US" dirty="0">
                <a:solidFill>
                  <a:srgbClr val="7F7F7F"/>
                </a:solidFill>
                <a:latin typeface="Cambria" panose="02040503050406030204" pitchFamily="18" charset="0"/>
                <a:ea typeface="Cambria" panose="02040503050406030204" pitchFamily="18" charset="0"/>
                <a:hlinkClick r:id="rId4" action="ppaction://hlinkfile"/>
              </a:rPr>
              <a:t>How to Sign Up for Jobs (or remove sign ups)</a:t>
            </a:r>
            <a:endParaRPr lang="en-US" dirty="0">
              <a:solidFill>
                <a:srgbClr val="7F7F7F"/>
              </a:solidFill>
              <a:latin typeface="Cambria" panose="02040503050406030204" pitchFamily="18" charset="0"/>
              <a:ea typeface="Cambria" panose="02040503050406030204" pitchFamily="18" charset="0"/>
            </a:endParaRPr>
          </a:p>
          <a:p>
            <a:r>
              <a:rPr lang="en-US" dirty="0">
                <a:solidFill>
                  <a:srgbClr val="7F7F7F"/>
                </a:solidFill>
                <a:latin typeface="Cambria" panose="02040503050406030204" pitchFamily="18" charset="0"/>
                <a:ea typeface="Cambria" panose="02040503050406030204" pitchFamily="18" charset="0"/>
                <a:hlinkClick r:id="rId5"/>
              </a:rPr>
              <a:t>How to: View Current Completed Hours/Points</a:t>
            </a:r>
            <a:endParaRPr lang="en-US" dirty="0">
              <a:solidFill>
                <a:srgbClr val="7F7F7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99636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13835B-9D59-2340-9A3B-6A378CA2F37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D2AB44F-4E0D-40A9-889A-CBB737582FFD}"/>
              </a:ext>
            </a:extLst>
          </p:cNvPr>
          <p:cNvSpPr txBox="1"/>
          <p:nvPr/>
        </p:nvSpPr>
        <p:spPr>
          <a:xfrm>
            <a:off x="6592823" y="947010"/>
            <a:ext cx="4685793" cy="589072"/>
          </a:xfrm>
          <a:prstGeom prst="rect">
            <a:avLst/>
          </a:prstGeom>
          <a:noFill/>
        </p:spPr>
        <p:txBody>
          <a:bodyPr wrap="square" rtlCol="0">
            <a:spAutoFit/>
          </a:bodyPr>
          <a:lstStyle/>
          <a:p>
            <a:pPr>
              <a:lnSpc>
                <a:spcPct val="150000"/>
              </a:lnSpc>
            </a:pPr>
            <a:r>
              <a:rPr lang="en-US" sz="2400" b="1" i="1" dirty="0">
                <a:solidFill>
                  <a:schemeClr val="bg1">
                    <a:lumMod val="50000"/>
                  </a:schemeClr>
                </a:solidFill>
                <a:latin typeface="Cambria" panose="02040503050406030204" pitchFamily="18" charset="0"/>
              </a:rPr>
              <a:t>Practice Calendar</a:t>
            </a:r>
          </a:p>
        </p:txBody>
      </p:sp>
      <p:sp>
        <p:nvSpPr>
          <p:cNvPr id="9" name="TextBox 8">
            <a:extLst>
              <a:ext uri="{FF2B5EF4-FFF2-40B4-BE49-F238E27FC236}">
                <a16:creationId xmlns:a16="http://schemas.microsoft.com/office/drawing/2014/main" id="{E0C5D491-D2BA-E14F-9E53-8AF5CF151C12}"/>
              </a:ext>
            </a:extLst>
          </p:cNvPr>
          <p:cNvSpPr txBox="1"/>
          <p:nvPr/>
        </p:nvSpPr>
        <p:spPr>
          <a:xfrm>
            <a:off x="6592823" y="1536082"/>
            <a:ext cx="4685793" cy="2632003"/>
          </a:xfrm>
          <a:prstGeom prst="rect">
            <a:avLst/>
          </a:prstGeom>
          <a:noFill/>
        </p:spPr>
        <p:txBody>
          <a:bodyPr wrap="square" rtlCol="0">
            <a:spAutoFit/>
          </a:bodyPr>
          <a:lstStyle/>
          <a:p>
            <a:pPr>
              <a:lnSpc>
                <a:spcPct val="150000"/>
              </a:lnSpc>
            </a:pPr>
            <a:r>
              <a:rPr lang="en-US" sz="1600" dirty="0">
                <a:solidFill>
                  <a:schemeClr val="bg1">
                    <a:lumMod val="50000"/>
                  </a:schemeClr>
                </a:solidFill>
                <a:latin typeface="Cambria" panose="02040503050406030204" pitchFamily="18" charset="0"/>
              </a:rPr>
              <a:t>Practice calendars are typically posted 1 month at a time - we will provide this to you ASAP, we are dependent on schools and Community Ed schedules to be done first.</a:t>
            </a:r>
          </a:p>
          <a:p>
            <a:pPr marL="380990" indent="-380990">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rPr>
              <a:t>DL – Dry Land</a:t>
            </a:r>
          </a:p>
          <a:p>
            <a:pPr marL="380990" indent="-380990">
              <a:lnSpc>
                <a:spcPct val="150000"/>
              </a:lnSpc>
              <a:buFont typeface="Arial" panose="020B0604020202020204" pitchFamily="34" charset="0"/>
              <a:buChar char="•"/>
            </a:pPr>
            <a:endParaRPr lang="en-US" sz="1600" dirty="0">
              <a:solidFill>
                <a:schemeClr val="bg1">
                  <a:lumMod val="50000"/>
                </a:schemeClr>
              </a:solidFill>
              <a:latin typeface="Cambria" panose="02040503050406030204" pitchFamily="18" charset="0"/>
            </a:endParaRPr>
          </a:p>
          <a:p>
            <a:pPr marL="380990" indent="-380990">
              <a:lnSpc>
                <a:spcPct val="150000"/>
              </a:lnSpc>
              <a:buFont typeface="Arial" panose="020B0604020202020204" pitchFamily="34" charset="0"/>
              <a:buChar char="•"/>
            </a:pPr>
            <a:endParaRPr lang="en-US" sz="1600" dirty="0">
              <a:solidFill>
                <a:schemeClr val="bg1">
                  <a:lumMod val="50000"/>
                </a:schemeClr>
              </a:solidFill>
              <a:latin typeface="Cambria" panose="02040503050406030204" pitchFamily="18" charset="0"/>
            </a:endParaRPr>
          </a:p>
        </p:txBody>
      </p:sp>
    </p:spTree>
    <p:extLst>
      <p:ext uri="{BB962C8B-B14F-4D97-AF65-F5344CB8AC3E}">
        <p14:creationId xmlns:p14="http://schemas.microsoft.com/office/powerpoint/2010/main" val="3248991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9F9002-4795-F149-BFB0-4C951219A58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1A19D65-5CC0-A547-9D8B-5A09AA1E2DB9}"/>
              </a:ext>
            </a:extLst>
          </p:cNvPr>
          <p:cNvSpPr txBox="1"/>
          <p:nvPr/>
        </p:nvSpPr>
        <p:spPr>
          <a:xfrm>
            <a:off x="233722" y="922699"/>
            <a:ext cx="4685793" cy="589072"/>
          </a:xfrm>
          <a:prstGeom prst="rect">
            <a:avLst/>
          </a:prstGeom>
          <a:noFill/>
        </p:spPr>
        <p:txBody>
          <a:bodyPr wrap="square" rtlCol="0">
            <a:spAutoFit/>
          </a:bodyPr>
          <a:lstStyle/>
          <a:p>
            <a:pPr>
              <a:lnSpc>
                <a:spcPct val="150000"/>
              </a:lnSpc>
            </a:pPr>
            <a:r>
              <a:rPr lang="en-US" sz="2400" b="1" i="1" dirty="0">
                <a:solidFill>
                  <a:schemeClr val="bg1">
                    <a:lumMod val="50000"/>
                  </a:schemeClr>
                </a:solidFill>
                <a:latin typeface="Cambria" panose="02040503050406030204" pitchFamily="18" charset="0"/>
              </a:rPr>
              <a:t>Meet Schedule</a:t>
            </a:r>
          </a:p>
        </p:txBody>
      </p:sp>
      <p:sp>
        <p:nvSpPr>
          <p:cNvPr id="6" name="TextBox 5">
            <a:extLst>
              <a:ext uri="{FF2B5EF4-FFF2-40B4-BE49-F238E27FC236}">
                <a16:creationId xmlns:a16="http://schemas.microsoft.com/office/drawing/2014/main" id="{2E5E3DAF-6A3C-F44D-84D0-39F20742C566}"/>
              </a:ext>
            </a:extLst>
          </p:cNvPr>
          <p:cNvSpPr txBox="1"/>
          <p:nvPr/>
        </p:nvSpPr>
        <p:spPr>
          <a:xfrm>
            <a:off x="155448" y="1511771"/>
            <a:ext cx="3812372" cy="4478662"/>
          </a:xfrm>
          <a:prstGeom prst="rect">
            <a:avLst/>
          </a:prstGeom>
          <a:noFill/>
        </p:spPr>
        <p:txBody>
          <a:bodyPr wrap="square" rtlCol="0">
            <a:spAutoFit/>
          </a:bodyPr>
          <a:lstStyle/>
          <a:p>
            <a:pPr>
              <a:lnSpc>
                <a:spcPct val="150000"/>
              </a:lnSpc>
            </a:pPr>
            <a:r>
              <a:rPr lang="en-US" sz="1600" dirty="0">
                <a:solidFill>
                  <a:schemeClr val="bg1">
                    <a:lumMod val="50000"/>
                  </a:schemeClr>
                </a:solidFill>
                <a:latin typeface="Cambria" panose="02040503050406030204" pitchFamily="18" charset="0"/>
              </a:rPr>
              <a:t>Registering for swim meets is done entirely through our web site.  All meets are set up at the beginning of the season and will initially include the date(s), host team and location, and eligibility.  We post more detailed information about each meet as the host teams release it.</a:t>
            </a:r>
          </a:p>
          <a:p>
            <a:pPr marL="285750" indent="-285750">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hlinkClick r:id="rId3"/>
              </a:rPr>
              <a:t>How to Register (or Decline) a Meet</a:t>
            </a:r>
            <a:endParaRPr lang="en-US" sz="1600" dirty="0">
              <a:solidFill>
                <a:schemeClr val="bg1">
                  <a:lumMod val="50000"/>
                </a:schemeClr>
              </a:solidFill>
              <a:latin typeface="Cambria" panose="02040503050406030204" pitchFamily="18" charset="0"/>
            </a:endParaRPr>
          </a:p>
          <a:p>
            <a:pPr marL="742950" lvl="1" indent="-285750">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rPr>
              <a:t>Link to step-by-step tutorial of how to register (or Decline) a meet and selecting events</a:t>
            </a:r>
          </a:p>
          <a:p>
            <a:pPr>
              <a:lnSpc>
                <a:spcPct val="150000"/>
              </a:lnSpc>
            </a:pPr>
            <a:r>
              <a:rPr lang="en-US" sz="1600" dirty="0">
                <a:solidFill>
                  <a:schemeClr val="bg1">
                    <a:lumMod val="50000"/>
                  </a:schemeClr>
                </a:solidFill>
                <a:latin typeface="Cambria" panose="02040503050406030204" pitchFamily="18" charset="0"/>
              </a:rPr>
              <a:t> </a:t>
            </a:r>
          </a:p>
        </p:txBody>
      </p:sp>
    </p:spTree>
    <p:extLst>
      <p:ext uri="{BB962C8B-B14F-4D97-AF65-F5344CB8AC3E}">
        <p14:creationId xmlns:p14="http://schemas.microsoft.com/office/powerpoint/2010/main" val="1374484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9F9002-4795-F149-BFB0-4C951219A58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1A19D65-5CC0-A547-9D8B-5A09AA1E2DB9}"/>
              </a:ext>
            </a:extLst>
          </p:cNvPr>
          <p:cNvSpPr txBox="1"/>
          <p:nvPr/>
        </p:nvSpPr>
        <p:spPr>
          <a:xfrm>
            <a:off x="4096512" y="1775134"/>
            <a:ext cx="4005072" cy="577787"/>
          </a:xfrm>
          <a:prstGeom prst="rect">
            <a:avLst/>
          </a:prstGeom>
          <a:noFill/>
        </p:spPr>
        <p:txBody>
          <a:bodyPr wrap="square" rtlCol="0">
            <a:spAutoFit/>
          </a:bodyPr>
          <a:lstStyle/>
          <a:p>
            <a:pPr algn="ctr">
              <a:lnSpc>
                <a:spcPct val="150000"/>
              </a:lnSpc>
            </a:pPr>
            <a:r>
              <a:rPr lang="en-US" sz="2400" b="1" i="1" dirty="0">
                <a:solidFill>
                  <a:schemeClr val="bg1">
                    <a:lumMod val="50000"/>
                  </a:schemeClr>
                </a:solidFill>
                <a:latin typeface="Cambria" panose="02040503050406030204" pitchFamily="18" charset="0"/>
              </a:rPr>
              <a:t>Let’s Connect! </a:t>
            </a:r>
          </a:p>
        </p:txBody>
      </p:sp>
      <p:sp>
        <p:nvSpPr>
          <p:cNvPr id="6" name="TextBox 5">
            <a:extLst>
              <a:ext uri="{FF2B5EF4-FFF2-40B4-BE49-F238E27FC236}">
                <a16:creationId xmlns:a16="http://schemas.microsoft.com/office/drawing/2014/main" id="{2E5E3DAF-6A3C-F44D-84D0-39F20742C566}"/>
              </a:ext>
            </a:extLst>
          </p:cNvPr>
          <p:cNvSpPr txBox="1"/>
          <p:nvPr/>
        </p:nvSpPr>
        <p:spPr>
          <a:xfrm>
            <a:off x="4580919" y="2702872"/>
            <a:ext cx="3389038" cy="2262671"/>
          </a:xfrm>
          <a:prstGeom prst="rect">
            <a:avLst/>
          </a:prstGeom>
          <a:noFill/>
        </p:spPr>
        <p:txBody>
          <a:bodyPr wrap="square" rtlCol="0">
            <a:spAutoFit/>
          </a:bodyPr>
          <a:lstStyle/>
          <a:p>
            <a:pPr marL="380990" indent="-380990">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rPr>
              <a:t>Find us on Facebook! </a:t>
            </a:r>
          </a:p>
          <a:p>
            <a:pPr marL="838190" lvl="1" indent="-380990">
              <a:lnSpc>
                <a:spcPct val="150000"/>
              </a:lnSpc>
              <a:buFont typeface="Arial" panose="020B0604020202020204" pitchFamily="34" charset="0"/>
              <a:buChar char="•"/>
            </a:pPr>
            <a:r>
              <a:rPr lang="en-US" sz="1600" b="1" dirty="0">
                <a:solidFill>
                  <a:schemeClr val="bg1">
                    <a:lumMod val="50000"/>
                  </a:schemeClr>
                </a:solidFill>
                <a:latin typeface="Cambria" panose="02040503050406030204" pitchFamily="18" charset="0"/>
              </a:rPr>
              <a:t>MN Sea Devils Parents</a:t>
            </a:r>
          </a:p>
          <a:p>
            <a:pPr marL="838190" lvl="1" indent="-380990">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rPr>
              <a:t>Connect with other swim parents – connect, ask questions, or even carpool options!</a:t>
            </a:r>
          </a:p>
        </p:txBody>
      </p:sp>
    </p:spTree>
    <p:extLst>
      <p:ext uri="{BB962C8B-B14F-4D97-AF65-F5344CB8AC3E}">
        <p14:creationId xmlns:p14="http://schemas.microsoft.com/office/powerpoint/2010/main" val="3934229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3409B97-C299-EF44-98B4-5F809765EB3E}"/>
              </a:ext>
            </a:extLst>
          </p:cNvPr>
          <p:cNvSpPr txBox="1"/>
          <p:nvPr/>
        </p:nvSpPr>
        <p:spPr>
          <a:xfrm>
            <a:off x="913872" y="2110721"/>
            <a:ext cx="4426757" cy="2020825"/>
          </a:xfrm>
          <a:prstGeom prst="rect">
            <a:avLst/>
          </a:prstGeom>
        </p:spPr>
        <p:txBody>
          <a:bodyPr vert="horz" lIns="91440" tIns="45720" rIns="91440" bIns="45720" rtlCol="0" anchor="t">
            <a:normAutofit/>
          </a:bodyPr>
          <a:lstStyle/>
          <a:p>
            <a:pPr>
              <a:lnSpc>
                <a:spcPct val="150000"/>
              </a:lnSpc>
            </a:pPr>
            <a:r>
              <a:rPr lang="en-US" sz="4000" b="1" i="1" dirty="0">
                <a:solidFill>
                  <a:schemeClr val="bg1">
                    <a:lumMod val="50000"/>
                  </a:schemeClr>
                </a:solidFill>
                <a:latin typeface="Cambria" panose="02040503050406030204" pitchFamily="18" charset="0"/>
              </a:rPr>
              <a:t>Questions? </a:t>
            </a:r>
          </a:p>
        </p:txBody>
      </p:sp>
      <p:sp>
        <p:nvSpPr>
          <p:cNvPr id="1041" name="Oval 1040">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7383" y="197110"/>
            <a:ext cx="2020824" cy="202082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a:extLst>
              <a:ext uri="{FF2B5EF4-FFF2-40B4-BE49-F238E27FC236}">
                <a16:creationId xmlns:a16="http://schemas.microsoft.com/office/drawing/2014/main" id="{7DAD0149-0825-28C8-845D-81CA6FA2C3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98" r="16498" b="-5"/>
          <a:stretch/>
        </p:blipFill>
        <p:spPr bwMode="auto">
          <a:xfrm>
            <a:off x="5761975"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noFill/>
          <a:extLst>
            <a:ext uri="{909E8E84-426E-40DD-AFC4-6F175D3DCCD1}">
              <a14:hiddenFill xmlns:a14="http://schemas.microsoft.com/office/drawing/2010/main">
                <a:solidFill>
                  <a:srgbClr val="FFFFFF"/>
                </a:solidFill>
              </a14:hiddenFill>
            </a:ext>
          </a:extLst>
        </p:spPr>
      </p:pic>
      <p:sp>
        <p:nvSpPr>
          <p:cNvPr id="1043" name="Freeform: Shape 1042">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5" name="Oval 1044">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196" y="2550745"/>
            <a:ext cx="3072384" cy="307238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B30DFDB9-F434-DB22-614C-E1D102A35F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30" r="8770"/>
          <a:stretch/>
        </p:blipFill>
        <p:spPr bwMode="auto">
          <a:xfrm>
            <a:off x="5933788"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6D14F33-60CD-FEE7-3B5E-C9225DBE51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450" r="-3" b="11680"/>
          <a:stretch/>
        </p:blipFill>
        <p:spPr bwMode="auto">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rgbClr val="FFFFFF"/>
                </a:solidFill>
              </a14:hiddenFill>
            </a:ext>
          </a:extLst>
        </p:spPr>
      </p:pic>
      <p:sp>
        <p:nvSpPr>
          <p:cNvPr id="1047" name="Freeform: Shape 1046">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0930"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9" name="Freeform: Shape 1048">
            <a:extLst>
              <a:ext uri="{FF2B5EF4-FFF2-40B4-BE49-F238E27FC236}">
                <a16:creationId xmlns:a16="http://schemas.microsoft.com/office/drawing/2014/main" id="{0640CCAE-325C-4DD0-BB26-38BF690F3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0935"/>
            <a:ext cx="1732108" cy="2175118"/>
          </a:xfrm>
          <a:custGeom>
            <a:avLst/>
            <a:gdLst>
              <a:gd name="connsiteX0" fmla="*/ 644549 w 1732108"/>
              <a:gd name="connsiteY0" fmla="*/ 0 h 2175118"/>
              <a:gd name="connsiteX1" fmla="*/ 1732108 w 1732108"/>
              <a:gd name="connsiteY1" fmla="*/ 1087559 h 2175118"/>
              <a:gd name="connsiteX2" fmla="*/ 644549 w 1732108"/>
              <a:gd name="connsiteY2" fmla="*/ 2175118 h 2175118"/>
              <a:gd name="connsiteX3" fmla="*/ 36485 w 1732108"/>
              <a:gd name="connsiteY3" fmla="*/ 1989380 h 2175118"/>
              <a:gd name="connsiteX4" fmla="*/ 0 w 1732108"/>
              <a:gd name="connsiteY4" fmla="*/ 1959278 h 2175118"/>
              <a:gd name="connsiteX5" fmla="*/ 0 w 1732108"/>
              <a:gd name="connsiteY5" fmla="*/ 215841 h 2175118"/>
              <a:gd name="connsiteX6" fmla="*/ 36485 w 1732108"/>
              <a:gd name="connsiteY6" fmla="*/ 185738 h 2175118"/>
              <a:gd name="connsiteX7" fmla="*/ 644549 w 1732108"/>
              <a:gd name="connsiteY7" fmla="*/ 0 h 217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2108" h="2175118">
                <a:moveTo>
                  <a:pt x="644549" y="0"/>
                </a:moveTo>
                <a:cubicBezTo>
                  <a:pt x="1245191" y="0"/>
                  <a:pt x="1732108" y="486917"/>
                  <a:pt x="1732108" y="1087559"/>
                </a:cubicBezTo>
                <a:cubicBezTo>
                  <a:pt x="1732108" y="1688201"/>
                  <a:pt x="1245191" y="2175118"/>
                  <a:pt x="644549" y="2175118"/>
                </a:cubicBezTo>
                <a:cubicBezTo>
                  <a:pt x="419308" y="2175118"/>
                  <a:pt x="210060" y="2106646"/>
                  <a:pt x="36485" y="1989380"/>
                </a:cubicBezTo>
                <a:lnTo>
                  <a:pt x="0" y="1959278"/>
                </a:lnTo>
                <a:lnTo>
                  <a:pt x="0" y="215841"/>
                </a:lnTo>
                <a:lnTo>
                  <a:pt x="36485" y="185738"/>
                </a:lnTo>
                <a:cubicBezTo>
                  <a:pt x="210060" y="68473"/>
                  <a:pt x="419308" y="0"/>
                  <a:pt x="644549"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4" name="Picture 10">
            <a:extLst>
              <a:ext uri="{FF2B5EF4-FFF2-40B4-BE49-F238E27FC236}">
                <a16:creationId xmlns:a16="http://schemas.microsoft.com/office/drawing/2014/main" id="{224D8084-6BB7-1220-F4BB-D6F5DB69EA7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140" r="13666" b="-2"/>
          <a:stretch/>
        </p:blipFill>
        <p:spPr bwMode="auto">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94075473-E5F6-98C1-9D95-8AA19259E27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799" r="5" b="19712"/>
          <a:stretch/>
        </p:blipFill>
        <p:spPr bwMode="auto">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noFill/>
          <a:extLst>
            <a:ext uri="{909E8E84-426E-40DD-AFC4-6F175D3DCCD1}">
              <a14:hiddenFill xmlns:a14="http://schemas.microsoft.com/office/drawing/2010/main">
                <a:solidFill>
                  <a:srgbClr val="FFFFFF"/>
                </a:solidFill>
              </a14:hiddenFill>
            </a:ext>
          </a:extLst>
        </p:spPr>
      </p:pic>
      <p:sp>
        <p:nvSpPr>
          <p:cNvPr id="1051" name="Freeform: Shape 1050">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8" name="Picture 4">
            <a:extLst>
              <a:ext uri="{FF2B5EF4-FFF2-40B4-BE49-F238E27FC236}">
                <a16:creationId xmlns:a16="http://schemas.microsoft.com/office/drawing/2014/main" id="{54245644-76E9-1297-106C-D82E8A41B92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38" r="11719" b="4"/>
          <a:stretch/>
        </p:blipFill>
        <p:spPr bwMode="auto">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220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8D42DD-F7DB-5B4B-A759-4B1D51770C47}"/>
              </a:ext>
            </a:extLst>
          </p:cNvPr>
          <p:cNvSpPr/>
          <p:nvPr/>
        </p:nvSpPr>
        <p:spPr>
          <a:xfrm>
            <a:off x="0" y="0"/>
            <a:ext cx="6096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70849EC4-50C2-3944-9846-8C57312FD4C5}"/>
              </a:ext>
            </a:extLst>
          </p:cNvPr>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D2AB44F-4E0D-40A9-889A-CBB737582FFD}"/>
              </a:ext>
            </a:extLst>
          </p:cNvPr>
          <p:cNvSpPr txBox="1"/>
          <p:nvPr/>
        </p:nvSpPr>
        <p:spPr>
          <a:xfrm>
            <a:off x="6656831" y="616585"/>
            <a:ext cx="4685793" cy="589072"/>
          </a:xfrm>
          <a:prstGeom prst="rect">
            <a:avLst/>
          </a:prstGeom>
          <a:noFill/>
        </p:spPr>
        <p:txBody>
          <a:bodyPr wrap="square" rtlCol="0">
            <a:spAutoFit/>
          </a:bodyPr>
          <a:lstStyle/>
          <a:p>
            <a:pPr>
              <a:lnSpc>
                <a:spcPct val="150000"/>
              </a:lnSpc>
            </a:pPr>
            <a:r>
              <a:rPr lang="en-US" sz="2400" i="1" dirty="0">
                <a:solidFill>
                  <a:schemeClr val="bg1">
                    <a:lumMod val="50000"/>
                  </a:schemeClr>
                </a:solidFill>
                <a:latin typeface="Cambria" panose="02040503050406030204" pitchFamily="18" charset="0"/>
              </a:rPr>
              <a:t>About Our Team</a:t>
            </a:r>
          </a:p>
        </p:txBody>
      </p:sp>
      <p:sp>
        <p:nvSpPr>
          <p:cNvPr id="9" name="TextBox 8">
            <a:extLst>
              <a:ext uri="{FF2B5EF4-FFF2-40B4-BE49-F238E27FC236}">
                <a16:creationId xmlns:a16="http://schemas.microsoft.com/office/drawing/2014/main" id="{E0C5D491-D2BA-E14F-9E53-8AF5CF151C12}"/>
              </a:ext>
            </a:extLst>
          </p:cNvPr>
          <p:cNvSpPr txBox="1"/>
          <p:nvPr/>
        </p:nvSpPr>
        <p:spPr>
          <a:xfrm>
            <a:off x="6656831" y="1271342"/>
            <a:ext cx="4685793" cy="5955989"/>
          </a:xfrm>
          <a:prstGeom prst="rect">
            <a:avLst/>
          </a:prstGeom>
          <a:noFill/>
        </p:spPr>
        <p:txBody>
          <a:bodyPr wrap="square" rtlCol="0">
            <a:spAutoFit/>
          </a:bodyPr>
          <a:lstStyle/>
          <a:p>
            <a:pPr marL="380990" indent="-380990">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rPr>
              <a:t>Mission statement</a:t>
            </a:r>
          </a:p>
          <a:p>
            <a:pPr marL="380990" indent="-380990">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rPr>
              <a:t>Our core beliefs</a:t>
            </a:r>
          </a:p>
          <a:p>
            <a:pPr marL="380990" indent="-380990">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rPr>
              <a:t>How our team is run </a:t>
            </a:r>
          </a:p>
          <a:p>
            <a:pPr marL="838190" lvl="1" indent="-380990">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rPr>
              <a:t>Coaches</a:t>
            </a:r>
          </a:p>
          <a:p>
            <a:pPr marL="838190" lvl="1" indent="-380990">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rPr>
              <a:t>Board</a:t>
            </a:r>
          </a:p>
          <a:p>
            <a:pPr marL="838190" lvl="1" indent="-380990">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rPr>
              <a:t>Parent Volunteers</a:t>
            </a:r>
          </a:p>
          <a:p>
            <a:pPr marL="380990" indent="-380990">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rPr>
              <a:t>Practice Locations</a:t>
            </a:r>
          </a:p>
          <a:p>
            <a:pPr marL="380990" indent="-380990">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rPr>
              <a:t>Required Equipment</a:t>
            </a:r>
          </a:p>
          <a:p>
            <a:pPr marL="380990" indent="-380990">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rPr>
              <a:t>Fee Schedule</a:t>
            </a:r>
          </a:p>
          <a:p>
            <a:pPr marL="380990" indent="-380990">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rPr>
              <a:t>Policy Review</a:t>
            </a:r>
          </a:p>
          <a:p>
            <a:pPr marL="380990" indent="-380990">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rPr>
              <a:t>Volunteer Requirements</a:t>
            </a:r>
          </a:p>
          <a:p>
            <a:pPr marL="380990" indent="-380990">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rPr>
              <a:t>Practice Schedule</a:t>
            </a:r>
          </a:p>
          <a:p>
            <a:pPr marL="380990" indent="-380990">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rPr>
              <a:t>Meets</a:t>
            </a:r>
          </a:p>
          <a:p>
            <a:pPr marL="380990" indent="-380990">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rPr>
              <a:t>Helpful Links</a:t>
            </a:r>
          </a:p>
          <a:p>
            <a:pPr marL="380990" indent="-380990">
              <a:lnSpc>
                <a:spcPct val="150000"/>
              </a:lnSpc>
              <a:buFont typeface="Arial" panose="020B0604020202020204" pitchFamily="34" charset="0"/>
              <a:buChar char="•"/>
            </a:pPr>
            <a:endParaRPr lang="en-US" sz="1600" dirty="0">
              <a:solidFill>
                <a:schemeClr val="bg1">
                  <a:lumMod val="50000"/>
                </a:schemeClr>
              </a:solidFill>
              <a:latin typeface="Cambria" panose="02040503050406030204" pitchFamily="18" charset="0"/>
            </a:endParaRPr>
          </a:p>
          <a:p>
            <a:pPr marL="380990" indent="-380990">
              <a:lnSpc>
                <a:spcPct val="150000"/>
              </a:lnSpc>
              <a:buFont typeface="Arial" panose="020B0604020202020204" pitchFamily="34" charset="0"/>
              <a:buChar char="•"/>
            </a:pPr>
            <a:endParaRPr lang="en-US" sz="1600" dirty="0">
              <a:solidFill>
                <a:schemeClr val="bg1">
                  <a:lumMod val="50000"/>
                </a:schemeClr>
              </a:solidFill>
              <a:latin typeface="Cambria" panose="02040503050406030204" pitchFamily="18" charset="0"/>
            </a:endParaRPr>
          </a:p>
        </p:txBody>
      </p:sp>
      <p:pic>
        <p:nvPicPr>
          <p:cNvPr id="10" name="Picture 9">
            <a:extLst>
              <a:ext uri="{FF2B5EF4-FFF2-40B4-BE49-F238E27FC236}">
                <a16:creationId xmlns:a16="http://schemas.microsoft.com/office/drawing/2014/main" id="{DABAF784-B8FE-2F43-B983-6572117E3AD8}"/>
              </a:ext>
            </a:extLst>
          </p:cNvPr>
          <p:cNvPicPr>
            <a:picLocks noChangeAspect="1"/>
          </p:cNvPicPr>
          <p:nvPr/>
        </p:nvPicPr>
        <p:blipFill>
          <a:blip r:embed="rId2">
            <a:alphaModFix amt="43000"/>
            <a:extLst>
              <a:ext uri="{28A0092B-C50C-407E-A947-70E740481C1C}">
                <a14:useLocalDpi xmlns:a14="http://schemas.microsoft.com/office/drawing/2010/main" val="0"/>
              </a:ext>
            </a:extLst>
          </a:blip>
          <a:stretch>
            <a:fillRect/>
          </a:stretch>
        </p:blipFill>
        <p:spPr>
          <a:xfrm>
            <a:off x="10913608" y="5830606"/>
            <a:ext cx="978277" cy="813632"/>
          </a:xfrm>
          <a:prstGeom prst="rect">
            <a:avLst/>
          </a:prstGeom>
        </p:spPr>
      </p:pic>
      <p:pic>
        <p:nvPicPr>
          <p:cNvPr id="4" name="Picture Placeholder 7">
            <a:extLst>
              <a:ext uri="{FF2B5EF4-FFF2-40B4-BE49-F238E27FC236}">
                <a16:creationId xmlns:a16="http://schemas.microsoft.com/office/drawing/2014/main" id="{8C822D58-33BA-89EA-3164-9DDF7DB13EA7}"/>
              </a:ext>
            </a:extLst>
          </p:cNvPr>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1010130" y="1828334"/>
            <a:ext cx="4075739" cy="31897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6779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13835B-9D59-2340-9A3B-6A378CA2F37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D2AB44F-4E0D-40A9-889A-CBB737582FFD}"/>
              </a:ext>
            </a:extLst>
          </p:cNvPr>
          <p:cNvSpPr txBox="1"/>
          <p:nvPr/>
        </p:nvSpPr>
        <p:spPr>
          <a:xfrm>
            <a:off x="6610076" y="377666"/>
            <a:ext cx="4685793" cy="589072"/>
          </a:xfrm>
          <a:prstGeom prst="rect">
            <a:avLst/>
          </a:prstGeom>
          <a:noFill/>
        </p:spPr>
        <p:txBody>
          <a:bodyPr wrap="square" rtlCol="0">
            <a:spAutoFit/>
          </a:bodyPr>
          <a:lstStyle/>
          <a:p>
            <a:pPr>
              <a:lnSpc>
                <a:spcPct val="150000"/>
              </a:lnSpc>
            </a:pPr>
            <a:r>
              <a:rPr lang="en-US" sz="2400" b="1" i="1" dirty="0">
                <a:solidFill>
                  <a:schemeClr val="bg1">
                    <a:lumMod val="50000"/>
                  </a:schemeClr>
                </a:solidFill>
                <a:latin typeface="Cambria" panose="02040503050406030204" pitchFamily="18" charset="0"/>
              </a:rPr>
              <a:t>Mission statement</a:t>
            </a:r>
          </a:p>
        </p:txBody>
      </p:sp>
      <p:sp>
        <p:nvSpPr>
          <p:cNvPr id="9" name="TextBox 8">
            <a:extLst>
              <a:ext uri="{FF2B5EF4-FFF2-40B4-BE49-F238E27FC236}">
                <a16:creationId xmlns:a16="http://schemas.microsoft.com/office/drawing/2014/main" id="{E0C5D491-D2BA-E14F-9E53-8AF5CF151C12}"/>
              </a:ext>
            </a:extLst>
          </p:cNvPr>
          <p:cNvSpPr txBox="1"/>
          <p:nvPr/>
        </p:nvSpPr>
        <p:spPr>
          <a:xfrm>
            <a:off x="6610076" y="966738"/>
            <a:ext cx="4685793" cy="5217326"/>
          </a:xfrm>
          <a:prstGeom prst="rect">
            <a:avLst/>
          </a:prstGeom>
          <a:noFill/>
        </p:spPr>
        <p:txBody>
          <a:bodyPr wrap="square" rtlCol="0">
            <a:spAutoFit/>
          </a:bodyPr>
          <a:lstStyle/>
          <a:p>
            <a:pPr fontAlgn="base">
              <a:lnSpc>
                <a:spcPct val="150000"/>
              </a:lnSpc>
            </a:pPr>
            <a:r>
              <a:rPr lang="en-US" sz="1600" dirty="0">
                <a:solidFill>
                  <a:schemeClr val="bg1">
                    <a:lumMod val="50000"/>
                  </a:schemeClr>
                </a:solidFill>
                <a:latin typeface="Cambria" panose="02040503050406030204" pitchFamily="18" charset="0"/>
              </a:rPr>
              <a:t>Our mission is to create and maintain a swim club that </a:t>
            </a:r>
            <a:r>
              <a:rPr lang="en-US" sz="1600" b="1" dirty="0">
                <a:solidFill>
                  <a:schemeClr val="bg1">
                    <a:lumMod val="50000"/>
                  </a:schemeClr>
                </a:solidFill>
                <a:latin typeface="Cambria" panose="02040503050406030204" pitchFamily="18" charset="0"/>
              </a:rPr>
              <a:t>embodies the spirit of competitive swimming</a:t>
            </a:r>
            <a:r>
              <a:rPr lang="en-US" sz="1600" dirty="0">
                <a:solidFill>
                  <a:schemeClr val="bg1">
                    <a:lumMod val="50000"/>
                  </a:schemeClr>
                </a:solidFill>
                <a:latin typeface="Cambria" panose="02040503050406030204" pitchFamily="18" charset="0"/>
              </a:rPr>
              <a:t>. Our club will emphasize the foundation for a healthy lifestyle focusing on the benefits of physical exercise, good nutrition, and mental training through goal setting. We will encourage swimmers to become well-rounded individuals with a healthy balance of family, school, friends and swimming. Sea Devils Swimming will provide a safe and supportive environment for swimmers at all levels of competitive swimming, starting with the beginning swimmer through high school. Our club will work together with the community and school district to achieve the greatest mutual success.</a:t>
            </a:r>
          </a:p>
        </p:txBody>
      </p:sp>
    </p:spTree>
    <p:extLst>
      <p:ext uri="{BB962C8B-B14F-4D97-AF65-F5344CB8AC3E}">
        <p14:creationId xmlns:p14="http://schemas.microsoft.com/office/powerpoint/2010/main" val="2399126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9AB1C8-E083-D048-836A-B8083B01BA6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A1E83A9-AD3A-95ED-BE82-7387C87285B1}"/>
              </a:ext>
            </a:extLst>
          </p:cNvPr>
          <p:cNvSpPr txBox="1"/>
          <p:nvPr/>
        </p:nvSpPr>
        <p:spPr>
          <a:xfrm>
            <a:off x="657850" y="369040"/>
            <a:ext cx="4685793" cy="589072"/>
          </a:xfrm>
          <a:prstGeom prst="rect">
            <a:avLst/>
          </a:prstGeom>
          <a:noFill/>
        </p:spPr>
        <p:txBody>
          <a:bodyPr wrap="square" rtlCol="0">
            <a:spAutoFit/>
          </a:bodyPr>
          <a:lstStyle/>
          <a:p>
            <a:pPr>
              <a:lnSpc>
                <a:spcPct val="150000"/>
              </a:lnSpc>
            </a:pPr>
            <a:r>
              <a:rPr lang="en-US" sz="2400" b="1" i="1" dirty="0">
                <a:solidFill>
                  <a:schemeClr val="bg1">
                    <a:lumMod val="50000"/>
                  </a:schemeClr>
                </a:solidFill>
                <a:latin typeface="Cambria" panose="02040503050406030204" pitchFamily="18" charset="0"/>
              </a:rPr>
              <a:t>Our Core Beliefs</a:t>
            </a:r>
          </a:p>
        </p:txBody>
      </p:sp>
      <p:sp>
        <p:nvSpPr>
          <p:cNvPr id="4" name="TextBox 3">
            <a:extLst>
              <a:ext uri="{FF2B5EF4-FFF2-40B4-BE49-F238E27FC236}">
                <a16:creationId xmlns:a16="http://schemas.microsoft.com/office/drawing/2014/main" id="{21F7A24B-8DC2-DF95-6B17-472C3DA5289E}"/>
              </a:ext>
            </a:extLst>
          </p:cNvPr>
          <p:cNvSpPr txBox="1"/>
          <p:nvPr/>
        </p:nvSpPr>
        <p:spPr>
          <a:xfrm>
            <a:off x="657850" y="958112"/>
            <a:ext cx="5208112" cy="5586658"/>
          </a:xfrm>
          <a:prstGeom prst="rect">
            <a:avLst/>
          </a:prstGeom>
          <a:noFill/>
        </p:spPr>
        <p:txBody>
          <a:bodyPr wrap="square" rtlCol="0">
            <a:spAutoFit/>
          </a:bodyPr>
          <a:lstStyle/>
          <a:p>
            <a:pPr marL="285750" indent="-285750" fontAlgn="base">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rPr>
              <a:t>All swimmers welcome</a:t>
            </a:r>
          </a:p>
          <a:p>
            <a:pPr marL="285750" indent="-285750" fontAlgn="base">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rPr>
              <a:t>Emphasize team unity and spirit.</a:t>
            </a:r>
          </a:p>
          <a:p>
            <a:pPr marL="285750" indent="-285750" fontAlgn="base">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rPr>
              <a:t>Focus on improving swim techniques and conditioning.</a:t>
            </a:r>
          </a:p>
          <a:p>
            <a:pPr marL="285750" indent="-285750" fontAlgn="base">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rPr>
              <a:t>Coaches provide constructive feedback.</a:t>
            </a:r>
          </a:p>
          <a:p>
            <a:pPr marL="285750" indent="-285750" fontAlgn="base">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rPr>
              <a:t>No tolerance for humiliation or coercion.</a:t>
            </a:r>
          </a:p>
          <a:p>
            <a:pPr marL="285750" indent="-285750" fontAlgn="base">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rPr>
              <a:t>Coaches prioritize safety and discipline.</a:t>
            </a:r>
          </a:p>
          <a:p>
            <a:pPr marL="285750" indent="-285750" fontAlgn="base">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rPr>
              <a:t>Disciplinary actions communicated promptly to parents.</a:t>
            </a:r>
          </a:p>
          <a:p>
            <a:pPr marL="285750" indent="-285750" fontAlgn="base">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rPr>
              <a:t>Optional away meets; understanding of family commitments.</a:t>
            </a:r>
          </a:p>
          <a:p>
            <a:pPr marL="285750" indent="-285750" fontAlgn="base">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rPr>
              <a:t>Encouraged participation in home meets.</a:t>
            </a:r>
          </a:p>
          <a:p>
            <a:pPr marL="285750" indent="-285750" fontAlgn="base">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rPr>
              <a:t>Reliance on family volunteers for smooth operations.</a:t>
            </a:r>
          </a:p>
          <a:p>
            <a:pPr marL="285750" indent="-285750" fontAlgn="base">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rPr>
              <a:t>Support for swimmers in multiple sports.</a:t>
            </a:r>
          </a:p>
          <a:p>
            <a:pPr marL="285750" indent="-285750" fontAlgn="base">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rPr>
              <a:t>Flexibility for school team participation.</a:t>
            </a:r>
          </a:p>
        </p:txBody>
      </p:sp>
    </p:spTree>
    <p:extLst>
      <p:ext uri="{BB962C8B-B14F-4D97-AF65-F5344CB8AC3E}">
        <p14:creationId xmlns:p14="http://schemas.microsoft.com/office/powerpoint/2010/main" val="2466299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2AB44F-4E0D-40A9-889A-CBB737582FFD}"/>
              </a:ext>
            </a:extLst>
          </p:cNvPr>
          <p:cNvSpPr txBox="1"/>
          <p:nvPr/>
        </p:nvSpPr>
        <p:spPr>
          <a:xfrm>
            <a:off x="4834699" y="652474"/>
            <a:ext cx="2681669" cy="577787"/>
          </a:xfrm>
          <a:prstGeom prst="rect">
            <a:avLst/>
          </a:prstGeom>
          <a:noFill/>
        </p:spPr>
        <p:txBody>
          <a:bodyPr wrap="square" rtlCol="0">
            <a:spAutoFit/>
          </a:bodyPr>
          <a:lstStyle/>
          <a:p>
            <a:pPr>
              <a:lnSpc>
                <a:spcPct val="150000"/>
              </a:lnSpc>
            </a:pPr>
            <a:r>
              <a:rPr lang="en-US" sz="2400" b="1" i="1" dirty="0">
                <a:solidFill>
                  <a:schemeClr val="bg1">
                    <a:lumMod val="50000"/>
                  </a:schemeClr>
                </a:solidFill>
                <a:latin typeface="Cambria" panose="02040503050406030204" pitchFamily="18" charset="0"/>
              </a:rPr>
              <a:t>Meet Our Coaches</a:t>
            </a:r>
          </a:p>
        </p:txBody>
      </p:sp>
      <p:pic>
        <p:nvPicPr>
          <p:cNvPr id="10" name="Picture 9">
            <a:extLst>
              <a:ext uri="{FF2B5EF4-FFF2-40B4-BE49-F238E27FC236}">
                <a16:creationId xmlns:a16="http://schemas.microsoft.com/office/drawing/2014/main" id="{DABAF784-B8FE-2F43-B983-6572117E3AD8}"/>
              </a:ext>
            </a:extLst>
          </p:cNvPr>
          <p:cNvPicPr>
            <a:picLocks noChangeAspect="1"/>
          </p:cNvPicPr>
          <p:nvPr/>
        </p:nvPicPr>
        <p:blipFill>
          <a:blip r:embed="rId2">
            <a:alphaModFix amt="43000"/>
            <a:extLst>
              <a:ext uri="{28A0092B-C50C-407E-A947-70E740481C1C}">
                <a14:useLocalDpi xmlns:a14="http://schemas.microsoft.com/office/drawing/2010/main" val="0"/>
              </a:ext>
            </a:extLst>
          </a:blip>
          <a:stretch>
            <a:fillRect/>
          </a:stretch>
        </p:blipFill>
        <p:spPr>
          <a:xfrm>
            <a:off x="10913608" y="5830606"/>
            <a:ext cx="978277" cy="813632"/>
          </a:xfrm>
          <a:prstGeom prst="rect">
            <a:avLst/>
          </a:prstGeom>
        </p:spPr>
      </p:pic>
      <p:sp>
        <p:nvSpPr>
          <p:cNvPr id="5" name="Rectangle 4">
            <a:extLst>
              <a:ext uri="{FF2B5EF4-FFF2-40B4-BE49-F238E27FC236}">
                <a16:creationId xmlns:a16="http://schemas.microsoft.com/office/drawing/2014/main" id="{FD9803D2-82A0-A433-2BA6-FD1B61616E0E}"/>
              </a:ext>
            </a:extLst>
          </p:cNvPr>
          <p:cNvSpPr/>
          <p:nvPr/>
        </p:nvSpPr>
        <p:spPr>
          <a:xfrm>
            <a:off x="3988032" y="1780819"/>
            <a:ext cx="1693334" cy="2415823"/>
          </a:xfrm>
          <a:prstGeom prst="rect">
            <a:avLst/>
          </a:prstGeom>
          <a:noFill/>
          <a:ln>
            <a:solidFill>
              <a:srgbClr val="909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1D1F76-1A66-F256-05CA-91AB890F099F}"/>
              </a:ext>
            </a:extLst>
          </p:cNvPr>
          <p:cNvSpPr/>
          <p:nvPr/>
        </p:nvSpPr>
        <p:spPr>
          <a:xfrm>
            <a:off x="9220274" y="1780820"/>
            <a:ext cx="1693334" cy="2415823"/>
          </a:xfrm>
          <a:prstGeom prst="rect">
            <a:avLst/>
          </a:prstGeom>
          <a:noFill/>
          <a:ln>
            <a:solidFill>
              <a:srgbClr val="909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5887AB2-D294-69AB-D189-1BF85052E941}"/>
              </a:ext>
            </a:extLst>
          </p:cNvPr>
          <p:cNvSpPr/>
          <p:nvPr/>
        </p:nvSpPr>
        <p:spPr>
          <a:xfrm>
            <a:off x="1198613" y="1780821"/>
            <a:ext cx="1693334" cy="2415823"/>
          </a:xfrm>
          <a:prstGeom prst="rect">
            <a:avLst/>
          </a:prstGeom>
          <a:noFill/>
          <a:ln>
            <a:solidFill>
              <a:srgbClr val="909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EFAD021-A797-ABED-4FF3-4B068B179837}"/>
              </a:ext>
            </a:extLst>
          </p:cNvPr>
          <p:cNvSpPr/>
          <p:nvPr/>
        </p:nvSpPr>
        <p:spPr>
          <a:xfrm>
            <a:off x="6430855" y="1780819"/>
            <a:ext cx="1693334" cy="2415823"/>
          </a:xfrm>
          <a:prstGeom prst="rect">
            <a:avLst/>
          </a:prstGeom>
          <a:noFill/>
          <a:ln>
            <a:solidFill>
              <a:srgbClr val="909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C66DBCA-A49B-2A3C-0FBD-56619BF17D8B}"/>
              </a:ext>
            </a:extLst>
          </p:cNvPr>
          <p:cNvSpPr txBox="1"/>
          <p:nvPr/>
        </p:nvSpPr>
        <p:spPr>
          <a:xfrm>
            <a:off x="1198613" y="4196642"/>
            <a:ext cx="1693334" cy="1114216"/>
          </a:xfrm>
          <a:prstGeom prst="rect">
            <a:avLst/>
          </a:prstGeom>
          <a:noFill/>
        </p:spPr>
        <p:txBody>
          <a:bodyPr wrap="square" rtlCol="0">
            <a:spAutoFit/>
          </a:bodyPr>
          <a:lstStyle/>
          <a:p>
            <a:pPr algn="ctr">
              <a:lnSpc>
                <a:spcPct val="150000"/>
              </a:lnSpc>
            </a:pPr>
            <a:r>
              <a:rPr lang="en-US" sz="1600" b="1" i="1" dirty="0">
                <a:solidFill>
                  <a:schemeClr val="bg1">
                    <a:lumMod val="50000"/>
                  </a:schemeClr>
                </a:solidFill>
                <a:latin typeface="Cambria" panose="02040503050406030204" pitchFamily="18" charset="0"/>
              </a:rPr>
              <a:t>Coach Terri</a:t>
            </a:r>
          </a:p>
          <a:p>
            <a:pPr algn="ctr">
              <a:lnSpc>
                <a:spcPct val="150000"/>
              </a:lnSpc>
            </a:pPr>
            <a:r>
              <a:rPr lang="en-US" sz="1600" i="1" dirty="0">
                <a:solidFill>
                  <a:schemeClr val="bg1">
                    <a:lumMod val="50000"/>
                  </a:schemeClr>
                </a:solidFill>
                <a:latin typeface="Cambria" panose="02040503050406030204" pitchFamily="18" charset="0"/>
              </a:rPr>
              <a:t> </a:t>
            </a:r>
            <a:r>
              <a:rPr lang="en-US" sz="1400" i="1" dirty="0">
                <a:solidFill>
                  <a:schemeClr val="bg1">
                    <a:lumMod val="50000"/>
                  </a:schemeClr>
                </a:solidFill>
                <a:latin typeface="Cambria" panose="02040503050406030204" pitchFamily="18" charset="0"/>
              </a:rPr>
              <a:t>Head Coach</a:t>
            </a:r>
          </a:p>
          <a:p>
            <a:pPr algn="ctr">
              <a:lnSpc>
                <a:spcPct val="150000"/>
              </a:lnSpc>
            </a:pPr>
            <a:r>
              <a:rPr lang="en-US" sz="1400" i="1" dirty="0">
                <a:solidFill>
                  <a:schemeClr val="bg1">
                    <a:lumMod val="50000"/>
                  </a:schemeClr>
                </a:solidFill>
                <a:latin typeface="Cambria" panose="02040503050406030204" pitchFamily="18" charset="0"/>
                <a:hlinkClick r:id="rId3"/>
              </a:rPr>
              <a:t>tuelmoser@aol.com</a:t>
            </a:r>
            <a:r>
              <a:rPr lang="en-US" sz="1400" i="1" dirty="0">
                <a:solidFill>
                  <a:schemeClr val="bg1">
                    <a:lumMod val="50000"/>
                  </a:schemeClr>
                </a:solidFill>
                <a:latin typeface="Cambria" panose="02040503050406030204" pitchFamily="18" charset="0"/>
              </a:rPr>
              <a:t> </a:t>
            </a:r>
          </a:p>
        </p:txBody>
      </p:sp>
      <p:sp>
        <p:nvSpPr>
          <p:cNvPr id="15" name="TextBox 14">
            <a:extLst>
              <a:ext uri="{FF2B5EF4-FFF2-40B4-BE49-F238E27FC236}">
                <a16:creationId xmlns:a16="http://schemas.microsoft.com/office/drawing/2014/main" id="{CB733FF2-F15A-8592-94FA-297AD04E0D1E}"/>
              </a:ext>
            </a:extLst>
          </p:cNvPr>
          <p:cNvSpPr txBox="1"/>
          <p:nvPr/>
        </p:nvSpPr>
        <p:spPr>
          <a:xfrm>
            <a:off x="3632047" y="4196641"/>
            <a:ext cx="2405302" cy="1760547"/>
          </a:xfrm>
          <a:prstGeom prst="rect">
            <a:avLst/>
          </a:prstGeom>
          <a:noFill/>
        </p:spPr>
        <p:txBody>
          <a:bodyPr wrap="square" rtlCol="0">
            <a:spAutoFit/>
          </a:bodyPr>
          <a:lstStyle/>
          <a:p>
            <a:pPr algn="ctr">
              <a:lnSpc>
                <a:spcPct val="150000"/>
              </a:lnSpc>
            </a:pPr>
            <a:r>
              <a:rPr lang="en-US" sz="1600" b="1" i="1" dirty="0">
                <a:solidFill>
                  <a:schemeClr val="bg1">
                    <a:lumMod val="50000"/>
                  </a:schemeClr>
                </a:solidFill>
                <a:latin typeface="Cambria" panose="02040503050406030204" pitchFamily="18" charset="0"/>
              </a:rPr>
              <a:t>Coach Grant </a:t>
            </a:r>
          </a:p>
          <a:p>
            <a:pPr algn="ctr">
              <a:lnSpc>
                <a:spcPct val="150000"/>
              </a:lnSpc>
            </a:pPr>
            <a:r>
              <a:rPr lang="en-US" sz="1600" i="1" dirty="0">
                <a:solidFill>
                  <a:schemeClr val="bg1">
                    <a:lumMod val="50000"/>
                  </a:schemeClr>
                </a:solidFill>
                <a:latin typeface="Cambria" panose="02040503050406030204" pitchFamily="18" charset="0"/>
              </a:rPr>
              <a:t> </a:t>
            </a:r>
            <a:r>
              <a:rPr lang="en-US" sz="1400" i="1" dirty="0">
                <a:solidFill>
                  <a:schemeClr val="bg1">
                    <a:lumMod val="50000"/>
                  </a:schemeClr>
                </a:solidFill>
                <a:latin typeface="Cambria" panose="02040503050406030204" pitchFamily="18" charset="0"/>
              </a:rPr>
              <a:t>Strength/Conditioning Coach</a:t>
            </a:r>
          </a:p>
          <a:p>
            <a:pPr algn="ctr">
              <a:lnSpc>
                <a:spcPct val="150000"/>
              </a:lnSpc>
            </a:pPr>
            <a:r>
              <a:rPr lang="en-US" sz="1400" i="1" dirty="0">
                <a:solidFill>
                  <a:schemeClr val="bg1">
                    <a:lumMod val="50000"/>
                  </a:schemeClr>
                </a:solidFill>
                <a:latin typeface="Cambria" panose="02040503050406030204" pitchFamily="18" charset="0"/>
              </a:rPr>
              <a:t>Co-lead Minnows, Guppies, Sharks, Senior</a:t>
            </a:r>
          </a:p>
          <a:p>
            <a:pPr algn="ctr">
              <a:lnSpc>
                <a:spcPct val="150000"/>
              </a:lnSpc>
            </a:pPr>
            <a:r>
              <a:rPr lang="en-US" sz="1400" i="1" dirty="0">
                <a:solidFill>
                  <a:schemeClr val="bg1">
                    <a:lumMod val="50000"/>
                  </a:schemeClr>
                </a:solidFill>
                <a:latin typeface="Cambria" panose="02040503050406030204" pitchFamily="18" charset="0"/>
                <a:hlinkClick r:id="rId4"/>
              </a:rPr>
              <a:t>granttmoser@gmail.com</a:t>
            </a:r>
            <a:r>
              <a:rPr lang="en-US" sz="1400" i="1" dirty="0">
                <a:solidFill>
                  <a:schemeClr val="bg1">
                    <a:lumMod val="50000"/>
                  </a:schemeClr>
                </a:solidFill>
                <a:latin typeface="Cambria" panose="02040503050406030204" pitchFamily="18" charset="0"/>
              </a:rPr>
              <a:t> </a:t>
            </a:r>
          </a:p>
        </p:txBody>
      </p:sp>
      <p:sp>
        <p:nvSpPr>
          <p:cNvPr id="16" name="TextBox 15">
            <a:extLst>
              <a:ext uri="{FF2B5EF4-FFF2-40B4-BE49-F238E27FC236}">
                <a16:creationId xmlns:a16="http://schemas.microsoft.com/office/drawing/2014/main" id="{C9968CA5-1039-1AA5-B4D2-382B5C5CAF52}"/>
              </a:ext>
            </a:extLst>
          </p:cNvPr>
          <p:cNvSpPr txBox="1"/>
          <p:nvPr/>
        </p:nvSpPr>
        <p:spPr>
          <a:xfrm>
            <a:off x="6318268" y="4196641"/>
            <a:ext cx="1952734" cy="1068049"/>
          </a:xfrm>
          <a:prstGeom prst="rect">
            <a:avLst/>
          </a:prstGeom>
          <a:noFill/>
        </p:spPr>
        <p:txBody>
          <a:bodyPr wrap="square" rtlCol="0">
            <a:spAutoFit/>
          </a:bodyPr>
          <a:lstStyle/>
          <a:p>
            <a:pPr algn="ctr">
              <a:lnSpc>
                <a:spcPct val="150000"/>
              </a:lnSpc>
            </a:pPr>
            <a:r>
              <a:rPr lang="en-US" sz="1600" b="1" i="1" dirty="0">
                <a:solidFill>
                  <a:schemeClr val="bg1">
                    <a:lumMod val="50000"/>
                  </a:schemeClr>
                </a:solidFill>
                <a:latin typeface="Cambria" panose="02040503050406030204" pitchFamily="18" charset="0"/>
              </a:rPr>
              <a:t>Coach Cory</a:t>
            </a:r>
          </a:p>
          <a:p>
            <a:pPr algn="ctr">
              <a:lnSpc>
                <a:spcPct val="150000"/>
              </a:lnSpc>
            </a:pPr>
            <a:r>
              <a:rPr lang="en-US" sz="1400" i="1">
                <a:solidFill>
                  <a:schemeClr val="bg1">
                    <a:lumMod val="50000"/>
                  </a:schemeClr>
                </a:solidFill>
                <a:latin typeface="Cambria" panose="02040503050406030204" pitchFamily="18" charset="0"/>
              </a:rPr>
              <a:t>Tadpoles/Red</a:t>
            </a:r>
            <a:r>
              <a:rPr lang="en-US" sz="1400" i="1" dirty="0">
                <a:solidFill>
                  <a:schemeClr val="bg1">
                    <a:lumMod val="50000"/>
                  </a:schemeClr>
                </a:solidFill>
                <a:latin typeface="Cambria" panose="02040503050406030204" pitchFamily="18" charset="0"/>
              </a:rPr>
              <a:t>/Yellow</a:t>
            </a:r>
          </a:p>
          <a:p>
            <a:pPr algn="ctr">
              <a:lnSpc>
                <a:spcPct val="150000"/>
              </a:lnSpc>
            </a:pPr>
            <a:r>
              <a:rPr lang="en-US" sz="1400" i="1" dirty="0">
                <a:solidFill>
                  <a:schemeClr val="bg1">
                    <a:lumMod val="50000"/>
                  </a:schemeClr>
                </a:solidFill>
                <a:latin typeface="Cambria" panose="02040503050406030204" pitchFamily="18" charset="0"/>
                <a:hlinkClick r:id="rId5"/>
              </a:rPr>
              <a:t>forslcor@gmail.com</a:t>
            </a:r>
            <a:r>
              <a:rPr lang="en-US" sz="1400" i="1" dirty="0">
                <a:solidFill>
                  <a:schemeClr val="bg1">
                    <a:lumMod val="50000"/>
                  </a:schemeClr>
                </a:solidFill>
                <a:latin typeface="Cambria" panose="02040503050406030204" pitchFamily="18" charset="0"/>
              </a:rPr>
              <a:t> </a:t>
            </a:r>
          </a:p>
        </p:txBody>
      </p:sp>
      <p:sp>
        <p:nvSpPr>
          <p:cNvPr id="17" name="TextBox 16">
            <a:extLst>
              <a:ext uri="{FF2B5EF4-FFF2-40B4-BE49-F238E27FC236}">
                <a16:creationId xmlns:a16="http://schemas.microsoft.com/office/drawing/2014/main" id="{58FABC4E-2F4E-37D9-DDE8-32235ADF593E}"/>
              </a:ext>
            </a:extLst>
          </p:cNvPr>
          <p:cNvSpPr txBox="1"/>
          <p:nvPr/>
        </p:nvSpPr>
        <p:spPr>
          <a:xfrm>
            <a:off x="8873678" y="4196641"/>
            <a:ext cx="2476376" cy="1068049"/>
          </a:xfrm>
          <a:prstGeom prst="rect">
            <a:avLst/>
          </a:prstGeom>
          <a:noFill/>
        </p:spPr>
        <p:txBody>
          <a:bodyPr wrap="square" rtlCol="0">
            <a:spAutoFit/>
          </a:bodyPr>
          <a:lstStyle/>
          <a:p>
            <a:pPr algn="ctr">
              <a:lnSpc>
                <a:spcPct val="150000"/>
              </a:lnSpc>
            </a:pPr>
            <a:r>
              <a:rPr lang="en-US" sz="1600" b="1" i="1" dirty="0">
                <a:solidFill>
                  <a:schemeClr val="bg1">
                    <a:lumMod val="50000"/>
                  </a:schemeClr>
                </a:solidFill>
                <a:latin typeface="Cambria" panose="02040503050406030204" pitchFamily="18" charset="0"/>
              </a:rPr>
              <a:t>Coach Dave</a:t>
            </a:r>
          </a:p>
          <a:p>
            <a:pPr algn="ctr">
              <a:lnSpc>
                <a:spcPct val="150000"/>
              </a:lnSpc>
            </a:pPr>
            <a:r>
              <a:rPr lang="en-US" sz="1400" i="1" dirty="0">
                <a:solidFill>
                  <a:schemeClr val="bg1">
                    <a:lumMod val="50000"/>
                  </a:schemeClr>
                </a:solidFill>
                <a:latin typeface="Cambria" panose="02040503050406030204" pitchFamily="18" charset="0"/>
              </a:rPr>
              <a:t>Black/Masters/Administrator</a:t>
            </a:r>
          </a:p>
          <a:p>
            <a:pPr algn="ctr">
              <a:lnSpc>
                <a:spcPct val="150000"/>
              </a:lnSpc>
            </a:pPr>
            <a:r>
              <a:rPr lang="en-US" sz="1400" i="1" dirty="0">
                <a:solidFill>
                  <a:schemeClr val="bg1">
                    <a:lumMod val="50000"/>
                  </a:schemeClr>
                </a:solidFill>
                <a:latin typeface="Cambria" panose="02040503050406030204" pitchFamily="18" charset="0"/>
                <a:hlinkClick r:id="rId6"/>
              </a:rPr>
              <a:t>SDVLCoachDave@gmail.com</a:t>
            </a:r>
            <a:r>
              <a:rPr lang="en-US" sz="1400" i="1" dirty="0">
                <a:solidFill>
                  <a:schemeClr val="bg1">
                    <a:lumMod val="50000"/>
                  </a:schemeClr>
                </a:solidFill>
                <a:latin typeface="Cambria" panose="02040503050406030204" pitchFamily="18" charset="0"/>
              </a:rPr>
              <a:t> </a:t>
            </a:r>
          </a:p>
        </p:txBody>
      </p:sp>
      <p:pic>
        <p:nvPicPr>
          <p:cNvPr id="4" name="Graphic 3" descr="Swimming with solid fill">
            <a:extLst>
              <a:ext uri="{FF2B5EF4-FFF2-40B4-BE49-F238E27FC236}">
                <a16:creationId xmlns:a16="http://schemas.microsoft.com/office/drawing/2014/main" id="{B598D0CE-FDEE-5DEE-9684-4C019CCFF89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63346" y="2531532"/>
            <a:ext cx="914400" cy="914400"/>
          </a:xfrm>
          <a:prstGeom prst="rect">
            <a:avLst/>
          </a:prstGeom>
        </p:spPr>
      </p:pic>
      <p:pic>
        <p:nvPicPr>
          <p:cNvPr id="6" name="Graphic 5" descr="Swimming with solid fill">
            <a:extLst>
              <a:ext uri="{FF2B5EF4-FFF2-40B4-BE49-F238E27FC236}">
                <a16:creationId xmlns:a16="http://schemas.microsoft.com/office/drawing/2014/main" id="{14257E9C-5803-6420-D218-860087240A9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77498" y="2514600"/>
            <a:ext cx="914400" cy="914400"/>
          </a:xfrm>
          <a:prstGeom prst="rect">
            <a:avLst/>
          </a:prstGeom>
        </p:spPr>
      </p:pic>
      <p:pic>
        <p:nvPicPr>
          <p:cNvPr id="7" name="Graphic 6" descr="Swimming with solid fill">
            <a:extLst>
              <a:ext uri="{FF2B5EF4-FFF2-40B4-BE49-F238E27FC236}">
                <a16:creationId xmlns:a16="http://schemas.microsoft.com/office/drawing/2014/main" id="{280352C7-7D3D-8FC9-336B-9329542276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54104" y="2514600"/>
            <a:ext cx="914400" cy="914400"/>
          </a:xfrm>
          <a:prstGeom prst="rect">
            <a:avLst/>
          </a:prstGeom>
        </p:spPr>
      </p:pic>
      <p:pic>
        <p:nvPicPr>
          <p:cNvPr id="8" name="Graphic 7" descr="Swimming with solid fill">
            <a:extLst>
              <a:ext uri="{FF2B5EF4-FFF2-40B4-BE49-F238E27FC236}">
                <a16:creationId xmlns:a16="http://schemas.microsoft.com/office/drawing/2014/main" id="{0CF01293-DD39-94DE-6584-4FF8FD99B35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68256" y="2497668"/>
            <a:ext cx="914400" cy="914400"/>
          </a:xfrm>
          <a:prstGeom prst="rect">
            <a:avLst/>
          </a:prstGeom>
        </p:spPr>
      </p:pic>
    </p:spTree>
    <p:extLst>
      <p:ext uri="{BB962C8B-B14F-4D97-AF65-F5344CB8AC3E}">
        <p14:creationId xmlns:p14="http://schemas.microsoft.com/office/powerpoint/2010/main" val="1268499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2AB44F-4E0D-40A9-889A-CBB737582FFD}"/>
              </a:ext>
            </a:extLst>
          </p:cNvPr>
          <p:cNvSpPr txBox="1"/>
          <p:nvPr/>
        </p:nvSpPr>
        <p:spPr>
          <a:xfrm>
            <a:off x="4834699" y="652474"/>
            <a:ext cx="2654237" cy="577787"/>
          </a:xfrm>
          <a:prstGeom prst="rect">
            <a:avLst/>
          </a:prstGeom>
          <a:noFill/>
        </p:spPr>
        <p:txBody>
          <a:bodyPr wrap="square" rtlCol="0">
            <a:spAutoFit/>
          </a:bodyPr>
          <a:lstStyle/>
          <a:p>
            <a:pPr>
              <a:lnSpc>
                <a:spcPct val="150000"/>
              </a:lnSpc>
            </a:pPr>
            <a:r>
              <a:rPr lang="en-US" sz="2400" b="1" i="1" dirty="0">
                <a:solidFill>
                  <a:schemeClr val="bg1">
                    <a:lumMod val="50000"/>
                  </a:schemeClr>
                </a:solidFill>
                <a:latin typeface="Cambria" panose="02040503050406030204" pitchFamily="18" charset="0"/>
              </a:rPr>
              <a:t>Meet Our Coaches</a:t>
            </a:r>
          </a:p>
        </p:txBody>
      </p:sp>
      <p:pic>
        <p:nvPicPr>
          <p:cNvPr id="10" name="Picture 9">
            <a:extLst>
              <a:ext uri="{FF2B5EF4-FFF2-40B4-BE49-F238E27FC236}">
                <a16:creationId xmlns:a16="http://schemas.microsoft.com/office/drawing/2014/main" id="{DABAF784-B8FE-2F43-B983-6572117E3AD8}"/>
              </a:ext>
            </a:extLst>
          </p:cNvPr>
          <p:cNvPicPr>
            <a:picLocks noChangeAspect="1"/>
          </p:cNvPicPr>
          <p:nvPr/>
        </p:nvPicPr>
        <p:blipFill>
          <a:blip r:embed="rId2">
            <a:alphaModFix amt="43000"/>
            <a:extLst>
              <a:ext uri="{28A0092B-C50C-407E-A947-70E740481C1C}">
                <a14:useLocalDpi xmlns:a14="http://schemas.microsoft.com/office/drawing/2010/main" val="0"/>
              </a:ext>
            </a:extLst>
          </a:blip>
          <a:stretch>
            <a:fillRect/>
          </a:stretch>
        </p:blipFill>
        <p:spPr>
          <a:xfrm>
            <a:off x="10913608" y="5830606"/>
            <a:ext cx="978277" cy="813632"/>
          </a:xfrm>
          <a:prstGeom prst="rect">
            <a:avLst/>
          </a:prstGeom>
        </p:spPr>
      </p:pic>
      <p:sp>
        <p:nvSpPr>
          <p:cNvPr id="5" name="Rectangle 4">
            <a:extLst>
              <a:ext uri="{FF2B5EF4-FFF2-40B4-BE49-F238E27FC236}">
                <a16:creationId xmlns:a16="http://schemas.microsoft.com/office/drawing/2014/main" id="{FD9803D2-82A0-A433-2BA6-FD1B61616E0E}"/>
              </a:ext>
            </a:extLst>
          </p:cNvPr>
          <p:cNvSpPr/>
          <p:nvPr/>
        </p:nvSpPr>
        <p:spPr>
          <a:xfrm>
            <a:off x="5405352" y="1817395"/>
            <a:ext cx="1693334" cy="2415823"/>
          </a:xfrm>
          <a:prstGeom prst="rect">
            <a:avLst/>
          </a:prstGeom>
          <a:noFill/>
          <a:ln>
            <a:solidFill>
              <a:srgbClr val="909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5887AB2-D294-69AB-D189-1BF85052E941}"/>
              </a:ext>
            </a:extLst>
          </p:cNvPr>
          <p:cNvSpPr/>
          <p:nvPr/>
        </p:nvSpPr>
        <p:spPr>
          <a:xfrm>
            <a:off x="2615933" y="1817397"/>
            <a:ext cx="1693334" cy="2415823"/>
          </a:xfrm>
          <a:prstGeom prst="rect">
            <a:avLst/>
          </a:prstGeom>
          <a:noFill/>
          <a:ln>
            <a:solidFill>
              <a:srgbClr val="909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EFAD021-A797-ABED-4FF3-4B068B179837}"/>
              </a:ext>
            </a:extLst>
          </p:cNvPr>
          <p:cNvSpPr/>
          <p:nvPr/>
        </p:nvSpPr>
        <p:spPr>
          <a:xfrm>
            <a:off x="7848175" y="1817395"/>
            <a:ext cx="1693334" cy="2415823"/>
          </a:xfrm>
          <a:prstGeom prst="rect">
            <a:avLst/>
          </a:prstGeom>
          <a:noFill/>
          <a:ln>
            <a:solidFill>
              <a:srgbClr val="909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C66DBCA-A49B-2A3C-0FBD-56619BF17D8B}"/>
              </a:ext>
            </a:extLst>
          </p:cNvPr>
          <p:cNvSpPr txBox="1"/>
          <p:nvPr/>
        </p:nvSpPr>
        <p:spPr>
          <a:xfrm>
            <a:off x="2343391" y="4233216"/>
            <a:ext cx="2238416" cy="1068049"/>
          </a:xfrm>
          <a:prstGeom prst="rect">
            <a:avLst/>
          </a:prstGeom>
          <a:noFill/>
        </p:spPr>
        <p:txBody>
          <a:bodyPr wrap="square" rtlCol="0">
            <a:spAutoFit/>
          </a:bodyPr>
          <a:lstStyle/>
          <a:p>
            <a:pPr algn="ctr">
              <a:lnSpc>
                <a:spcPct val="150000"/>
              </a:lnSpc>
            </a:pPr>
            <a:r>
              <a:rPr lang="en-US" sz="1600" b="1" i="1" dirty="0">
                <a:solidFill>
                  <a:schemeClr val="bg1">
                    <a:lumMod val="50000"/>
                  </a:schemeClr>
                </a:solidFill>
                <a:latin typeface="Cambria" panose="02040503050406030204" pitchFamily="18" charset="0"/>
              </a:rPr>
              <a:t>Coach Montana</a:t>
            </a:r>
          </a:p>
          <a:p>
            <a:pPr algn="ctr">
              <a:lnSpc>
                <a:spcPct val="150000"/>
              </a:lnSpc>
            </a:pPr>
            <a:r>
              <a:rPr lang="en-US" sz="1400" i="1" dirty="0">
                <a:solidFill>
                  <a:schemeClr val="bg1">
                    <a:lumMod val="50000"/>
                  </a:schemeClr>
                </a:solidFill>
                <a:latin typeface="Cambria" panose="02040503050406030204" pitchFamily="18" charset="0"/>
              </a:rPr>
              <a:t>Sharks</a:t>
            </a:r>
          </a:p>
          <a:p>
            <a:pPr algn="ctr">
              <a:lnSpc>
                <a:spcPct val="150000"/>
              </a:lnSpc>
            </a:pPr>
            <a:r>
              <a:rPr lang="en-US" sz="1400" i="1" dirty="0">
                <a:solidFill>
                  <a:schemeClr val="bg1">
                    <a:lumMod val="50000"/>
                  </a:schemeClr>
                </a:solidFill>
                <a:latin typeface="Cambria" panose="02040503050406030204" pitchFamily="18" charset="0"/>
                <a:hlinkClick r:id="rId3"/>
              </a:rPr>
              <a:t>lawre474@morris.umn.edu</a:t>
            </a:r>
            <a:r>
              <a:rPr lang="en-US" sz="1400" i="1" dirty="0">
                <a:solidFill>
                  <a:schemeClr val="bg1">
                    <a:lumMod val="50000"/>
                  </a:schemeClr>
                </a:solidFill>
                <a:latin typeface="Cambria" panose="02040503050406030204" pitchFamily="18" charset="0"/>
              </a:rPr>
              <a:t> </a:t>
            </a:r>
          </a:p>
        </p:txBody>
      </p:sp>
      <p:sp>
        <p:nvSpPr>
          <p:cNvPr id="15" name="TextBox 14">
            <a:extLst>
              <a:ext uri="{FF2B5EF4-FFF2-40B4-BE49-F238E27FC236}">
                <a16:creationId xmlns:a16="http://schemas.microsoft.com/office/drawing/2014/main" id="{CB733FF2-F15A-8592-94FA-297AD04E0D1E}"/>
              </a:ext>
            </a:extLst>
          </p:cNvPr>
          <p:cNvSpPr txBox="1"/>
          <p:nvPr/>
        </p:nvSpPr>
        <p:spPr>
          <a:xfrm>
            <a:off x="5225907" y="4233216"/>
            <a:ext cx="2062225" cy="1068049"/>
          </a:xfrm>
          <a:prstGeom prst="rect">
            <a:avLst/>
          </a:prstGeom>
          <a:noFill/>
        </p:spPr>
        <p:txBody>
          <a:bodyPr wrap="square" rtlCol="0">
            <a:spAutoFit/>
          </a:bodyPr>
          <a:lstStyle/>
          <a:p>
            <a:pPr algn="ctr">
              <a:lnSpc>
                <a:spcPct val="150000"/>
              </a:lnSpc>
            </a:pPr>
            <a:r>
              <a:rPr lang="en-US" sz="1600" b="1" i="1" dirty="0">
                <a:solidFill>
                  <a:schemeClr val="bg1">
                    <a:lumMod val="50000"/>
                  </a:schemeClr>
                </a:solidFill>
                <a:latin typeface="Cambria" panose="02040503050406030204" pitchFamily="18" charset="0"/>
              </a:rPr>
              <a:t>Coach Amber</a:t>
            </a:r>
          </a:p>
          <a:p>
            <a:pPr algn="ctr">
              <a:lnSpc>
                <a:spcPct val="150000"/>
              </a:lnSpc>
            </a:pPr>
            <a:r>
              <a:rPr lang="en-US" sz="1400" i="1" dirty="0">
                <a:solidFill>
                  <a:schemeClr val="bg1">
                    <a:lumMod val="50000"/>
                  </a:schemeClr>
                </a:solidFill>
                <a:latin typeface="Cambria" panose="02040503050406030204" pitchFamily="18" charset="0"/>
              </a:rPr>
              <a:t>Minnows/Guppies</a:t>
            </a:r>
          </a:p>
          <a:p>
            <a:pPr algn="ctr">
              <a:lnSpc>
                <a:spcPct val="150000"/>
              </a:lnSpc>
            </a:pPr>
            <a:r>
              <a:rPr lang="en-US" sz="1400" i="1" dirty="0">
                <a:solidFill>
                  <a:schemeClr val="bg1">
                    <a:lumMod val="50000"/>
                  </a:schemeClr>
                </a:solidFill>
                <a:latin typeface="Cambria" panose="02040503050406030204" pitchFamily="18" charset="0"/>
                <a:hlinkClick r:id="rId4"/>
              </a:rPr>
              <a:t>ajeckstein27@gmail.com</a:t>
            </a:r>
            <a:r>
              <a:rPr lang="en-US" sz="1400" i="1" dirty="0">
                <a:solidFill>
                  <a:schemeClr val="bg1">
                    <a:lumMod val="50000"/>
                  </a:schemeClr>
                </a:solidFill>
                <a:latin typeface="Cambria" panose="02040503050406030204" pitchFamily="18" charset="0"/>
              </a:rPr>
              <a:t> </a:t>
            </a:r>
          </a:p>
        </p:txBody>
      </p:sp>
      <p:sp>
        <p:nvSpPr>
          <p:cNvPr id="16" name="TextBox 15">
            <a:extLst>
              <a:ext uri="{FF2B5EF4-FFF2-40B4-BE49-F238E27FC236}">
                <a16:creationId xmlns:a16="http://schemas.microsoft.com/office/drawing/2014/main" id="{C9968CA5-1039-1AA5-B4D2-382B5C5CAF52}"/>
              </a:ext>
            </a:extLst>
          </p:cNvPr>
          <p:cNvSpPr txBox="1"/>
          <p:nvPr/>
        </p:nvSpPr>
        <p:spPr>
          <a:xfrm>
            <a:off x="7658729" y="4233216"/>
            <a:ext cx="2062225" cy="1068049"/>
          </a:xfrm>
          <a:prstGeom prst="rect">
            <a:avLst/>
          </a:prstGeom>
          <a:noFill/>
        </p:spPr>
        <p:txBody>
          <a:bodyPr wrap="square" rtlCol="0">
            <a:spAutoFit/>
          </a:bodyPr>
          <a:lstStyle/>
          <a:p>
            <a:pPr algn="ctr">
              <a:lnSpc>
                <a:spcPct val="150000"/>
              </a:lnSpc>
            </a:pPr>
            <a:r>
              <a:rPr lang="en-US" sz="1600" b="1" i="1" dirty="0">
                <a:solidFill>
                  <a:schemeClr val="bg1">
                    <a:lumMod val="50000"/>
                  </a:schemeClr>
                </a:solidFill>
                <a:latin typeface="Cambria" panose="02040503050406030204" pitchFamily="18" charset="0"/>
              </a:rPr>
              <a:t>Coach Jon</a:t>
            </a:r>
          </a:p>
          <a:p>
            <a:pPr algn="ctr">
              <a:lnSpc>
                <a:spcPct val="150000"/>
              </a:lnSpc>
            </a:pPr>
            <a:r>
              <a:rPr lang="en-US" sz="1400" i="1" dirty="0">
                <a:solidFill>
                  <a:schemeClr val="bg1">
                    <a:lumMod val="50000"/>
                  </a:schemeClr>
                </a:solidFill>
                <a:latin typeface="Cambria" panose="02040503050406030204" pitchFamily="18" charset="0"/>
              </a:rPr>
              <a:t> Minnows/Guppies</a:t>
            </a:r>
          </a:p>
          <a:p>
            <a:pPr algn="ctr">
              <a:lnSpc>
                <a:spcPct val="150000"/>
              </a:lnSpc>
            </a:pPr>
            <a:r>
              <a:rPr lang="en-US" sz="1400" i="1" dirty="0">
                <a:solidFill>
                  <a:schemeClr val="bg1">
                    <a:lumMod val="50000"/>
                  </a:schemeClr>
                </a:solidFill>
                <a:latin typeface="Cambria" panose="02040503050406030204" pitchFamily="18" charset="0"/>
                <a:hlinkClick r:id="rId5"/>
              </a:rPr>
              <a:t>jonkemp056@gmail.com</a:t>
            </a:r>
            <a:r>
              <a:rPr lang="en-US" sz="1400" i="1" dirty="0">
                <a:solidFill>
                  <a:schemeClr val="bg1">
                    <a:lumMod val="50000"/>
                  </a:schemeClr>
                </a:solidFill>
                <a:latin typeface="Cambria" panose="02040503050406030204" pitchFamily="18" charset="0"/>
              </a:rPr>
              <a:t> </a:t>
            </a:r>
          </a:p>
        </p:txBody>
      </p:sp>
      <p:pic>
        <p:nvPicPr>
          <p:cNvPr id="2" name="Graphic 1" descr="Swimming with solid fill">
            <a:extLst>
              <a:ext uri="{FF2B5EF4-FFF2-40B4-BE49-F238E27FC236}">
                <a16:creationId xmlns:a16="http://schemas.microsoft.com/office/drawing/2014/main" id="{BE615E1B-FF2B-2208-5D28-9BE19EC52B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90814" y="2568107"/>
            <a:ext cx="914400" cy="914400"/>
          </a:xfrm>
          <a:prstGeom prst="rect">
            <a:avLst/>
          </a:prstGeom>
        </p:spPr>
      </p:pic>
      <p:pic>
        <p:nvPicPr>
          <p:cNvPr id="4" name="Graphic 3" descr="Swimming with solid fill">
            <a:extLst>
              <a:ext uri="{FF2B5EF4-FFF2-40B4-BE49-F238E27FC236}">
                <a16:creationId xmlns:a16="http://schemas.microsoft.com/office/drawing/2014/main" id="{C4A45E6A-C5F4-5B3B-A831-D57824CBCC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14093" y="2568049"/>
            <a:ext cx="914400" cy="914400"/>
          </a:xfrm>
          <a:prstGeom prst="rect">
            <a:avLst/>
          </a:prstGeom>
        </p:spPr>
      </p:pic>
      <p:pic>
        <p:nvPicPr>
          <p:cNvPr id="6" name="Graphic 5" descr="Swimming with solid fill">
            <a:extLst>
              <a:ext uri="{FF2B5EF4-FFF2-40B4-BE49-F238E27FC236}">
                <a16:creationId xmlns:a16="http://schemas.microsoft.com/office/drawing/2014/main" id="{C617FDAF-D7AB-DE2B-8EFE-CB786010525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32641" y="2568107"/>
            <a:ext cx="914400" cy="914400"/>
          </a:xfrm>
          <a:prstGeom prst="rect">
            <a:avLst/>
          </a:prstGeom>
        </p:spPr>
      </p:pic>
    </p:spTree>
    <p:extLst>
      <p:ext uri="{BB962C8B-B14F-4D97-AF65-F5344CB8AC3E}">
        <p14:creationId xmlns:p14="http://schemas.microsoft.com/office/powerpoint/2010/main" val="2169199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591CC0-2113-F547-855F-CCA01ABFE62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63409B97-C299-EF44-98B4-5F809765EB3E}"/>
              </a:ext>
            </a:extLst>
          </p:cNvPr>
          <p:cNvSpPr txBox="1"/>
          <p:nvPr/>
        </p:nvSpPr>
        <p:spPr>
          <a:xfrm>
            <a:off x="3987830" y="444076"/>
            <a:ext cx="4148554" cy="577787"/>
          </a:xfrm>
          <a:prstGeom prst="rect">
            <a:avLst/>
          </a:prstGeom>
          <a:noFill/>
        </p:spPr>
        <p:txBody>
          <a:bodyPr wrap="square" rtlCol="0">
            <a:spAutoFit/>
          </a:bodyPr>
          <a:lstStyle/>
          <a:p>
            <a:pPr>
              <a:lnSpc>
                <a:spcPct val="150000"/>
              </a:lnSpc>
            </a:pPr>
            <a:r>
              <a:rPr lang="en-US" sz="2400" b="1" i="1" dirty="0">
                <a:solidFill>
                  <a:schemeClr val="bg1">
                    <a:lumMod val="50000"/>
                  </a:schemeClr>
                </a:solidFill>
                <a:latin typeface="Cambria" panose="02040503050406030204" pitchFamily="18" charset="0"/>
              </a:rPr>
              <a:t>Meet the Parent Board</a:t>
            </a:r>
          </a:p>
        </p:txBody>
      </p:sp>
      <p:sp>
        <p:nvSpPr>
          <p:cNvPr id="5" name="TextBox 4">
            <a:extLst>
              <a:ext uri="{FF2B5EF4-FFF2-40B4-BE49-F238E27FC236}">
                <a16:creationId xmlns:a16="http://schemas.microsoft.com/office/drawing/2014/main" id="{8394C45A-8A85-60D2-2E76-A1B79206CF2F}"/>
              </a:ext>
            </a:extLst>
          </p:cNvPr>
          <p:cNvSpPr txBox="1"/>
          <p:nvPr/>
        </p:nvSpPr>
        <p:spPr>
          <a:xfrm>
            <a:off x="3987830" y="1033148"/>
            <a:ext cx="5675430" cy="3370666"/>
          </a:xfrm>
          <a:prstGeom prst="rect">
            <a:avLst/>
          </a:prstGeom>
          <a:noFill/>
        </p:spPr>
        <p:txBody>
          <a:bodyPr wrap="square" lIns="91440" tIns="45720" rIns="91440" bIns="45720" rtlCol="0" anchor="t">
            <a:spAutoFit/>
          </a:bodyPr>
          <a:lstStyle/>
          <a:p>
            <a:pPr>
              <a:lnSpc>
                <a:spcPct val="150000"/>
              </a:lnSpc>
            </a:pPr>
            <a:r>
              <a:rPr lang="en-US" sz="1600" dirty="0">
                <a:solidFill>
                  <a:schemeClr val="bg1">
                    <a:lumMod val="50000"/>
                  </a:schemeClr>
                </a:solidFill>
                <a:latin typeface="Cambria"/>
                <a:ea typeface="Cambria"/>
              </a:rPr>
              <a:t> </a:t>
            </a:r>
            <a:r>
              <a:rPr lang="en-US" sz="1600" b="1" dirty="0">
                <a:solidFill>
                  <a:schemeClr val="bg1">
                    <a:lumMod val="50000"/>
                  </a:schemeClr>
                </a:solidFill>
                <a:latin typeface="Cambria" panose="02040503050406030204" pitchFamily="18" charset="0"/>
              </a:rPr>
              <a:t>Steph Louder </a:t>
            </a:r>
            <a:r>
              <a:rPr lang="en-US" sz="1600" dirty="0">
                <a:solidFill>
                  <a:schemeClr val="bg1">
                    <a:lumMod val="50000"/>
                  </a:schemeClr>
                </a:solidFill>
                <a:latin typeface="Cambria" panose="02040503050406030204" pitchFamily="18" charset="0"/>
              </a:rPr>
              <a:t>(President)</a:t>
            </a:r>
          </a:p>
          <a:p>
            <a:pPr marL="380990" indent="-380990">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hlinkClick r:id="rId3"/>
              </a:rPr>
              <a:t>president.seadevils@gmail.com</a:t>
            </a:r>
            <a:endParaRPr lang="en-US" sz="1600" dirty="0">
              <a:solidFill>
                <a:schemeClr val="bg1">
                  <a:lumMod val="50000"/>
                </a:schemeClr>
              </a:solidFill>
              <a:latin typeface="Cambria" panose="02040503050406030204" pitchFamily="18" charset="0"/>
            </a:endParaRPr>
          </a:p>
          <a:p>
            <a:pPr>
              <a:lnSpc>
                <a:spcPct val="150000"/>
              </a:lnSpc>
            </a:pPr>
            <a:r>
              <a:rPr lang="en-US" sz="1600" b="1" dirty="0">
                <a:solidFill>
                  <a:schemeClr val="bg1">
                    <a:lumMod val="50000"/>
                  </a:schemeClr>
                </a:solidFill>
                <a:latin typeface="Cambria" panose="02040503050406030204" pitchFamily="18" charset="0"/>
              </a:rPr>
              <a:t>John Crosland </a:t>
            </a:r>
            <a:r>
              <a:rPr lang="en-US" sz="1600" dirty="0">
                <a:solidFill>
                  <a:schemeClr val="bg1">
                    <a:lumMod val="50000"/>
                  </a:schemeClr>
                </a:solidFill>
                <a:latin typeface="Cambria" panose="02040503050406030204" pitchFamily="18" charset="0"/>
              </a:rPr>
              <a:t>(Treasurer)</a:t>
            </a:r>
          </a:p>
          <a:p>
            <a:pPr marL="380990" indent="-380990">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hlinkClick r:id="rId4"/>
              </a:rPr>
              <a:t>treasurer.seadevils@gmail.com</a:t>
            </a:r>
            <a:endParaRPr lang="en-US" sz="1600" dirty="0">
              <a:solidFill>
                <a:schemeClr val="bg1">
                  <a:lumMod val="50000"/>
                </a:schemeClr>
              </a:solidFill>
              <a:latin typeface="Cambria" panose="02040503050406030204" pitchFamily="18" charset="0"/>
            </a:endParaRPr>
          </a:p>
          <a:p>
            <a:pPr>
              <a:lnSpc>
                <a:spcPct val="150000"/>
              </a:lnSpc>
            </a:pPr>
            <a:r>
              <a:rPr lang="en-US" sz="1600" b="1" dirty="0">
                <a:solidFill>
                  <a:schemeClr val="bg1">
                    <a:lumMod val="50000"/>
                  </a:schemeClr>
                </a:solidFill>
                <a:latin typeface="Cambria" panose="02040503050406030204" pitchFamily="18" charset="0"/>
              </a:rPr>
              <a:t>Robin Gordon </a:t>
            </a:r>
            <a:r>
              <a:rPr lang="en-US" sz="1600" dirty="0">
                <a:solidFill>
                  <a:schemeClr val="bg1">
                    <a:lumMod val="50000"/>
                  </a:schemeClr>
                </a:solidFill>
                <a:latin typeface="Cambria" panose="02040503050406030204" pitchFamily="18" charset="0"/>
              </a:rPr>
              <a:t>(Registrar)</a:t>
            </a:r>
          </a:p>
          <a:p>
            <a:pPr marL="380990" indent="-380990">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hlinkClick r:id="rId5"/>
              </a:rPr>
              <a:t>registrar.seadevils@gmail.com</a:t>
            </a:r>
            <a:endParaRPr lang="en-US" sz="1600" dirty="0">
              <a:solidFill>
                <a:schemeClr val="bg1">
                  <a:lumMod val="50000"/>
                </a:schemeClr>
              </a:solidFill>
              <a:latin typeface="Cambria" panose="02040503050406030204" pitchFamily="18" charset="0"/>
            </a:endParaRPr>
          </a:p>
          <a:p>
            <a:pPr>
              <a:lnSpc>
                <a:spcPct val="150000"/>
              </a:lnSpc>
            </a:pPr>
            <a:r>
              <a:rPr lang="en-US" sz="1600" b="1" dirty="0">
                <a:solidFill>
                  <a:schemeClr val="bg1">
                    <a:lumMod val="50000"/>
                  </a:schemeClr>
                </a:solidFill>
                <a:latin typeface="Cambria" panose="02040503050406030204" pitchFamily="18" charset="0"/>
              </a:rPr>
              <a:t>Tiffany Hartman </a:t>
            </a:r>
            <a:r>
              <a:rPr lang="en-US" sz="1600" dirty="0">
                <a:solidFill>
                  <a:schemeClr val="bg1">
                    <a:lumMod val="50000"/>
                  </a:schemeClr>
                </a:solidFill>
                <a:latin typeface="Cambria" panose="02040503050406030204" pitchFamily="18" charset="0"/>
              </a:rPr>
              <a:t>(Director of Communications)</a:t>
            </a:r>
          </a:p>
          <a:p>
            <a:pPr marL="380990" indent="-380990">
              <a:lnSpc>
                <a:spcPct val="150000"/>
              </a:lnSpc>
              <a:buFont typeface="Arial" panose="020B0604020202020204" pitchFamily="34" charset="0"/>
              <a:buChar char="•"/>
            </a:pPr>
            <a:r>
              <a:rPr lang="en-US" sz="1600" dirty="0">
                <a:solidFill>
                  <a:schemeClr val="bg1">
                    <a:lumMod val="50000"/>
                  </a:schemeClr>
                </a:solidFill>
                <a:latin typeface="Cambria" panose="02040503050406030204" pitchFamily="18" charset="0"/>
                <a:hlinkClick r:id="rId6"/>
              </a:rPr>
              <a:t>communications.seadevils@gmail.com</a:t>
            </a:r>
            <a:r>
              <a:rPr lang="en-US" sz="1600" dirty="0">
                <a:solidFill>
                  <a:schemeClr val="bg1">
                    <a:lumMod val="50000"/>
                  </a:schemeClr>
                </a:solidFill>
                <a:latin typeface="Cambria" panose="02040503050406030204" pitchFamily="18" charset="0"/>
              </a:rPr>
              <a:t> </a:t>
            </a:r>
          </a:p>
          <a:p>
            <a:pPr>
              <a:lnSpc>
                <a:spcPct val="150000"/>
              </a:lnSpc>
            </a:pPr>
            <a:endParaRPr lang="en-US" sz="1600" dirty="0">
              <a:solidFill>
                <a:schemeClr val="bg1">
                  <a:lumMod val="50000"/>
                </a:schemeClr>
              </a:solidFill>
              <a:latin typeface="Cambria"/>
              <a:ea typeface="Cambria"/>
            </a:endParaRPr>
          </a:p>
        </p:txBody>
      </p:sp>
    </p:spTree>
    <p:extLst>
      <p:ext uri="{BB962C8B-B14F-4D97-AF65-F5344CB8AC3E}">
        <p14:creationId xmlns:p14="http://schemas.microsoft.com/office/powerpoint/2010/main" val="3053544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BFFCD9-46A4-1F43-9A3E-491AF406EE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DD05059-1FA7-29A4-DEA9-0B44ECFEE9A8}"/>
              </a:ext>
            </a:extLst>
          </p:cNvPr>
          <p:cNvSpPr txBox="1"/>
          <p:nvPr/>
        </p:nvSpPr>
        <p:spPr>
          <a:xfrm>
            <a:off x="8283600" y="1490474"/>
            <a:ext cx="4685793" cy="589072"/>
          </a:xfrm>
          <a:prstGeom prst="rect">
            <a:avLst/>
          </a:prstGeom>
          <a:noFill/>
        </p:spPr>
        <p:txBody>
          <a:bodyPr wrap="square" rtlCol="0">
            <a:spAutoFit/>
          </a:bodyPr>
          <a:lstStyle/>
          <a:p>
            <a:pPr>
              <a:lnSpc>
                <a:spcPct val="150000"/>
              </a:lnSpc>
            </a:pPr>
            <a:r>
              <a:rPr lang="en-US" sz="2400" b="1" i="1" dirty="0">
                <a:solidFill>
                  <a:schemeClr val="bg1">
                    <a:lumMod val="50000"/>
                  </a:schemeClr>
                </a:solidFill>
                <a:latin typeface="Cambria" panose="02040503050406030204" pitchFamily="18" charset="0"/>
              </a:rPr>
              <a:t>Practices facilities include: </a:t>
            </a:r>
          </a:p>
        </p:txBody>
      </p:sp>
      <p:sp>
        <p:nvSpPr>
          <p:cNvPr id="4" name="TextBox 3">
            <a:extLst>
              <a:ext uri="{FF2B5EF4-FFF2-40B4-BE49-F238E27FC236}">
                <a16:creationId xmlns:a16="http://schemas.microsoft.com/office/drawing/2014/main" id="{17761943-7E5B-75A8-A503-7F2713C00B8B}"/>
              </a:ext>
            </a:extLst>
          </p:cNvPr>
          <p:cNvSpPr txBox="1"/>
          <p:nvPr/>
        </p:nvSpPr>
        <p:spPr>
          <a:xfrm>
            <a:off x="8283600" y="2079546"/>
            <a:ext cx="4685793" cy="3001334"/>
          </a:xfrm>
          <a:prstGeom prst="rect">
            <a:avLst/>
          </a:prstGeom>
          <a:noFill/>
        </p:spPr>
        <p:txBody>
          <a:bodyPr wrap="square" rtlCol="0">
            <a:spAutoFit/>
          </a:bodyPr>
          <a:lstStyle/>
          <a:p>
            <a:pPr>
              <a:lnSpc>
                <a:spcPct val="150000"/>
              </a:lnSpc>
            </a:pPr>
            <a:r>
              <a:rPr lang="en-US" sz="1600" b="1" dirty="0">
                <a:solidFill>
                  <a:schemeClr val="bg1">
                    <a:lumMod val="50000"/>
                  </a:schemeClr>
                </a:solidFill>
                <a:latin typeface="Cambria" panose="02040503050406030204" pitchFamily="18" charset="0"/>
              </a:rPr>
              <a:t>St. Michael Middle School East</a:t>
            </a:r>
          </a:p>
          <a:p>
            <a:pPr>
              <a:lnSpc>
                <a:spcPct val="150000"/>
              </a:lnSpc>
            </a:pPr>
            <a:r>
              <a:rPr lang="en-US" sz="1600" dirty="0">
                <a:solidFill>
                  <a:schemeClr val="bg1">
                    <a:lumMod val="50000"/>
                  </a:schemeClr>
                </a:solidFill>
                <a:latin typeface="Cambria" panose="02040503050406030204" pitchFamily="18" charset="0"/>
              </a:rPr>
              <a:t>4862 </a:t>
            </a:r>
            <a:r>
              <a:rPr lang="en-US" sz="1600" dirty="0" err="1">
                <a:solidFill>
                  <a:schemeClr val="bg1">
                    <a:lumMod val="50000"/>
                  </a:schemeClr>
                </a:solidFill>
                <a:latin typeface="Cambria" panose="02040503050406030204" pitchFamily="18" charset="0"/>
              </a:rPr>
              <a:t>Naber</a:t>
            </a:r>
            <a:r>
              <a:rPr lang="en-US" sz="1600" dirty="0">
                <a:solidFill>
                  <a:schemeClr val="bg1">
                    <a:lumMod val="50000"/>
                  </a:schemeClr>
                </a:solidFill>
                <a:latin typeface="Cambria" panose="02040503050406030204" pitchFamily="18" charset="0"/>
              </a:rPr>
              <a:t> Avenue NE, St. Michael, MN</a:t>
            </a:r>
          </a:p>
          <a:p>
            <a:pPr>
              <a:lnSpc>
                <a:spcPct val="150000"/>
              </a:lnSpc>
            </a:pPr>
            <a:endParaRPr lang="en-US" sz="1600" dirty="0">
              <a:solidFill>
                <a:schemeClr val="bg1">
                  <a:lumMod val="50000"/>
                </a:schemeClr>
              </a:solidFill>
              <a:latin typeface="Cambria" panose="02040503050406030204" pitchFamily="18" charset="0"/>
            </a:endParaRPr>
          </a:p>
          <a:p>
            <a:pPr>
              <a:lnSpc>
                <a:spcPct val="150000"/>
              </a:lnSpc>
            </a:pPr>
            <a:r>
              <a:rPr lang="en-US" sz="1600" b="1" dirty="0" err="1">
                <a:solidFill>
                  <a:schemeClr val="bg1">
                    <a:lumMod val="50000"/>
                  </a:schemeClr>
                </a:solidFill>
                <a:latin typeface="Cambria" panose="02040503050406030204" pitchFamily="18" charset="0"/>
              </a:rPr>
              <a:t>VandenBerge</a:t>
            </a:r>
            <a:r>
              <a:rPr lang="en-US" sz="1600" b="1" dirty="0">
                <a:solidFill>
                  <a:schemeClr val="bg1">
                    <a:lumMod val="50000"/>
                  </a:schemeClr>
                </a:solidFill>
                <a:latin typeface="Cambria" panose="02040503050406030204" pitchFamily="18" charset="0"/>
              </a:rPr>
              <a:t> Middle School</a:t>
            </a:r>
          </a:p>
          <a:p>
            <a:pPr>
              <a:lnSpc>
                <a:spcPct val="150000"/>
              </a:lnSpc>
            </a:pPr>
            <a:r>
              <a:rPr lang="en-US" sz="1600" dirty="0">
                <a:solidFill>
                  <a:schemeClr val="bg1">
                    <a:lumMod val="50000"/>
                  </a:schemeClr>
                </a:solidFill>
                <a:latin typeface="Cambria" panose="02040503050406030204" pitchFamily="18" charset="0"/>
              </a:rPr>
              <a:t>948 Proctor Ave, Elk River, MN</a:t>
            </a:r>
          </a:p>
          <a:p>
            <a:pPr>
              <a:lnSpc>
                <a:spcPct val="150000"/>
              </a:lnSpc>
            </a:pPr>
            <a:endParaRPr lang="en-US" sz="1600" dirty="0">
              <a:solidFill>
                <a:schemeClr val="bg1">
                  <a:lumMod val="50000"/>
                </a:schemeClr>
              </a:solidFill>
              <a:latin typeface="Cambria" panose="02040503050406030204" pitchFamily="18" charset="0"/>
            </a:endParaRPr>
          </a:p>
          <a:p>
            <a:pPr>
              <a:lnSpc>
                <a:spcPct val="150000"/>
              </a:lnSpc>
            </a:pPr>
            <a:r>
              <a:rPr lang="en-US" sz="1600" b="1" dirty="0">
                <a:solidFill>
                  <a:schemeClr val="bg1">
                    <a:lumMod val="50000"/>
                  </a:schemeClr>
                </a:solidFill>
                <a:latin typeface="Cambria" panose="02040503050406030204" pitchFamily="18" charset="0"/>
              </a:rPr>
              <a:t>Big Lake High School</a:t>
            </a:r>
          </a:p>
          <a:p>
            <a:pPr>
              <a:lnSpc>
                <a:spcPct val="150000"/>
              </a:lnSpc>
            </a:pPr>
            <a:r>
              <a:rPr lang="en-US" sz="1600" dirty="0">
                <a:solidFill>
                  <a:schemeClr val="bg1">
                    <a:lumMod val="50000"/>
                  </a:schemeClr>
                </a:solidFill>
                <a:latin typeface="Cambria" panose="02040503050406030204" pitchFamily="18" charset="0"/>
              </a:rPr>
              <a:t>501 Minnesota Ave, Big Lake, MN </a:t>
            </a:r>
          </a:p>
        </p:txBody>
      </p:sp>
    </p:spTree>
    <p:extLst>
      <p:ext uri="{BB962C8B-B14F-4D97-AF65-F5344CB8AC3E}">
        <p14:creationId xmlns:p14="http://schemas.microsoft.com/office/powerpoint/2010/main" val="3263911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9AB1C8-E083-D048-836A-B8083B01BA6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1A19D65-5CC0-A547-9D8B-5A09AA1E2DB9}"/>
              </a:ext>
            </a:extLst>
          </p:cNvPr>
          <p:cNvSpPr txBox="1"/>
          <p:nvPr/>
        </p:nvSpPr>
        <p:spPr>
          <a:xfrm>
            <a:off x="741274" y="588367"/>
            <a:ext cx="4685793" cy="589072"/>
          </a:xfrm>
          <a:prstGeom prst="rect">
            <a:avLst/>
          </a:prstGeom>
          <a:noFill/>
        </p:spPr>
        <p:txBody>
          <a:bodyPr wrap="square" rtlCol="0">
            <a:spAutoFit/>
          </a:bodyPr>
          <a:lstStyle/>
          <a:p>
            <a:pPr>
              <a:lnSpc>
                <a:spcPct val="150000"/>
              </a:lnSpc>
            </a:pPr>
            <a:r>
              <a:rPr lang="en-US" sz="2400" b="1" i="1" dirty="0">
                <a:solidFill>
                  <a:schemeClr val="bg1">
                    <a:lumMod val="50000"/>
                  </a:schemeClr>
                </a:solidFill>
                <a:latin typeface="Cambria" panose="02040503050406030204" pitchFamily="18" charset="0"/>
              </a:rPr>
              <a:t>Required Equipment</a:t>
            </a:r>
          </a:p>
        </p:txBody>
      </p:sp>
      <p:sp>
        <p:nvSpPr>
          <p:cNvPr id="6" name="TextBox 5">
            <a:extLst>
              <a:ext uri="{FF2B5EF4-FFF2-40B4-BE49-F238E27FC236}">
                <a16:creationId xmlns:a16="http://schemas.microsoft.com/office/drawing/2014/main" id="{2E5E3DAF-6A3C-F44D-84D0-39F20742C566}"/>
              </a:ext>
            </a:extLst>
          </p:cNvPr>
          <p:cNvSpPr txBox="1"/>
          <p:nvPr/>
        </p:nvSpPr>
        <p:spPr>
          <a:xfrm>
            <a:off x="741274" y="1177439"/>
            <a:ext cx="4685793" cy="4951740"/>
          </a:xfrm>
          <a:prstGeom prst="rect">
            <a:avLst/>
          </a:prstGeom>
          <a:noFill/>
        </p:spPr>
        <p:txBody>
          <a:bodyPr wrap="square" lIns="91440" tIns="45720" rIns="91440" bIns="45720" rtlCol="0" anchor="t">
            <a:spAutoFit/>
          </a:bodyPr>
          <a:lstStyle/>
          <a:p>
            <a:pPr>
              <a:lnSpc>
                <a:spcPct val="150000"/>
              </a:lnSpc>
            </a:pPr>
            <a:r>
              <a:rPr lang="en-US" sz="1600" b="1" dirty="0">
                <a:solidFill>
                  <a:schemeClr val="bg1">
                    <a:lumMod val="50000"/>
                  </a:schemeClr>
                </a:solidFill>
                <a:latin typeface="Cambria"/>
                <a:ea typeface="Cambria"/>
              </a:rPr>
              <a:t>Minnows and Guppies</a:t>
            </a:r>
          </a:p>
          <a:p>
            <a:pPr marL="285750" indent="-285750">
              <a:lnSpc>
                <a:spcPct val="150000"/>
              </a:lnSpc>
              <a:buFont typeface="Arial" panose="020B0604020202020204" pitchFamily="34" charset="0"/>
              <a:buChar char="•"/>
            </a:pPr>
            <a:r>
              <a:rPr lang="en-US" sz="1200" dirty="0">
                <a:solidFill>
                  <a:schemeClr val="bg1">
                    <a:lumMod val="50000"/>
                  </a:schemeClr>
                </a:solidFill>
                <a:latin typeface="Cambria"/>
                <a:ea typeface="Cambria"/>
              </a:rPr>
              <a:t>Team Cap</a:t>
            </a:r>
          </a:p>
          <a:p>
            <a:pPr marL="285750" indent="-285750">
              <a:lnSpc>
                <a:spcPct val="150000"/>
              </a:lnSpc>
              <a:buFont typeface="Arial" panose="020B0604020202020204" pitchFamily="34" charset="0"/>
              <a:buChar char="•"/>
            </a:pPr>
            <a:r>
              <a:rPr lang="en-US" sz="1200" dirty="0">
                <a:solidFill>
                  <a:schemeClr val="bg1">
                    <a:lumMod val="50000"/>
                  </a:schemeClr>
                </a:solidFill>
                <a:latin typeface="Cambria"/>
                <a:ea typeface="Cambria"/>
              </a:rPr>
              <a:t>Mesh Bag</a:t>
            </a:r>
          </a:p>
          <a:p>
            <a:pPr marL="285750" indent="-285750">
              <a:lnSpc>
                <a:spcPct val="150000"/>
              </a:lnSpc>
              <a:buFont typeface="Arial" panose="020B0604020202020204" pitchFamily="34" charset="0"/>
              <a:buChar char="•"/>
            </a:pPr>
            <a:r>
              <a:rPr lang="en-US" sz="1200" dirty="0">
                <a:solidFill>
                  <a:schemeClr val="bg1">
                    <a:lumMod val="50000"/>
                  </a:schemeClr>
                </a:solidFill>
                <a:latin typeface="Cambria"/>
                <a:ea typeface="Cambria"/>
              </a:rPr>
              <a:t>Goggles (2 pair)</a:t>
            </a:r>
          </a:p>
          <a:p>
            <a:pPr marL="285750" indent="-285750">
              <a:lnSpc>
                <a:spcPct val="150000"/>
              </a:lnSpc>
              <a:buFont typeface="Arial" panose="020B0604020202020204" pitchFamily="34" charset="0"/>
              <a:buChar char="•"/>
            </a:pPr>
            <a:r>
              <a:rPr lang="en-US" sz="1200" dirty="0">
                <a:solidFill>
                  <a:schemeClr val="bg1">
                    <a:lumMod val="50000"/>
                  </a:schemeClr>
                </a:solidFill>
                <a:latin typeface="Cambria"/>
                <a:ea typeface="Cambria"/>
              </a:rPr>
              <a:t>Practice-appropriate suit</a:t>
            </a:r>
          </a:p>
          <a:p>
            <a:pPr marL="285750" indent="-285750">
              <a:lnSpc>
                <a:spcPct val="150000"/>
              </a:lnSpc>
              <a:buFont typeface="Arial" panose="020B0604020202020204" pitchFamily="34" charset="0"/>
              <a:buChar char="•"/>
            </a:pPr>
            <a:r>
              <a:rPr lang="en-US" sz="1200" dirty="0">
                <a:solidFill>
                  <a:schemeClr val="bg1">
                    <a:lumMod val="50000"/>
                  </a:schemeClr>
                </a:solidFill>
                <a:latin typeface="Cambria"/>
                <a:ea typeface="Cambria"/>
              </a:rPr>
              <a:t>Fins</a:t>
            </a:r>
          </a:p>
          <a:p>
            <a:pPr marL="285750" indent="-285750">
              <a:lnSpc>
                <a:spcPct val="150000"/>
              </a:lnSpc>
              <a:buFont typeface="Arial" panose="020B0604020202020204" pitchFamily="34" charset="0"/>
              <a:buChar char="•"/>
            </a:pPr>
            <a:r>
              <a:rPr lang="en-US" sz="1200" dirty="0">
                <a:solidFill>
                  <a:schemeClr val="bg1">
                    <a:lumMod val="50000"/>
                  </a:schemeClr>
                </a:solidFill>
                <a:latin typeface="Cambria"/>
                <a:ea typeface="Cambria"/>
              </a:rPr>
              <a:t>Kickboard</a:t>
            </a:r>
          </a:p>
          <a:p>
            <a:pPr>
              <a:lnSpc>
                <a:spcPct val="150000"/>
              </a:lnSpc>
            </a:pPr>
            <a:r>
              <a:rPr lang="en-US" sz="1600" b="1" dirty="0">
                <a:solidFill>
                  <a:schemeClr val="bg1">
                    <a:lumMod val="50000"/>
                  </a:schemeClr>
                </a:solidFill>
                <a:latin typeface="Cambria"/>
                <a:ea typeface="Cambria"/>
              </a:rPr>
              <a:t>Sharks, Red, and Yellow</a:t>
            </a:r>
          </a:p>
          <a:p>
            <a:pPr marL="285750" indent="-285750">
              <a:lnSpc>
                <a:spcPct val="150000"/>
              </a:lnSpc>
              <a:buFont typeface="Arial" panose="020B0604020202020204" pitchFamily="34" charset="0"/>
              <a:buChar char="•"/>
            </a:pPr>
            <a:r>
              <a:rPr lang="en-US" sz="1200" dirty="0">
                <a:solidFill>
                  <a:schemeClr val="bg1">
                    <a:lumMod val="50000"/>
                  </a:schemeClr>
                </a:solidFill>
                <a:latin typeface="Cambria"/>
                <a:ea typeface="Cambria"/>
              </a:rPr>
              <a:t>Team Cap</a:t>
            </a:r>
          </a:p>
          <a:p>
            <a:pPr marL="285750" indent="-285750">
              <a:lnSpc>
                <a:spcPct val="150000"/>
              </a:lnSpc>
              <a:buFont typeface="Arial" panose="020B0604020202020204" pitchFamily="34" charset="0"/>
              <a:buChar char="•"/>
            </a:pPr>
            <a:r>
              <a:rPr lang="en-US" sz="1200" dirty="0">
                <a:solidFill>
                  <a:schemeClr val="bg1">
                    <a:lumMod val="50000"/>
                  </a:schemeClr>
                </a:solidFill>
                <a:latin typeface="Cambria"/>
                <a:ea typeface="Cambria"/>
              </a:rPr>
              <a:t>Mesh Bag</a:t>
            </a:r>
          </a:p>
          <a:p>
            <a:pPr marL="285750" indent="-285750">
              <a:lnSpc>
                <a:spcPct val="150000"/>
              </a:lnSpc>
              <a:buFont typeface="Arial" panose="020B0604020202020204" pitchFamily="34" charset="0"/>
              <a:buChar char="•"/>
            </a:pPr>
            <a:r>
              <a:rPr lang="en-US" sz="1200" dirty="0">
                <a:solidFill>
                  <a:schemeClr val="bg1">
                    <a:lumMod val="50000"/>
                  </a:schemeClr>
                </a:solidFill>
                <a:latin typeface="Cambria"/>
                <a:ea typeface="Cambria"/>
              </a:rPr>
              <a:t>Goggles (2 pair)</a:t>
            </a:r>
          </a:p>
          <a:p>
            <a:pPr marL="285750" indent="-285750">
              <a:lnSpc>
                <a:spcPct val="150000"/>
              </a:lnSpc>
              <a:buFont typeface="Arial" panose="020B0604020202020204" pitchFamily="34" charset="0"/>
              <a:buChar char="•"/>
            </a:pPr>
            <a:r>
              <a:rPr lang="en-US" sz="1200" dirty="0">
                <a:solidFill>
                  <a:schemeClr val="bg1">
                    <a:lumMod val="50000"/>
                  </a:schemeClr>
                </a:solidFill>
                <a:latin typeface="Cambria"/>
                <a:ea typeface="Cambria"/>
              </a:rPr>
              <a:t>Practice-appropriate suit</a:t>
            </a:r>
          </a:p>
          <a:p>
            <a:pPr marL="285750" indent="-285750">
              <a:lnSpc>
                <a:spcPct val="150000"/>
              </a:lnSpc>
              <a:buFont typeface="Arial" panose="020B0604020202020204" pitchFamily="34" charset="0"/>
              <a:buChar char="•"/>
            </a:pPr>
            <a:r>
              <a:rPr lang="en-US" sz="1200" dirty="0">
                <a:solidFill>
                  <a:schemeClr val="bg1">
                    <a:lumMod val="50000"/>
                  </a:schemeClr>
                </a:solidFill>
                <a:latin typeface="Cambria"/>
                <a:ea typeface="Cambria"/>
              </a:rPr>
              <a:t>Fins</a:t>
            </a:r>
          </a:p>
          <a:p>
            <a:pPr marL="285750" indent="-285750">
              <a:lnSpc>
                <a:spcPct val="150000"/>
              </a:lnSpc>
              <a:buFont typeface="Arial" panose="020B0604020202020204" pitchFamily="34" charset="0"/>
              <a:buChar char="•"/>
            </a:pPr>
            <a:r>
              <a:rPr lang="en-US" sz="1200" dirty="0">
                <a:solidFill>
                  <a:schemeClr val="bg1">
                    <a:lumMod val="50000"/>
                  </a:schemeClr>
                </a:solidFill>
                <a:latin typeface="Cambria"/>
                <a:ea typeface="Cambria"/>
              </a:rPr>
              <a:t>Kickboard</a:t>
            </a:r>
          </a:p>
          <a:p>
            <a:pPr marL="285750" indent="-285750">
              <a:lnSpc>
                <a:spcPct val="150000"/>
              </a:lnSpc>
              <a:buFont typeface="Arial" panose="020B0604020202020204" pitchFamily="34" charset="0"/>
              <a:buChar char="•"/>
            </a:pPr>
            <a:r>
              <a:rPr lang="en-US" sz="1200" dirty="0">
                <a:solidFill>
                  <a:schemeClr val="bg1">
                    <a:lumMod val="50000"/>
                  </a:schemeClr>
                </a:solidFill>
                <a:latin typeface="Cambria"/>
                <a:ea typeface="Cambria"/>
              </a:rPr>
              <a:t>Snorkel</a:t>
            </a:r>
          </a:p>
          <a:p>
            <a:pPr marL="285750" indent="-285750">
              <a:lnSpc>
                <a:spcPct val="150000"/>
              </a:lnSpc>
              <a:buFont typeface="Arial" panose="020B0604020202020204" pitchFamily="34" charset="0"/>
              <a:buChar char="•"/>
            </a:pPr>
            <a:r>
              <a:rPr lang="en-US" sz="1200" dirty="0">
                <a:solidFill>
                  <a:schemeClr val="bg1">
                    <a:lumMod val="50000"/>
                  </a:schemeClr>
                </a:solidFill>
                <a:latin typeface="Cambria"/>
                <a:ea typeface="Cambria"/>
              </a:rPr>
              <a:t>Pull Buoy</a:t>
            </a:r>
          </a:p>
          <a:p>
            <a:pPr marL="285750" indent="-285750">
              <a:lnSpc>
                <a:spcPct val="150000"/>
              </a:lnSpc>
              <a:buFont typeface="Arial" panose="020B0604020202020204" pitchFamily="34" charset="0"/>
              <a:buChar char="•"/>
            </a:pPr>
            <a:r>
              <a:rPr lang="en-US" sz="1200" dirty="0">
                <a:solidFill>
                  <a:schemeClr val="bg1">
                    <a:lumMod val="50000"/>
                  </a:schemeClr>
                </a:solidFill>
                <a:latin typeface="Cambria"/>
                <a:ea typeface="Cambria"/>
              </a:rPr>
              <a:t>Finis Agility Hand Paddles (required for Yellow Group)</a:t>
            </a:r>
            <a:endParaRPr lang="en-US" sz="1200" dirty="0">
              <a:solidFill>
                <a:schemeClr val="bg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063605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da59b47-10f2-416d-ac4d-930f3a92b668">
      <Terms xmlns="http://schemas.microsoft.com/office/infopath/2007/PartnerControls"/>
    </lcf76f155ced4ddcb4097134ff3c332f>
    <TaxCatchAll xmlns="9c441d3a-9e6b-4fa9-ba67-83b62be7a8b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C45B85BF444EB4186239BA19849485C" ma:contentTypeVersion="9" ma:contentTypeDescription="Create a new document." ma:contentTypeScope="" ma:versionID="67114026444ab907a9a3dede01f773f8">
  <xsd:schema xmlns:xsd="http://www.w3.org/2001/XMLSchema" xmlns:xs="http://www.w3.org/2001/XMLSchema" xmlns:p="http://schemas.microsoft.com/office/2006/metadata/properties" xmlns:ns2="5da59b47-10f2-416d-ac4d-930f3a92b668" xmlns:ns3="9c441d3a-9e6b-4fa9-ba67-83b62be7a8ba" targetNamespace="http://schemas.microsoft.com/office/2006/metadata/properties" ma:root="true" ma:fieldsID="3d8dd5cc4e6652814f902bbec9999e13" ns2:_="" ns3:_="">
    <xsd:import namespace="5da59b47-10f2-416d-ac4d-930f3a92b668"/>
    <xsd:import namespace="9c441d3a-9e6b-4fa9-ba67-83b62be7a8b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a59b47-10f2-416d-ac4d-930f3a92b6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6434611-3b72-450a-a229-7156df42dd7f"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441d3a-9e6b-4fa9-ba67-83b62be7a8b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2fdb724-6ae5-478f-aad8-5c2c64ef053a}" ma:internalName="TaxCatchAll" ma:showField="CatchAllData" ma:web="9c441d3a-9e6b-4fa9-ba67-83b62be7a8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B3D848-16D7-40DB-8DA2-994D04643F68}">
  <ds:schemaRefs>
    <ds:schemaRef ds:uri="5da59b47-10f2-416d-ac4d-930f3a92b668"/>
    <ds:schemaRef ds:uri="9c441d3a-9e6b-4fa9-ba67-83b62be7a8ba"/>
    <ds:schemaRef ds:uri="http://purl.org/dc/terms/"/>
    <ds:schemaRef ds:uri="http://purl.org/dc/elements/1.1/"/>
    <ds:schemaRef ds:uri="http://purl.org/dc/dcmitype/"/>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49FAC75B-8754-4E9F-ABE2-A084468152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a59b47-10f2-416d-ac4d-930f3a92b668"/>
    <ds:schemaRef ds:uri="9c441d3a-9e6b-4fa9-ba67-83b62be7a8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1A69D71-E9D8-4A8C-843D-3340CD05AC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10554</TotalTime>
  <Words>824</Words>
  <Application>Microsoft Office PowerPoint</Application>
  <PresentationFormat>Widescreen</PresentationFormat>
  <Paragraphs>119</Paragraphs>
  <Slides>16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Aptos</vt:lpstr>
      <vt:lpstr>Arial</vt:lpstr>
      <vt:lpstr>Calibri</vt:lpstr>
      <vt:lpstr>Calibri Light</vt:lpstr>
      <vt:lpstr>Cambria</vt:lpstr>
      <vt:lpstr>Oswald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Detert</dc:creator>
  <cp:lastModifiedBy>Tiffany.Hartman</cp:lastModifiedBy>
  <cp:revision>71</cp:revision>
  <cp:lastPrinted>2024-04-02T21:38:14Z</cp:lastPrinted>
  <dcterms:created xsi:type="dcterms:W3CDTF">2018-07-18T14:25:38Z</dcterms:created>
  <dcterms:modified xsi:type="dcterms:W3CDTF">2024-04-08T00:04:49Z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0x0101009C45B85BF444EB4186239BA19849485C</vt:lpwstr>
  </property>
  <property fmtid="{D5CDD505-2E9C-101B-9397-08002B2CF9AE}" pid="3" name="MediaServiceImageTags">
    <vt:lpwstr/>
  </property>
</Properties>
</file>