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17"/>
  </p:notesMasterIdLst>
  <p:sldIdLst>
    <p:sldId id="256" r:id="rId2"/>
    <p:sldId id="260" r:id="rId3"/>
    <p:sldId id="268" r:id="rId4"/>
    <p:sldId id="271" r:id="rId5"/>
    <p:sldId id="270" r:id="rId6"/>
    <p:sldId id="269" r:id="rId7"/>
    <p:sldId id="275" r:id="rId8"/>
    <p:sldId id="261" r:id="rId9"/>
    <p:sldId id="262" r:id="rId10"/>
    <p:sldId id="264" r:id="rId11"/>
    <p:sldId id="276" r:id="rId12"/>
    <p:sldId id="265" r:id="rId13"/>
    <p:sldId id="266" r:id="rId14"/>
    <p:sldId id="26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984A4-5466-4D94-8496-E657A33B1364}" v="1" dt="2019-08-27T18:21:26.936"/>
    <p1510:client id="{D4CE0AD7-25A6-428F-BF79-FFBDD5DFFFC4}" v="1020" dt="2019-09-10T22:52:31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9E60-E537-43AA-B32D-918FA889058B}" type="datetimeFigureOut">
              <a:rPr lang="en-US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AFD6-48FA-4188-A772-6710CFC616D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4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FD6-48FA-4188-A772-6710CFC616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9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4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9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4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3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wimswam.com/secrets-college-recruitin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ollegeswimming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recruitlook.com/recruiting-calendar/ncaa-division-i-recruiting-rules/swimming/" TargetMode="External"/><Relationship Id="rId4" Type="http://schemas.openxmlformats.org/officeDocument/2006/relationships/hyperlink" Target="https://swimswam.com/ncaa-recruiting-rules-change-allow-earlier-recruiting-official-visi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1393" y="3852965"/>
            <a:ext cx="5292898" cy="1231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COLLEGE INFORMATION NIGHT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1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2A7AB11-8BB2-4AF1-BE6C-CBA403BC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91" y="585441"/>
            <a:ext cx="5209309" cy="30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47E0380-A067-4BFC-AC49-4687CC1E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18" y="1406169"/>
            <a:ext cx="3865695" cy="4171278"/>
          </a:xfrm>
        </p:spPr>
        <p:txBody>
          <a:bodyPr>
            <a:normAutofit/>
          </a:bodyPr>
          <a:lstStyle/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YOU CAN TAKE AS MANY AS YOU WANT 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endParaRPr lang="en-US" sz="1600" dirty="0">
              <a:solidFill>
                <a:schemeClr val="tx1"/>
              </a:solidFill>
              <a:latin typeface="Rockwell"/>
              <a:ea typeface="+mj-lt"/>
              <a:cs typeface="+mj-lt"/>
            </a:endParaRPr>
          </a:p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USUALLY JUST CONTACT COACH AND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 ARRANGE THE FEW HOURS MEETING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  </a:t>
            </a:r>
          </a:p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RECEIVE THE TOUR AROUND THE CAMPUS 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 </a:t>
            </a:r>
          </a:p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GET A CHANCE TO QUICKLY SEE THE TEAM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  </a:t>
            </a:r>
          </a:p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NOTHING CAN BE PROVIDED FOR FREE!!!</a:t>
            </a:r>
            <a:br>
              <a:rPr lang="en-US" sz="1600" dirty="0">
                <a:latin typeface="Rockwell"/>
                <a:ea typeface="+mj-lt"/>
                <a:cs typeface="+mj-lt"/>
              </a:rPr>
            </a:b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  </a:t>
            </a:r>
          </a:p>
          <a:p>
            <a:pPr algn="r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Rockwell"/>
                <a:ea typeface="+mj-lt"/>
                <a:cs typeface="+mj-lt"/>
              </a:rPr>
              <a:t>NO OVER NIGHT STAY 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D541FE87-E6F5-416C-A99B-10A4DF2E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871" y="1341120"/>
            <a:ext cx="5511800" cy="417127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YOU CAN TAKE ONLY 5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ARRANGED BY THE COACHES AND USUALLY PAYED BY THE TEAM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NO LONGER THAN 48 HOURS (FRIDAY NOON TO SUNDAY NOON)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FRIDAY MOSTLY MEETINGS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SATURDAY ACTIVITY WITH THE TEAM/SWIM MEET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SUNDAY MEETING WITH THE COACH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TIME TO ASK ALL THE QUESTIONS YOU HAVE AND JUST SUMARIZE YOUR EXPERIENCE 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OVERNIGHT STAY IN THE DORMS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MEALS AND SOME KIND OF FUN CAN BE PAYED FOR  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CANNOT ASK HOST TO BUY YOU OR GIVE ANYTHING YOU CAN TAKE HOME WITH YOU. </a:t>
            </a:r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6F74D1-1259-427F-B77C-5E4DC8AC63E9}"/>
              </a:ext>
            </a:extLst>
          </p:cNvPr>
          <p:cNvSpPr txBox="1"/>
          <p:nvPr/>
        </p:nvSpPr>
        <p:spPr>
          <a:xfrm>
            <a:off x="568037" y="273627"/>
            <a:ext cx="1057967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Comic Sans MS"/>
              </a:rPr>
              <a:t>UNOFICCIAL vs OFFICIAL VISIT</a:t>
            </a:r>
          </a:p>
        </p:txBody>
      </p:sp>
      <p:pic>
        <p:nvPicPr>
          <p:cNvPr id="37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34F0EC0-C521-4448-AB1C-67B75C622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Comic Sans MS"/>
              </a:rPr>
              <a:t>NCAA ELIGIBILITY CENTER</a:t>
            </a:r>
            <a:endParaRPr lang="en-US" sz="4400" b="1">
              <a:latin typeface="Comic Sans MS"/>
              <a:cs typeface="Calibri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B84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9B39EDA5-FD63-4445-8B72-B4B3699F2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9" r="7441" b="-2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FB84A"/>
              </a:buClr>
            </a:pPr>
            <a:r>
              <a:rPr lang="en-US"/>
              <a:t>register before June 15th of senior year</a:t>
            </a:r>
          </a:p>
          <a:p>
            <a:pPr>
              <a:buClr>
                <a:srgbClr val="FFB84A"/>
              </a:buClr>
            </a:pPr>
            <a:r>
              <a:rPr lang="en-US"/>
              <a:t>core courses</a:t>
            </a:r>
          </a:p>
          <a:p>
            <a:pPr>
              <a:buClr>
                <a:srgbClr val="FFB84A"/>
              </a:buClr>
            </a:pPr>
            <a:r>
              <a:rPr lang="en-US"/>
              <a:t>sliding scale </a:t>
            </a:r>
          </a:p>
          <a:p>
            <a:pPr>
              <a:buClr>
                <a:srgbClr val="FFB84A"/>
              </a:buClr>
            </a:pPr>
            <a:r>
              <a:rPr lang="en-US"/>
              <a:t>ACT V SAT (when to take)- do not send to schools until you have the scores</a:t>
            </a:r>
          </a:p>
          <a:p>
            <a:pPr>
              <a:buClr>
                <a:srgbClr val="FFB84A"/>
              </a:buClr>
            </a:pPr>
            <a:r>
              <a:rPr lang="en-US"/>
              <a:t>amateurism</a:t>
            </a:r>
          </a:p>
          <a:p>
            <a:pPr>
              <a:buClr>
                <a:srgbClr val="FFB84A"/>
              </a:buClr>
            </a:pPr>
            <a:endParaRPr lang="en-US"/>
          </a:p>
        </p:txBody>
      </p:sp>
      <p:pic>
        <p:nvPicPr>
          <p:cNvPr id="5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37EAE07-775E-40FD-865A-4DB2EC70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omic Sans MS"/>
              </a:rPr>
              <a:t>Application/ academic scholarships</a:t>
            </a:r>
            <a:endParaRPr lang="en-US" sz="4400" b="1">
              <a:latin typeface="Comic Sans MS"/>
              <a:cs typeface="Calibri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apply early!</a:t>
            </a:r>
          </a:p>
          <a:p>
            <a:r>
              <a:rPr lang="en-US"/>
              <a:t>FULL RIDE IS HARD TO GET: COMBINE ACADEMIC AND ATHLETIC SCHOLARSHIP!</a:t>
            </a:r>
          </a:p>
          <a:p>
            <a:r>
              <a:rPr lang="en-US"/>
              <a:t>Academic money</a:t>
            </a:r>
          </a:p>
          <a:p>
            <a:pPr lvl="1"/>
            <a:r>
              <a:rPr lang="en-US"/>
              <a:t>GPA</a:t>
            </a:r>
          </a:p>
          <a:p>
            <a:pPr lvl="1"/>
            <a:r>
              <a:rPr lang="en-US"/>
              <a:t>TEST SCORES</a:t>
            </a:r>
          </a:p>
          <a:p>
            <a:r>
              <a:rPr lang="en-US"/>
              <a:t>no waving of fees</a:t>
            </a:r>
          </a:p>
        </p:txBody>
      </p:sp>
      <p:pic>
        <p:nvPicPr>
          <p:cNvPr id="4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88652A1-7880-474A-B77C-7EC0A64B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omic Sans MS"/>
              </a:rPr>
              <a:t>Athletic scholarships/signing period</a:t>
            </a:r>
            <a:endParaRPr lang="en-US" b="1">
              <a:cs typeface="Calibri Light" panose="020F030202020403020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/>
              <a:t>Early and late (November/April)</a:t>
            </a:r>
          </a:p>
          <a:p>
            <a:pPr lvl="1"/>
            <a:r>
              <a:rPr lang="en-US"/>
              <a:t>D-1 : Women 14.0 Men 9.9 </a:t>
            </a:r>
          </a:p>
          <a:p>
            <a:pPr lvl="1"/>
            <a:r>
              <a:rPr lang="en-US"/>
              <a:t>D-2 : about half  </a:t>
            </a:r>
          </a:p>
          <a:p>
            <a:pPr lvl="1"/>
            <a:r>
              <a:rPr lang="en-US"/>
              <a:t>D-3 no money (max not min.)</a:t>
            </a:r>
          </a:p>
          <a:p>
            <a:r>
              <a:rPr lang="en-US"/>
              <a:t>based on value to the program ( top 16/ top 8/ NCAA)</a:t>
            </a:r>
          </a:p>
          <a:p>
            <a:r>
              <a:rPr lang="en-US" b="1"/>
              <a:t>money available based on graduating class!</a:t>
            </a:r>
          </a:p>
          <a:p>
            <a:r>
              <a:rPr lang="en-US"/>
              <a:t>minimum 3 events!!!</a:t>
            </a:r>
          </a:p>
          <a:p>
            <a:pPr lvl="1"/>
            <a:r>
              <a:rPr lang="en-US"/>
              <a:t>Usual events order is on the next slide.</a:t>
            </a:r>
          </a:p>
          <a:p>
            <a:pPr lvl="1"/>
            <a:r>
              <a:rPr lang="en-US"/>
              <a:t>More good events you have = more valuable you are for the team</a:t>
            </a:r>
          </a:p>
        </p:txBody>
      </p:sp>
      <p:pic>
        <p:nvPicPr>
          <p:cNvPr id="4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331D136-804C-4A5C-A540-76E4AD8F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19" y="960120"/>
            <a:ext cx="4238035" cy="426652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omic Sans MS"/>
              </a:rPr>
              <a:t>THINGS TO PAY ATTENTION TO:</a:t>
            </a:r>
            <a:endParaRPr lang="en-US" b="1">
              <a:latin typeface="Comic Sans M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recruiting coaches (used car salesman) - they all are going to tell you that team feels like a family and that everything is perfect: you have to decide how do you feel about it.</a:t>
            </a:r>
          </a:p>
          <a:p>
            <a:pPr>
              <a:lnSpc>
                <a:spcPct val="110000"/>
              </a:lnSpc>
            </a:pPr>
            <a:r>
              <a:rPr lang="en-US" sz="1400"/>
              <a:t>Athletes Choice – this is maybe the biggest decision of your early life and THINK BEFORE DECIDING!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major (should be swimmers choice)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Team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Coaches</a:t>
            </a:r>
          </a:p>
          <a:p>
            <a:pPr>
              <a:lnSpc>
                <a:spcPct val="110000"/>
              </a:lnSpc>
            </a:pPr>
            <a:r>
              <a:rPr lang="en-US" sz="1400"/>
              <a:t>Let parents be involved: but this is mostly swimmers decision.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Go somewhere you would be the happiest.</a:t>
            </a:r>
          </a:p>
          <a:p>
            <a:pPr>
              <a:lnSpc>
                <a:spcPct val="110000"/>
              </a:lnSpc>
            </a:pPr>
            <a:r>
              <a:rPr lang="en-US" sz="1400"/>
              <a:t>Pay attention to the social media - be aware of what you are posting online</a:t>
            </a:r>
          </a:p>
          <a:p>
            <a:pPr>
              <a:lnSpc>
                <a:spcPct val="110000"/>
              </a:lnSpc>
            </a:pPr>
            <a:r>
              <a:rPr lang="en-US" sz="1400"/>
              <a:t>ALCOHOL </a:t>
            </a:r>
          </a:p>
        </p:txBody>
      </p:sp>
      <p:pic>
        <p:nvPicPr>
          <p:cNvPr id="4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A50766B-2775-4459-9E1A-E061ADF0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36637-2572-493C-B6E8-DB063EC3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>
                <a:solidFill>
                  <a:srgbClr val="FFFEFF"/>
                </a:solidFill>
              </a:rPr>
              <a:t>Q and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DB84D-AE55-406D-8F2C-18325102F6C0}"/>
              </a:ext>
            </a:extLst>
          </p:cNvPr>
          <p:cNvSpPr txBox="1"/>
          <p:nvPr/>
        </p:nvSpPr>
        <p:spPr>
          <a:xfrm>
            <a:off x="3388938" y="3783690"/>
            <a:ext cx="5414125" cy="1196717"/>
          </a:xfrm>
          <a:prstGeom prst="rect">
            <a:avLst/>
          </a:prstGeom>
        </p:spPr>
        <p:txBody>
          <a:bodyPr rot="0" spcFirstLastPara="0" vertOverflow="overflow" horzOverflow="overflow" vert="horz" lIns="91440" tIns="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spcBef>
                <a:spcPts val="1000"/>
              </a:spcBef>
              <a:buClr>
                <a:schemeClr val="accent1"/>
              </a:buClr>
              <a:buSzPct val="110000"/>
            </a:pPr>
            <a:r>
              <a:rPr lang="en-US" sz="2000">
                <a:solidFill>
                  <a:srgbClr val="FFFEFF"/>
                </a:solidFill>
              </a:rPr>
              <a:t>Thank you!</a:t>
            </a:r>
          </a:p>
        </p:txBody>
      </p:sp>
      <p:pic>
        <p:nvPicPr>
          <p:cNvPr id="4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AAD7D68-44BA-4BF1-AB59-0E7AD195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3" y="856211"/>
            <a:ext cx="4056195" cy="41712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omic Sans MS"/>
              </a:rPr>
              <a:t>EARLY STEPS</a:t>
            </a:r>
            <a:endParaRPr lang="en-US"/>
          </a:p>
        </p:txBody>
      </p:sp>
      <p:cxnSp>
        <p:nvCxnSpPr>
          <p:cNvPr id="37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Start with a list of at least 10 items</a:t>
            </a:r>
          </a:p>
          <a:p>
            <a:r>
              <a:rPr lang="en-US" b="1" dirty="0"/>
              <a:t>Try to look at items when looking for colleges</a:t>
            </a:r>
          </a:p>
          <a:p>
            <a:pPr lvl="2"/>
            <a:r>
              <a:rPr lang="en-US" dirty="0"/>
              <a:t>Good academics</a:t>
            </a:r>
          </a:p>
          <a:p>
            <a:pPr lvl="2"/>
            <a:r>
              <a:rPr lang="en-US" dirty="0"/>
              <a:t>Intended major</a:t>
            </a:r>
          </a:p>
          <a:p>
            <a:pPr lvl="2"/>
            <a:r>
              <a:rPr lang="en-US" dirty="0"/>
              <a:t>Team spirit/great teammates</a:t>
            </a:r>
          </a:p>
          <a:p>
            <a:pPr lvl="2"/>
            <a:r>
              <a:rPr lang="en-US" dirty="0"/>
              <a:t>Good relationship with coaching staff</a:t>
            </a:r>
          </a:p>
          <a:p>
            <a:pPr lvl="2"/>
            <a:r>
              <a:rPr lang="en-US" dirty="0"/>
              <a:t>And some more specific:</a:t>
            </a:r>
          </a:p>
          <a:p>
            <a:pPr lvl="3"/>
            <a:r>
              <a:rPr lang="en-US"/>
              <a:t>AC in the dorm room</a:t>
            </a:r>
          </a:p>
          <a:p>
            <a:pPr lvl="3"/>
            <a:r>
              <a:rPr lang="en-US" dirty="0"/>
              <a:t>Long course and short course yards pool</a:t>
            </a:r>
          </a:p>
          <a:p>
            <a:pPr lvl="3"/>
            <a:r>
              <a:rPr lang="en-US" dirty="0"/>
              <a:t>Honors college</a:t>
            </a:r>
          </a:p>
          <a:p>
            <a:pPr lvl="2"/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endParaRPr lang="en-US"/>
          </a:p>
        </p:txBody>
      </p:sp>
      <p:pic>
        <p:nvPicPr>
          <p:cNvPr id="40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D4E11A6-A087-454B-82C9-B9977BE2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AE2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41A666C-D5BF-4E87-ABC0-1F893550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69" y="960214"/>
            <a:ext cx="4543739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BD9C-A91E-4967-935E-C15F8B5FB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41863" y="1204047"/>
            <a:ext cx="4099607" cy="3678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Clr>
                <a:srgbClr val="FFAE2A"/>
              </a:buClr>
              <a:buNone/>
            </a:pPr>
            <a:r>
              <a:rPr lang="en-US" sz="3200" b="1" cap="all" dirty="0">
                <a:latin typeface="Comic Sans MS"/>
              </a:rPr>
              <a:t>CREATE A LETTER - MAKE SURE TIME PROGRESSIONS AND GPA AND TEST SCORES ARE CLEARLY VISIBLE </a:t>
            </a:r>
            <a:r>
              <a:rPr lang="en-US" sz="3200" b="1" dirty="0">
                <a:latin typeface="Comic Sans MS"/>
                <a:ea typeface="Tw Cen MT"/>
                <a:cs typeface="Tw Cen MT"/>
              </a:rPr>
              <a:t>​</a:t>
            </a:r>
            <a:endParaRPr lang="en-US" sz="3200">
              <a:latin typeface="Comic Sans MS"/>
            </a:endParaRPr>
          </a:p>
          <a:p>
            <a:pPr marL="0" indent="0">
              <a:buClr>
                <a:srgbClr val="FFAE2A"/>
              </a:buClr>
              <a:buNone/>
            </a:pPr>
            <a:endParaRPr lang="en-US" sz="3200" b="1" dirty="0">
              <a:latin typeface="Comic Sans MS"/>
            </a:endParaRPr>
          </a:p>
          <a:p>
            <a:pPr marL="0" indent="0">
              <a:buClr>
                <a:srgbClr val="FFAE2A"/>
              </a:buClr>
              <a:buNone/>
            </a:pPr>
            <a:endParaRPr lang="en-US" sz="3200" b="1" dirty="0">
              <a:latin typeface="Comic Sans M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D6913B-B15C-46AE-8B18-FD87F6AB2849}"/>
              </a:ext>
            </a:extLst>
          </p:cNvPr>
          <p:cNvSpPr/>
          <p:nvPr/>
        </p:nvSpPr>
        <p:spPr>
          <a:xfrm>
            <a:off x="1638300" y="962891"/>
            <a:ext cx="663286" cy="161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335FE7-88C5-4416-9E35-0EFAA03D56BF}"/>
              </a:ext>
            </a:extLst>
          </p:cNvPr>
          <p:cNvSpPr/>
          <p:nvPr/>
        </p:nvSpPr>
        <p:spPr>
          <a:xfrm>
            <a:off x="1694583" y="5314083"/>
            <a:ext cx="3351067" cy="658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3EB32E5-310C-4E45-9E7C-6A5A0F34A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0445D0B-4610-4383-9B0B-EBA26FCA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4" y="679623"/>
            <a:ext cx="6106932" cy="5511506"/>
          </a:xfrm>
          <a:prstGeom prst="rect">
            <a:avLst/>
          </a:prstGeom>
          <a:ln w="9525"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8A93D6-4BCF-48EF-A7D5-40FCB5F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007" y="1997572"/>
            <a:ext cx="3819091" cy="2042725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800" b="1" dirty="0">
                <a:solidFill>
                  <a:srgbClr val="FFFEFF"/>
                </a:solidFill>
                <a:latin typeface="Comic Sans MS"/>
              </a:rPr>
              <a:t>SWIM SWAM'S COLLEGE RECRUITING TIPS</a:t>
            </a:r>
            <a:endParaRPr lang="en-US" sz="3800" b="1">
              <a:solidFill>
                <a:srgbClr val="FFFEFF"/>
              </a:solidFill>
              <a:latin typeface="Comic Sans MS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D758-6CFA-449F-BD8C-26B6FEDF5B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0645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cap="all">
                <a:solidFill>
                  <a:srgbClr val="FFFEFF"/>
                </a:solidFill>
                <a:hlinkClick r:id="rId3"/>
              </a:rPr>
              <a:t>https://swimswam.com/secrets-college-recruiting/</a:t>
            </a:r>
            <a:endParaRPr lang="en-US" cap="all">
              <a:solidFill>
                <a:srgbClr val="FFFEFF"/>
              </a:solidFill>
            </a:endParaRPr>
          </a:p>
        </p:txBody>
      </p:sp>
      <p:pic>
        <p:nvPicPr>
          <p:cNvPr id="5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8904273-2033-49FB-B4DB-8C3463C16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D81D9E-0B50-4199-96F9-B60601A9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072" y="1152543"/>
            <a:ext cx="4628942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FF0000"/>
                </a:solidFill>
                <a:latin typeface="Comic Sans MS"/>
              </a:rPr>
              <a:t>collegeswimming.com</a:t>
            </a:r>
          </a:p>
        </p:txBody>
      </p:sp>
      <p:sp>
        <p:nvSpPr>
          <p:cNvPr id="43" name="Content Placeholder 12">
            <a:extLst>
              <a:ext uri="{FF2B5EF4-FFF2-40B4-BE49-F238E27FC236}">
                <a16:creationId xmlns:a16="http://schemas.microsoft.com/office/drawing/2014/main" id="{07815DDF-6DD8-4040-968A-219D6BF65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0662" y="3815282"/>
            <a:ext cx="3849625" cy="1027982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2"/>
                </a:solidFill>
                <a:highlight>
                  <a:srgbClr val="000000"/>
                </a:highlight>
                <a:hlinkClick r:id="rId2"/>
              </a:rPr>
              <a:t>https://www.collegeswimming.com/</a:t>
            </a:r>
            <a:endParaRPr lang="en-US" sz="1600">
              <a:solidFill>
                <a:schemeClr val="tx2"/>
              </a:solidFill>
              <a:highlight>
                <a:srgbClr val="000000"/>
              </a:highlight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C0E5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B354C4-A593-483C-A504-B2997E65C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70" b="2"/>
          <a:stretch/>
        </p:blipFill>
        <p:spPr>
          <a:xfrm>
            <a:off x="1133480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124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1D712-C6E1-4C18-A26F-091521C22089}"/>
              </a:ext>
            </a:extLst>
          </p:cNvPr>
          <p:cNvSpPr/>
          <p:nvPr/>
        </p:nvSpPr>
        <p:spPr>
          <a:xfrm>
            <a:off x="1132711" y="1555376"/>
            <a:ext cx="1641763" cy="415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80ED691-D00D-4EC8-95E2-CA7B1637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2087F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FC7E4921-070C-4DE1-8A41-E5544CE0C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7" r="24294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50B34-1E12-4B84-9852-37E313107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9817" y="1579419"/>
            <a:ext cx="5539814" cy="4513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Clr>
                <a:srgbClr val="2087FE"/>
              </a:buClr>
              <a:buNone/>
            </a:pPr>
            <a:r>
              <a:rPr lang="en-US" sz="3200" b="1" cap="all" dirty="0">
                <a:latin typeface="Comic Sans MS"/>
              </a:rPr>
              <a:t>FILL OUT QUESTIONNAIRES</a:t>
            </a:r>
            <a:r>
              <a:rPr lang="en-US" sz="3200" b="1" dirty="0">
                <a:latin typeface="Comic Sans MS"/>
                <a:ea typeface="Tw Cen MT"/>
                <a:cs typeface="Tw Cen MT"/>
              </a:rPr>
              <a:t>​</a:t>
            </a:r>
            <a:endParaRPr lang="en-US" sz="3200" dirty="0">
              <a:latin typeface="Comic Sans MS"/>
            </a:endParaRPr>
          </a:p>
          <a:p>
            <a:pPr lvl="1">
              <a:buClr>
                <a:srgbClr val="2087FE"/>
              </a:buClr>
            </a:pPr>
            <a:r>
              <a:rPr lang="en-US" dirty="0"/>
              <a:t>Usually can  be found at the school athletics website under swimming</a:t>
            </a:r>
          </a:p>
          <a:p>
            <a:pPr lvl="1">
              <a:buClr>
                <a:srgbClr val="2087FE"/>
              </a:buClr>
            </a:pPr>
            <a:r>
              <a:rPr lang="en-US" dirty="0"/>
              <a:t>Look for "prospective recruits questionnaire"</a:t>
            </a:r>
          </a:p>
          <a:p>
            <a:pPr lvl="1">
              <a:buClr>
                <a:srgbClr val="2087FE"/>
              </a:buClr>
            </a:pPr>
            <a:r>
              <a:rPr lang="en-US" dirty="0"/>
              <a:t>Filling this out shows coaches that you are interested in the team and also provide them with all the info they should need to know about you.</a:t>
            </a:r>
          </a:p>
          <a:p>
            <a:pPr lvl="1">
              <a:buClr>
                <a:srgbClr val="2087FE"/>
              </a:buClr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47BCF3-D00D-4938-8340-73A002EB431A}"/>
              </a:ext>
            </a:extLst>
          </p:cNvPr>
          <p:cNvSpPr/>
          <p:nvPr/>
        </p:nvSpPr>
        <p:spPr>
          <a:xfrm>
            <a:off x="1270288" y="2465242"/>
            <a:ext cx="4390158" cy="510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1DFAFA7D-3A40-4E86-B60D-250E7127DB77}"/>
              </a:ext>
            </a:extLst>
          </p:cNvPr>
          <p:cNvSpPr/>
          <p:nvPr/>
        </p:nvSpPr>
        <p:spPr>
          <a:xfrm rot="2460000">
            <a:off x="3557180" y="3101136"/>
            <a:ext cx="484909" cy="187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DAFCB19-4273-4A3B-A086-D21CC7EC9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0AB0036-E279-4BE6-B1E6-DEB43817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86" y="764978"/>
            <a:ext cx="5450557" cy="2261981"/>
          </a:xfrm>
          <a:prstGeom prst="rect">
            <a:avLst/>
          </a:prstGeom>
          <a:effectLst/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C6C4B47-B25E-4CBF-ACB6-066D07F5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86" y="4224794"/>
            <a:ext cx="5454404" cy="1404509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A6B57A1-ABFB-49A1-918A-2022DFFBDC54}"/>
              </a:ext>
            </a:extLst>
          </p:cNvPr>
          <p:cNvSpPr/>
          <p:nvPr/>
        </p:nvSpPr>
        <p:spPr>
          <a:xfrm>
            <a:off x="2279073" y="1482436"/>
            <a:ext cx="2524992" cy="3429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71CEB7-AD80-4F23-938B-F1AFA3661824}"/>
              </a:ext>
            </a:extLst>
          </p:cNvPr>
          <p:cNvSpPr txBox="1"/>
          <p:nvPr/>
        </p:nvSpPr>
        <p:spPr>
          <a:xfrm>
            <a:off x="2351810" y="1485899"/>
            <a:ext cx="44576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/>
              <a:t>No contact before June 15 of Sophomore year</a:t>
            </a:r>
            <a:r>
              <a:rPr lang="en-US" sz="1200" dirty="0"/>
              <a:t>​​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670FD9-43F9-481C-ACBC-0207A2F3503C}"/>
              </a:ext>
            </a:extLst>
          </p:cNvPr>
          <p:cNvSpPr txBox="1"/>
          <p:nvPr/>
        </p:nvSpPr>
        <p:spPr>
          <a:xfrm>
            <a:off x="6906490" y="2377787"/>
            <a:ext cx="4959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latin typeface="Comic Sans MS"/>
                <a:cs typeface="Calibri Light"/>
              </a:rPr>
              <a:t>SOPHMORE</a:t>
            </a:r>
            <a:r>
              <a:rPr lang="en-US" sz="4000" b="1" dirty="0">
                <a:latin typeface="Comic Sans MS"/>
                <a:cs typeface="Calibri Light"/>
              </a:rPr>
              <a:t> YEAR</a:t>
            </a:r>
            <a:endParaRPr lang="en-US" sz="4000" b="1">
              <a:latin typeface="Comic Sans M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2537C-8ADE-4283-A7D7-9B9B98D46F4A}"/>
              </a:ext>
            </a:extLst>
          </p:cNvPr>
          <p:cNvSpPr txBox="1"/>
          <p:nvPr/>
        </p:nvSpPr>
        <p:spPr>
          <a:xfrm>
            <a:off x="-3463" y="6343649"/>
            <a:ext cx="6838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u="sng" dirty="0">
                <a:solidFill>
                  <a:srgbClr val="FC5A1A"/>
                </a:solidFill>
                <a:hlinkClick r:id="rId4"/>
              </a:rPr>
              <a:t>https://swimswam.com/ncaa-recruiting-rules-change-allow-earlier-recruiting-official-visits/</a:t>
            </a:r>
            <a:r>
              <a:rPr lang="en-US" sz="900" dirty="0"/>
              <a:t>​</a:t>
            </a:r>
          </a:p>
          <a:p>
            <a:r>
              <a:rPr lang="en-US" sz="900" dirty="0"/>
              <a:t>​</a:t>
            </a:r>
          </a:p>
          <a:p>
            <a:r>
              <a:rPr lang="en-US" sz="900" u="sng" dirty="0">
                <a:solidFill>
                  <a:srgbClr val="FC5A1A"/>
                </a:solidFill>
                <a:hlinkClick r:id="rId5"/>
              </a:rPr>
              <a:t>https://recruitlook.com/recruiting-calendar/ncaa-division-i-recruiting-rules/swimming/</a:t>
            </a:r>
            <a:r>
              <a:rPr lang="en-US" sz="900" dirty="0"/>
              <a:t>​</a:t>
            </a:r>
          </a:p>
          <a:p>
            <a:r>
              <a:rPr lang="en-US" sz="900" dirty="0"/>
              <a:t>​</a:t>
            </a:r>
          </a:p>
        </p:txBody>
      </p:sp>
      <p:pic>
        <p:nvPicPr>
          <p:cNvPr id="63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34B8109-1AF3-4BF5-9838-E892C028D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3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id="{C352AFC1-FE76-4173-9FD9-0167C6CE0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99" b="10219"/>
          <a:stretch/>
        </p:blipFill>
        <p:spPr>
          <a:xfrm>
            <a:off x="20" y="-22474"/>
            <a:ext cx="12191980" cy="4621300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9A4E67E-A42E-45B4-B2E6-F19CD7F5EF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4779" y="4882341"/>
            <a:ext cx="5173613" cy="1770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omic Sans MS"/>
              </a:rPr>
              <a:t>JUNIOR YEAR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3F6041-99AD-4793-9BBE-C198CBDA369B}"/>
              </a:ext>
            </a:extLst>
          </p:cNvPr>
          <p:cNvSpPr/>
          <p:nvPr/>
        </p:nvSpPr>
        <p:spPr>
          <a:xfrm>
            <a:off x="2892725" y="901460"/>
            <a:ext cx="5492150" cy="73324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8A567-B683-4C85-BC6C-748CAC24C82D}"/>
              </a:ext>
            </a:extLst>
          </p:cNvPr>
          <p:cNvSpPr txBox="1"/>
          <p:nvPr/>
        </p:nvSpPr>
        <p:spPr>
          <a:xfrm>
            <a:off x="3054748" y="901412"/>
            <a:ext cx="75321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You can call the coach at your own expense.   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Coach can call starting June 15th Sophomore year.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D1152-027A-41D8-8EF7-864A56582164}"/>
              </a:ext>
            </a:extLst>
          </p:cNvPr>
          <p:cNvSpPr/>
          <p:nvPr/>
        </p:nvSpPr>
        <p:spPr>
          <a:xfrm>
            <a:off x="3051448" y="1718274"/>
            <a:ext cx="8738165" cy="12076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D5EE9-386A-4C44-A85E-AC93D61BC116}"/>
              </a:ext>
            </a:extLst>
          </p:cNvPr>
          <p:cNvSpPr txBox="1"/>
          <p:nvPr/>
        </p:nvSpPr>
        <p:spPr>
          <a:xfrm>
            <a:off x="3044536" y="1485900"/>
            <a:ext cx="8077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 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All forms of electronic correspondence are allowed starting June 15th of the sophomore year.   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  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Correspondence must be private between athlete &amp; coach.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A056E-B8C5-4405-8BE5-4FB698BCAFA9}"/>
              </a:ext>
            </a:extLst>
          </p:cNvPr>
          <p:cNvSpPr/>
          <p:nvPr/>
        </p:nvSpPr>
        <p:spPr>
          <a:xfrm>
            <a:off x="2889538" y="2958810"/>
            <a:ext cx="4165021" cy="4069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29071-1E20-46C7-A723-DC88959687E8}"/>
              </a:ext>
            </a:extLst>
          </p:cNvPr>
          <p:cNvSpPr txBox="1"/>
          <p:nvPr/>
        </p:nvSpPr>
        <p:spPr>
          <a:xfrm>
            <a:off x="3018559" y="2724150"/>
            <a:ext cx="59210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Allowed August 1st after your Junior Year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3DFDE1-AA6F-4D87-B723-E68FF3D8F610}"/>
              </a:ext>
            </a:extLst>
          </p:cNvPr>
          <p:cNvSpPr/>
          <p:nvPr/>
        </p:nvSpPr>
        <p:spPr>
          <a:xfrm>
            <a:off x="2976129" y="3487014"/>
            <a:ext cx="4381500" cy="3203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13F228-CB03-4C75-A0CB-E5B8CC5AA882}"/>
              </a:ext>
            </a:extLst>
          </p:cNvPr>
          <p:cNvSpPr txBox="1"/>
          <p:nvPr/>
        </p:nvSpPr>
        <p:spPr>
          <a:xfrm>
            <a:off x="2975264" y="3165764"/>
            <a:ext cx="5548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 </a:t>
            </a:r>
            <a:endParaRPr lang="en-US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Allowed beginning August 1st of the Junior year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89F100C-91DD-477C-976D-40C077E7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926" y="4431087"/>
            <a:ext cx="6626255" cy="17778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dirty="0">
                <a:latin typeface="Comic Sans MS"/>
              </a:rPr>
              <a:t>SENIOR YEAR</a:t>
            </a:r>
            <a:endParaRPr lang="en-US" sz="4400" b="1">
              <a:latin typeface="Comic Sans MS"/>
              <a:cs typeface="Calibri Light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E04E0687-1BE8-41F3-B629-3D0417E2D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33" b="11904"/>
          <a:stretch/>
        </p:blipFill>
        <p:spPr>
          <a:xfrm>
            <a:off x="103929" y="-22474"/>
            <a:ext cx="12191980" cy="4621300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D509AD-9634-4E60-8A93-61EF5F02944F}"/>
              </a:ext>
            </a:extLst>
          </p:cNvPr>
          <p:cNvSpPr/>
          <p:nvPr/>
        </p:nvSpPr>
        <p:spPr>
          <a:xfrm>
            <a:off x="3050876" y="1835989"/>
            <a:ext cx="8957092" cy="762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84855-9435-4D1E-9723-33A70CA1BAD9}"/>
              </a:ext>
            </a:extLst>
          </p:cNvPr>
          <p:cNvSpPr txBox="1"/>
          <p:nvPr/>
        </p:nvSpPr>
        <p:spPr>
          <a:xfrm>
            <a:off x="3014229" y="1827933"/>
            <a:ext cx="575656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All forms of electronic correspondence are allowed starting   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June 15th of your Junior year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C712FF-82C7-4607-81AC-BC482F8376E3}"/>
              </a:ext>
            </a:extLst>
          </p:cNvPr>
          <p:cNvSpPr/>
          <p:nvPr/>
        </p:nvSpPr>
        <p:spPr>
          <a:xfrm>
            <a:off x="2648309" y="3633158"/>
            <a:ext cx="5564035" cy="37381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Allowed beginning August 1st of junior year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B1717-E42C-4A9F-8235-2017A1E38D68}"/>
              </a:ext>
            </a:extLst>
          </p:cNvPr>
          <p:cNvSpPr txBox="1"/>
          <p:nvPr/>
        </p:nvSpPr>
        <p:spPr>
          <a:xfrm>
            <a:off x="5010150" y="348615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B53FB-47B8-4872-A57C-977A17A120FF}"/>
              </a:ext>
            </a:extLst>
          </p:cNvPr>
          <p:cNvSpPr txBox="1"/>
          <p:nvPr/>
        </p:nvSpPr>
        <p:spPr>
          <a:xfrm>
            <a:off x="5153025" y="36290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11" name="Picture 4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B1CB895-A4F8-4723-B873-444A402CA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223" y="161146"/>
            <a:ext cx="1676400" cy="9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683</Words>
  <Application>Microsoft Office PowerPoint</Application>
  <PresentationFormat>Widescreen</PresentationFormat>
  <Paragraphs>109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Rockwell</vt:lpstr>
      <vt:lpstr>Wingdings</vt:lpstr>
      <vt:lpstr>Atlas</vt:lpstr>
      <vt:lpstr>PowerPoint Presentation</vt:lpstr>
      <vt:lpstr>EARLY STEPS</vt:lpstr>
      <vt:lpstr>PowerPoint Presentation</vt:lpstr>
      <vt:lpstr>SWIM SWAM'S COLLEGE RECRUITING TIPS</vt:lpstr>
      <vt:lpstr>collegeswimming.com</vt:lpstr>
      <vt:lpstr>PowerPoint Presentation</vt:lpstr>
      <vt:lpstr>PowerPoint Presentation</vt:lpstr>
      <vt:lpstr>PowerPoint Presentation</vt:lpstr>
      <vt:lpstr>SENIOR YEAR</vt:lpstr>
      <vt:lpstr>YOU CAN TAKE AS MANY AS YOU WANT   USUALLY JUST CONTACT COACH AND  ARRANGE THE FEW HOURS MEETING    RECEIVE THE TOUR AROUND THE CAMPUS    GET A CHANCE TO QUICKLY SEE THE TEAM    NOTHING CAN BE PROVIDED FOR FREE!!!    NO OVER NIGHT STAY </vt:lpstr>
      <vt:lpstr>NCAA ELIGIBILITY CENTER</vt:lpstr>
      <vt:lpstr>Application/ academic scholarships</vt:lpstr>
      <vt:lpstr>Athletic scholarships/signing period</vt:lpstr>
      <vt:lpstr>THINGS TO PAY ATTENTION TO:</vt:lpstr>
      <vt:lpstr>Q and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Trajkovic</dc:creator>
  <cp:lastModifiedBy> </cp:lastModifiedBy>
  <cp:revision>610</cp:revision>
  <dcterms:created xsi:type="dcterms:W3CDTF">2014-09-12T17:25:11Z</dcterms:created>
  <dcterms:modified xsi:type="dcterms:W3CDTF">2020-03-27T22:06:34Z</dcterms:modified>
</cp:coreProperties>
</file>