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2" r:id="rId3"/>
    <p:sldId id="259" r:id="rId4"/>
    <p:sldId id="260" r:id="rId5"/>
    <p:sldId id="261" r:id="rId6"/>
    <p:sldId id="262" r:id="rId7"/>
    <p:sldId id="266" r:id="rId8"/>
    <p:sldId id="263" r:id="rId9"/>
    <p:sldId id="274" r:id="rId10"/>
    <p:sldId id="264" r:id="rId11"/>
    <p:sldId id="265" r:id="rId12"/>
    <p:sldId id="271" r:id="rId13"/>
    <p:sldId id="273" r:id="rId14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6" autoAdjust="0"/>
    <p:restoredTop sz="94686" autoAdjust="0"/>
  </p:normalViewPr>
  <p:slideViewPr>
    <p:cSldViewPr>
      <p:cViewPr varScale="1">
        <p:scale>
          <a:sx n="93" d="100"/>
          <a:sy n="93" d="100"/>
        </p:scale>
        <p:origin x="-5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F8290-1B2E-49AA-91B5-816727FA6C15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3F60A-1015-4CC9-8273-9CFD47CEB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5B46A-6D8A-47C2-94CE-E358E9A4AAD5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A8546-EDD5-4FDD-941E-BE1E76DBAA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DA37E-48D8-4F9B-BFE7-1755BE3296A4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DB779-BBBF-4104-9D35-979AFD73CF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55CDC-B185-4818-A05E-06E35E05B70E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03FC-BDD1-4D4F-ACA9-C5C0DC7E75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3AEB8-F3C2-46C0-9F66-FE3F97CBBC3A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530F6-5AD1-4C7E-8C14-DD95A2B800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FBBC9-BBAC-4720-8242-6593CC4D881A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1EEFF-2BAB-498D-8835-F5C723EAC8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CA86E-0B08-4BD8-912B-9238D6104670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740AB-4067-465C-BE05-B38A56EBC6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A013-F98A-4525-BD05-F13A3760B626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AA37D-A43E-4857-ABC1-39030E67FE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8438-50E0-4FB3-9DAF-725F514682FC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62E55-F64D-45AF-A1C1-472ABEF493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6245-C024-4193-8B59-95B6FADCA020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6613E-5B0A-4F9C-AEE0-BE7628730E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4A5CF-0A35-47CD-9BE1-E021CAA0D887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826B6-B89B-4B64-9A37-D6C9E3E7C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689CFA-98F0-40D5-81B1-1E51845FDD8C}" type="datetimeFigureOut">
              <a:rPr lang="en-US"/>
              <a:pPr>
                <a:defRPr/>
              </a:pPr>
              <a:t>5/19/2012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049E92-220B-435C-A923-8A11AAD29A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4" r:id="rId9"/>
    <p:sldLayoutId id="2147483682" r:id="rId10"/>
    <p:sldLayoutId id="2147483683" r:id="rId11"/>
  </p:sldLayoutIdLst>
  <p:transition spd="slow">
    <p:wedge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54510" y="381000"/>
            <a:ext cx="912968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Yellowstone Aquatics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&amp; Courts Inc.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0" y="2743200"/>
            <a:ext cx="260393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813" y="1752600"/>
            <a:ext cx="8993187" cy="4400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  <a:cs typeface="+mn-cs"/>
              </a:rPr>
              <a:t>Community lacks availability of full-size basketball courts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  <a:cs typeface="+mn-cs"/>
              </a:rPr>
              <a:t>Private facilities are unable to meet the needs of our youth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  <a:cs typeface="+mn-cs"/>
              </a:rPr>
              <a:t>Schools do not have full size courts and allow limited access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j-lt"/>
                <a:cs typeface="+mn-cs"/>
              </a:rPr>
              <a:t>All court sports have a need for practice facilities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j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>
              <a:latin typeface="+mn-lt"/>
              <a:cs typeface="+mn-cs"/>
            </a:endParaRPr>
          </a:p>
        </p:txBody>
      </p:sp>
      <p:pic>
        <p:nvPicPr>
          <p:cNvPr id="21507" name="Picture 4" descr="basketball cour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929188"/>
            <a:ext cx="3200400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209800" y="762000"/>
            <a:ext cx="42753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Court Needs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4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Facility</a:t>
            </a:r>
            <a:endParaRPr lang="en-US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4000" dirty="0" smtClean="0">
                <a:latin typeface="+mj-lt"/>
              </a:rPr>
              <a:t>Courts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3 full sized courts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Basketball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Volleyball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Soft-play baseball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Wrestling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Martial arts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Youth indoor soccer</a:t>
            </a:r>
            <a:endParaRPr lang="en-US" sz="2800" dirty="0">
              <a:latin typeface="+mj-lt"/>
            </a:endParaRPr>
          </a:p>
        </p:txBody>
      </p:sp>
      <p:pic>
        <p:nvPicPr>
          <p:cNvPr id="5" name="Content Placeholder 4" descr="volley ball court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981200"/>
            <a:ext cx="3305175" cy="21939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wrestling 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4419600"/>
            <a:ext cx="2151063" cy="201136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4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j-lt"/>
              </a:rPr>
              <a:t>Basketball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1800" dirty="0" smtClean="0">
                <a:latin typeface="+mj-lt"/>
              </a:rPr>
              <a:t>60+ teams totaling 800 plus players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1800" dirty="0" smtClean="0">
                <a:latin typeface="+mj-lt"/>
              </a:rPr>
              <a:t>100-200 games per weekend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800" dirty="0" smtClean="0">
                <a:latin typeface="+mj-lt"/>
              </a:rPr>
              <a:t>Wrestling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1800" dirty="0" smtClean="0">
                <a:latin typeface="+mj-lt"/>
              </a:rPr>
              <a:t>8-10 clubs in Central Montana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1800" dirty="0" smtClean="0">
                <a:latin typeface="+mj-lt"/>
              </a:rPr>
              <a:t>Tournaments every weekend Jan-May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1800" dirty="0" smtClean="0">
                <a:latin typeface="+mj-lt"/>
              </a:rPr>
              <a:t>500-800 wrestlers per tournament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sz="1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sz="2000" dirty="0">
              <a:latin typeface="+mj-lt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Volleyball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latin typeface="+mj-lt"/>
              </a:rPr>
              <a:t>24-30 teams totaling 300 plus players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latin typeface="+mj-lt"/>
              </a:rPr>
              <a:t>6-10 tournaments per weekend March-May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latin typeface="+mj-lt"/>
              </a:rPr>
              <a:t> Others Users: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latin typeface="+mj-lt"/>
              </a:rPr>
              <a:t>Youth indoor soccer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latin typeface="+mj-lt"/>
              </a:rPr>
              <a:t>Soft-baseball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 smtClean="0">
                <a:latin typeface="+mj-lt"/>
              </a:rPr>
              <a:t>Martial Arts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>
              <a:latin typeface="+mj-lt"/>
            </a:endParaRPr>
          </a:p>
        </p:txBody>
      </p:sp>
      <p:pic>
        <p:nvPicPr>
          <p:cNvPr id="23556" name="Picture 16" descr="youth baskeball gir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181600"/>
            <a:ext cx="190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7" descr="wrestlingmee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181600"/>
            <a:ext cx="2384425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667000" y="838200"/>
            <a:ext cx="35734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Potentials</a:t>
            </a:r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400" y="54102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handicap court sport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3716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Conclusion</a:t>
            </a:r>
            <a:endParaRPr lang="en-US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>
                <a:latin typeface="+mj-lt"/>
              </a:rPr>
              <a:t>Billings and Yellowstone County population have increased 15% in 10 years.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>
                <a:latin typeface="+mj-lt"/>
              </a:rPr>
              <a:t>Area facilities are non-conforming, over-crowded and aging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>
                <a:latin typeface="+mj-lt"/>
              </a:rPr>
              <a:t>Billings needs a premier facility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>
                <a:latin typeface="+mj-lt"/>
              </a:rPr>
              <a:t>YAC will serve all age-groups-children to seniors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>
                <a:latin typeface="+mj-lt"/>
              </a:rPr>
              <a:t>Centralized destination location for regional swim meets and major tournaments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>
              <a:latin typeface="+mj-lt"/>
            </a:endParaRPr>
          </a:p>
        </p:txBody>
      </p:sp>
      <p:pic>
        <p:nvPicPr>
          <p:cNvPr id="25604" name="Content Placeholder 5" descr="swimming female senio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2286000"/>
            <a:ext cx="1808163" cy="1828800"/>
          </a:xfrm>
        </p:spPr>
      </p:pic>
      <p:pic>
        <p:nvPicPr>
          <p:cNvPr id="25605" name="Picture 7" descr="kids playing b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810000"/>
            <a:ext cx="211455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9" descr="seniors swimmin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5029200"/>
            <a:ext cx="22415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8600" y="55626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6800" y="2438400"/>
            <a:ext cx="7400925" cy="2062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j-lt"/>
                <a:cs typeface="+mn-cs"/>
              </a:rPr>
              <a:t>Yellowstone Aquatics &amp; Courts (YAC) will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j-lt"/>
                <a:cs typeface="+mn-cs"/>
              </a:rPr>
              <a:t>open the door to enhanced health, fitness,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j-lt"/>
                <a:cs typeface="+mn-cs"/>
              </a:rPr>
              <a:t>and fun for the Greater Yellowstone Valley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+mj-lt"/>
                <a:cs typeface="+mn-cs"/>
              </a:rPr>
              <a:t>and its neighbors.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838200"/>
            <a:ext cx="786875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YAC Mission Statement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4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914400" y="2581275"/>
            <a:ext cx="6607175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501 (c) 3 Non-Profit Organization </a:t>
            </a:r>
          </a:p>
          <a:p>
            <a:pPr>
              <a:buFont typeface="Arial" charset="0"/>
              <a:buChar char="•"/>
            </a:pPr>
            <a:endParaRPr lang="en-US" sz="32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Community Recreational Center</a:t>
            </a:r>
          </a:p>
          <a:p>
            <a:pPr>
              <a:buFont typeface="Arial" charset="0"/>
              <a:buChar char="•"/>
            </a:pPr>
            <a:endParaRPr lang="en-US" sz="32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3200">
                <a:latin typeface="Constantia" pitchFamily="18" charset="0"/>
              </a:rPr>
              <a:t>Facility will incorporate both courts</a:t>
            </a:r>
          </a:p>
          <a:p>
            <a:r>
              <a:rPr lang="en-US" sz="3200">
                <a:latin typeface="Constantia" pitchFamily="18" charset="0"/>
              </a:rPr>
              <a:t>  and aquatic center</a:t>
            </a:r>
          </a:p>
          <a:p>
            <a:pPr>
              <a:buFont typeface="Arial" charset="0"/>
              <a:buChar char="•"/>
            </a:pPr>
            <a:endParaRPr lang="en-US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endParaRPr lang="en-US">
              <a:latin typeface="Constantia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0" y="1295400"/>
            <a:ext cx="246311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FACTS: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86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b="1" spc="50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Location</a:t>
            </a:r>
            <a:endParaRPr lang="en-US" sz="5400" b="1" spc="50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293688" y="2819400"/>
            <a:ext cx="770572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Generous Land Donation</a:t>
            </a:r>
          </a:p>
          <a:p>
            <a:pPr>
              <a:buFont typeface="Arial" charset="0"/>
              <a:buChar char="•"/>
            </a:pPr>
            <a:endParaRPr lang="en-US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Site will be in the Transtech District </a:t>
            </a:r>
            <a:r>
              <a:rPr lang="en-US" sz="1600">
                <a:latin typeface="Constantia" pitchFamily="18" charset="0"/>
              </a:rPr>
              <a:t>(Lot 10A)</a:t>
            </a:r>
            <a:endParaRPr lang="en-US" sz="280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endParaRPr lang="en-US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Easily accessible to Yellowstone Valley Residents</a:t>
            </a:r>
          </a:p>
          <a:p>
            <a:pPr>
              <a:buFont typeface="Arial" charset="0"/>
              <a:buChar char="•"/>
            </a:pPr>
            <a:endParaRPr lang="en-US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onstantia" pitchFamily="18" charset="0"/>
              </a:rPr>
              <a:t>Near I-90, multiple shopping, dining, </a:t>
            </a:r>
          </a:p>
          <a:p>
            <a:r>
              <a:rPr lang="en-US" sz="2800">
                <a:latin typeface="Constantia" pitchFamily="18" charset="0"/>
              </a:rPr>
              <a:t>  and hotel options</a:t>
            </a:r>
          </a:p>
        </p:txBody>
      </p:sp>
      <p:sp>
        <p:nvSpPr>
          <p:cNvPr id="16388" name="AutoShape 2" descr="View GabelRd.CommercialCenter&amp;Mall.jpg in slide show"/>
          <p:cNvSpPr>
            <a:spLocks noChangeAspect="1" noChangeArrowheads="1"/>
          </p:cNvSpPr>
          <p:nvPr/>
        </p:nvSpPr>
        <p:spPr bwMode="auto">
          <a:xfrm>
            <a:off x="338138" y="-962025"/>
            <a:ext cx="11049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6389" name="Picture 5" descr="colored lot pi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219200"/>
            <a:ext cx="16002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86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2743200"/>
            <a:ext cx="3744913" cy="2490788"/>
          </a:xfrm>
        </p:spPr>
      </p:pic>
      <p:pic>
        <p:nvPicPr>
          <p:cNvPr id="17410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667000"/>
            <a:ext cx="4187825" cy="2508250"/>
          </a:xfrm>
        </p:spPr>
      </p:pic>
      <p:sp>
        <p:nvSpPr>
          <p:cNvPr id="8" name="Rectangle 7"/>
          <p:cNvSpPr/>
          <p:nvPr/>
        </p:nvSpPr>
        <p:spPr>
          <a:xfrm>
            <a:off x="1600200" y="914400"/>
            <a:ext cx="581172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Pools and Courts</a:t>
            </a:r>
          </a:p>
        </p:txBody>
      </p:sp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486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Pool Needs</a:t>
            </a:r>
            <a:endParaRPr lang="en-US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81000" y="2286000"/>
            <a:ext cx="83058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 dirty="0" smtClean="0">
                <a:latin typeface="Constantia" pitchFamily="18" charset="0"/>
              </a:rPr>
              <a:t>Limited </a:t>
            </a:r>
            <a:r>
              <a:rPr lang="en-US" sz="2400" dirty="0">
                <a:latin typeface="Constantia" pitchFamily="18" charset="0"/>
              </a:rPr>
              <a:t>opportunities for community access  </a:t>
            </a:r>
          </a:p>
          <a:p>
            <a:r>
              <a:rPr lang="en-US" sz="2400" dirty="0">
                <a:latin typeface="Constantia" pitchFamily="18" charset="0"/>
              </a:rPr>
              <a:t>  to swim pools and lessons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latin typeface="Constantia" pitchFamily="18" charset="0"/>
              </a:rPr>
              <a:t>Area pools are in disrepair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latin typeface="Constantia" pitchFamily="18" charset="0"/>
              </a:rPr>
              <a:t>Pools don’t meet depth </a:t>
            </a:r>
            <a:r>
              <a:rPr lang="en-US" sz="2400" dirty="0" smtClean="0">
                <a:latin typeface="Constantia" pitchFamily="18" charset="0"/>
              </a:rPr>
              <a:t>requirements</a:t>
            </a:r>
          </a:p>
          <a:p>
            <a:pPr>
              <a:buFont typeface="Arial" charset="0"/>
              <a:buChar char="•"/>
            </a:pPr>
            <a:r>
              <a:rPr lang="en-US" sz="2400" dirty="0" smtClean="0">
                <a:latin typeface="Constantia" pitchFamily="18" charset="0"/>
              </a:rPr>
              <a:t>Montana has one of the highest drowning </a:t>
            </a:r>
          </a:p>
          <a:p>
            <a:r>
              <a:rPr lang="en-US" sz="2400" dirty="0" smtClean="0">
                <a:latin typeface="Constantia" pitchFamily="18" charset="0"/>
              </a:rPr>
              <a:t>  rates per capita in U.S.</a:t>
            </a:r>
            <a:r>
              <a:rPr lang="en-US" sz="2400" dirty="0">
                <a:latin typeface="Constantia" pitchFamily="18" charset="0"/>
              </a:rPr>
              <a:t> </a:t>
            </a:r>
            <a:r>
              <a:rPr lang="en-US" sz="2400" dirty="0" smtClean="0">
                <a:latin typeface="Constantia" pitchFamily="18" charset="0"/>
              </a:rPr>
              <a:t>thus the need for more aquatic educational facilities</a:t>
            </a:r>
            <a:endParaRPr lang="en-US" sz="2400" dirty="0">
              <a:latin typeface="Constantia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400" dirty="0">
                <a:latin typeface="Constantia" pitchFamily="18" charset="0"/>
              </a:rPr>
              <a:t>Only one 6 lane pool is available for swim meets </a:t>
            </a:r>
          </a:p>
          <a:p>
            <a:r>
              <a:rPr lang="en-US" sz="2400" dirty="0">
                <a:latin typeface="Constantia" pitchFamily="18" charset="0"/>
              </a:rPr>
              <a:t>  in a community of 100,000</a:t>
            </a:r>
          </a:p>
          <a:p>
            <a:endParaRPr lang="en-US" dirty="0">
              <a:latin typeface="Constantia" pitchFamily="18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400" y="54102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Physical Facility</a:t>
            </a:r>
            <a:endParaRPr lang="en-US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1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4000" dirty="0" smtClean="0">
                <a:latin typeface="+mj-lt"/>
              </a:rPr>
              <a:t>Pools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Olympic sized community/competition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    pool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25-yard (6 lane) instructional pool:</a:t>
            </a:r>
            <a:endParaRPr lang="en-US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>
                <a:latin typeface="+mj-lt"/>
              </a:rPr>
              <a:t>     swim lessons, water safety</a:t>
            </a:r>
            <a:endParaRPr lang="en-US" sz="2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+mj-lt"/>
              </a:rPr>
              <a:t>Warm-water therapy pool</a:t>
            </a:r>
            <a:endParaRPr lang="en-US" sz="20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>
                <a:latin typeface="+mj-lt"/>
              </a:rPr>
              <a:t>      seniors, veterans, rehab</a:t>
            </a:r>
            <a:endParaRPr lang="en-US" sz="2800" dirty="0" smtClean="0">
              <a:latin typeface="+mj-lt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 smtClean="0">
                <a:latin typeface="+mj-lt"/>
              </a:rPr>
              <a:t>    </a:t>
            </a:r>
            <a:endParaRPr lang="en-US" sz="2800" dirty="0">
              <a:latin typeface="+mj-lt"/>
            </a:endParaRPr>
          </a:p>
        </p:txBody>
      </p:sp>
      <p:pic>
        <p:nvPicPr>
          <p:cNvPr id="5" name="Content Placeholder 4" descr="building poo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2743200"/>
            <a:ext cx="2054225" cy="2743200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therapy po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0763" y="1981200"/>
            <a:ext cx="2684462" cy="201136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96200" y="54102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Placeholder 2"/>
          <p:cNvSpPr>
            <a:spLocks noGrp="1"/>
          </p:cNvSpPr>
          <p:nvPr>
            <p:ph type="body" sz="half" idx="2"/>
          </p:nvPr>
        </p:nvSpPr>
        <p:spPr>
          <a:xfrm>
            <a:off x="685800" y="1676400"/>
            <a:ext cx="2209800" cy="217963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000" smtClean="0"/>
              <a:t>Montana has 20 swim teams</a:t>
            </a:r>
          </a:p>
          <a:p>
            <a:pPr>
              <a:buFont typeface="Arial" charset="0"/>
              <a:buChar char="•"/>
            </a:pPr>
            <a:r>
              <a:rPr lang="en-US" sz="2000" smtClean="0"/>
              <a:t>1000 swimmers compete in 20 meets per year</a:t>
            </a:r>
          </a:p>
          <a:p>
            <a:pPr>
              <a:buFont typeface="Arial" charset="0"/>
              <a:buChar char="•"/>
            </a:pPr>
            <a:r>
              <a:rPr lang="en-US" sz="2000" smtClean="0"/>
              <a:t>Billings could host 10 - 15 swim meets</a:t>
            </a:r>
          </a:p>
          <a:p>
            <a:pPr>
              <a:buFont typeface="Arial" charset="0"/>
              <a:buChar char="•"/>
            </a:pPr>
            <a:r>
              <a:rPr lang="en-US" sz="2000" smtClean="0"/>
              <a:t>Each meet could draw 400-1000 regional swimmers</a:t>
            </a:r>
          </a:p>
          <a:p>
            <a:pPr>
              <a:buFont typeface="Arial" charset="0"/>
              <a:buChar char="•"/>
            </a:pPr>
            <a:r>
              <a:rPr lang="en-US" sz="2000" smtClean="0"/>
              <a:t>Could also host state championships, zones, and regional meets.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838200"/>
            <a:ext cx="2714141" cy="7078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Potentials</a:t>
            </a:r>
          </a:p>
        </p:txBody>
      </p:sp>
      <p:pic>
        <p:nvPicPr>
          <p:cNvPr id="20484" name="Picture 8" descr="start of poo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1075" y="2735263"/>
            <a:ext cx="210185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Placeholder 10" descr="start of poo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263" r="11263"/>
          <a:stretch>
            <a:fillRect/>
          </a:stretch>
        </p:blipFill>
        <p:spPr>
          <a:xfrm rot="420000">
            <a:off x="3486150" y="1200150"/>
            <a:ext cx="4618038" cy="3930650"/>
          </a:xfr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4800" y="55626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86908" y="762000"/>
            <a:ext cx="29211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Concept</a:t>
            </a:r>
            <a:endParaRPr lang="en-US" sz="54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2400" y="5486400"/>
            <a:ext cx="108204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odyFacility.jpg"/>
          <p:cNvPicPr>
            <a:picLocks noChangeAspect="1"/>
          </p:cNvPicPr>
          <p:nvPr/>
        </p:nvPicPr>
        <p:blipFill>
          <a:blip r:embed="rId3" cstate="print"/>
          <a:srcRect l="10444" t="7224" r="20368" b="9694"/>
          <a:stretch>
            <a:fillRect/>
          </a:stretch>
        </p:blipFill>
        <p:spPr>
          <a:xfrm>
            <a:off x="914400" y="1828800"/>
            <a:ext cx="5257800" cy="4563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810</TotalTime>
  <Words>379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PowerPoint Presentation</vt:lpstr>
      <vt:lpstr>PowerPoint Presentation</vt:lpstr>
      <vt:lpstr>PowerPoint Presentation</vt:lpstr>
      <vt:lpstr>Location</vt:lpstr>
      <vt:lpstr>PowerPoint Presentation</vt:lpstr>
      <vt:lpstr>Pool Needs</vt:lpstr>
      <vt:lpstr>Physical Facility</vt:lpstr>
      <vt:lpstr>PowerPoint Presentation</vt:lpstr>
      <vt:lpstr>PowerPoint Presentation</vt:lpstr>
      <vt:lpstr>PowerPoint Presentation</vt:lpstr>
      <vt:lpstr>Physical Facility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Curtis N. Jacobson</cp:lastModifiedBy>
  <cp:revision>77</cp:revision>
  <dcterms:created xsi:type="dcterms:W3CDTF">2012-05-02T14:42:22Z</dcterms:created>
  <dcterms:modified xsi:type="dcterms:W3CDTF">2012-05-20T00:43:38Z</dcterms:modified>
</cp:coreProperties>
</file>