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handoutMasterIdLst>
    <p:handoutMasterId r:id="rId31"/>
  </p:handoutMasterIdLst>
  <p:sldIdLst>
    <p:sldId id="256" r:id="rId2"/>
    <p:sldId id="258" r:id="rId3"/>
    <p:sldId id="284" r:id="rId4"/>
    <p:sldId id="285" r:id="rId5"/>
    <p:sldId id="286" r:id="rId6"/>
    <p:sldId id="287" r:id="rId7"/>
    <p:sldId id="288" r:id="rId8"/>
    <p:sldId id="289" r:id="rId9"/>
    <p:sldId id="290" r:id="rId10"/>
    <p:sldId id="291" r:id="rId11"/>
    <p:sldId id="294" r:id="rId12"/>
    <p:sldId id="303" r:id="rId13"/>
    <p:sldId id="295" r:id="rId14"/>
    <p:sldId id="296" r:id="rId15"/>
    <p:sldId id="304" r:id="rId16"/>
    <p:sldId id="297" r:id="rId17"/>
    <p:sldId id="298" r:id="rId18"/>
    <p:sldId id="305" r:id="rId19"/>
    <p:sldId id="299" r:id="rId20"/>
    <p:sldId id="300" r:id="rId21"/>
    <p:sldId id="306" r:id="rId22"/>
    <p:sldId id="301" r:id="rId23"/>
    <p:sldId id="307" r:id="rId24"/>
    <p:sldId id="302" r:id="rId25"/>
    <p:sldId id="308" r:id="rId26"/>
    <p:sldId id="292" r:id="rId27"/>
    <p:sldId id="293" r:id="rId28"/>
    <p:sldId id="276"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adley Jacobs" initials="BJ" lastIdx="11" clrIdx="0">
    <p:extLst/>
  </p:cmAuthor>
  <p:cmAuthor id="2" name="Patrick Hunter"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7" d="100"/>
          <a:sy n="67" d="100"/>
        </p:scale>
        <p:origin x="-209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notesMaster" Target="notesMasters/notesMaster1.xml"/><Relationship Id="rId31" Type="http://schemas.openxmlformats.org/officeDocument/2006/relationships/handoutMaster" Target="handoutMasters/handoutMaster1.xml"/><Relationship Id="rId32" Type="http://schemas.openxmlformats.org/officeDocument/2006/relationships/printerSettings" Target="printerSettings/printerSettings1.bin"/><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commentAuthors" Target="commentAuthors.xml"/><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156EECB-DE38-F748-B0BC-87D765A15BAD}" type="datetimeFigureOut">
              <a:rPr lang="en-US" smtClean="0"/>
              <a:t>2/8/16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9EE55DB-8ED1-B441-A711-E88DD8CA7562}" type="slidenum">
              <a:rPr lang="en-US" smtClean="0"/>
              <a:t>‹#›</a:t>
            </a:fld>
            <a:endParaRPr lang="en-US"/>
          </a:p>
        </p:txBody>
      </p:sp>
    </p:spTree>
    <p:extLst>
      <p:ext uri="{BB962C8B-B14F-4D97-AF65-F5344CB8AC3E}">
        <p14:creationId xmlns:p14="http://schemas.microsoft.com/office/powerpoint/2010/main" val="29888242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88D6D4-24BA-4FC9-B0D9-974883B9D550}" type="datetimeFigureOut">
              <a:rPr lang="en-US"/>
              <a:t>2/8/16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057CDE-6F5E-493C-956B-D5ED927261B2}" type="slidenum">
              <a:rPr lang="en-US"/>
              <a:t>‹#›</a:t>
            </a:fld>
            <a:endParaRPr lang="en-US"/>
          </a:p>
        </p:txBody>
      </p:sp>
    </p:spTree>
    <p:extLst>
      <p:ext uri="{BB962C8B-B14F-4D97-AF65-F5344CB8AC3E}">
        <p14:creationId xmlns:p14="http://schemas.microsoft.com/office/powerpoint/2010/main" val="62407797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1</a:t>
            </a:fld>
            <a:endParaRPr lang="en-US"/>
          </a:p>
        </p:txBody>
      </p:sp>
    </p:spTree>
    <p:extLst>
      <p:ext uri="{BB962C8B-B14F-4D97-AF65-F5344CB8AC3E}">
        <p14:creationId xmlns:p14="http://schemas.microsoft.com/office/powerpoint/2010/main" val="2498844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10</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26</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27</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2</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3</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4</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5</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6</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7</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8</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9</a:t>
            </a:fld>
            <a:endParaRPr lang="en-US"/>
          </a:p>
        </p:txBody>
      </p:sp>
    </p:spTree>
    <p:extLst>
      <p:ext uri="{BB962C8B-B14F-4D97-AF65-F5344CB8AC3E}">
        <p14:creationId xmlns:p14="http://schemas.microsoft.com/office/powerpoint/2010/main" val="1904750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ECBABC-8DB9-C042-83AC-E39C9AA89753}" type="datetime1">
              <a:rPr lang="en-US" smtClean="0"/>
              <a:t>2/8/16</a:t>
            </a:fld>
            <a:endParaRPr lang="en-US"/>
          </a:p>
        </p:txBody>
      </p:sp>
      <p:sp>
        <p:nvSpPr>
          <p:cNvPr id="5" name="Footer Placeholder 4"/>
          <p:cNvSpPr>
            <a:spLocks noGrp="1"/>
          </p:cNvSpPr>
          <p:nvPr>
            <p:ph type="ftr" sz="quarter" idx="11"/>
          </p:nvPr>
        </p:nvSpPr>
        <p:spPr/>
        <p:txBody>
          <a:bodyPr/>
          <a:lstStyle/>
          <a:p>
            <a:r>
              <a:rPr lang="en-US" smtClean="0"/>
              <a:t>USA Swimming National Officials Committee</a:t>
            </a:r>
            <a:endParaRPr lang="en-US"/>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853078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F3AB4F-1052-114D-A546-BEB6E4F72FBE}" type="datetime1">
              <a:rPr lang="en-US" smtClean="0"/>
              <a:t>2/8/16</a:t>
            </a:fld>
            <a:endParaRPr lang="en-US"/>
          </a:p>
        </p:txBody>
      </p:sp>
      <p:sp>
        <p:nvSpPr>
          <p:cNvPr id="5" name="Footer Placeholder 4"/>
          <p:cNvSpPr>
            <a:spLocks noGrp="1"/>
          </p:cNvSpPr>
          <p:nvPr>
            <p:ph type="ftr" sz="quarter" idx="11"/>
          </p:nvPr>
        </p:nvSpPr>
        <p:spPr/>
        <p:txBody>
          <a:bodyPr/>
          <a:lstStyle/>
          <a:p>
            <a:r>
              <a:rPr lang="en-US" smtClean="0"/>
              <a:t>USA Swimming National Officials Committee</a:t>
            </a:r>
            <a:endParaRPr lang="en-US"/>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186756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1AC5D3-E4B2-474C-9850-9CEB9D46904A}" type="datetime1">
              <a:rPr lang="en-US" smtClean="0"/>
              <a:t>2/8/16</a:t>
            </a:fld>
            <a:endParaRPr lang="en-US"/>
          </a:p>
        </p:txBody>
      </p:sp>
      <p:sp>
        <p:nvSpPr>
          <p:cNvPr id="5" name="Footer Placeholder 4"/>
          <p:cNvSpPr>
            <a:spLocks noGrp="1"/>
          </p:cNvSpPr>
          <p:nvPr>
            <p:ph type="ftr" sz="quarter" idx="11"/>
          </p:nvPr>
        </p:nvSpPr>
        <p:spPr/>
        <p:txBody>
          <a:bodyPr/>
          <a:lstStyle/>
          <a:p>
            <a:r>
              <a:rPr lang="en-US" smtClean="0"/>
              <a:t>USA Swimming National Officials Committee</a:t>
            </a:r>
            <a:endParaRPr lang="en-US"/>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561867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34FB8D-316B-3140-93EC-3B9A144AA82A}" type="datetime1">
              <a:rPr lang="en-US" smtClean="0"/>
              <a:t>2/8/16</a:t>
            </a:fld>
            <a:endParaRPr lang="en-US"/>
          </a:p>
        </p:txBody>
      </p:sp>
      <p:sp>
        <p:nvSpPr>
          <p:cNvPr id="5" name="Footer Placeholder 4"/>
          <p:cNvSpPr>
            <a:spLocks noGrp="1"/>
          </p:cNvSpPr>
          <p:nvPr>
            <p:ph type="ftr" sz="quarter" idx="11"/>
          </p:nvPr>
        </p:nvSpPr>
        <p:spPr/>
        <p:txBody>
          <a:bodyPr/>
          <a:lstStyle/>
          <a:p>
            <a:r>
              <a:rPr lang="en-US" smtClean="0"/>
              <a:t>USA Swimming National Officials Committee</a:t>
            </a:r>
            <a:endParaRPr lang="en-US"/>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154039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D54BDF-0B16-9849-8402-AB9DA3B3A8C7}" type="datetime1">
              <a:rPr lang="en-US" smtClean="0"/>
              <a:t>2/8/16</a:t>
            </a:fld>
            <a:endParaRPr lang="en-US"/>
          </a:p>
        </p:txBody>
      </p:sp>
      <p:sp>
        <p:nvSpPr>
          <p:cNvPr id="5" name="Footer Placeholder 4"/>
          <p:cNvSpPr>
            <a:spLocks noGrp="1"/>
          </p:cNvSpPr>
          <p:nvPr>
            <p:ph type="ftr" sz="quarter" idx="11"/>
          </p:nvPr>
        </p:nvSpPr>
        <p:spPr/>
        <p:txBody>
          <a:bodyPr/>
          <a:lstStyle/>
          <a:p>
            <a:r>
              <a:rPr lang="en-US" smtClean="0"/>
              <a:t>USA Swimming National Officials Committee</a:t>
            </a:r>
            <a:endParaRPr lang="en-US"/>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2772619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4B3515C-77C4-4C47-89E2-4EFC527ECD24}" type="datetime1">
              <a:rPr lang="en-US" smtClean="0"/>
              <a:t>2/8/16</a:t>
            </a:fld>
            <a:endParaRPr lang="en-US"/>
          </a:p>
        </p:txBody>
      </p:sp>
      <p:sp>
        <p:nvSpPr>
          <p:cNvPr id="6" name="Footer Placeholder 5"/>
          <p:cNvSpPr>
            <a:spLocks noGrp="1"/>
          </p:cNvSpPr>
          <p:nvPr>
            <p:ph type="ftr" sz="quarter" idx="11"/>
          </p:nvPr>
        </p:nvSpPr>
        <p:spPr/>
        <p:txBody>
          <a:bodyPr/>
          <a:lstStyle/>
          <a:p>
            <a:r>
              <a:rPr lang="en-US" smtClean="0"/>
              <a:t>USA Swimming National Officials Committee</a:t>
            </a:r>
            <a:endParaRPr lang="en-US"/>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282475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981E16-1F0C-9843-9077-B78BE0ECAEF3}" type="datetime1">
              <a:rPr lang="en-US" smtClean="0"/>
              <a:t>2/8/16</a:t>
            </a:fld>
            <a:endParaRPr lang="en-US"/>
          </a:p>
        </p:txBody>
      </p:sp>
      <p:sp>
        <p:nvSpPr>
          <p:cNvPr id="8" name="Footer Placeholder 7"/>
          <p:cNvSpPr>
            <a:spLocks noGrp="1"/>
          </p:cNvSpPr>
          <p:nvPr>
            <p:ph type="ftr" sz="quarter" idx="11"/>
          </p:nvPr>
        </p:nvSpPr>
        <p:spPr/>
        <p:txBody>
          <a:bodyPr/>
          <a:lstStyle/>
          <a:p>
            <a:r>
              <a:rPr lang="en-US" smtClean="0"/>
              <a:t>USA Swimming National Officials Committee</a:t>
            </a:r>
            <a:endParaRPr lang="en-US"/>
          </a:p>
        </p:txBody>
      </p:sp>
      <p:sp>
        <p:nvSpPr>
          <p:cNvPr id="9" name="Slide Number Placeholder 8"/>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109069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B9B0F7-3960-E744-87D7-D59FED638DFB}" type="datetime1">
              <a:rPr lang="en-US" smtClean="0"/>
              <a:t>2/8/16</a:t>
            </a:fld>
            <a:endParaRPr lang="en-US"/>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
        <p:nvSpPr>
          <p:cNvPr id="5" name="Slide Number Placeholder 4"/>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765955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0EB139-944E-DB40-962A-032F5BCC9746}" type="datetime1">
              <a:rPr lang="en-US" smtClean="0"/>
              <a:t>2/8/16</a:t>
            </a:fld>
            <a:endParaRPr lang="en-US"/>
          </a:p>
        </p:txBody>
      </p:sp>
      <p:sp>
        <p:nvSpPr>
          <p:cNvPr id="3" name="Footer Placeholder 2"/>
          <p:cNvSpPr>
            <a:spLocks noGrp="1"/>
          </p:cNvSpPr>
          <p:nvPr>
            <p:ph type="ftr" sz="quarter" idx="11"/>
          </p:nvPr>
        </p:nvSpPr>
        <p:spPr/>
        <p:txBody>
          <a:bodyPr/>
          <a:lstStyle/>
          <a:p>
            <a:r>
              <a:rPr lang="en-US" smtClean="0"/>
              <a:t>USA Swimming National Officials Committee</a:t>
            </a:r>
            <a:endParaRPr lang="en-US"/>
          </a:p>
        </p:txBody>
      </p:sp>
      <p:sp>
        <p:nvSpPr>
          <p:cNvPr id="4" name="Slide Number Placeholder 3"/>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115906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1B945B-A8D4-5B42-AD0D-6224ED156745}" type="datetime1">
              <a:rPr lang="en-US" smtClean="0"/>
              <a:t>2/8/16</a:t>
            </a:fld>
            <a:endParaRPr lang="en-US"/>
          </a:p>
        </p:txBody>
      </p:sp>
      <p:sp>
        <p:nvSpPr>
          <p:cNvPr id="6" name="Footer Placeholder 5"/>
          <p:cNvSpPr>
            <a:spLocks noGrp="1"/>
          </p:cNvSpPr>
          <p:nvPr>
            <p:ph type="ftr" sz="quarter" idx="11"/>
          </p:nvPr>
        </p:nvSpPr>
        <p:spPr/>
        <p:txBody>
          <a:bodyPr/>
          <a:lstStyle/>
          <a:p>
            <a:r>
              <a:rPr lang="en-US" smtClean="0"/>
              <a:t>USA Swimming National Officials Committee</a:t>
            </a:r>
            <a:endParaRPr lang="en-US"/>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58033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D676D2-F134-EE44-8BB4-FFA6F91C9A75}" type="datetime1">
              <a:rPr lang="en-US" smtClean="0"/>
              <a:t>2/8/16</a:t>
            </a:fld>
            <a:endParaRPr lang="en-US"/>
          </a:p>
        </p:txBody>
      </p:sp>
      <p:sp>
        <p:nvSpPr>
          <p:cNvPr id="6" name="Footer Placeholder 5"/>
          <p:cNvSpPr>
            <a:spLocks noGrp="1"/>
          </p:cNvSpPr>
          <p:nvPr>
            <p:ph type="ftr" sz="quarter" idx="11"/>
          </p:nvPr>
        </p:nvSpPr>
        <p:spPr/>
        <p:txBody>
          <a:bodyPr/>
          <a:lstStyle/>
          <a:p>
            <a:r>
              <a:rPr lang="en-US" smtClean="0"/>
              <a:t>USA Swimming National Officials Committee</a:t>
            </a:r>
            <a:endParaRPr lang="en-US"/>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249025983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ECE2C9-45BC-1740-A793-B4770A80FDCF}" type="datetime1">
              <a:rPr lang="en-US" smtClean="0"/>
              <a:t>2/8/16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USA Swimming National Officials Committee</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4EF88E-F465-A940-86C8-902412353B3B}" type="slidenum">
              <a:rPr lang="en-US" smtClean="0"/>
              <a:t>‹#›</a:t>
            </a:fld>
            <a:endParaRPr lang="en-US"/>
          </a:p>
        </p:txBody>
      </p:sp>
    </p:spTree>
    <p:extLst>
      <p:ext uri="{BB962C8B-B14F-4D97-AF65-F5344CB8AC3E}">
        <p14:creationId xmlns:p14="http://schemas.microsoft.com/office/powerpoint/2010/main" val="3463973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51140"/>
            <a:ext cx="7772400" cy="2223860"/>
          </a:xfrm>
        </p:spPr>
        <p:txBody>
          <a:bodyPr>
            <a:normAutofit/>
          </a:bodyPr>
          <a:lstStyle/>
          <a:p>
            <a:r>
              <a:rPr lang="en-US" sz="3100" dirty="0" smtClean="0"/>
              <a:t>USA Swimming</a:t>
            </a:r>
            <a:br>
              <a:rPr lang="en-US" sz="3100" dirty="0" smtClean="0"/>
            </a:br>
            <a:r>
              <a:rPr lang="en-US" sz="3100" dirty="0" smtClean="0"/>
              <a:t> and [Insert LSC Here]</a:t>
            </a:r>
            <a:br>
              <a:rPr lang="en-US" sz="3100" dirty="0" smtClean="0"/>
            </a:br>
            <a:r>
              <a:rPr lang="en-US" sz="4900" b="1" dirty="0" smtClean="0"/>
              <a:t>Stroke and Turn Judge Clinic</a:t>
            </a:r>
            <a:endParaRPr lang="en-US" sz="4900" b="1" dirty="0"/>
          </a:p>
        </p:txBody>
      </p:sp>
      <p:sp>
        <p:nvSpPr>
          <p:cNvPr id="3" name="Subtitle 2"/>
          <p:cNvSpPr>
            <a:spLocks noGrp="1"/>
          </p:cNvSpPr>
          <p:nvPr>
            <p:ph type="subTitle" idx="1"/>
          </p:nvPr>
        </p:nvSpPr>
        <p:spPr>
          <a:xfrm>
            <a:off x="1371600" y="3545430"/>
            <a:ext cx="6400800" cy="1752600"/>
          </a:xfrm>
        </p:spPr>
        <p:txBody>
          <a:bodyPr>
            <a:normAutofit fontScale="92500"/>
          </a:bodyPr>
          <a:lstStyle/>
          <a:p>
            <a:r>
              <a:rPr lang="en-US" dirty="0" smtClean="0"/>
              <a:t>Clinic Instructor: [Insert Name Here]</a:t>
            </a:r>
          </a:p>
          <a:p>
            <a:r>
              <a:rPr lang="en-US" dirty="0" smtClean="0"/>
              <a:t>Presentation Prepared by USA Swimming National Officials Committee</a:t>
            </a:r>
          </a:p>
          <a:p>
            <a:endParaRPr lang="en-US" dirty="0"/>
          </a:p>
          <a:p>
            <a:endParaRPr lang="en-US" sz="2000" dirty="0"/>
          </a:p>
          <a:p>
            <a:endParaRPr lang="en-US" sz="2000"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019879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Rules</a:t>
            </a:r>
            <a:endParaRPr lang="en-US" dirty="0"/>
          </a:p>
        </p:txBody>
      </p:sp>
      <p:sp>
        <p:nvSpPr>
          <p:cNvPr id="3" name="Content Placeholder 2"/>
          <p:cNvSpPr>
            <a:spLocks noGrp="1"/>
          </p:cNvSpPr>
          <p:nvPr>
            <p:ph idx="1"/>
          </p:nvPr>
        </p:nvSpPr>
        <p:spPr/>
        <p:txBody>
          <a:bodyPr>
            <a:normAutofit/>
          </a:bodyPr>
          <a:lstStyle/>
          <a:p>
            <a:pPr lvl="0"/>
            <a:r>
              <a:rPr lang="en-US" dirty="0" smtClean="0"/>
              <a:t>Freestyle</a:t>
            </a:r>
          </a:p>
          <a:p>
            <a:pPr lvl="0"/>
            <a:r>
              <a:rPr lang="en-US" dirty="0" smtClean="0"/>
              <a:t>Backstroke</a:t>
            </a:r>
          </a:p>
          <a:p>
            <a:pPr lvl="0"/>
            <a:r>
              <a:rPr lang="en-US" dirty="0" smtClean="0"/>
              <a:t>Butterfly</a:t>
            </a:r>
          </a:p>
          <a:p>
            <a:pPr lvl="0"/>
            <a:r>
              <a:rPr lang="en-US" dirty="0" smtClean="0"/>
              <a:t>Breaststroke</a:t>
            </a:r>
          </a:p>
          <a:p>
            <a:pPr lvl="0"/>
            <a:r>
              <a:rPr lang="en-US" dirty="0" smtClean="0"/>
              <a:t>Individual Medley</a:t>
            </a:r>
          </a:p>
          <a:p>
            <a:pPr lvl="0"/>
            <a:r>
              <a:rPr lang="en-US" dirty="0" smtClean="0"/>
              <a:t>Relays</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4455353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Rules- Freestyle</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u="sng" dirty="0" smtClean="0"/>
              <a:t>Start</a:t>
            </a:r>
            <a:endParaRPr lang="en-US" dirty="0" smtClean="0"/>
          </a:p>
          <a:p>
            <a:r>
              <a:rPr lang="en-US" dirty="0" smtClean="0"/>
              <a:t>Forward start.</a:t>
            </a:r>
          </a:p>
          <a:p>
            <a:pPr marL="0" indent="0">
              <a:buNone/>
            </a:pPr>
            <a:r>
              <a:rPr lang="en-US" b="1" u="sng" dirty="0" smtClean="0"/>
              <a:t>Stroke/Kick</a:t>
            </a:r>
            <a:endParaRPr lang="en-US" dirty="0" smtClean="0"/>
          </a:p>
          <a:p>
            <a:r>
              <a:rPr lang="en-US" dirty="0" smtClean="0"/>
              <a:t>Any style may be used. Must break surface throughout the race </a:t>
            </a:r>
            <a:r>
              <a:rPr lang="en-US" u="sng" dirty="0" smtClean="0"/>
              <a:t>except</a:t>
            </a:r>
            <a:r>
              <a:rPr lang="en-US" dirty="0" smtClean="0"/>
              <a:t> swimmer may be submerged after start and each turn not more than 15 meters where head must break surface.</a:t>
            </a:r>
          </a:p>
          <a:p>
            <a:pPr marL="0" indent="0">
              <a:buNone/>
            </a:pPr>
            <a:r>
              <a:rPr lang="en-US" b="1" u="sng" dirty="0" smtClean="0"/>
              <a:t>Turns/Finish</a:t>
            </a:r>
            <a:endParaRPr lang="en-US" dirty="0" smtClean="0"/>
          </a:p>
          <a:p>
            <a:r>
              <a:rPr lang="en-US" dirty="0" smtClean="0"/>
              <a:t>Some part of swimmer must touch the wall at completion of each length or required distance.</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80878274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Infractions- Freestyle</a:t>
            </a:r>
            <a:endParaRPr lang="en-US" dirty="0"/>
          </a:p>
        </p:txBody>
      </p:sp>
      <p:sp>
        <p:nvSpPr>
          <p:cNvPr id="3" name="Content Placeholder 2"/>
          <p:cNvSpPr>
            <a:spLocks noGrp="1"/>
          </p:cNvSpPr>
          <p:nvPr>
            <p:ph idx="1"/>
          </p:nvPr>
        </p:nvSpPr>
        <p:spPr/>
        <p:txBody>
          <a:bodyPr/>
          <a:lstStyle/>
          <a:p>
            <a:r>
              <a:rPr lang="en-US" dirty="0" smtClean="0"/>
              <a:t>Head did not break surface of water by 15 meter mark</a:t>
            </a:r>
          </a:p>
          <a:p>
            <a:r>
              <a:rPr lang="en-US" dirty="0" smtClean="0"/>
              <a:t>Walking on/springing from bottom</a:t>
            </a:r>
          </a:p>
          <a:p>
            <a:r>
              <a:rPr lang="en-US" dirty="0" smtClean="0"/>
              <a:t>No touch at turn</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87184661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Rules- Backstroke</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b="1" u="sng" dirty="0"/>
              <a:t>Start</a:t>
            </a:r>
            <a:endParaRPr lang="en-US" dirty="0"/>
          </a:p>
          <a:p>
            <a:r>
              <a:rPr lang="en-US" dirty="0" smtClean="0"/>
              <a:t>In water facing start end with both hands on gutter or starting grips. </a:t>
            </a:r>
          </a:p>
          <a:p>
            <a:pPr marL="0" indent="0">
              <a:buNone/>
            </a:pPr>
            <a:r>
              <a:rPr lang="en-US" dirty="0"/>
              <a:t>	</a:t>
            </a:r>
            <a:r>
              <a:rPr lang="en-US" dirty="0" smtClean="0"/>
              <a:t>	A) Guttered pool- Feet/toes may be above the water, but may 		not be in, on, above lip, or bent over the gutter at any time 		</a:t>
            </a:r>
            <a:r>
              <a:rPr lang="en-US" smtClean="0"/>
              <a:t>	before </a:t>
            </a:r>
            <a:r>
              <a:rPr lang="en-US" dirty="0" smtClean="0"/>
              <a:t>or after start. </a:t>
            </a:r>
          </a:p>
          <a:p>
            <a:pPr marL="0" indent="0">
              <a:buNone/>
            </a:pPr>
            <a:r>
              <a:rPr lang="en-US" dirty="0"/>
              <a:t>	</a:t>
            </a:r>
            <a:r>
              <a:rPr lang="en-US" dirty="0" smtClean="0"/>
              <a:t>	B) Flat wall pads- Feet/toes may be placed above the water level.</a:t>
            </a:r>
          </a:p>
          <a:p>
            <a:pPr marL="0" indent="0">
              <a:buNone/>
            </a:pPr>
            <a:r>
              <a:rPr lang="en-US" dirty="0"/>
              <a:t>	</a:t>
            </a:r>
            <a:r>
              <a:rPr lang="en-US" dirty="0" smtClean="0"/>
              <a:t>	C) When using backstroke ledges- The toes of both feet must 		be in contact with the wall</a:t>
            </a:r>
            <a:endParaRPr lang="en-US" dirty="0"/>
          </a:p>
          <a:p>
            <a:pPr marL="0" indent="0">
              <a:buNone/>
            </a:pPr>
            <a:r>
              <a:rPr lang="en-US" b="1" u="sng" dirty="0"/>
              <a:t>Stroke/Kick</a:t>
            </a:r>
            <a:endParaRPr lang="en-US" dirty="0"/>
          </a:p>
          <a:p>
            <a:r>
              <a:rPr lang="en-US" dirty="0" smtClean="0"/>
              <a:t>Any style as long as swimmer remains on the back. Must break surface throughout the race </a:t>
            </a:r>
            <a:r>
              <a:rPr lang="en-US" u="sng" dirty="0" smtClean="0"/>
              <a:t>except</a:t>
            </a:r>
            <a:r>
              <a:rPr lang="en-US" dirty="0" smtClean="0"/>
              <a:t> swimmer may be submerged after start and each turn not more than 15 meters where head must break surface. </a:t>
            </a:r>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95855118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Rules- Backstroke</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b="1" u="sng" dirty="0" smtClean="0"/>
              <a:t>Turns</a:t>
            </a:r>
            <a:endParaRPr lang="en-US" dirty="0"/>
          </a:p>
          <a:p>
            <a:r>
              <a:rPr lang="en-US" dirty="0" smtClean="0"/>
              <a:t>During turn swimmer </a:t>
            </a:r>
            <a:r>
              <a:rPr lang="en-US" u="sng" dirty="0" smtClean="0"/>
              <a:t>may</a:t>
            </a:r>
            <a:r>
              <a:rPr lang="en-US" dirty="0" smtClean="0"/>
              <a:t> go past vertical to the breast and </a:t>
            </a:r>
            <a:r>
              <a:rPr lang="en-US" u="sng" dirty="0" smtClean="0"/>
              <a:t>may</a:t>
            </a:r>
            <a:r>
              <a:rPr lang="en-US" dirty="0" smtClean="0"/>
              <a:t> utilize a continuous single or continuous simultaneous double arm pull to initiate the turn. </a:t>
            </a:r>
          </a:p>
          <a:p>
            <a:r>
              <a:rPr lang="en-US" dirty="0" smtClean="0"/>
              <a:t>Some part of the swimmer must touch the wall at the completion of each length. </a:t>
            </a:r>
          </a:p>
          <a:p>
            <a:r>
              <a:rPr lang="en-US" dirty="0" smtClean="0"/>
              <a:t>Shoulders at or past vertical toward back when feet leave wall. </a:t>
            </a:r>
            <a:endParaRPr lang="en-US" dirty="0"/>
          </a:p>
          <a:p>
            <a:pPr marL="0" indent="0">
              <a:buNone/>
            </a:pPr>
            <a:r>
              <a:rPr lang="en-US" b="1" u="sng" dirty="0" smtClean="0"/>
              <a:t>Finish</a:t>
            </a:r>
            <a:endParaRPr lang="en-US" dirty="0"/>
          </a:p>
          <a:p>
            <a:r>
              <a:rPr lang="en-US" dirty="0"/>
              <a:t>Some part of swimmer </a:t>
            </a:r>
            <a:r>
              <a:rPr lang="en-US" dirty="0" smtClean="0"/>
              <a:t>must touch the wall while on the back. </a:t>
            </a:r>
            <a:endParaRPr lang="en-US" dirty="0"/>
          </a:p>
          <a:p>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41414788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Infractions- Backstroke</a:t>
            </a:r>
            <a:endParaRPr lang="en-US" dirty="0"/>
          </a:p>
        </p:txBody>
      </p:sp>
      <p:sp>
        <p:nvSpPr>
          <p:cNvPr id="3" name="Content Placeholder 2"/>
          <p:cNvSpPr>
            <a:spLocks noGrp="1"/>
          </p:cNvSpPr>
          <p:nvPr>
            <p:ph idx="1"/>
          </p:nvPr>
        </p:nvSpPr>
        <p:spPr/>
        <p:txBody>
          <a:bodyPr/>
          <a:lstStyle/>
          <a:p>
            <a:r>
              <a:rPr lang="en-US" dirty="0" smtClean="0"/>
              <a:t>Toes above lip of gutter after start</a:t>
            </a:r>
          </a:p>
          <a:p>
            <a:r>
              <a:rPr lang="en-US" dirty="0" smtClean="0"/>
              <a:t>Head did not break surface of water by 15 meter mark</a:t>
            </a:r>
          </a:p>
          <a:p>
            <a:r>
              <a:rPr lang="en-US" dirty="0" smtClean="0"/>
              <a:t>Shoulders past vertical towards breast</a:t>
            </a:r>
          </a:p>
          <a:p>
            <a:r>
              <a:rPr lang="en-US" dirty="0" smtClean="0"/>
              <a:t>Delay initiating arm pull</a:t>
            </a:r>
          </a:p>
          <a:p>
            <a:r>
              <a:rPr lang="en-US" dirty="0" smtClean="0"/>
              <a:t>Delay initiating turn</a:t>
            </a:r>
          </a:p>
          <a:p>
            <a:r>
              <a:rPr lang="en-US" dirty="0" smtClean="0"/>
              <a:t>Re-submerged </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611886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Rules- Butterfly</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b="1" u="sng" dirty="0"/>
              <a:t>Start</a:t>
            </a:r>
            <a:endParaRPr lang="en-US" dirty="0"/>
          </a:p>
          <a:p>
            <a:r>
              <a:rPr lang="en-US" dirty="0" smtClean="0"/>
              <a:t>Forward start</a:t>
            </a:r>
            <a:endParaRPr lang="en-US" dirty="0"/>
          </a:p>
          <a:p>
            <a:pPr marL="0" indent="0">
              <a:buNone/>
            </a:pPr>
            <a:r>
              <a:rPr lang="en-US" b="1" u="sng" dirty="0" smtClean="0"/>
              <a:t>Stroke</a:t>
            </a:r>
            <a:endParaRPr lang="en-US" dirty="0"/>
          </a:p>
          <a:p>
            <a:r>
              <a:rPr lang="en-US" dirty="0" smtClean="0"/>
              <a:t>Body kept on breast. </a:t>
            </a:r>
          </a:p>
          <a:p>
            <a:r>
              <a:rPr lang="en-US" dirty="0" smtClean="0"/>
              <a:t>Multiple kicks permitted but first arm pull must bring swimmer to the surface. </a:t>
            </a:r>
          </a:p>
          <a:p>
            <a:r>
              <a:rPr lang="en-US" dirty="0" smtClean="0"/>
              <a:t>Must break surface throughout the race </a:t>
            </a:r>
            <a:r>
              <a:rPr lang="en-US" u="sng" dirty="0" smtClean="0"/>
              <a:t>except</a:t>
            </a:r>
            <a:r>
              <a:rPr lang="en-US" dirty="0" smtClean="0"/>
              <a:t> swimmer may be submerged after start and each turn not more than 15 meters where head must break surface. </a:t>
            </a:r>
          </a:p>
          <a:p>
            <a:r>
              <a:rPr lang="en-US" dirty="0" smtClean="0"/>
              <a:t>Arms, shoulder to wrist, brought forward over water and pulled back simultaneously. </a:t>
            </a:r>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015680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Rules- Butterfly</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u="sng" dirty="0" smtClean="0"/>
              <a:t>Kick</a:t>
            </a:r>
            <a:endParaRPr lang="en-US" dirty="0"/>
          </a:p>
          <a:p>
            <a:r>
              <a:rPr lang="en-US" dirty="0" smtClean="0"/>
              <a:t>Simultaneous up and down movement.</a:t>
            </a:r>
          </a:p>
          <a:p>
            <a:r>
              <a:rPr lang="en-US" dirty="0" smtClean="0"/>
              <a:t>No alternating, scissors, or breaststroke kicking movements.</a:t>
            </a:r>
            <a:endParaRPr lang="en-US" dirty="0"/>
          </a:p>
          <a:p>
            <a:pPr marL="0" indent="0">
              <a:buNone/>
            </a:pPr>
            <a:r>
              <a:rPr lang="en-US" b="1" u="sng" dirty="0" smtClean="0"/>
              <a:t>Turns/Finish</a:t>
            </a:r>
            <a:endParaRPr lang="en-US" dirty="0"/>
          </a:p>
          <a:p>
            <a:r>
              <a:rPr lang="en-US" dirty="0" smtClean="0"/>
              <a:t>Shoulders at or past vertical toward breast when the swimmer leaves the wall. </a:t>
            </a:r>
          </a:p>
          <a:p>
            <a:r>
              <a:rPr lang="en-US" dirty="0" smtClean="0"/>
              <a:t>Touch should be made with both hands separated and simultaneous at, above, or below the water surface. </a:t>
            </a:r>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24684149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Infractions- Butterfly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Head did not break surface of water by 15 meter mark</a:t>
            </a:r>
          </a:p>
          <a:p>
            <a:r>
              <a:rPr lang="en-US" dirty="0" smtClean="0"/>
              <a:t>Alternating kick</a:t>
            </a:r>
          </a:p>
          <a:p>
            <a:r>
              <a:rPr lang="en-US" dirty="0" smtClean="0"/>
              <a:t>Breaststroke kick</a:t>
            </a:r>
          </a:p>
          <a:p>
            <a:r>
              <a:rPr lang="en-US" dirty="0" smtClean="0"/>
              <a:t>Scissors kick</a:t>
            </a:r>
          </a:p>
          <a:p>
            <a:r>
              <a:rPr lang="en-US" dirty="0" smtClean="0"/>
              <a:t>Non-simultaneous arms</a:t>
            </a:r>
          </a:p>
          <a:p>
            <a:r>
              <a:rPr lang="en-US" dirty="0" smtClean="0"/>
              <a:t>Underwater recovery</a:t>
            </a:r>
          </a:p>
          <a:p>
            <a:r>
              <a:rPr lang="en-US" dirty="0" smtClean="0"/>
              <a:t>One hand touch</a:t>
            </a:r>
          </a:p>
          <a:p>
            <a:r>
              <a:rPr lang="en-US" dirty="0" smtClean="0"/>
              <a:t>Non-simultaneous touch</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6118864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Rules- Breaststroke </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b="1" u="sng" dirty="0"/>
              <a:t>Start</a:t>
            </a:r>
            <a:endParaRPr lang="en-US" dirty="0"/>
          </a:p>
          <a:p>
            <a:r>
              <a:rPr lang="en-US" dirty="0" smtClean="0"/>
              <a:t>Forward start.</a:t>
            </a:r>
            <a:endParaRPr lang="en-US" dirty="0"/>
          </a:p>
          <a:p>
            <a:pPr marL="0" indent="0">
              <a:buNone/>
            </a:pPr>
            <a:r>
              <a:rPr lang="en-US" b="1" u="sng" dirty="0" smtClean="0"/>
              <a:t>Stroke</a:t>
            </a:r>
            <a:endParaRPr lang="en-US" dirty="0"/>
          </a:p>
          <a:p>
            <a:r>
              <a:rPr lang="en-US" dirty="0" smtClean="0"/>
              <a:t>Body kept on breast. </a:t>
            </a:r>
          </a:p>
          <a:p>
            <a:r>
              <a:rPr lang="en-US" dirty="0" smtClean="0"/>
              <a:t>Stroke cycle is one arm pull and one leg kick in that order. </a:t>
            </a:r>
          </a:p>
          <a:p>
            <a:r>
              <a:rPr lang="en-US" dirty="0" smtClean="0"/>
              <a:t>Simultaneous arm movement in same horizontal plane.  </a:t>
            </a:r>
          </a:p>
          <a:p>
            <a:r>
              <a:rPr lang="en-US" dirty="0" smtClean="0"/>
              <a:t>After start and each turn one arm stroke may be completely back to legs. Head must break surface at widest part of second pull. </a:t>
            </a:r>
          </a:p>
          <a:p>
            <a:r>
              <a:rPr lang="en-US" dirty="0" smtClean="0"/>
              <a:t>Recovery by the hands from the breast-on, under, or over the water. Elbows under water except last stroke before turn or finish. </a:t>
            </a:r>
            <a:endParaRPr lang="en-US" dirty="0"/>
          </a:p>
          <a:p>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965308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 Overview</a:t>
            </a:r>
            <a:endParaRPr lang="en-US" dirty="0"/>
          </a:p>
        </p:txBody>
      </p:sp>
      <p:sp>
        <p:nvSpPr>
          <p:cNvPr id="3" name="Content Placeholder 2"/>
          <p:cNvSpPr>
            <a:spLocks noGrp="1"/>
          </p:cNvSpPr>
          <p:nvPr>
            <p:ph idx="1"/>
          </p:nvPr>
        </p:nvSpPr>
        <p:spPr/>
        <p:txBody>
          <a:bodyPr/>
          <a:lstStyle/>
          <a:p>
            <a:r>
              <a:rPr lang="en-US" dirty="0" smtClean="0"/>
              <a:t>Introduction</a:t>
            </a:r>
          </a:p>
          <a:p>
            <a:r>
              <a:rPr lang="en-US" dirty="0" smtClean="0"/>
              <a:t>Philosophy of Officiating</a:t>
            </a:r>
          </a:p>
          <a:p>
            <a:r>
              <a:rPr lang="en-US" dirty="0" smtClean="0"/>
              <a:t>Expectations and Professional Conduct	</a:t>
            </a:r>
          </a:p>
          <a:p>
            <a:r>
              <a:rPr lang="en-US" dirty="0" smtClean="0"/>
              <a:t>Technical Rules</a:t>
            </a:r>
          </a:p>
          <a:p>
            <a:r>
              <a:rPr lang="en-US" dirty="0" smtClean="0"/>
              <a:t>Working a Meet</a:t>
            </a:r>
          </a:p>
          <a:p>
            <a:r>
              <a:rPr lang="en-US" dirty="0" smtClean="0"/>
              <a:t>Pursuing Certification</a:t>
            </a:r>
          </a:p>
          <a:p>
            <a:r>
              <a:rPr lang="en-US" dirty="0" smtClean="0"/>
              <a:t>Questions</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85605698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Rules- Breaststroke</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b="1" u="sng" dirty="0" smtClean="0"/>
              <a:t>Kick</a:t>
            </a:r>
            <a:endParaRPr lang="en-US" dirty="0"/>
          </a:p>
          <a:p>
            <a:r>
              <a:rPr lang="en-US" dirty="0" smtClean="0"/>
              <a:t>After start and each turn, prior to the first breaststroke kick, a single butterfly kick is permitted.</a:t>
            </a:r>
          </a:p>
          <a:p>
            <a:r>
              <a:rPr lang="en-US" dirty="0" smtClean="0"/>
              <a:t>Movement of the legs shall be simultaneous vertically and horizontally.</a:t>
            </a:r>
          </a:p>
          <a:p>
            <a:r>
              <a:rPr lang="en-US" dirty="0" smtClean="0"/>
              <a:t>Feet turned out during propulsive part of kick.</a:t>
            </a:r>
          </a:p>
          <a:p>
            <a:r>
              <a:rPr lang="en-US" dirty="0" smtClean="0"/>
              <a:t>No alternating, scissors, or butterfly kick, except as stated, is allowed.</a:t>
            </a:r>
            <a:endParaRPr lang="en-US" dirty="0"/>
          </a:p>
          <a:p>
            <a:pPr marL="0" indent="0">
              <a:buNone/>
            </a:pPr>
            <a:r>
              <a:rPr lang="en-US" b="1" u="sng" dirty="0" smtClean="0"/>
              <a:t>Turns/Finish</a:t>
            </a:r>
            <a:endParaRPr lang="en-US" dirty="0"/>
          </a:p>
          <a:p>
            <a:r>
              <a:rPr lang="en-US" dirty="0" smtClean="0"/>
              <a:t>Shoulders at or past vertical toward breast when feet leave wall. </a:t>
            </a:r>
          </a:p>
          <a:p>
            <a:r>
              <a:rPr lang="en-US" dirty="0" smtClean="0"/>
              <a:t>Touch shall be made with both hands separated and simultaneously at, above, or below the water surface. </a:t>
            </a:r>
          </a:p>
          <a:p>
            <a:r>
              <a:rPr lang="en-US" dirty="0" smtClean="0"/>
              <a:t>At the last stroke before the turn and at the finish an arm stroke not followed by a leg kick is permitted. </a:t>
            </a:r>
          </a:p>
          <a:p>
            <a:r>
              <a:rPr lang="en-US" dirty="0" smtClean="0"/>
              <a:t>Head may be submerged after the last arm pull prior to the touch, provided it breaks the surface of the water at some point during the last complete or incomplete stroke cycle preceding the touch. </a:t>
            </a:r>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179123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Infractions- Breaststroke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Head did not break surface of water by widest part of second stroke</a:t>
            </a:r>
          </a:p>
          <a:p>
            <a:r>
              <a:rPr lang="en-US" dirty="0" smtClean="0"/>
              <a:t>Butterfly kick</a:t>
            </a:r>
          </a:p>
          <a:p>
            <a:r>
              <a:rPr lang="en-US" dirty="0" smtClean="0"/>
              <a:t>Scissors kick</a:t>
            </a:r>
          </a:p>
          <a:p>
            <a:r>
              <a:rPr lang="en-US" dirty="0" smtClean="0"/>
              <a:t>Alternating kick</a:t>
            </a:r>
          </a:p>
          <a:p>
            <a:r>
              <a:rPr lang="en-US" dirty="0" smtClean="0"/>
              <a:t>Arms past hipline</a:t>
            </a:r>
          </a:p>
          <a:p>
            <a:r>
              <a:rPr lang="en-US" dirty="0" smtClean="0"/>
              <a:t>Arms not in same horizontal plane</a:t>
            </a:r>
          </a:p>
          <a:p>
            <a:r>
              <a:rPr lang="en-US" dirty="0" smtClean="0"/>
              <a:t>One hand touch</a:t>
            </a:r>
          </a:p>
          <a:p>
            <a:r>
              <a:rPr lang="en-US" dirty="0" smtClean="0"/>
              <a:t>Non-simultaneous touch</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6118864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Rules- Individual Medley</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b="1" u="sng" dirty="0"/>
              <a:t>Start</a:t>
            </a:r>
            <a:endParaRPr lang="en-US" dirty="0"/>
          </a:p>
          <a:p>
            <a:r>
              <a:rPr lang="en-US" dirty="0" smtClean="0"/>
              <a:t>Forward start</a:t>
            </a:r>
            <a:endParaRPr lang="en-US" dirty="0"/>
          </a:p>
          <a:p>
            <a:pPr marL="0" indent="0">
              <a:buNone/>
            </a:pPr>
            <a:r>
              <a:rPr lang="en-US" b="1" u="sng" dirty="0"/>
              <a:t>Stroke/Kick</a:t>
            </a:r>
            <a:endParaRPr lang="en-US" dirty="0"/>
          </a:p>
          <a:p>
            <a:r>
              <a:rPr lang="en-US" dirty="0" smtClean="0"/>
              <a:t>Rules for each stroke apply. </a:t>
            </a:r>
          </a:p>
          <a:p>
            <a:r>
              <a:rPr lang="en-US" dirty="0" smtClean="0"/>
              <a:t>Must swim ¼ of event distance as prescribed in stroke, in order of Butterfly, Backstroke, Breaststroke, and Freestyle. </a:t>
            </a:r>
          </a:p>
          <a:p>
            <a:r>
              <a:rPr lang="en-US" dirty="0" smtClean="0"/>
              <a:t>May not swim in the style of the other three strokes during the freestyle leg. </a:t>
            </a:r>
          </a:p>
          <a:p>
            <a:pPr marL="0" indent="0">
              <a:buNone/>
            </a:pPr>
            <a:r>
              <a:rPr lang="en-US" b="1" u="sng" dirty="0" smtClean="0"/>
              <a:t>Turns/Finish</a:t>
            </a:r>
            <a:endParaRPr lang="en-US" dirty="0" smtClean="0"/>
          </a:p>
          <a:p>
            <a:r>
              <a:rPr lang="en-US" dirty="0" smtClean="0"/>
              <a:t>Intermediate turns conform to the turn rules for the stroke.</a:t>
            </a:r>
          </a:p>
          <a:p>
            <a:r>
              <a:rPr lang="en-US" dirty="0" smtClean="0"/>
              <a:t>Transition turns conform to the finish rules for the stroke.</a:t>
            </a:r>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1230271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Common Infractions- Individual Medley</a:t>
            </a:r>
            <a:endParaRPr lang="en-US" dirty="0"/>
          </a:p>
        </p:txBody>
      </p:sp>
      <p:sp>
        <p:nvSpPr>
          <p:cNvPr id="3" name="Content Placeholder 2"/>
          <p:cNvSpPr>
            <a:spLocks noGrp="1"/>
          </p:cNvSpPr>
          <p:nvPr>
            <p:ph idx="1"/>
          </p:nvPr>
        </p:nvSpPr>
        <p:spPr/>
        <p:txBody>
          <a:bodyPr/>
          <a:lstStyle/>
          <a:p>
            <a:r>
              <a:rPr lang="en-US" dirty="0" smtClean="0"/>
              <a:t>Swimming more than ¼ of the race in the style of butterfly, backstroke, or breaststroke</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6118864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Rules- Relays</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b="1" u="sng" dirty="0" smtClean="0"/>
              <a:t>Freestyle Relay</a:t>
            </a:r>
            <a:endParaRPr lang="en-US" dirty="0"/>
          </a:p>
          <a:p>
            <a:r>
              <a:rPr lang="en-US" dirty="0" smtClean="0"/>
              <a:t>Freestyle rules apply. </a:t>
            </a:r>
          </a:p>
          <a:p>
            <a:r>
              <a:rPr lang="en-US" dirty="0" smtClean="0"/>
              <a:t>Each swimmer must swim ¼ of distance.</a:t>
            </a:r>
            <a:endParaRPr lang="en-US" dirty="0"/>
          </a:p>
          <a:p>
            <a:pPr marL="0" indent="0">
              <a:buNone/>
            </a:pPr>
            <a:r>
              <a:rPr lang="en-US" b="1" u="sng" dirty="0" smtClean="0"/>
              <a:t>Medley Relay</a:t>
            </a:r>
            <a:endParaRPr lang="en-US" dirty="0"/>
          </a:p>
          <a:p>
            <a:r>
              <a:rPr lang="en-US" dirty="0" smtClean="0"/>
              <a:t>Rules pertaining to each stroke apply. </a:t>
            </a:r>
          </a:p>
          <a:p>
            <a:r>
              <a:rPr lang="en-US" dirty="0" smtClean="0"/>
              <a:t>Each swimmer must swim ¼ of event distance as prescribed stroke, in order of Backstroke, Breaststroke, Butterfly, and Freestyle. </a:t>
            </a:r>
          </a:p>
          <a:p>
            <a:r>
              <a:rPr lang="en-US" dirty="0" smtClean="0"/>
              <a:t>May not swim in the style of the other three strokes during the freestyle leg. </a:t>
            </a:r>
          </a:p>
          <a:p>
            <a:pPr marL="0" indent="0">
              <a:buNone/>
            </a:pPr>
            <a:r>
              <a:rPr lang="en-US" b="1" u="sng" dirty="0" smtClean="0"/>
              <a:t>Takeoffs</a:t>
            </a:r>
            <a:endParaRPr lang="en-US" dirty="0" smtClean="0"/>
          </a:p>
          <a:p>
            <a:r>
              <a:rPr lang="en-US" dirty="0" smtClean="0"/>
              <a:t>Swimmer’s feet/foot must remain in contact with the starting platform until the incoming swimmer has touched the finish wall or pad. </a:t>
            </a:r>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8276512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Infractions- Relays</a:t>
            </a:r>
            <a:endParaRPr lang="en-US" dirty="0"/>
          </a:p>
        </p:txBody>
      </p:sp>
      <p:sp>
        <p:nvSpPr>
          <p:cNvPr id="3" name="Content Placeholder 2"/>
          <p:cNvSpPr>
            <a:spLocks noGrp="1"/>
          </p:cNvSpPr>
          <p:nvPr>
            <p:ph idx="1"/>
          </p:nvPr>
        </p:nvSpPr>
        <p:spPr/>
        <p:txBody>
          <a:bodyPr/>
          <a:lstStyle/>
          <a:p>
            <a:r>
              <a:rPr lang="en-US" dirty="0" smtClean="0"/>
              <a:t>Early takeoff</a:t>
            </a:r>
          </a:p>
          <a:p>
            <a:r>
              <a:rPr lang="en-US" dirty="0" smtClean="0"/>
              <a:t>Swimming more than ¼ of the race in the style of butterfly, backstroke, or breaststroke (if a medley relay)</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6118864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a Meet</a:t>
            </a:r>
            <a:endParaRPr lang="en-US" dirty="0"/>
          </a:p>
        </p:txBody>
      </p:sp>
      <p:sp>
        <p:nvSpPr>
          <p:cNvPr id="3" name="Content Placeholder 2"/>
          <p:cNvSpPr>
            <a:spLocks noGrp="1"/>
          </p:cNvSpPr>
          <p:nvPr>
            <p:ph idx="1"/>
          </p:nvPr>
        </p:nvSpPr>
        <p:spPr/>
        <p:txBody>
          <a:bodyPr>
            <a:normAutofit/>
          </a:bodyPr>
          <a:lstStyle/>
          <a:p>
            <a:pPr lvl="0"/>
            <a:r>
              <a:rPr lang="en-US" dirty="0" smtClean="0"/>
              <a:t>Contact Meet Referee in Advance</a:t>
            </a:r>
          </a:p>
          <a:p>
            <a:pPr lvl="0"/>
            <a:r>
              <a:rPr lang="en-US" dirty="0" smtClean="0"/>
              <a:t>Stroke Briefing</a:t>
            </a:r>
          </a:p>
          <a:p>
            <a:pPr lvl="0"/>
            <a:r>
              <a:rPr lang="en-US" dirty="0" smtClean="0"/>
              <a:t>Assignments and Jurisdiction</a:t>
            </a:r>
          </a:p>
          <a:p>
            <a:pPr lvl="0"/>
            <a:r>
              <a:rPr lang="en-US" dirty="0" smtClean="0"/>
              <a:t>Observation Techniques</a:t>
            </a:r>
          </a:p>
          <a:p>
            <a:pPr lvl="0"/>
            <a:r>
              <a:rPr lang="en-US" dirty="0" smtClean="0"/>
              <a:t>Reporting Disqualifications</a:t>
            </a:r>
          </a:p>
          <a:p>
            <a:pPr marL="0" lvl="0" indent="0">
              <a:buNone/>
            </a:pP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4455353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Certification</a:t>
            </a:r>
            <a:endParaRPr lang="en-US" dirty="0"/>
          </a:p>
        </p:txBody>
      </p:sp>
      <p:sp>
        <p:nvSpPr>
          <p:cNvPr id="3" name="Content Placeholder 2"/>
          <p:cNvSpPr>
            <a:spLocks noGrp="1"/>
          </p:cNvSpPr>
          <p:nvPr>
            <p:ph idx="1"/>
          </p:nvPr>
        </p:nvSpPr>
        <p:spPr/>
        <p:txBody>
          <a:bodyPr>
            <a:normAutofit/>
          </a:bodyPr>
          <a:lstStyle/>
          <a:p>
            <a:pPr lvl="0"/>
            <a:r>
              <a:rPr lang="en-US" dirty="0" smtClean="0"/>
              <a:t>On-Deck Training</a:t>
            </a:r>
          </a:p>
          <a:p>
            <a:pPr lvl="0"/>
            <a:r>
              <a:rPr lang="en-US" dirty="0" smtClean="0"/>
              <a:t>USA Swimming Non-Athlete Membership</a:t>
            </a:r>
          </a:p>
          <a:p>
            <a:pPr lvl="0"/>
            <a:r>
              <a:rPr lang="en-US" dirty="0" smtClean="0"/>
              <a:t>Background Check</a:t>
            </a:r>
          </a:p>
          <a:p>
            <a:pPr lvl="0"/>
            <a:r>
              <a:rPr lang="en-US" dirty="0" smtClean="0"/>
              <a:t>Athlete Protection Training</a:t>
            </a:r>
          </a:p>
          <a:p>
            <a:pPr lvl="0"/>
            <a:r>
              <a:rPr lang="en-US" dirty="0" smtClean="0"/>
              <a:t>Online Testing</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44553530"/>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17286"/>
            <a:ext cx="8229600" cy="5708877"/>
          </a:xfrm>
        </p:spPr>
        <p:txBody>
          <a:bodyPr>
            <a:normAutofit/>
          </a:bodyPr>
          <a:lstStyle/>
          <a:p>
            <a:pPr marL="0" indent="0" algn="ctr">
              <a:buNone/>
            </a:pPr>
            <a:endParaRPr lang="en-US" sz="5400" dirty="0" smtClean="0"/>
          </a:p>
          <a:p>
            <a:pPr marL="0" indent="0" algn="ctr">
              <a:buNone/>
            </a:pPr>
            <a:endParaRPr lang="en-US" sz="5400" b="1" dirty="0" smtClean="0"/>
          </a:p>
          <a:p>
            <a:pPr marL="0" indent="0" algn="ctr">
              <a:buNone/>
            </a:pPr>
            <a:r>
              <a:rPr lang="en-US" sz="5400" b="1" dirty="0" smtClean="0"/>
              <a:t>QUESTIONS?</a:t>
            </a:r>
          </a:p>
          <a:p>
            <a:pPr marL="0" indent="0" algn="ctr">
              <a:buNone/>
            </a:pPr>
            <a:endParaRPr lang="en-US" sz="5400" b="1" dirty="0"/>
          </a:p>
        </p:txBody>
      </p:sp>
      <p:sp>
        <p:nvSpPr>
          <p:cNvPr id="2" name="Footer Placeholder 1"/>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55152791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 of Officiating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Everything is grounded in the </a:t>
            </a:r>
            <a:r>
              <a:rPr lang="en-US" u="sng" dirty="0" smtClean="0"/>
              <a:t>rules</a:t>
            </a:r>
            <a:r>
              <a:rPr lang="en-US" dirty="0" smtClean="0"/>
              <a:t>. The rules determine what is allowed and what is not.</a:t>
            </a:r>
          </a:p>
          <a:p>
            <a:pPr marL="0" indent="0">
              <a:buNone/>
            </a:pPr>
            <a:r>
              <a:rPr lang="en-US" dirty="0" smtClean="0"/>
              <a:t>			- “Ugly but legal”</a:t>
            </a:r>
          </a:p>
          <a:p>
            <a:pPr marL="0" indent="0">
              <a:buNone/>
            </a:pPr>
            <a:r>
              <a:rPr lang="en-US" dirty="0"/>
              <a:t>	</a:t>
            </a:r>
            <a:r>
              <a:rPr lang="en-US" dirty="0" smtClean="0"/>
              <a:t>		- Officials are NOT coaches</a:t>
            </a:r>
          </a:p>
          <a:p>
            <a:r>
              <a:rPr lang="en-US" dirty="0" smtClean="0"/>
              <a:t>Observers, not inspectors</a:t>
            </a:r>
          </a:p>
          <a:p>
            <a:r>
              <a:rPr lang="en-US" dirty="0" smtClean="0"/>
              <a:t>Observation should be consistent for all rules and all swimmers</a:t>
            </a:r>
          </a:p>
          <a:p>
            <a:r>
              <a:rPr lang="en-US" dirty="0" smtClean="0"/>
              <a:t>Do NOT infer or extrapolate</a:t>
            </a:r>
          </a:p>
          <a:p>
            <a:r>
              <a:rPr lang="en-US" dirty="0" smtClean="0"/>
              <a:t>Swimmer ALWAYS gets the benefit of the doubt</a:t>
            </a:r>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07717042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Teamwork</a:t>
            </a:r>
            <a:endParaRPr lang="en-US" dirty="0"/>
          </a:p>
        </p:txBody>
      </p:sp>
      <p:sp>
        <p:nvSpPr>
          <p:cNvPr id="3" name="Content Placeholder 2"/>
          <p:cNvSpPr>
            <a:spLocks noGrp="1"/>
          </p:cNvSpPr>
          <p:nvPr>
            <p:ph idx="1"/>
          </p:nvPr>
        </p:nvSpPr>
        <p:spPr/>
        <p:txBody>
          <a:bodyPr>
            <a:normAutofit/>
          </a:bodyPr>
          <a:lstStyle/>
          <a:p>
            <a:r>
              <a:rPr lang="en-US" dirty="0" smtClean="0"/>
              <a:t>Meet Referee is in charge, assisted by Deck Referees and Chief Judges</a:t>
            </a:r>
          </a:p>
          <a:p>
            <a:r>
              <a:rPr lang="en-US" dirty="0" smtClean="0"/>
              <a:t>Cooperate and respect all at all times</a:t>
            </a:r>
          </a:p>
          <a:p>
            <a:r>
              <a:rPr lang="en-US" dirty="0" smtClean="0"/>
              <a:t>Accept assignment without complaint</a:t>
            </a:r>
          </a:p>
          <a:p>
            <a:r>
              <a:rPr lang="en-US" dirty="0" smtClean="0"/>
              <a:t>Answer questions from Referees and Chief Judges honestly and with as much detail as possible</a:t>
            </a:r>
          </a:p>
          <a:p>
            <a:r>
              <a:rPr lang="en-US" dirty="0" smtClean="0"/>
              <a:t>Follow established relief protocols</a:t>
            </a:r>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57110461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Uniform and Self-Presentation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Uniform Requirements</a:t>
            </a:r>
          </a:p>
          <a:p>
            <a:pPr marL="0" indent="0">
              <a:buNone/>
            </a:pPr>
            <a:r>
              <a:rPr lang="en-US" dirty="0"/>
              <a:t>	</a:t>
            </a:r>
            <a:r>
              <a:rPr lang="en-US" dirty="0" smtClean="0"/>
              <a:t>- [Khaki or Navy] pants or knee-length shorts or 	skirt</a:t>
            </a:r>
          </a:p>
          <a:p>
            <a:pPr marL="0" indent="0">
              <a:buNone/>
            </a:pPr>
            <a:r>
              <a:rPr lang="en-US" dirty="0" smtClean="0"/>
              <a:t>	- White polo shirt, tucked in</a:t>
            </a:r>
          </a:p>
          <a:p>
            <a:pPr marL="0" indent="0">
              <a:buNone/>
            </a:pPr>
            <a:r>
              <a:rPr lang="en-US" dirty="0" smtClean="0"/>
              <a:t>	- Belt</a:t>
            </a:r>
          </a:p>
          <a:p>
            <a:pPr marL="0" indent="0">
              <a:buNone/>
            </a:pPr>
            <a:r>
              <a:rPr lang="en-US" dirty="0" smtClean="0"/>
              <a:t>	- Primarily white tennis shoes</a:t>
            </a:r>
          </a:p>
          <a:p>
            <a:pPr marL="0" indent="0">
              <a:buNone/>
            </a:pPr>
            <a:r>
              <a:rPr lang="en-US" dirty="0" smtClean="0"/>
              <a:t>	- White socks</a:t>
            </a:r>
          </a:p>
          <a:p>
            <a:pPr marL="0" indent="0">
              <a:buNone/>
            </a:pPr>
            <a:r>
              <a:rPr lang="en-US" dirty="0" smtClean="0"/>
              <a:t>	- Credential and/or nametag</a:t>
            </a:r>
          </a:p>
          <a:p>
            <a:r>
              <a:rPr lang="en-US" dirty="0" smtClean="0"/>
              <a:t>Look professional at all times!</a:t>
            </a:r>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57110461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Conduct Expectations</a:t>
            </a:r>
            <a:endParaRPr lang="en-US" dirty="0"/>
          </a:p>
        </p:txBody>
      </p:sp>
      <p:sp>
        <p:nvSpPr>
          <p:cNvPr id="3" name="Content Placeholder 2"/>
          <p:cNvSpPr>
            <a:spLocks noGrp="1"/>
          </p:cNvSpPr>
          <p:nvPr>
            <p:ph idx="1"/>
          </p:nvPr>
        </p:nvSpPr>
        <p:spPr/>
        <p:txBody>
          <a:bodyPr>
            <a:normAutofit/>
          </a:bodyPr>
          <a:lstStyle/>
          <a:p>
            <a:r>
              <a:rPr lang="en-US" dirty="0" smtClean="0"/>
              <a:t>Maintain positive attitude at all times</a:t>
            </a:r>
          </a:p>
          <a:p>
            <a:r>
              <a:rPr lang="en-US" dirty="0" smtClean="0"/>
              <a:t>No cell phone usage on deck</a:t>
            </a:r>
          </a:p>
          <a:p>
            <a:r>
              <a:rPr lang="en-US" dirty="0" smtClean="0"/>
              <a:t>Do not cheer for or coach swimmers</a:t>
            </a:r>
          </a:p>
          <a:p>
            <a:r>
              <a:rPr lang="en-US" dirty="0" smtClean="0"/>
              <a:t>Control emotions on deck</a:t>
            </a:r>
          </a:p>
          <a:p>
            <a:r>
              <a:rPr lang="en-US" dirty="0" smtClean="0"/>
              <a:t>Do not discuss calls with anyone other than Referees or Chief </a:t>
            </a:r>
            <a:r>
              <a:rPr lang="en-US" dirty="0"/>
              <a:t>J</a:t>
            </a:r>
            <a:r>
              <a:rPr lang="en-US" dirty="0" smtClean="0"/>
              <a:t>udges unless asked</a:t>
            </a:r>
          </a:p>
          <a:p>
            <a:r>
              <a:rPr lang="en-US" dirty="0" smtClean="0"/>
              <a:t>Smile!</a:t>
            </a:r>
          </a:p>
          <a:p>
            <a:endParaRPr lang="en-US" dirty="0" smtClean="0"/>
          </a:p>
          <a:p>
            <a:pPr marL="0" indent="0">
              <a:buNone/>
            </a:pPr>
            <a:endParaRPr lang="en-US" dirty="0" smtClean="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57110461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lnSpcReduction="10000"/>
          </a:bodyPr>
          <a:lstStyle/>
          <a:p>
            <a:pPr lvl="0"/>
            <a:r>
              <a:rPr lang="en-US" dirty="0"/>
              <a:t>Arm––That part of the body that extends from the shoulder to the wrist</a:t>
            </a:r>
          </a:p>
          <a:p>
            <a:pPr lvl="0"/>
            <a:r>
              <a:rPr lang="en-US" dirty="0"/>
              <a:t>Body––The torso, including the shoulders and hips</a:t>
            </a:r>
          </a:p>
          <a:p>
            <a:pPr lvl="0"/>
            <a:r>
              <a:rPr lang="en-US" dirty="0"/>
              <a:t>Finish––The instant that a swimmer touches the wall at the end of the prescribed distance</a:t>
            </a:r>
          </a:p>
          <a:p>
            <a:pPr lvl="0"/>
            <a:r>
              <a:rPr lang="en-US" dirty="0"/>
              <a:t>Horizontal––Parallel to the surface of the water</a:t>
            </a:r>
          </a:p>
          <a:p>
            <a:r>
              <a:rPr lang="en-US" dirty="0"/>
              <a:t>May––Permissive, not mandatory </a:t>
            </a:r>
            <a:endParaRPr lang="en-US" dirty="0" smtClean="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57110461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a:t>On the Back––Position of the body when the shoulders are at or past vertical towards the back</a:t>
            </a:r>
          </a:p>
          <a:p>
            <a:pPr lvl="0"/>
            <a:r>
              <a:rPr lang="en-US" dirty="0"/>
              <a:t>On the Breast––Position of the body when the shoulders are at or past vertical towards the breast</a:t>
            </a:r>
          </a:p>
          <a:p>
            <a:pPr lvl="0"/>
            <a:r>
              <a:rPr lang="en-US" dirty="0"/>
              <a:t>Propulsive––Having the power to propel</a:t>
            </a:r>
          </a:p>
          <a:p>
            <a:pPr lvl="0"/>
            <a:r>
              <a:rPr lang="en-US" dirty="0" smtClean="0"/>
              <a:t>Scissor Kick––Use of the top of the instep of one foot and the bottom of the other foot in the propulsive part of the kick</a:t>
            </a:r>
          </a:p>
          <a:p>
            <a:pPr lvl="0"/>
            <a:r>
              <a:rPr lang="en-US" dirty="0" smtClean="0"/>
              <a:t>Shall</a:t>
            </a:r>
            <a:r>
              <a:rPr lang="en-US" dirty="0"/>
              <a:t>––Mandatory</a:t>
            </a:r>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60241970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a:t>Simultaneously––Occurring at the same time</a:t>
            </a:r>
          </a:p>
          <a:p>
            <a:pPr lvl="0"/>
            <a:r>
              <a:rPr lang="en-US" dirty="0"/>
              <a:t>Touch––Contact with the end of the course</a:t>
            </a:r>
          </a:p>
          <a:p>
            <a:pPr lvl="0"/>
            <a:r>
              <a:rPr lang="en-US" dirty="0"/>
              <a:t>Turn––A point where the swimmers reverse or change direction</a:t>
            </a:r>
          </a:p>
          <a:p>
            <a:pPr lvl="0"/>
            <a:r>
              <a:rPr lang="en-US" dirty="0"/>
              <a:t>Vertical––Perpendicular to the water surface</a:t>
            </a:r>
          </a:p>
          <a:p>
            <a:pPr lvl="0"/>
            <a:r>
              <a:rPr lang="en-US" dirty="0"/>
              <a:t>Wall––Vertical portion of the pool, contiguous surfaces of the deck and overflow gutter, the front portion of the starting block or platform, or the touchpad at the end of the course</a:t>
            </a:r>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53811205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242</TotalTime>
  <Words>1449</Words>
  <Application>Microsoft Macintosh PowerPoint</Application>
  <PresentationFormat>On-screen Show (4:3)</PresentationFormat>
  <Paragraphs>233</Paragraphs>
  <Slides>28</Slides>
  <Notes>12</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USA Swimming  and [Insert LSC Here] Stroke and Turn Judge Clinic</vt:lpstr>
      <vt:lpstr>Clinic Overview</vt:lpstr>
      <vt:lpstr>Philosophy of Officiating</vt:lpstr>
      <vt:lpstr>Teamwork</vt:lpstr>
      <vt:lpstr>Uniform and Self-Presentation</vt:lpstr>
      <vt:lpstr>Conduct Expectations</vt:lpstr>
      <vt:lpstr>Definitions</vt:lpstr>
      <vt:lpstr>Definitions</vt:lpstr>
      <vt:lpstr>Definitions</vt:lpstr>
      <vt:lpstr>Technical Rules</vt:lpstr>
      <vt:lpstr>Technical Rules- Freestyle</vt:lpstr>
      <vt:lpstr>Common Infractions- Freestyle</vt:lpstr>
      <vt:lpstr>Technical Rules- Backstroke</vt:lpstr>
      <vt:lpstr>Technical Rules- Backstroke</vt:lpstr>
      <vt:lpstr>Common Infractions- Backstroke</vt:lpstr>
      <vt:lpstr>Technical Rules- Butterfly</vt:lpstr>
      <vt:lpstr>Technical Rules- Butterfly</vt:lpstr>
      <vt:lpstr>Common Infractions- Butterfly</vt:lpstr>
      <vt:lpstr>Technical Rules- Breaststroke </vt:lpstr>
      <vt:lpstr>Technical Rules- Breaststroke</vt:lpstr>
      <vt:lpstr>Common Infractions- Breaststroke</vt:lpstr>
      <vt:lpstr>Technical Rules- Individual Medley</vt:lpstr>
      <vt:lpstr>Common Infractions- Individual Medley</vt:lpstr>
      <vt:lpstr>Technical Rules- Relays</vt:lpstr>
      <vt:lpstr>Common Infractions- Relays</vt:lpstr>
      <vt:lpstr>Working a Meet</vt:lpstr>
      <vt:lpstr>Pursuing Certification</vt:lpstr>
      <vt:lpstr>PowerPoint Presentation</vt:lpstr>
    </vt:vector>
  </TitlesOfParts>
  <Company>BSM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USAS Convention 2014 Hyatt Regency Jacksonville Riverfront Jacksonville, Florida Athlete Legislation Presentation</dc:title>
  <dc:creator>Patrick Hunter</dc:creator>
  <cp:lastModifiedBy>Patrick Hunter</cp:lastModifiedBy>
  <cp:revision>51</cp:revision>
  <dcterms:created xsi:type="dcterms:W3CDTF">2014-08-17T17:13:36Z</dcterms:created>
  <dcterms:modified xsi:type="dcterms:W3CDTF">2016-02-08T18:33:18Z</dcterms:modified>
</cp:coreProperties>
</file>