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2"/>
  </p:notesMasterIdLst>
  <p:sldIdLst>
    <p:sldId id="258" r:id="rId2"/>
    <p:sldId id="447" r:id="rId3"/>
    <p:sldId id="548" r:id="rId4"/>
    <p:sldId id="549" r:id="rId5"/>
    <p:sldId id="288" r:id="rId6"/>
    <p:sldId id="364" r:id="rId7"/>
    <p:sldId id="365" r:id="rId8"/>
    <p:sldId id="491" r:id="rId9"/>
    <p:sldId id="257" r:id="rId10"/>
    <p:sldId id="454" r:id="rId11"/>
    <p:sldId id="259" r:id="rId12"/>
    <p:sldId id="261" r:id="rId13"/>
    <p:sldId id="262" r:id="rId14"/>
    <p:sldId id="492" r:id="rId15"/>
    <p:sldId id="263" r:id="rId16"/>
    <p:sldId id="264" r:id="rId17"/>
    <p:sldId id="436" r:id="rId18"/>
    <p:sldId id="444" r:id="rId19"/>
    <p:sldId id="448" r:id="rId20"/>
    <p:sldId id="270" r:id="rId21"/>
    <p:sldId id="289" r:id="rId22"/>
    <p:sldId id="271" r:id="rId23"/>
    <p:sldId id="266" r:id="rId24"/>
    <p:sldId id="267" r:id="rId25"/>
    <p:sldId id="354" r:id="rId26"/>
    <p:sldId id="268" r:id="rId27"/>
    <p:sldId id="269" r:id="rId28"/>
    <p:sldId id="504" r:id="rId29"/>
    <p:sldId id="312" r:id="rId30"/>
    <p:sldId id="313" r:id="rId31"/>
    <p:sldId id="355" r:id="rId32"/>
    <p:sldId id="439" r:id="rId33"/>
    <p:sldId id="440" r:id="rId34"/>
    <p:sldId id="441" r:id="rId35"/>
    <p:sldId id="356" r:id="rId36"/>
    <p:sldId id="452" r:id="rId37"/>
    <p:sldId id="442" r:id="rId38"/>
    <p:sldId id="443" r:id="rId39"/>
    <p:sldId id="360" r:id="rId40"/>
    <p:sldId id="505" r:id="rId41"/>
    <p:sldId id="450" r:id="rId42"/>
    <p:sldId id="451" r:id="rId43"/>
    <p:sldId id="349" r:id="rId44"/>
    <p:sldId id="453" r:id="rId45"/>
    <p:sldId id="377" r:id="rId46"/>
    <p:sldId id="357" r:id="rId47"/>
    <p:sldId id="455" r:id="rId48"/>
    <p:sldId id="283" r:id="rId49"/>
    <p:sldId id="506" r:id="rId50"/>
    <p:sldId id="287" r:id="rId51"/>
    <p:sldId id="359" r:id="rId52"/>
    <p:sldId id="310" r:id="rId53"/>
    <p:sldId id="311" r:id="rId54"/>
    <p:sldId id="543" r:id="rId55"/>
    <p:sldId id="295" r:id="rId56"/>
    <p:sldId id="457" r:id="rId57"/>
    <p:sldId id="298" r:id="rId58"/>
    <p:sldId id="299" r:id="rId59"/>
    <p:sldId id="394" r:id="rId60"/>
    <p:sldId id="350" r:id="rId61"/>
    <p:sldId id="346" r:id="rId62"/>
    <p:sldId id="297" r:id="rId63"/>
    <p:sldId id="300" r:id="rId64"/>
    <p:sldId id="301" r:id="rId65"/>
    <p:sldId id="302" r:id="rId66"/>
    <p:sldId id="493" r:id="rId67"/>
    <p:sldId id="319" r:id="rId68"/>
    <p:sldId id="434" r:id="rId69"/>
    <p:sldId id="546" r:id="rId70"/>
    <p:sldId id="304" r:id="rId71"/>
    <p:sldId id="305" r:id="rId72"/>
    <p:sldId id="306" r:id="rId73"/>
    <p:sldId id="405" r:id="rId74"/>
    <p:sldId id="459" r:id="rId75"/>
    <p:sldId id="460" r:id="rId76"/>
    <p:sldId id="413" r:id="rId77"/>
    <p:sldId id="411" r:id="rId78"/>
    <p:sldId id="410" r:id="rId79"/>
    <p:sldId id="458" r:id="rId80"/>
    <p:sldId id="315" r:id="rId81"/>
    <p:sldId id="429" r:id="rId82"/>
    <p:sldId id="461" r:id="rId83"/>
    <p:sldId id="324" r:id="rId84"/>
    <p:sldId id="456" r:id="rId85"/>
    <p:sldId id="361" r:id="rId86"/>
    <p:sldId id="362" r:id="rId87"/>
    <p:sldId id="494" r:id="rId88"/>
    <p:sldId id="371" r:id="rId89"/>
    <p:sldId id="372" r:id="rId90"/>
    <p:sldId id="327" r:id="rId91"/>
    <p:sldId id="507" r:id="rId92"/>
    <p:sldId id="508" r:id="rId93"/>
    <p:sldId id="373" r:id="rId94"/>
    <p:sldId id="509" r:id="rId95"/>
    <p:sldId id="348" r:id="rId96"/>
    <p:sldId id="347" r:id="rId97"/>
    <p:sldId id="403" r:id="rId98"/>
    <p:sldId id="404" r:id="rId99"/>
    <p:sldId id="547" r:id="rId100"/>
    <p:sldId id="433" r:id="rId101"/>
    <p:sldId id="495" r:id="rId102"/>
    <p:sldId id="531" r:id="rId103"/>
    <p:sldId id="532" r:id="rId104"/>
    <p:sldId id="533" r:id="rId105"/>
    <p:sldId id="551" r:id="rId106"/>
    <p:sldId id="462" r:id="rId107"/>
    <p:sldId id="489" r:id="rId108"/>
    <p:sldId id="370" r:id="rId109"/>
    <p:sldId id="366" r:id="rId110"/>
    <p:sldId id="379" r:id="rId111"/>
    <p:sldId id="380" r:id="rId112"/>
    <p:sldId id="432" r:id="rId113"/>
    <p:sldId id="381" r:id="rId114"/>
    <p:sldId id="518" r:id="rId115"/>
    <p:sldId id="382" r:id="rId116"/>
    <p:sldId id="383" r:id="rId117"/>
    <p:sldId id="384" r:id="rId118"/>
    <p:sldId id="519" r:id="rId119"/>
    <p:sldId id="387" r:id="rId120"/>
    <p:sldId id="544" r:id="rId121"/>
    <p:sldId id="389" r:id="rId122"/>
    <p:sldId id="466" r:id="rId123"/>
    <p:sldId id="527" r:id="rId124"/>
    <p:sldId id="528" r:id="rId125"/>
    <p:sldId id="502" r:id="rId126"/>
    <p:sldId id="503" r:id="rId127"/>
    <p:sldId id="521" r:id="rId128"/>
    <p:sldId id="522" r:id="rId129"/>
    <p:sldId id="523" r:id="rId130"/>
    <p:sldId id="393" r:id="rId131"/>
    <p:sldId id="316" r:id="rId132"/>
    <p:sldId id="317" r:id="rId133"/>
    <p:sldId id="342" r:id="rId134"/>
    <p:sldId id="471" r:id="rId135"/>
    <p:sldId id="467" r:id="rId136"/>
    <p:sldId id="468" r:id="rId137"/>
    <p:sldId id="472" r:id="rId138"/>
    <p:sldId id="473" r:id="rId139"/>
    <p:sldId id="474" r:id="rId140"/>
    <p:sldId id="476" r:id="rId141"/>
    <p:sldId id="475" r:id="rId142"/>
    <p:sldId id="469" r:id="rId143"/>
    <p:sldId id="470" r:id="rId144"/>
    <p:sldId id="479" r:id="rId145"/>
    <p:sldId id="498" r:id="rId146"/>
    <p:sldId id="520" r:id="rId147"/>
    <p:sldId id="538" r:id="rId148"/>
    <p:sldId id="478" r:id="rId149"/>
    <p:sldId id="343" r:id="rId150"/>
    <p:sldId id="318" r:id="rId151"/>
    <p:sldId id="480" r:id="rId152"/>
    <p:sldId id="539" r:id="rId153"/>
    <p:sldId id="345" r:id="rId154"/>
    <p:sldId id="445" r:id="rId155"/>
    <p:sldId id="487" r:id="rId156"/>
    <p:sldId id="526" r:id="rId157"/>
    <p:sldId id="536" r:id="rId158"/>
    <p:sldId id="537" r:id="rId159"/>
    <p:sldId id="446" r:id="rId160"/>
    <p:sldId id="396" r:id="rId161"/>
    <p:sldId id="414" r:id="rId162"/>
    <p:sldId id="415" r:id="rId163"/>
    <p:sldId id="416" r:id="rId164"/>
    <p:sldId id="417" r:id="rId165"/>
    <p:sldId id="535" r:id="rId166"/>
    <p:sldId id="540" r:id="rId167"/>
    <p:sldId id="333" r:id="rId168"/>
    <p:sldId id="529" r:id="rId169"/>
    <p:sldId id="334" r:id="rId170"/>
    <p:sldId id="501" r:id="rId171"/>
    <p:sldId id="497" r:id="rId172"/>
    <p:sldId id="341" r:id="rId173"/>
    <p:sldId id="525" r:id="rId174"/>
    <p:sldId id="400" r:id="rId175"/>
    <p:sldId id="485" r:id="rId176"/>
    <p:sldId id="482" r:id="rId177"/>
    <p:sldId id="486" r:id="rId178"/>
    <p:sldId id="483" r:id="rId179"/>
    <p:sldId id="397" r:id="rId180"/>
    <p:sldId id="309" r:id="rId181"/>
    <p:sldId id="552" r:id="rId182"/>
    <p:sldId id="291" r:id="rId183"/>
    <p:sldId id="292" r:id="rId184"/>
    <p:sldId id="511" r:id="rId185"/>
    <p:sldId id="512" r:id="rId186"/>
    <p:sldId id="464" r:id="rId187"/>
    <p:sldId id="351" r:id="rId188"/>
    <p:sldId id="541" r:id="rId189"/>
    <p:sldId id="553" r:id="rId190"/>
    <p:sldId id="513" r:id="rId191"/>
    <p:sldId id="514" r:id="rId192"/>
    <p:sldId id="490" r:id="rId193"/>
    <p:sldId id="542" r:id="rId194"/>
    <p:sldId id="545" r:id="rId195"/>
    <p:sldId id="499" r:id="rId196"/>
    <p:sldId id="401" r:id="rId197"/>
    <p:sldId id="430" r:id="rId198"/>
    <p:sldId id="369" r:id="rId199"/>
    <p:sldId id="368" r:id="rId200"/>
    <p:sldId id="517" r:id="rId201"/>
  </p:sldIdLst>
  <p:sldSz cx="6858000" cy="9144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177" autoAdjust="0"/>
    <p:restoredTop sz="96133" autoAdjust="0"/>
  </p:normalViewPr>
  <p:slideViewPr>
    <p:cSldViewPr>
      <p:cViewPr varScale="1">
        <p:scale>
          <a:sx n="85" d="100"/>
          <a:sy n="85" d="100"/>
        </p:scale>
        <p:origin x="-348" y="-84"/>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3004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tableStyles" Target="tableStyle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00DC0D-C73B-4EA5-9915-6237ADEB0CB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780E1214-EA90-495A-9F05-A842AE54C13A}">
      <dgm:prSet phldrT="[Text]"/>
      <dgm:spPr>
        <a:solidFill>
          <a:schemeClr val="accent2">
            <a:lumMod val="75000"/>
          </a:schemeClr>
        </a:solidFill>
      </dgm:spPr>
      <dgm:t>
        <a:bodyPr/>
        <a:lstStyle/>
        <a:p>
          <a:r>
            <a:rPr lang="en-US" b="1" dirty="0"/>
            <a:t>Age-group Swimming</a:t>
          </a:r>
        </a:p>
      </dgm:t>
    </dgm:pt>
    <dgm:pt modelId="{B0B0907F-1758-4F95-9AE7-435E9D0DD82D}" type="parTrans" cxnId="{6D82757F-77FB-43A3-8F56-26C8E6C6CC64}">
      <dgm:prSet/>
      <dgm:spPr/>
      <dgm:t>
        <a:bodyPr/>
        <a:lstStyle/>
        <a:p>
          <a:endParaRPr lang="en-US"/>
        </a:p>
      </dgm:t>
    </dgm:pt>
    <dgm:pt modelId="{51790E0D-C70F-427B-AEBC-418B3F67C2F0}" type="sibTrans" cxnId="{6D82757F-77FB-43A3-8F56-26C8E6C6CC64}">
      <dgm:prSet/>
      <dgm:spPr/>
      <dgm:t>
        <a:bodyPr/>
        <a:lstStyle/>
        <a:p>
          <a:endParaRPr lang="en-US"/>
        </a:p>
      </dgm:t>
    </dgm:pt>
    <dgm:pt modelId="{17073495-16CF-4258-97A9-028B7393C154}">
      <dgm:prSet phldrT="[Text]" custT="1"/>
      <dgm:spPr>
        <a:solidFill>
          <a:schemeClr val="accent4">
            <a:lumMod val="75000"/>
          </a:schemeClr>
        </a:solidFill>
      </dgm:spPr>
      <dgm:t>
        <a:bodyPr/>
        <a:lstStyle/>
        <a:p>
          <a:r>
            <a:rPr lang="en-US" sz="3200" b="1" dirty="0"/>
            <a:t>Drift</a:t>
          </a:r>
        </a:p>
        <a:p>
          <a:r>
            <a:rPr lang="en-US" sz="1800" b="1" dirty="0"/>
            <a:t>(</a:t>
          </a:r>
          <a:r>
            <a:rPr lang="en-US" sz="1800" b="0" i="1" dirty="0">
              <a:latin typeface="Times New Roman" pitchFamily="18" charset="0"/>
              <a:cs typeface="Times New Roman" pitchFamily="18" charset="0"/>
            </a:rPr>
            <a:t>not really sure</a:t>
          </a:r>
          <a:r>
            <a:rPr lang="en-US" sz="1800" b="1" dirty="0"/>
            <a:t>)</a:t>
          </a:r>
        </a:p>
      </dgm:t>
    </dgm:pt>
    <dgm:pt modelId="{ACE1D387-6991-4D93-9CDB-ED5DACEC1B9D}" type="parTrans" cxnId="{620F7A25-C072-4E35-9285-A0EF99B8463B}">
      <dgm:prSet/>
      <dgm:spPr/>
      <dgm:t>
        <a:bodyPr/>
        <a:lstStyle/>
        <a:p>
          <a:endParaRPr lang="en-US" dirty="0"/>
        </a:p>
      </dgm:t>
    </dgm:pt>
    <dgm:pt modelId="{06B89E46-9907-4263-B7BC-05A1987BA980}" type="sibTrans" cxnId="{620F7A25-C072-4E35-9285-A0EF99B8463B}">
      <dgm:prSet/>
      <dgm:spPr/>
      <dgm:t>
        <a:bodyPr/>
        <a:lstStyle/>
        <a:p>
          <a:endParaRPr lang="en-US"/>
        </a:p>
      </dgm:t>
    </dgm:pt>
    <dgm:pt modelId="{0FC3C541-5BEA-4534-9607-3D92EE44C72D}">
      <dgm:prSet phldrT="[Text]" custT="1"/>
      <dgm:spPr>
        <a:solidFill>
          <a:schemeClr val="accent3">
            <a:lumMod val="50000"/>
          </a:schemeClr>
        </a:solidFill>
      </dgm:spPr>
      <dgm:t>
        <a:bodyPr/>
        <a:lstStyle/>
        <a:p>
          <a:r>
            <a:rPr lang="en-US" sz="3600" b="1" dirty="0"/>
            <a:t>Realize Potential</a:t>
          </a:r>
        </a:p>
        <a:p>
          <a:r>
            <a:rPr lang="en-US" sz="1800" b="0" i="1" dirty="0">
              <a:latin typeface="Times New Roman" pitchFamily="18" charset="0"/>
              <a:cs typeface="Times New Roman" pitchFamily="18" charset="0"/>
            </a:rPr>
            <a:t>(very happy)</a:t>
          </a:r>
        </a:p>
      </dgm:t>
    </dgm:pt>
    <dgm:pt modelId="{C40B8904-9128-4103-B0B7-821871546DC3}" type="parTrans" cxnId="{140001B3-2B79-4E8B-B3EA-B21354D34546}">
      <dgm:prSet/>
      <dgm:spPr/>
      <dgm:t>
        <a:bodyPr/>
        <a:lstStyle/>
        <a:p>
          <a:endParaRPr lang="en-US" dirty="0"/>
        </a:p>
      </dgm:t>
    </dgm:pt>
    <dgm:pt modelId="{7567ED32-B157-43EF-855B-BE55D54DA33F}" type="sibTrans" cxnId="{140001B3-2B79-4E8B-B3EA-B21354D34546}">
      <dgm:prSet/>
      <dgm:spPr/>
      <dgm:t>
        <a:bodyPr/>
        <a:lstStyle/>
        <a:p>
          <a:endParaRPr lang="en-US"/>
        </a:p>
      </dgm:t>
    </dgm:pt>
    <dgm:pt modelId="{AF9E6DCE-B106-4221-BA5C-2F2966E1E7BB}">
      <dgm:prSet phldrT="[Text]" custT="1"/>
      <dgm:spPr>
        <a:solidFill>
          <a:schemeClr val="bg1">
            <a:lumMod val="50000"/>
          </a:schemeClr>
        </a:solidFill>
      </dgm:spPr>
      <dgm:t>
        <a:bodyPr/>
        <a:lstStyle/>
        <a:p>
          <a:r>
            <a:rPr lang="en-US" sz="2800" b="1" dirty="0"/>
            <a:t>Quit</a:t>
          </a:r>
        </a:p>
        <a:p>
          <a:r>
            <a:rPr lang="en-US" sz="1800" b="0" i="1" dirty="0">
              <a:latin typeface="Times New Roman" pitchFamily="18" charset="0"/>
              <a:cs typeface="Times New Roman" pitchFamily="18" charset="0"/>
            </a:rPr>
            <a:t>(very unhappy)</a:t>
          </a:r>
        </a:p>
      </dgm:t>
    </dgm:pt>
    <dgm:pt modelId="{B870D735-5BD3-43C0-AE6A-1946A1A4E8A7}" type="parTrans" cxnId="{C9512D31-33F4-45E1-BFC3-5B14F8B97F88}">
      <dgm:prSet/>
      <dgm:spPr/>
      <dgm:t>
        <a:bodyPr/>
        <a:lstStyle/>
        <a:p>
          <a:endParaRPr lang="en-US" dirty="0"/>
        </a:p>
      </dgm:t>
    </dgm:pt>
    <dgm:pt modelId="{56C14E39-402E-452D-BA56-A55B4CBEFC02}" type="sibTrans" cxnId="{C9512D31-33F4-45E1-BFC3-5B14F8B97F88}">
      <dgm:prSet/>
      <dgm:spPr/>
      <dgm:t>
        <a:bodyPr/>
        <a:lstStyle/>
        <a:p>
          <a:endParaRPr lang="en-US"/>
        </a:p>
      </dgm:t>
    </dgm:pt>
    <dgm:pt modelId="{25C32F6F-F1BB-4BCA-954F-1E4F93E35759}" type="pres">
      <dgm:prSet presAssocID="{C900DC0D-C73B-4EA5-9915-6237ADEB0CBA}" presName="cycle" presStyleCnt="0">
        <dgm:presLayoutVars>
          <dgm:chMax val="1"/>
          <dgm:dir/>
          <dgm:animLvl val="ctr"/>
          <dgm:resizeHandles val="exact"/>
        </dgm:presLayoutVars>
      </dgm:prSet>
      <dgm:spPr/>
    </dgm:pt>
    <dgm:pt modelId="{66CCFD5A-EF42-4590-BAA4-07F3BC057B6E}" type="pres">
      <dgm:prSet presAssocID="{780E1214-EA90-495A-9F05-A842AE54C13A}" presName="centerShape" presStyleLbl="node0" presStyleIdx="0" presStyleCnt="1" custScaleX="226866" custScaleY="218562" custLinFactNeighborX="1369" custLinFactNeighborY="6888"/>
      <dgm:spPr/>
    </dgm:pt>
    <dgm:pt modelId="{B87D24C5-8219-4169-8AF0-D950C4CEF188}" type="pres">
      <dgm:prSet presAssocID="{ACE1D387-6991-4D93-9CDB-ED5DACEC1B9D}" presName="parTrans" presStyleLbl="bgSibTrans2D1" presStyleIdx="0" presStyleCnt="3" custAng="15499442" custFlipHor="1" custScaleX="36509" custScaleY="74773" custLinFactNeighborX="25578" custLinFactNeighborY="82614"/>
      <dgm:spPr>
        <a:prstGeom prst="mathMinus">
          <a:avLst/>
        </a:prstGeom>
      </dgm:spPr>
    </dgm:pt>
    <dgm:pt modelId="{12E35B54-B161-4DB5-8941-E6BB2ECE4032}" type="pres">
      <dgm:prSet presAssocID="{17073495-16CF-4258-97A9-028B7393C154}" presName="node" presStyleLbl="node1" presStyleIdx="0" presStyleCnt="3" custScaleX="94832" custScaleY="100723" custRadScaleRad="120411" custRadScaleInc="21503">
        <dgm:presLayoutVars>
          <dgm:bulletEnabled val="1"/>
        </dgm:presLayoutVars>
      </dgm:prSet>
      <dgm:spPr/>
    </dgm:pt>
    <dgm:pt modelId="{28EEFE0C-906C-43B3-BF33-862E110F2039}" type="pres">
      <dgm:prSet presAssocID="{C40B8904-9128-4103-B0B7-821871546DC3}" presName="parTrans" presStyleLbl="bgSibTrans2D1" presStyleIdx="1" presStyleCnt="3" custAng="21503412" custScaleX="49399" custLinFactNeighborX="-1155" custLinFactNeighborY="83337"/>
      <dgm:spPr>
        <a:prstGeom prst="mathMinus">
          <a:avLst/>
        </a:prstGeom>
      </dgm:spPr>
    </dgm:pt>
    <dgm:pt modelId="{468F061F-2AB2-494B-BBA2-3B5F9680F79A}" type="pres">
      <dgm:prSet presAssocID="{0FC3C541-5BEA-4534-9607-3D92EE44C72D}" presName="node" presStyleLbl="node1" presStyleIdx="1" presStyleCnt="3" custScaleX="151187" custScaleY="151467" custRadScaleRad="117758" custRadScaleInc="2683">
        <dgm:presLayoutVars>
          <dgm:bulletEnabled val="1"/>
        </dgm:presLayoutVars>
      </dgm:prSet>
      <dgm:spPr/>
    </dgm:pt>
    <dgm:pt modelId="{4D366A3F-D004-42F5-B5EE-C94C423C6047}" type="pres">
      <dgm:prSet presAssocID="{B870D735-5BD3-43C0-AE6A-1946A1A4E8A7}" presName="parTrans" presStyleLbl="bgSibTrans2D1" presStyleIdx="2" presStyleCnt="3" custAng="16645958" custFlipHor="1" custScaleX="29657" custLinFactNeighborX="-28668" custLinFactNeighborY="33670"/>
      <dgm:spPr>
        <a:prstGeom prst="mathMinus">
          <a:avLst/>
        </a:prstGeom>
      </dgm:spPr>
    </dgm:pt>
    <dgm:pt modelId="{D7645D0A-E4A5-4FAD-8FE7-D4DE34C80032}" type="pres">
      <dgm:prSet presAssocID="{AF9E6DCE-B106-4221-BA5C-2F2966E1E7BB}" presName="node" presStyleLbl="node1" presStyleIdx="2" presStyleCnt="3" custScaleX="66530" custScaleY="82125" custRadScaleRad="108987" custRadScaleInc="-13178">
        <dgm:presLayoutVars>
          <dgm:bulletEnabled val="1"/>
        </dgm:presLayoutVars>
      </dgm:prSet>
      <dgm:spPr/>
    </dgm:pt>
  </dgm:ptLst>
  <dgm:cxnLst>
    <dgm:cxn modelId="{83F2540C-1252-4917-B2C9-C2DA54F81CAA}" type="presOf" srcId="{17073495-16CF-4258-97A9-028B7393C154}" destId="{12E35B54-B161-4DB5-8941-E6BB2ECE4032}" srcOrd="0" destOrd="0" presId="urn:microsoft.com/office/officeart/2005/8/layout/radial4"/>
    <dgm:cxn modelId="{69BF0811-AF26-4412-A713-8E84D9F99D9B}" type="presOf" srcId="{780E1214-EA90-495A-9F05-A842AE54C13A}" destId="{66CCFD5A-EF42-4590-BAA4-07F3BC057B6E}" srcOrd="0" destOrd="0" presId="urn:microsoft.com/office/officeart/2005/8/layout/radial4"/>
    <dgm:cxn modelId="{620F7A25-C072-4E35-9285-A0EF99B8463B}" srcId="{780E1214-EA90-495A-9F05-A842AE54C13A}" destId="{17073495-16CF-4258-97A9-028B7393C154}" srcOrd="0" destOrd="0" parTransId="{ACE1D387-6991-4D93-9CDB-ED5DACEC1B9D}" sibTransId="{06B89E46-9907-4263-B7BC-05A1987BA980}"/>
    <dgm:cxn modelId="{C9512D31-33F4-45E1-BFC3-5B14F8B97F88}" srcId="{780E1214-EA90-495A-9F05-A842AE54C13A}" destId="{AF9E6DCE-B106-4221-BA5C-2F2966E1E7BB}" srcOrd="2" destOrd="0" parTransId="{B870D735-5BD3-43C0-AE6A-1946A1A4E8A7}" sibTransId="{56C14E39-402E-452D-BA56-A55B4CBEFC02}"/>
    <dgm:cxn modelId="{A78A263D-9E9A-4F2F-B99F-AFCF747D7143}" type="presOf" srcId="{B870D735-5BD3-43C0-AE6A-1946A1A4E8A7}" destId="{4D366A3F-D004-42F5-B5EE-C94C423C6047}" srcOrd="0" destOrd="0" presId="urn:microsoft.com/office/officeart/2005/8/layout/radial4"/>
    <dgm:cxn modelId="{403F3C4F-8D15-4746-B7F7-E962C316AA46}" type="presOf" srcId="{AF9E6DCE-B106-4221-BA5C-2F2966E1E7BB}" destId="{D7645D0A-E4A5-4FAD-8FE7-D4DE34C80032}" srcOrd="0" destOrd="0" presId="urn:microsoft.com/office/officeart/2005/8/layout/radial4"/>
    <dgm:cxn modelId="{19242D74-570C-4A9D-A93E-93EA0D2FF573}" type="presOf" srcId="{ACE1D387-6991-4D93-9CDB-ED5DACEC1B9D}" destId="{B87D24C5-8219-4169-8AF0-D950C4CEF188}" srcOrd="0" destOrd="0" presId="urn:microsoft.com/office/officeart/2005/8/layout/radial4"/>
    <dgm:cxn modelId="{B252D476-1430-4602-8B7B-9822B92B06FB}" type="presOf" srcId="{0FC3C541-5BEA-4534-9607-3D92EE44C72D}" destId="{468F061F-2AB2-494B-BBA2-3B5F9680F79A}" srcOrd="0" destOrd="0" presId="urn:microsoft.com/office/officeart/2005/8/layout/radial4"/>
    <dgm:cxn modelId="{0376C978-5400-4C38-866A-8E01C9A14A0F}" type="presOf" srcId="{C40B8904-9128-4103-B0B7-821871546DC3}" destId="{28EEFE0C-906C-43B3-BF33-862E110F2039}" srcOrd="0" destOrd="0" presId="urn:microsoft.com/office/officeart/2005/8/layout/radial4"/>
    <dgm:cxn modelId="{6D82757F-77FB-43A3-8F56-26C8E6C6CC64}" srcId="{C900DC0D-C73B-4EA5-9915-6237ADEB0CBA}" destId="{780E1214-EA90-495A-9F05-A842AE54C13A}" srcOrd="0" destOrd="0" parTransId="{B0B0907F-1758-4F95-9AE7-435E9D0DD82D}" sibTransId="{51790E0D-C70F-427B-AEBC-418B3F67C2F0}"/>
    <dgm:cxn modelId="{140001B3-2B79-4E8B-B3EA-B21354D34546}" srcId="{780E1214-EA90-495A-9F05-A842AE54C13A}" destId="{0FC3C541-5BEA-4534-9607-3D92EE44C72D}" srcOrd="1" destOrd="0" parTransId="{C40B8904-9128-4103-B0B7-821871546DC3}" sibTransId="{7567ED32-B157-43EF-855B-BE55D54DA33F}"/>
    <dgm:cxn modelId="{475E50C7-F596-49C2-A5E2-519CFFDA0911}" type="presOf" srcId="{C900DC0D-C73B-4EA5-9915-6237ADEB0CBA}" destId="{25C32F6F-F1BB-4BCA-954F-1E4F93E35759}" srcOrd="0" destOrd="0" presId="urn:microsoft.com/office/officeart/2005/8/layout/radial4"/>
    <dgm:cxn modelId="{71DEAB0F-B8BC-4013-859A-45B9597DEF58}" type="presParOf" srcId="{25C32F6F-F1BB-4BCA-954F-1E4F93E35759}" destId="{66CCFD5A-EF42-4590-BAA4-07F3BC057B6E}" srcOrd="0" destOrd="0" presId="urn:microsoft.com/office/officeart/2005/8/layout/radial4"/>
    <dgm:cxn modelId="{BD5E13C0-5F8E-4DE8-BF71-3B46B5B66C40}" type="presParOf" srcId="{25C32F6F-F1BB-4BCA-954F-1E4F93E35759}" destId="{B87D24C5-8219-4169-8AF0-D950C4CEF188}" srcOrd="1" destOrd="0" presId="urn:microsoft.com/office/officeart/2005/8/layout/radial4"/>
    <dgm:cxn modelId="{C0F54360-12D4-444C-A066-94DCD65D6ADA}" type="presParOf" srcId="{25C32F6F-F1BB-4BCA-954F-1E4F93E35759}" destId="{12E35B54-B161-4DB5-8941-E6BB2ECE4032}" srcOrd="2" destOrd="0" presId="urn:microsoft.com/office/officeart/2005/8/layout/radial4"/>
    <dgm:cxn modelId="{9F5E4423-CCFA-4F28-97A5-B267228E18D5}" type="presParOf" srcId="{25C32F6F-F1BB-4BCA-954F-1E4F93E35759}" destId="{28EEFE0C-906C-43B3-BF33-862E110F2039}" srcOrd="3" destOrd="0" presId="urn:microsoft.com/office/officeart/2005/8/layout/radial4"/>
    <dgm:cxn modelId="{266B5433-A456-4EDC-9F3A-60F53435969D}" type="presParOf" srcId="{25C32F6F-F1BB-4BCA-954F-1E4F93E35759}" destId="{468F061F-2AB2-494B-BBA2-3B5F9680F79A}" srcOrd="4" destOrd="0" presId="urn:microsoft.com/office/officeart/2005/8/layout/radial4"/>
    <dgm:cxn modelId="{E3EB3D2A-BDD9-4A09-8BEB-B46CE881215B}" type="presParOf" srcId="{25C32F6F-F1BB-4BCA-954F-1E4F93E35759}" destId="{4D366A3F-D004-42F5-B5EE-C94C423C6047}" srcOrd="5" destOrd="0" presId="urn:microsoft.com/office/officeart/2005/8/layout/radial4"/>
    <dgm:cxn modelId="{B28ABD07-85EF-4A78-BD20-D7B9E99A3D96}" type="presParOf" srcId="{25C32F6F-F1BB-4BCA-954F-1E4F93E35759}" destId="{D7645D0A-E4A5-4FAD-8FE7-D4DE34C80032}"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CBC593-E643-4C7E-BDEA-FC61F2DC7EAC}"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FC03FCF4-9378-41ED-8ADE-E894628B74D0}">
      <dgm:prSet phldrT="[Text]"/>
      <dgm:spPr>
        <a:solidFill>
          <a:srgbClr val="FFFF00"/>
        </a:solidFill>
      </dgm:spPr>
      <dgm:t>
        <a:bodyPr/>
        <a:lstStyle/>
        <a:p>
          <a:r>
            <a:rPr lang="en-US" b="1" dirty="0">
              <a:solidFill>
                <a:schemeClr val="tx1"/>
              </a:solidFill>
            </a:rPr>
            <a:t>Career</a:t>
          </a:r>
        </a:p>
      </dgm:t>
    </dgm:pt>
    <dgm:pt modelId="{830E68EA-BDE5-4C56-9F8A-77A2B33B58C0}" type="parTrans" cxnId="{53DDF341-B152-4C74-829A-F6DB7EF01BB1}">
      <dgm:prSet/>
      <dgm:spPr/>
      <dgm:t>
        <a:bodyPr/>
        <a:lstStyle/>
        <a:p>
          <a:endParaRPr lang="en-US"/>
        </a:p>
      </dgm:t>
    </dgm:pt>
    <dgm:pt modelId="{5E793B04-F787-4241-8FAC-3AB1AFE835A2}" type="sibTrans" cxnId="{53DDF341-B152-4C74-829A-F6DB7EF01BB1}">
      <dgm:prSet/>
      <dgm:spPr/>
      <dgm:t>
        <a:bodyPr/>
        <a:lstStyle/>
        <a:p>
          <a:endParaRPr lang="en-US"/>
        </a:p>
      </dgm:t>
    </dgm:pt>
    <dgm:pt modelId="{4EBFBE2B-E301-4FC5-85D7-9A427021B0E0}">
      <dgm:prSet phldrT="[Text]" custT="1"/>
      <dgm:spPr>
        <a:solidFill>
          <a:schemeClr val="accent2">
            <a:lumMod val="75000"/>
          </a:schemeClr>
        </a:solidFill>
      </dgm:spPr>
      <dgm:t>
        <a:bodyPr/>
        <a:lstStyle/>
        <a:p>
          <a:r>
            <a:rPr lang="en-US" sz="2400" b="1" dirty="0"/>
            <a:t>Swimmer</a:t>
          </a:r>
        </a:p>
      </dgm:t>
    </dgm:pt>
    <dgm:pt modelId="{32EBE08E-AAA9-45F7-9E54-43656175F968}" type="parTrans" cxnId="{9EF5DB7A-C198-4DF8-96FE-9A996FF37176}">
      <dgm:prSet/>
      <dgm:spPr/>
      <dgm:t>
        <a:bodyPr/>
        <a:lstStyle/>
        <a:p>
          <a:endParaRPr lang="en-US"/>
        </a:p>
      </dgm:t>
    </dgm:pt>
    <dgm:pt modelId="{65571B65-0969-4B48-80CD-BA7DB7B5733C}" type="sibTrans" cxnId="{9EF5DB7A-C198-4DF8-96FE-9A996FF37176}">
      <dgm:prSet/>
      <dgm:spPr/>
      <dgm:t>
        <a:bodyPr/>
        <a:lstStyle/>
        <a:p>
          <a:endParaRPr lang="en-US" dirty="0"/>
        </a:p>
      </dgm:t>
    </dgm:pt>
    <dgm:pt modelId="{F22DF537-79B3-4850-ACCE-4D382CD6B9DC}">
      <dgm:prSet phldrT="[Text]" custT="1"/>
      <dgm:spPr>
        <a:solidFill>
          <a:schemeClr val="accent6">
            <a:lumMod val="75000"/>
          </a:schemeClr>
        </a:solidFill>
      </dgm:spPr>
      <dgm:t>
        <a:bodyPr/>
        <a:lstStyle/>
        <a:p>
          <a:r>
            <a:rPr lang="en-US" sz="2400" b="1" dirty="0"/>
            <a:t>Parent</a:t>
          </a:r>
        </a:p>
      </dgm:t>
    </dgm:pt>
    <dgm:pt modelId="{CF758379-596A-4231-93D8-FAA23F01F21F}" type="parTrans" cxnId="{DD440B40-67FA-415C-9086-C3760E0A2075}">
      <dgm:prSet/>
      <dgm:spPr/>
      <dgm:t>
        <a:bodyPr/>
        <a:lstStyle/>
        <a:p>
          <a:endParaRPr lang="en-US"/>
        </a:p>
      </dgm:t>
    </dgm:pt>
    <dgm:pt modelId="{EAF92B2E-A154-47B7-83E1-2CE6B8600D9D}" type="sibTrans" cxnId="{DD440B40-67FA-415C-9086-C3760E0A2075}">
      <dgm:prSet/>
      <dgm:spPr/>
      <dgm:t>
        <a:bodyPr/>
        <a:lstStyle/>
        <a:p>
          <a:endParaRPr lang="en-US" dirty="0"/>
        </a:p>
      </dgm:t>
    </dgm:pt>
    <dgm:pt modelId="{F4EF8784-F7A7-48A4-A3BE-FC1A39BC8CE3}">
      <dgm:prSet phldrT="[Text]" custT="1"/>
      <dgm:spPr>
        <a:solidFill>
          <a:srgbClr val="002060"/>
        </a:solidFill>
      </dgm:spPr>
      <dgm:t>
        <a:bodyPr/>
        <a:lstStyle/>
        <a:p>
          <a:r>
            <a:rPr lang="en-US" sz="2400" b="1" dirty="0"/>
            <a:t>Coach</a:t>
          </a:r>
        </a:p>
      </dgm:t>
    </dgm:pt>
    <dgm:pt modelId="{51C2D8CD-FC86-48D5-A8E6-85443DFD76A6}" type="parTrans" cxnId="{326D05CF-ED33-47B4-83E7-3661E795AF91}">
      <dgm:prSet/>
      <dgm:spPr/>
      <dgm:t>
        <a:bodyPr/>
        <a:lstStyle/>
        <a:p>
          <a:endParaRPr lang="en-US"/>
        </a:p>
      </dgm:t>
    </dgm:pt>
    <dgm:pt modelId="{AFE07091-D711-426F-96D2-65E4A8438B19}" type="sibTrans" cxnId="{326D05CF-ED33-47B4-83E7-3661E795AF91}">
      <dgm:prSet/>
      <dgm:spPr/>
      <dgm:t>
        <a:bodyPr/>
        <a:lstStyle/>
        <a:p>
          <a:endParaRPr lang="en-US" dirty="0"/>
        </a:p>
      </dgm:t>
    </dgm:pt>
    <dgm:pt modelId="{A546C791-3702-4D87-87D5-40A563AB56EF}" type="pres">
      <dgm:prSet presAssocID="{80CBC593-E643-4C7E-BDEA-FC61F2DC7EAC}" presName="Name0" presStyleCnt="0">
        <dgm:presLayoutVars>
          <dgm:chMax val="1"/>
          <dgm:dir/>
          <dgm:animLvl val="ctr"/>
          <dgm:resizeHandles val="exact"/>
        </dgm:presLayoutVars>
      </dgm:prSet>
      <dgm:spPr/>
    </dgm:pt>
    <dgm:pt modelId="{F88ECB89-457E-4202-A6AA-5C61E2CF251A}" type="pres">
      <dgm:prSet presAssocID="{FC03FCF4-9378-41ED-8ADE-E894628B74D0}" presName="centerShape" presStyleLbl="node0" presStyleIdx="0" presStyleCnt="1"/>
      <dgm:spPr/>
    </dgm:pt>
    <dgm:pt modelId="{4D9DCE9C-E477-44A7-9C77-0ACF51AAED42}" type="pres">
      <dgm:prSet presAssocID="{4EBFBE2B-E301-4FC5-85D7-9A427021B0E0}" presName="node" presStyleLbl="node1" presStyleIdx="0" presStyleCnt="3" custScaleX="141034" custScaleY="137776">
        <dgm:presLayoutVars>
          <dgm:bulletEnabled val="1"/>
        </dgm:presLayoutVars>
      </dgm:prSet>
      <dgm:spPr/>
    </dgm:pt>
    <dgm:pt modelId="{E80B29E0-32AA-4240-BB75-00BB67D2D280}" type="pres">
      <dgm:prSet presAssocID="{4EBFBE2B-E301-4FC5-85D7-9A427021B0E0}" presName="dummy" presStyleCnt="0"/>
      <dgm:spPr/>
    </dgm:pt>
    <dgm:pt modelId="{28B701C9-E239-4A4A-AAA0-672E33B29853}" type="pres">
      <dgm:prSet presAssocID="{65571B65-0969-4B48-80CD-BA7DB7B5733C}" presName="sibTrans" presStyleLbl="sibTrans2D1" presStyleIdx="0" presStyleCnt="3"/>
      <dgm:spPr/>
    </dgm:pt>
    <dgm:pt modelId="{0FF1B1A2-8826-41C8-A5B7-E29C430A9D8A}" type="pres">
      <dgm:prSet presAssocID="{F22DF537-79B3-4850-ACCE-4D382CD6B9DC}" presName="node" presStyleLbl="node1" presStyleIdx="1" presStyleCnt="3" custScaleX="123278" custScaleY="125991">
        <dgm:presLayoutVars>
          <dgm:bulletEnabled val="1"/>
        </dgm:presLayoutVars>
      </dgm:prSet>
      <dgm:spPr/>
    </dgm:pt>
    <dgm:pt modelId="{74E64561-1583-47AB-95AD-E8977FF8744B}" type="pres">
      <dgm:prSet presAssocID="{F22DF537-79B3-4850-ACCE-4D382CD6B9DC}" presName="dummy" presStyleCnt="0"/>
      <dgm:spPr/>
    </dgm:pt>
    <dgm:pt modelId="{56459605-9FDA-4284-902D-78EFE288A20F}" type="pres">
      <dgm:prSet presAssocID="{EAF92B2E-A154-47B7-83E1-2CE6B8600D9D}" presName="sibTrans" presStyleLbl="sibTrans2D1" presStyleIdx="1" presStyleCnt="3"/>
      <dgm:spPr/>
    </dgm:pt>
    <dgm:pt modelId="{A3731494-8830-4770-8CAA-B33BF16991B7}" type="pres">
      <dgm:prSet presAssocID="{F4EF8784-F7A7-48A4-A3BE-FC1A39BC8CE3}" presName="node" presStyleLbl="node1" presStyleIdx="2" presStyleCnt="3" custScaleX="129235" custScaleY="125991">
        <dgm:presLayoutVars>
          <dgm:bulletEnabled val="1"/>
        </dgm:presLayoutVars>
      </dgm:prSet>
      <dgm:spPr/>
    </dgm:pt>
    <dgm:pt modelId="{FA5547E1-D81C-4A42-93B1-1A1AF8CB0BCE}" type="pres">
      <dgm:prSet presAssocID="{F4EF8784-F7A7-48A4-A3BE-FC1A39BC8CE3}" presName="dummy" presStyleCnt="0"/>
      <dgm:spPr/>
    </dgm:pt>
    <dgm:pt modelId="{9F72AF21-A04B-46F8-B167-399BBDAF0BC6}" type="pres">
      <dgm:prSet presAssocID="{AFE07091-D711-426F-96D2-65E4A8438B19}" presName="sibTrans" presStyleLbl="sibTrans2D1" presStyleIdx="2" presStyleCnt="3"/>
      <dgm:spPr/>
    </dgm:pt>
  </dgm:ptLst>
  <dgm:cxnLst>
    <dgm:cxn modelId="{31CC450D-64D9-4E88-B9A4-2BA3D2B2DEA3}" type="presOf" srcId="{F4EF8784-F7A7-48A4-A3BE-FC1A39BC8CE3}" destId="{A3731494-8830-4770-8CAA-B33BF16991B7}" srcOrd="0" destOrd="0" presId="urn:microsoft.com/office/officeart/2005/8/layout/radial6"/>
    <dgm:cxn modelId="{63C71E0E-B032-49F7-93C1-704377B1E4B7}" type="presOf" srcId="{FC03FCF4-9378-41ED-8ADE-E894628B74D0}" destId="{F88ECB89-457E-4202-A6AA-5C61E2CF251A}" srcOrd="0" destOrd="0" presId="urn:microsoft.com/office/officeart/2005/8/layout/radial6"/>
    <dgm:cxn modelId="{3D910940-27D6-477F-8586-043E3F660064}" type="presOf" srcId="{F22DF537-79B3-4850-ACCE-4D382CD6B9DC}" destId="{0FF1B1A2-8826-41C8-A5B7-E29C430A9D8A}" srcOrd="0" destOrd="0" presId="urn:microsoft.com/office/officeart/2005/8/layout/radial6"/>
    <dgm:cxn modelId="{DD440B40-67FA-415C-9086-C3760E0A2075}" srcId="{FC03FCF4-9378-41ED-8ADE-E894628B74D0}" destId="{F22DF537-79B3-4850-ACCE-4D382CD6B9DC}" srcOrd="1" destOrd="0" parTransId="{CF758379-596A-4231-93D8-FAA23F01F21F}" sibTransId="{EAF92B2E-A154-47B7-83E1-2CE6B8600D9D}"/>
    <dgm:cxn modelId="{53DDF341-B152-4C74-829A-F6DB7EF01BB1}" srcId="{80CBC593-E643-4C7E-BDEA-FC61F2DC7EAC}" destId="{FC03FCF4-9378-41ED-8ADE-E894628B74D0}" srcOrd="0" destOrd="0" parTransId="{830E68EA-BDE5-4C56-9F8A-77A2B33B58C0}" sibTransId="{5E793B04-F787-4241-8FAC-3AB1AFE835A2}"/>
    <dgm:cxn modelId="{1C1B3063-F83E-4B5B-809C-98A05BCA9CE9}" type="presOf" srcId="{AFE07091-D711-426F-96D2-65E4A8438B19}" destId="{9F72AF21-A04B-46F8-B167-399BBDAF0BC6}" srcOrd="0" destOrd="0" presId="urn:microsoft.com/office/officeart/2005/8/layout/radial6"/>
    <dgm:cxn modelId="{9EF5DB7A-C198-4DF8-96FE-9A996FF37176}" srcId="{FC03FCF4-9378-41ED-8ADE-E894628B74D0}" destId="{4EBFBE2B-E301-4FC5-85D7-9A427021B0E0}" srcOrd="0" destOrd="0" parTransId="{32EBE08E-AAA9-45F7-9E54-43656175F968}" sibTransId="{65571B65-0969-4B48-80CD-BA7DB7B5733C}"/>
    <dgm:cxn modelId="{3EF5C9AE-4246-4F65-98EF-8AB15EBB59FF}" type="presOf" srcId="{4EBFBE2B-E301-4FC5-85D7-9A427021B0E0}" destId="{4D9DCE9C-E477-44A7-9C77-0ACF51AAED42}" srcOrd="0" destOrd="0" presId="urn:microsoft.com/office/officeart/2005/8/layout/radial6"/>
    <dgm:cxn modelId="{326D05CF-ED33-47B4-83E7-3661E795AF91}" srcId="{FC03FCF4-9378-41ED-8ADE-E894628B74D0}" destId="{F4EF8784-F7A7-48A4-A3BE-FC1A39BC8CE3}" srcOrd="2" destOrd="0" parTransId="{51C2D8CD-FC86-48D5-A8E6-85443DFD76A6}" sibTransId="{AFE07091-D711-426F-96D2-65E4A8438B19}"/>
    <dgm:cxn modelId="{F01437D5-7A1D-412C-A072-3244D2103745}" type="presOf" srcId="{EAF92B2E-A154-47B7-83E1-2CE6B8600D9D}" destId="{56459605-9FDA-4284-902D-78EFE288A20F}" srcOrd="0" destOrd="0" presId="urn:microsoft.com/office/officeart/2005/8/layout/radial6"/>
    <dgm:cxn modelId="{323235DB-F39D-4D44-BB20-BB16014DF312}" type="presOf" srcId="{65571B65-0969-4B48-80CD-BA7DB7B5733C}" destId="{28B701C9-E239-4A4A-AAA0-672E33B29853}" srcOrd="0" destOrd="0" presId="urn:microsoft.com/office/officeart/2005/8/layout/radial6"/>
    <dgm:cxn modelId="{2FEFBFE0-441E-4465-9CC8-167668DA5A19}" type="presOf" srcId="{80CBC593-E643-4C7E-BDEA-FC61F2DC7EAC}" destId="{A546C791-3702-4D87-87D5-40A563AB56EF}" srcOrd="0" destOrd="0" presId="urn:microsoft.com/office/officeart/2005/8/layout/radial6"/>
    <dgm:cxn modelId="{C5F99D89-E90A-4E92-9EDB-AAA476B2305D}" type="presParOf" srcId="{A546C791-3702-4D87-87D5-40A563AB56EF}" destId="{F88ECB89-457E-4202-A6AA-5C61E2CF251A}" srcOrd="0" destOrd="0" presId="urn:microsoft.com/office/officeart/2005/8/layout/radial6"/>
    <dgm:cxn modelId="{D974C810-31A5-43C0-A18B-2B4F33C96D8D}" type="presParOf" srcId="{A546C791-3702-4D87-87D5-40A563AB56EF}" destId="{4D9DCE9C-E477-44A7-9C77-0ACF51AAED42}" srcOrd="1" destOrd="0" presId="urn:microsoft.com/office/officeart/2005/8/layout/radial6"/>
    <dgm:cxn modelId="{8061EFD3-1A8B-4929-BD80-B9FB8873E70A}" type="presParOf" srcId="{A546C791-3702-4D87-87D5-40A563AB56EF}" destId="{E80B29E0-32AA-4240-BB75-00BB67D2D280}" srcOrd="2" destOrd="0" presId="urn:microsoft.com/office/officeart/2005/8/layout/radial6"/>
    <dgm:cxn modelId="{36623A63-FCF3-473E-AB13-011E6AA70078}" type="presParOf" srcId="{A546C791-3702-4D87-87D5-40A563AB56EF}" destId="{28B701C9-E239-4A4A-AAA0-672E33B29853}" srcOrd="3" destOrd="0" presId="urn:microsoft.com/office/officeart/2005/8/layout/radial6"/>
    <dgm:cxn modelId="{EAA9036B-24B6-4EAD-BD6E-D329236B404E}" type="presParOf" srcId="{A546C791-3702-4D87-87D5-40A563AB56EF}" destId="{0FF1B1A2-8826-41C8-A5B7-E29C430A9D8A}" srcOrd="4" destOrd="0" presId="urn:microsoft.com/office/officeart/2005/8/layout/radial6"/>
    <dgm:cxn modelId="{0FB8D44F-BB63-4D73-8ED7-264F8E699231}" type="presParOf" srcId="{A546C791-3702-4D87-87D5-40A563AB56EF}" destId="{74E64561-1583-47AB-95AD-E8977FF8744B}" srcOrd="5" destOrd="0" presId="urn:microsoft.com/office/officeart/2005/8/layout/radial6"/>
    <dgm:cxn modelId="{2279877E-AA09-458A-8AD4-27322173725E}" type="presParOf" srcId="{A546C791-3702-4D87-87D5-40A563AB56EF}" destId="{56459605-9FDA-4284-902D-78EFE288A20F}" srcOrd="6" destOrd="0" presId="urn:microsoft.com/office/officeart/2005/8/layout/radial6"/>
    <dgm:cxn modelId="{3B1FAA37-2D41-4F0B-8F29-4892B07540ED}" type="presParOf" srcId="{A546C791-3702-4D87-87D5-40A563AB56EF}" destId="{A3731494-8830-4770-8CAA-B33BF16991B7}" srcOrd="7" destOrd="0" presId="urn:microsoft.com/office/officeart/2005/8/layout/radial6"/>
    <dgm:cxn modelId="{107E6CAE-3DA0-4E4F-8A8A-03405C9A3F43}" type="presParOf" srcId="{A546C791-3702-4D87-87D5-40A563AB56EF}" destId="{FA5547E1-D81C-4A42-93B1-1A1AF8CB0BCE}" srcOrd="8" destOrd="0" presId="urn:microsoft.com/office/officeart/2005/8/layout/radial6"/>
    <dgm:cxn modelId="{F4A7F77C-C4B1-4011-B4BA-D9DA98361B6A}" type="presParOf" srcId="{A546C791-3702-4D87-87D5-40A563AB56EF}" destId="{9F72AF21-A04B-46F8-B167-399BBDAF0BC6}"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00DC0D-C73B-4EA5-9915-6237ADEB0CB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780E1214-EA90-495A-9F05-A842AE54C13A}">
      <dgm:prSet phldrT="[Text]"/>
      <dgm:spPr>
        <a:solidFill>
          <a:schemeClr val="accent2">
            <a:lumMod val="75000"/>
          </a:schemeClr>
        </a:solidFill>
      </dgm:spPr>
      <dgm:t>
        <a:bodyPr/>
        <a:lstStyle/>
        <a:p>
          <a:r>
            <a:rPr lang="en-US" b="1" dirty="0"/>
            <a:t>Age-group Swimming</a:t>
          </a:r>
        </a:p>
      </dgm:t>
    </dgm:pt>
    <dgm:pt modelId="{B0B0907F-1758-4F95-9AE7-435E9D0DD82D}" type="parTrans" cxnId="{6D82757F-77FB-43A3-8F56-26C8E6C6CC64}">
      <dgm:prSet/>
      <dgm:spPr/>
      <dgm:t>
        <a:bodyPr/>
        <a:lstStyle/>
        <a:p>
          <a:endParaRPr lang="en-US"/>
        </a:p>
      </dgm:t>
    </dgm:pt>
    <dgm:pt modelId="{51790E0D-C70F-427B-AEBC-418B3F67C2F0}" type="sibTrans" cxnId="{6D82757F-77FB-43A3-8F56-26C8E6C6CC64}">
      <dgm:prSet/>
      <dgm:spPr/>
      <dgm:t>
        <a:bodyPr/>
        <a:lstStyle/>
        <a:p>
          <a:endParaRPr lang="en-US"/>
        </a:p>
      </dgm:t>
    </dgm:pt>
    <dgm:pt modelId="{17073495-16CF-4258-97A9-028B7393C154}">
      <dgm:prSet phldrT="[Text]" custT="1"/>
      <dgm:spPr>
        <a:solidFill>
          <a:schemeClr val="accent4">
            <a:lumMod val="75000"/>
          </a:schemeClr>
        </a:solidFill>
      </dgm:spPr>
      <dgm:t>
        <a:bodyPr/>
        <a:lstStyle/>
        <a:p>
          <a:r>
            <a:rPr lang="en-US" sz="4000" b="1" dirty="0"/>
            <a:t>Drift</a:t>
          </a:r>
        </a:p>
        <a:p>
          <a:r>
            <a:rPr lang="en-US" sz="2400" b="1" i="1" dirty="0"/>
            <a:t>Far too many</a:t>
          </a:r>
        </a:p>
      </dgm:t>
    </dgm:pt>
    <dgm:pt modelId="{ACE1D387-6991-4D93-9CDB-ED5DACEC1B9D}" type="parTrans" cxnId="{620F7A25-C072-4E35-9285-A0EF99B8463B}">
      <dgm:prSet/>
      <dgm:spPr/>
      <dgm:t>
        <a:bodyPr/>
        <a:lstStyle/>
        <a:p>
          <a:endParaRPr lang="en-US" dirty="0"/>
        </a:p>
      </dgm:t>
    </dgm:pt>
    <dgm:pt modelId="{06B89E46-9907-4263-B7BC-05A1987BA980}" type="sibTrans" cxnId="{620F7A25-C072-4E35-9285-A0EF99B8463B}">
      <dgm:prSet/>
      <dgm:spPr/>
      <dgm:t>
        <a:bodyPr/>
        <a:lstStyle/>
        <a:p>
          <a:endParaRPr lang="en-US"/>
        </a:p>
      </dgm:t>
    </dgm:pt>
    <dgm:pt modelId="{0FC3C541-5BEA-4534-9607-3D92EE44C72D}">
      <dgm:prSet phldrT="[Text]" custT="1"/>
      <dgm:spPr>
        <a:solidFill>
          <a:schemeClr val="accent3">
            <a:lumMod val="50000"/>
          </a:schemeClr>
        </a:solidFill>
      </dgm:spPr>
      <dgm:t>
        <a:bodyPr/>
        <a:lstStyle/>
        <a:p>
          <a:r>
            <a:rPr lang="en-US" sz="1400" b="1" dirty="0"/>
            <a:t>Realize Potential</a:t>
          </a:r>
        </a:p>
      </dgm:t>
    </dgm:pt>
    <dgm:pt modelId="{C40B8904-9128-4103-B0B7-821871546DC3}" type="parTrans" cxnId="{140001B3-2B79-4E8B-B3EA-B21354D34546}">
      <dgm:prSet/>
      <dgm:spPr/>
      <dgm:t>
        <a:bodyPr/>
        <a:lstStyle/>
        <a:p>
          <a:endParaRPr lang="en-US" dirty="0"/>
        </a:p>
      </dgm:t>
    </dgm:pt>
    <dgm:pt modelId="{7567ED32-B157-43EF-855B-BE55D54DA33F}" type="sibTrans" cxnId="{140001B3-2B79-4E8B-B3EA-B21354D34546}">
      <dgm:prSet/>
      <dgm:spPr/>
      <dgm:t>
        <a:bodyPr/>
        <a:lstStyle/>
        <a:p>
          <a:endParaRPr lang="en-US"/>
        </a:p>
      </dgm:t>
    </dgm:pt>
    <dgm:pt modelId="{AF9E6DCE-B106-4221-BA5C-2F2966E1E7BB}">
      <dgm:prSet phldrT="[Text]"/>
      <dgm:spPr>
        <a:solidFill>
          <a:schemeClr val="bg1">
            <a:lumMod val="50000"/>
          </a:schemeClr>
        </a:solidFill>
      </dgm:spPr>
      <dgm:t>
        <a:bodyPr/>
        <a:lstStyle/>
        <a:p>
          <a:r>
            <a:rPr lang="en-US" b="1" dirty="0"/>
            <a:t>Quit</a:t>
          </a:r>
        </a:p>
        <a:p>
          <a:r>
            <a:rPr lang="en-US" b="1" i="1" dirty="0"/>
            <a:t>Too many</a:t>
          </a:r>
        </a:p>
      </dgm:t>
    </dgm:pt>
    <dgm:pt modelId="{B870D735-5BD3-43C0-AE6A-1946A1A4E8A7}" type="parTrans" cxnId="{C9512D31-33F4-45E1-BFC3-5B14F8B97F88}">
      <dgm:prSet/>
      <dgm:spPr/>
      <dgm:t>
        <a:bodyPr/>
        <a:lstStyle/>
        <a:p>
          <a:endParaRPr lang="en-US" dirty="0"/>
        </a:p>
      </dgm:t>
    </dgm:pt>
    <dgm:pt modelId="{56C14E39-402E-452D-BA56-A55B4CBEFC02}" type="sibTrans" cxnId="{C9512D31-33F4-45E1-BFC3-5B14F8B97F88}">
      <dgm:prSet/>
      <dgm:spPr/>
      <dgm:t>
        <a:bodyPr/>
        <a:lstStyle/>
        <a:p>
          <a:endParaRPr lang="en-US"/>
        </a:p>
      </dgm:t>
    </dgm:pt>
    <dgm:pt modelId="{25C32F6F-F1BB-4BCA-954F-1E4F93E35759}" type="pres">
      <dgm:prSet presAssocID="{C900DC0D-C73B-4EA5-9915-6237ADEB0CBA}" presName="cycle" presStyleCnt="0">
        <dgm:presLayoutVars>
          <dgm:chMax val="1"/>
          <dgm:dir/>
          <dgm:animLvl val="ctr"/>
          <dgm:resizeHandles val="exact"/>
        </dgm:presLayoutVars>
      </dgm:prSet>
      <dgm:spPr/>
    </dgm:pt>
    <dgm:pt modelId="{66CCFD5A-EF42-4590-BAA4-07F3BC057B6E}" type="pres">
      <dgm:prSet presAssocID="{780E1214-EA90-495A-9F05-A842AE54C13A}" presName="centerShape" presStyleLbl="node0" presStyleIdx="0" presStyleCnt="1" custScaleX="226866" custScaleY="218562" custLinFactNeighborX="1369" custLinFactNeighborY="6888"/>
      <dgm:spPr/>
    </dgm:pt>
    <dgm:pt modelId="{B87D24C5-8219-4169-8AF0-D950C4CEF188}" type="pres">
      <dgm:prSet presAssocID="{ACE1D387-6991-4D93-9CDB-ED5DACEC1B9D}" presName="parTrans" presStyleLbl="bgSibTrans2D1" presStyleIdx="0" presStyleCnt="3" custAng="15499442" custFlipHor="1" custScaleX="36509" custScaleY="74773" custLinFactNeighborX="25578" custLinFactNeighborY="82614"/>
      <dgm:spPr>
        <a:prstGeom prst="mathMinus">
          <a:avLst/>
        </a:prstGeom>
      </dgm:spPr>
    </dgm:pt>
    <dgm:pt modelId="{12E35B54-B161-4DB5-8941-E6BB2ECE4032}" type="pres">
      <dgm:prSet presAssocID="{17073495-16CF-4258-97A9-028B7393C154}" presName="node" presStyleLbl="node1" presStyleIdx="0" presStyleCnt="3" custScaleX="145524" custScaleY="131603" custRadScaleRad="120411" custRadScaleInc="21503">
        <dgm:presLayoutVars>
          <dgm:bulletEnabled val="1"/>
        </dgm:presLayoutVars>
      </dgm:prSet>
      <dgm:spPr/>
    </dgm:pt>
    <dgm:pt modelId="{28EEFE0C-906C-43B3-BF33-862E110F2039}" type="pres">
      <dgm:prSet presAssocID="{C40B8904-9128-4103-B0B7-821871546DC3}" presName="parTrans" presStyleLbl="bgSibTrans2D1" presStyleIdx="1" presStyleCnt="3" custAng="21503412" custScaleX="49399" custLinFactNeighborX="-1155" custLinFactNeighborY="83337"/>
      <dgm:spPr>
        <a:prstGeom prst="mathMinus">
          <a:avLst/>
        </a:prstGeom>
      </dgm:spPr>
    </dgm:pt>
    <dgm:pt modelId="{468F061F-2AB2-494B-BBA2-3B5F9680F79A}" type="pres">
      <dgm:prSet presAssocID="{0FC3C541-5BEA-4534-9607-3D92EE44C72D}" presName="node" presStyleLbl="node1" presStyleIdx="1" presStyleCnt="3" custScaleX="56528" custScaleY="61992" custRadScaleRad="117758" custRadScaleInc="2683">
        <dgm:presLayoutVars>
          <dgm:bulletEnabled val="1"/>
        </dgm:presLayoutVars>
      </dgm:prSet>
      <dgm:spPr/>
    </dgm:pt>
    <dgm:pt modelId="{4D366A3F-D004-42F5-B5EE-C94C423C6047}" type="pres">
      <dgm:prSet presAssocID="{B870D735-5BD3-43C0-AE6A-1946A1A4E8A7}" presName="parTrans" presStyleLbl="bgSibTrans2D1" presStyleIdx="2" presStyleCnt="3" custAng="16645958" custFlipHor="1" custScaleX="29657" custLinFactNeighborX="-55898" custLinFactNeighborY="24552"/>
      <dgm:spPr>
        <a:prstGeom prst="mathMinus">
          <a:avLst/>
        </a:prstGeom>
      </dgm:spPr>
    </dgm:pt>
    <dgm:pt modelId="{D7645D0A-E4A5-4FAD-8FE7-D4DE34C80032}" type="pres">
      <dgm:prSet presAssocID="{AF9E6DCE-B106-4221-BA5C-2F2966E1E7BB}" presName="node" presStyleLbl="node1" presStyleIdx="2" presStyleCnt="3" custScaleX="93146" custScaleY="79005" custRadScaleRad="108623" custRadScaleInc="-32848">
        <dgm:presLayoutVars>
          <dgm:bulletEnabled val="1"/>
        </dgm:presLayoutVars>
      </dgm:prSet>
      <dgm:spPr/>
    </dgm:pt>
  </dgm:ptLst>
  <dgm:cxnLst>
    <dgm:cxn modelId="{67018014-23DF-4DD0-BD43-346CA758FF71}" type="presOf" srcId="{ACE1D387-6991-4D93-9CDB-ED5DACEC1B9D}" destId="{B87D24C5-8219-4169-8AF0-D950C4CEF188}" srcOrd="0" destOrd="0" presId="urn:microsoft.com/office/officeart/2005/8/layout/radial4"/>
    <dgm:cxn modelId="{620F7A25-C072-4E35-9285-A0EF99B8463B}" srcId="{780E1214-EA90-495A-9F05-A842AE54C13A}" destId="{17073495-16CF-4258-97A9-028B7393C154}" srcOrd="0" destOrd="0" parTransId="{ACE1D387-6991-4D93-9CDB-ED5DACEC1B9D}" sibTransId="{06B89E46-9907-4263-B7BC-05A1987BA980}"/>
    <dgm:cxn modelId="{C9512D31-33F4-45E1-BFC3-5B14F8B97F88}" srcId="{780E1214-EA90-495A-9F05-A842AE54C13A}" destId="{AF9E6DCE-B106-4221-BA5C-2F2966E1E7BB}" srcOrd="2" destOrd="0" parTransId="{B870D735-5BD3-43C0-AE6A-1946A1A4E8A7}" sibTransId="{56C14E39-402E-452D-BA56-A55B4CBEFC02}"/>
    <dgm:cxn modelId="{D2F31132-CA9E-4DED-8DCE-9F9BB5A1CE3B}" type="presOf" srcId="{C900DC0D-C73B-4EA5-9915-6237ADEB0CBA}" destId="{25C32F6F-F1BB-4BCA-954F-1E4F93E35759}" srcOrd="0" destOrd="0" presId="urn:microsoft.com/office/officeart/2005/8/layout/radial4"/>
    <dgm:cxn modelId="{82EF853D-E7FB-43B9-8465-E7947748A321}" type="presOf" srcId="{B870D735-5BD3-43C0-AE6A-1946A1A4E8A7}" destId="{4D366A3F-D004-42F5-B5EE-C94C423C6047}" srcOrd="0" destOrd="0" presId="urn:microsoft.com/office/officeart/2005/8/layout/radial4"/>
    <dgm:cxn modelId="{6F61805C-F59B-4A8A-BF54-1FBDE527D06D}" type="presOf" srcId="{0FC3C541-5BEA-4534-9607-3D92EE44C72D}" destId="{468F061F-2AB2-494B-BBA2-3B5F9680F79A}" srcOrd="0" destOrd="0" presId="urn:microsoft.com/office/officeart/2005/8/layout/radial4"/>
    <dgm:cxn modelId="{5E55616E-21FD-4A19-8DC9-DD57A7CA1356}" type="presOf" srcId="{C40B8904-9128-4103-B0B7-821871546DC3}" destId="{28EEFE0C-906C-43B3-BF33-862E110F2039}" srcOrd="0" destOrd="0" presId="urn:microsoft.com/office/officeart/2005/8/layout/radial4"/>
    <dgm:cxn modelId="{6D82757F-77FB-43A3-8F56-26C8E6C6CC64}" srcId="{C900DC0D-C73B-4EA5-9915-6237ADEB0CBA}" destId="{780E1214-EA90-495A-9F05-A842AE54C13A}" srcOrd="0" destOrd="0" parTransId="{B0B0907F-1758-4F95-9AE7-435E9D0DD82D}" sibTransId="{51790E0D-C70F-427B-AEBC-418B3F67C2F0}"/>
    <dgm:cxn modelId="{52C08E97-2ED0-4D9E-8522-1329E7A422C6}" type="presOf" srcId="{17073495-16CF-4258-97A9-028B7393C154}" destId="{12E35B54-B161-4DB5-8941-E6BB2ECE4032}" srcOrd="0" destOrd="0" presId="urn:microsoft.com/office/officeart/2005/8/layout/radial4"/>
    <dgm:cxn modelId="{689A1EB2-9B23-4844-92EA-57EBA8E4C57A}" type="presOf" srcId="{780E1214-EA90-495A-9F05-A842AE54C13A}" destId="{66CCFD5A-EF42-4590-BAA4-07F3BC057B6E}" srcOrd="0" destOrd="0" presId="urn:microsoft.com/office/officeart/2005/8/layout/radial4"/>
    <dgm:cxn modelId="{140001B3-2B79-4E8B-B3EA-B21354D34546}" srcId="{780E1214-EA90-495A-9F05-A842AE54C13A}" destId="{0FC3C541-5BEA-4534-9607-3D92EE44C72D}" srcOrd="1" destOrd="0" parTransId="{C40B8904-9128-4103-B0B7-821871546DC3}" sibTransId="{7567ED32-B157-43EF-855B-BE55D54DA33F}"/>
    <dgm:cxn modelId="{BA98BDEC-7031-4C30-AC38-DAF9CAB6F5FE}" type="presOf" srcId="{AF9E6DCE-B106-4221-BA5C-2F2966E1E7BB}" destId="{D7645D0A-E4A5-4FAD-8FE7-D4DE34C80032}" srcOrd="0" destOrd="0" presId="urn:microsoft.com/office/officeart/2005/8/layout/radial4"/>
    <dgm:cxn modelId="{E52AF6A4-BEBB-46DE-8ADF-29FE9FC0B886}" type="presParOf" srcId="{25C32F6F-F1BB-4BCA-954F-1E4F93E35759}" destId="{66CCFD5A-EF42-4590-BAA4-07F3BC057B6E}" srcOrd="0" destOrd="0" presId="urn:microsoft.com/office/officeart/2005/8/layout/radial4"/>
    <dgm:cxn modelId="{67275055-6655-413B-A10C-4552B57B844B}" type="presParOf" srcId="{25C32F6F-F1BB-4BCA-954F-1E4F93E35759}" destId="{B87D24C5-8219-4169-8AF0-D950C4CEF188}" srcOrd="1" destOrd="0" presId="urn:microsoft.com/office/officeart/2005/8/layout/radial4"/>
    <dgm:cxn modelId="{B97F857E-741A-41C8-A079-B0231837AC32}" type="presParOf" srcId="{25C32F6F-F1BB-4BCA-954F-1E4F93E35759}" destId="{12E35B54-B161-4DB5-8941-E6BB2ECE4032}" srcOrd="2" destOrd="0" presId="urn:microsoft.com/office/officeart/2005/8/layout/radial4"/>
    <dgm:cxn modelId="{95FB7E12-96EF-4908-82C1-39CC69F9E0EB}" type="presParOf" srcId="{25C32F6F-F1BB-4BCA-954F-1E4F93E35759}" destId="{28EEFE0C-906C-43B3-BF33-862E110F2039}" srcOrd="3" destOrd="0" presId="urn:microsoft.com/office/officeart/2005/8/layout/radial4"/>
    <dgm:cxn modelId="{E5F8D756-D3B6-4427-ADBF-FDA2BB13B122}" type="presParOf" srcId="{25C32F6F-F1BB-4BCA-954F-1E4F93E35759}" destId="{468F061F-2AB2-494B-BBA2-3B5F9680F79A}" srcOrd="4" destOrd="0" presId="urn:microsoft.com/office/officeart/2005/8/layout/radial4"/>
    <dgm:cxn modelId="{52994C3D-9FC2-452A-A248-39AA41CAD371}" type="presParOf" srcId="{25C32F6F-F1BB-4BCA-954F-1E4F93E35759}" destId="{4D366A3F-D004-42F5-B5EE-C94C423C6047}" srcOrd="5" destOrd="0" presId="urn:microsoft.com/office/officeart/2005/8/layout/radial4"/>
    <dgm:cxn modelId="{C9B7374B-295E-487C-B797-61BB613407F9}" type="presParOf" srcId="{25C32F6F-F1BB-4BCA-954F-1E4F93E35759}" destId="{D7645D0A-E4A5-4FAD-8FE7-D4DE34C80032}"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BA854E-1849-49BB-9903-1613B4AC337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1CF492BC-E751-4EAD-B731-803C47396344}">
      <dgm:prSet phldrT="[Text]"/>
      <dgm:spPr>
        <a:solidFill>
          <a:schemeClr val="accent6">
            <a:lumMod val="75000"/>
          </a:schemeClr>
        </a:solidFill>
      </dgm:spPr>
      <dgm:t>
        <a:bodyPr/>
        <a:lstStyle/>
        <a:p>
          <a:r>
            <a:rPr lang="en-US" b="1" dirty="0"/>
            <a:t>Technique</a:t>
          </a:r>
        </a:p>
      </dgm:t>
    </dgm:pt>
    <dgm:pt modelId="{C6E98310-F4C5-439F-9027-D90344439B46}" type="parTrans" cxnId="{78E11E81-DB1A-4111-B0A0-13ECC3919163}">
      <dgm:prSet/>
      <dgm:spPr/>
      <dgm:t>
        <a:bodyPr/>
        <a:lstStyle/>
        <a:p>
          <a:endParaRPr lang="en-US"/>
        </a:p>
      </dgm:t>
    </dgm:pt>
    <dgm:pt modelId="{8B4A0EFE-7BE5-4422-A81A-B84CD24CE1F4}" type="sibTrans" cxnId="{78E11E81-DB1A-4111-B0A0-13ECC3919163}">
      <dgm:prSet/>
      <dgm:spPr/>
      <dgm:t>
        <a:bodyPr/>
        <a:lstStyle/>
        <a:p>
          <a:endParaRPr lang="en-US" dirty="0"/>
        </a:p>
      </dgm:t>
    </dgm:pt>
    <dgm:pt modelId="{44512B9B-A87D-45CE-AB52-86739A85B7D4}">
      <dgm:prSet phldrT="[Text]"/>
      <dgm:spPr>
        <a:solidFill>
          <a:srgbClr val="002060"/>
        </a:solidFill>
      </dgm:spPr>
      <dgm:t>
        <a:bodyPr/>
        <a:lstStyle/>
        <a:p>
          <a:r>
            <a:rPr lang="en-US" b="1" dirty="0"/>
            <a:t>Training</a:t>
          </a:r>
        </a:p>
      </dgm:t>
    </dgm:pt>
    <dgm:pt modelId="{69385EEE-7B49-4D7F-A92A-490FB17C58F1}" type="parTrans" cxnId="{E0A0606C-4E69-4FB0-B836-A9FEFF19429A}">
      <dgm:prSet/>
      <dgm:spPr/>
      <dgm:t>
        <a:bodyPr/>
        <a:lstStyle/>
        <a:p>
          <a:endParaRPr lang="en-US"/>
        </a:p>
      </dgm:t>
    </dgm:pt>
    <dgm:pt modelId="{2ABD20AA-407C-4AC5-98E3-BFFF72578730}" type="sibTrans" cxnId="{E0A0606C-4E69-4FB0-B836-A9FEFF19429A}">
      <dgm:prSet/>
      <dgm:spPr/>
      <dgm:t>
        <a:bodyPr/>
        <a:lstStyle/>
        <a:p>
          <a:endParaRPr lang="en-US" dirty="0"/>
        </a:p>
      </dgm:t>
    </dgm:pt>
    <dgm:pt modelId="{C7EED391-90D8-4F23-9B48-2D78956BB879}">
      <dgm:prSet phldrT="[Text]"/>
      <dgm:spPr>
        <a:solidFill>
          <a:srgbClr val="C00000"/>
        </a:solidFill>
      </dgm:spPr>
      <dgm:t>
        <a:bodyPr/>
        <a:lstStyle/>
        <a:p>
          <a:r>
            <a:rPr lang="en-US" b="1" dirty="0"/>
            <a:t>Racing</a:t>
          </a:r>
        </a:p>
      </dgm:t>
    </dgm:pt>
    <dgm:pt modelId="{1ED954BC-4374-4A4F-A61E-EE6837D9D540}" type="parTrans" cxnId="{33668F30-5711-4E79-B634-8BD752CEC8F7}">
      <dgm:prSet/>
      <dgm:spPr/>
      <dgm:t>
        <a:bodyPr/>
        <a:lstStyle/>
        <a:p>
          <a:endParaRPr lang="en-US"/>
        </a:p>
      </dgm:t>
    </dgm:pt>
    <dgm:pt modelId="{8E46CAAD-A7A4-43D5-A11C-84B6C4E224B7}" type="sibTrans" cxnId="{33668F30-5711-4E79-B634-8BD752CEC8F7}">
      <dgm:prSet/>
      <dgm:spPr/>
      <dgm:t>
        <a:bodyPr/>
        <a:lstStyle/>
        <a:p>
          <a:endParaRPr lang="en-US" dirty="0"/>
        </a:p>
      </dgm:t>
    </dgm:pt>
    <dgm:pt modelId="{16C2AF92-0A71-434C-B547-4C5E875DDD81}">
      <dgm:prSet phldrT="[Text]"/>
      <dgm:spPr>
        <a:solidFill>
          <a:schemeClr val="accent3">
            <a:lumMod val="50000"/>
          </a:schemeClr>
        </a:solidFill>
      </dgm:spPr>
      <dgm:t>
        <a:bodyPr/>
        <a:lstStyle/>
        <a:p>
          <a:r>
            <a:rPr lang="en-US" b="1" dirty="0"/>
            <a:t>Team</a:t>
          </a:r>
        </a:p>
      </dgm:t>
    </dgm:pt>
    <dgm:pt modelId="{2554A438-0CE3-4379-8B3A-F63D88E615EB}" type="parTrans" cxnId="{E07D3743-6416-480E-AE93-1D794B021A29}">
      <dgm:prSet/>
      <dgm:spPr/>
      <dgm:t>
        <a:bodyPr/>
        <a:lstStyle/>
        <a:p>
          <a:endParaRPr lang="en-US"/>
        </a:p>
      </dgm:t>
    </dgm:pt>
    <dgm:pt modelId="{CE70E9A8-3E1F-450A-A222-4CD7BF46974C}" type="sibTrans" cxnId="{E07D3743-6416-480E-AE93-1D794B021A29}">
      <dgm:prSet/>
      <dgm:spPr/>
      <dgm:t>
        <a:bodyPr/>
        <a:lstStyle/>
        <a:p>
          <a:endParaRPr lang="en-US" dirty="0"/>
        </a:p>
      </dgm:t>
    </dgm:pt>
    <dgm:pt modelId="{7E918BFC-8B2A-4656-BFB0-EB916D2B8CD3}" type="pres">
      <dgm:prSet presAssocID="{14BA854E-1849-49BB-9903-1613B4AC337D}" presName="cycle" presStyleCnt="0">
        <dgm:presLayoutVars>
          <dgm:dir/>
          <dgm:resizeHandles val="exact"/>
        </dgm:presLayoutVars>
      </dgm:prSet>
      <dgm:spPr/>
    </dgm:pt>
    <dgm:pt modelId="{512FF459-B2C6-470D-BC28-E1B30A410EB7}" type="pres">
      <dgm:prSet presAssocID="{1CF492BC-E751-4EAD-B731-803C47396344}" presName="node" presStyleLbl="node1" presStyleIdx="0" presStyleCnt="4">
        <dgm:presLayoutVars>
          <dgm:bulletEnabled val="1"/>
        </dgm:presLayoutVars>
      </dgm:prSet>
      <dgm:spPr/>
    </dgm:pt>
    <dgm:pt modelId="{85AEDB15-A3A7-4628-AF2B-C6F76C19E001}" type="pres">
      <dgm:prSet presAssocID="{1CF492BC-E751-4EAD-B731-803C47396344}" presName="spNode" presStyleCnt="0"/>
      <dgm:spPr/>
    </dgm:pt>
    <dgm:pt modelId="{6D08B0DB-26FD-4621-961C-3AF8A587060F}" type="pres">
      <dgm:prSet presAssocID="{8B4A0EFE-7BE5-4422-A81A-B84CD24CE1F4}" presName="sibTrans" presStyleLbl="sibTrans1D1" presStyleIdx="0" presStyleCnt="4"/>
      <dgm:spPr/>
    </dgm:pt>
    <dgm:pt modelId="{58926638-6679-4A46-AAC1-C6A11F86B0AC}" type="pres">
      <dgm:prSet presAssocID="{44512B9B-A87D-45CE-AB52-86739A85B7D4}" presName="node" presStyleLbl="node1" presStyleIdx="1" presStyleCnt="4">
        <dgm:presLayoutVars>
          <dgm:bulletEnabled val="1"/>
        </dgm:presLayoutVars>
      </dgm:prSet>
      <dgm:spPr/>
    </dgm:pt>
    <dgm:pt modelId="{CE00807F-A737-4A18-BB81-B5EF572741F0}" type="pres">
      <dgm:prSet presAssocID="{44512B9B-A87D-45CE-AB52-86739A85B7D4}" presName="spNode" presStyleCnt="0"/>
      <dgm:spPr/>
    </dgm:pt>
    <dgm:pt modelId="{BA1C52C2-350C-4CA7-96C4-B68921C9F727}" type="pres">
      <dgm:prSet presAssocID="{2ABD20AA-407C-4AC5-98E3-BFFF72578730}" presName="sibTrans" presStyleLbl="sibTrans1D1" presStyleIdx="1" presStyleCnt="4"/>
      <dgm:spPr/>
    </dgm:pt>
    <dgm:pt modelId="{D4BCE8C2-79D5-4F6F-AE49-B95A8E24DC12}" type="pres">
      <dgm:prSet presAssocID="{C7EED391-90D8-4F23-9B48-2D78956BB879}" presName="node" presStyleLbl="node1" presStyleIdx="2" presStyleCnt="4">
        <dgm:presLayoutVars>
          <dgm:bulletEnabled val="1"/>
        </dgm:presLayoutVars>
      </dgm:prSet>
      <dgm:spPr/>
    </dgm:pt>
    <dgm:pt modelId="{3E65EF01-D398-4BB5-9BD3-932BCC5B28DA}" type="pres">
      <dgm:prSet presAssocID="{C7EED391-90D8-4F23-9B48-2D78956BB879}" presName="spNode" presStyleCnt="0"/>
      <dgm:spPr/>
    </dgm:pt>
    <dgm:pt modelId="{7CE34013-AA0A-4634-A078-9F05C908A7B2}" type="pres">
      <dgm:prSet presAssocID="{8E46CAAD-A7A4-43D5-A11C-84B6C4E224B7}" presName="sibTrans" presStyleLbl="sibTrans1D1" presStyleIdx="2" presStyleCnt="4"/>
      <dgm:spPr/>
    </dgm:pt>
    <dgm:pt modelId="{B69FEA1E-10DA-480E-AB0B-1A573DE71A50}" type="pres">
      <dgm:prSet presAssocID="{16C2AF92-0A71-434C-B547-4C5E875DDD81}" presName="node" presStyleLbl="node1" presStyleIdx="3" presStyleCnt="4">
        <dgm:presLayoutVars>
          <dgm:bulletEnabled val="1"/>
        </dgm:presLayoutVars>
      </dgm:prSet>
      <dgm:spPr/>
    </dgm:pt>
    <dgm:pt modelId="{2800C03D-A212-4521-97DE-A27EAB5A1E4D}" type="pres">
      <dgm:prSet presAssocID="{16C2AF92-0A71-434C-B547-4C5E875DDD81}" presName="spNode" presStyleCnt="0"/>
      <dgm:spPr/>
    </dgm:pt>
    <dgm:pt modelId="{A02BCCCD-2D1A-4C56-97F7-C968A43F26AB}" type="pres">
      <dgm:prSet presAssocID="{CE70E9A8-3E1F-450A-A222-4CD7BF46974C}" presName="sibTrans" presStyleLbl="sibTrans1D1" presStyleIdx="3" presStyleCnt="4"/>
      <dgm:spPr/>
    </dgm:pt>
  </dgm:ptLst>
  <dgm:cxnLst>
    <dgm:cxn modelId="{4CE90525-06A0-49F1-B7EF-2DB0ABD7E2BD}" type="presOf" srcId="{44512B9B-A87D-45CE-AB52-86739A85B7D4}" destId="{58926638-6679-4A46-AAC1-C6A11F86B0AC}" srcOrd="0" destOrd="0" presId="urn:microsoft.com/office/officeart/2005/8/layout/cycle5"/>
    <dgm:cxn modelId="{33668F30-5711-4E79-B634-8BD752CEC8F7}" srcId="{14BA854E-1849-49BB-9903-1613B4AC337D}" destId="{C7EED391-90D8-4F23-9B48-2D78956BB879}" srcOrd="2" destOrd="0" parTransId="{1ED954BC-4374-4A4F-A61E-EE6837D9D540}" sibTransId="{8E46CAAD-A7A4-43D5-A11C-84B6C4E224B7}"/>
    <dgm:cxn modelId="{E07D3743-6416-480E-AE93-1D794B021A29}" srcId="{14BA854E-1849-49BB-9903-1613B4AC337D}" destId="{16C2AF92-0A71-434C-B547-4C5E875DDD81}" srcOrd="3" destOrd="0" parTransId="{2554A438-0CE3-4379-8B3A-F63D88E615EB}" sibTransId="{CE70E9A8-3E1F-450A-A222-4CD7BF46974C}"/>
    <dgm:cxn modelId="{0918944B-A501-4353-AB03-2D7B47D01E9B}" type="presOf" srcId="{2ABD20AA-407C-4AC5-98E3-BFFF72578730}" destId="{BA1C52C2-350C-4CA7-96C4-B68921C9F727}" srcOrd="0" destOrd="0" presId="urn:microsoft.com/office/officeart/2005/8/layout/cycle5"/>
    <dgm:cxn modelId="{E0A0606C-4E69-4FB0-B836-A9FEFF19429A}" srcId="{14BA854E-1849-49BB-9903-1613B4AC337D}" destId="{44512B9B-A87D-45CE-AB52-86739A85B7D4}" srcOrd="1" destOrd="0" parTransId="{69385EEE-7B49-4D7F-A92A-490FB17C58F1}" sibTransId="{2ABD20AA-407C-4AC5-98E3-BFFF72578730}"/>
    <dgm:cxn modelId="{E533574F-F707-4F42-86F0-C9BB3E812965}" type="presOf" srcId="{CE70E9A8-3E1F-450A-A222-4CD7BF46974C}" destId="{A02BCCCD-2D1A-4C56-97F7-C968A43F26AB}" srcOrd="0" destOrd="0" presId="urn:microsoft.com/office/officeart/2005/8/layout/cycle5"/>
    <dgm:cxn modelId="{78E11E81-DB1A-4111-B0A0-13ECC3919163}" srcId="{14BA854E-1849-49BB-9903-1613B4AC337D}" destId="{1CF492BC-E751-4EAD-B731-803C47396344}" srcOrd="0" destOrd="0" parTransId="{C6E98310-F4C5-439F-9027-D90344439B46}" sibTransId="{8B4A0EFE-7BE5-4422-A81A-B84CD24CE1F4}"/>
    <dgm:cxn modelId="{D90880AB-557B-467F-BB29-1725C9026E2A}" type="presOf" srcId="{1CF492BC-E751-4EAD-B731-803C47396344}" destId="{512FF459-B2C6-470D-BC28-E1B30A410EB7}" srcOrd="0" destOrd="0" presId="urn:microsoft.com/office/officeart/2005/8/layout/cycle5"/>
    <dgm:cxn modelId="{3D2B1AC7-67A4-4FFD-8726-BB99FE6D361E}" type="presOf" srcId="{8B4A0EFE-7BE5-4422-A81A-B84CD24CE1F4}" destId="{6D08B0DB-26FD-4621-961C-3AF8A587060F}" srcOrd="0" destOrd="0" presId="urn:microsoft.com/office/officeart/2005/8/layout/cycle5"/>
    <dgm:cxn modelId="{55BA5ACC-E645-4051-B9FF-5557B7CD6AC6}" type="presOf" srcId="{8E46CAAD-A7A4-43D5-A11C-84B6C4E224B7}" destId="{7CE34013-AA0A-4634-A078-9F05C908A7B2}" srcOrd="0" destOrd="0" presId="urn:microsoft.com/office/officeart/2005/8/layout/cycle5"/>
    <dgm:cxn modelId="{8C6F85D2-B5D1-4988-904B-53AFCEE1E102}" type="presOf" srcId="{14BA854E-1849-49BB-9903-1613B4AC337D}" destId="{7E918BFC-8B2A-4656-BFB0-EB916D2B8CD3}" srcOrd="0" destOrd="0" presId="urn:microsoft.com/office/officeart/2005/8/layout/cycle5"/>
    <dgm:cxn modelId="{884A65F6-8CF0-4C47-A872-FEE2BD0DFA0D}" type="presOf" srcId="{16C2AF92-0A71-434C-B547-4C5E875DDD81}" destId="{B69FEA1E-10DA-480E-AB0B-1A573DE71A50}" srcOrd="0" destOrd="0" presId="urn:microsoft.com/office/officeart/2005/8/layout/cycle5"/>
    <dgm:cxn modelId="{91A42CFB-91D3-4350-B6DC-9FF3C4CD15AD}" type="presOf" srcId="{C7EED391-90D8-4F23-9B48-2D78956BB879}" destId="{D4BCE8C2-79D5-4F6F-AE49-B95A8E24DC12}" srcOrd="0" destOrd="0" presId="urn:microsoft.com/office/officeart/2005/8/layout/cycle5"/>
    <dgm:cxn modelId="{C3BA9B21-118E-4081-BCC9-137DDEFDFBAC}" type="presParOf" srcId="{7E918BFC-8B2A-4656-BFB0-EB916D2B8CD3}" destId="{512FF459-B2C6-470D-BC28-E1B30A410EB7}" srcOrd="0" destOrd="0" presId="urn:microsoft.com/office/officeart/2005/8/layout/cycle5"/>
    <dgm:cxn modelId="{B7B06CC6-5854-45CD-9282-D03A80640DA8}" type="presParOf" srcId="{7E918BFC-8B2A-4656-BFB0-EB916D2B8CD3}" destId="{85AEDB15-A3A7-4628-AF2B-C6F76C19E001}" srcOrd="1" destOrd="0" presId="urn:microsoft.com/office/officeart/2005/8/layout/cycle5"/>
    <dgm:cxn modelId="{2FCA949F-7D3D-4AB8-A243-81630F6DA40B}" type="presParOf" srcId="{7E918BFC-8B2A-4656-BFB0-EB916D2B8CD3}" destId="{6D08B0DB-26FD-4621-961C-3AF8A587060F}" srcOrd="2" destOrd="0" presId="urn:microsoft.com/office/officeart/2005/8/layout/cycle5"/>
    <dgm:cxn modelId="{C78F2E58-BF19-4E5E-8E47-FEFD88A80CD8}" type="presParOf" srcId="{7E918BFC-8B2A-4656-BFB0-EB916D2B8CD3}" destId="{58926638-6679-4A46-AAC1-C6A11F86B0AC}" srcOrd="3" destOrd="0" presId="urn:microsoft.com/office/officeart/2005/8/layout/cycle5"/>
    <dgm:cxn modelId="{478754E4-3443-42AA-9506-E257B9905F59}" type="presParOf" srcId="{7E918BFC-8B2A-4656-BFB0-EB916D2B8CD3}" destId="{CE00807F-A737-4A18-BB81-B5EF572741F0}" srcOrd="4" destOrd="0" presId="urn:microsoft.com/office/officeart/2005/8/layout/cycle5"/>
    <dgm:cxn modelId="{54B5A75A-E4EE-4BFA-A71E-29067B0D6FDB}" type="presParOf" srcId="{7E918BFC-8B2A-4656-BFB0-EB916D2B8CD3}" destId="{BA1C52C2-350C-4CA7-96C4-B68921C9F727}" srcOrd="5" destOrd="0" presId="urn:microsoft.com/office/officeart/2005/8/layout/cycle5"/>
    <dgm:cxn modelId="{77971C55-CE17-4C73-ACE5-5C3C243E808C}" type="presParOf" srcId="{7E918BFC-8B2A-4656-BFB0-EB916D2B8CD3}" destId="{D4BCE8C2-79D5-4F6F-AE49-B95A8E24DC12}" srcOrd="6" destOrd="0" presId="urn:microsoft.com/office/officeart/2005/8/layout/cycle5"/>
    <dgm:cxn modelId="{D5261F21-68EE-4C66-BC19-A258B0DFED5D}" type="presParOf" srcId="{7E918BFC-8B2A-4656-BFB0-EB916D2B8CD3}" destId="{3E65EF01-D398-4BB5-9BD3-932BCC5B28DA}" srcOrd="7" destOrd="0" presId="urn:microsoft.com/office/officeart/2005/8/layout/cycle5"/>
    <dgm:cxn modelId="{D7EBF2FA-2052-4086-B50D-750AC41A894A}" type="presParOf" srcId="{7E918BFC-8B2A-4656-BFB0-EB916D2B8CD3}" destId="{7CE34013-AA0A-4634-A078-9F05C908A7B2}" srcOrd="8" destOrd="0" presId="urn:microsoft.com/office/officeart/2005/8/layout/cycle5"/>
    <dgm:cxn modelId="{507A97B8-1156-4F3D-B6D3-919149411AEB}" type="presParOf" srcId="{7E918BFC-8B2A-4656-BFB0-EB916D2B8CD3}" destId="{B69FEA1E-10DA-480E-AB0B-1A573DE71A50}" srcOrd="9" destOrd="0" presId="urn:microsoft.com/office/officeart/2005/8/layout/cycle5"/>
    <dgm:cxn modelId="{EB3C76A7-6BFA-4E35-9D4A-F8A6C3349AF2}" type="presParOf" srcId="{7E918BFC-8B2A-4656-BFB0-EB916D2B8CD3}" destId="{2800C03D-A212-4521-97DE-A27EAB5A1E4D}" srcOrd="10" destOrd="0" presId="urn:microsoft.com/office/officeart/2005/8/layout/cycle5"/>
    <dgm:cxn modelId="{902090BC-71D7-40D2-A94E-423E3E5BC470}" type="presParOf" srcId="{7E918BFC-8B2A-4656-BFB0-EB916D2B8CD3}" destId="{A02BCCCD-2D1A-4C56-97F7-C968A43F26AB}"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777185-0823-4F54-8467-56F9EE1990A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8647AFB2-8474-4787-ABFB-35FE86C4388E}">
      <dgm:prSet phldrT="[Text]"/>
      <dgm:spPr>
        <a:solidFill>
          <a:schemeClr val="accent2">
            <a:lumMod val="40000"/>
            <a:lumOff val="60000"/>
          </a:schemeClr>
        </a:solidFill>
      </dgm:spPr>
      <dgm:t>
        <a:bodyPr/>
        <a:lstStyle/>
        <a:p>
          <a:r>
            <a:rPr lang="en-US" b="1" dirty="0">
              <a:solidFill>
                <a:schemeClr val="tx1"/>
              </a:solidFill>
            </a:rPr>
            <a:t>A</a:t>
          </a:r>
        </a:p>
      </dgm:t>
    </dgm:pt>
    <dgm:pt modelId="{2ECEEC9F-52D0-4FE7-BA15-E9A9E35B787A}" type="parTrans" cxnId="{08869810-36BA-4E59-900F-531D60220B15}">
      <dgm:prSet/>
      <dgm:spPr/>
      <dgm:t>
        <a:bodyPr/>
        <a:lstStyle/>
        <a:p>
          <a:endParaRPr lang="en-US"/>
        </a:p>
      </dgm:t>
    </dgm:pt>
    <dgm:pt modelId="{B79005FF-1677-4C1C-950A-652CE71FA264}" type="sibTrans" cxnId="{08869810-36BA-4E59-900F-531D60220B15}">
      <dgm:prSet/>
      <dgm:spPr/>
      <dgm:t>
        <a:bodyPr/>
        <a:lstStyle/>
        <a:p>
          <a:endParaRPr lang="en-US"/>
        </a:p>
      </dgm:t>
    </dgm:pt>
    <dgm:pt modelId="{D043C76C-E559-4045-B51C-A7C532B4A570}">
      <dgm:prSet phldrT="[Text]"/>
      <dgm:spPr/>
      <dgm:t>
        <a:bodyPr/>
        <a:lstStyle/>
        <a:p>
          <a:r>
            <a:rPr lang="en-US" b="1" dirty="0">
              <a:solidFill>
                <a:srgbClr val="002060"/>
              </a:solidFill>
            </a:rPr>
            <a:t>Developmental</a:t>
          </a:r>
        </a:p>
      </dgm:t>
    </dgm:pt>
    <dgm:pt modelId="{BBEFEC74-A0C5-4884-804B-AC3B7F1EA40E}" type="parTrans" cxnId="{4C58F3C1-6D0A-4A1A-9521-A9BB6F80360A}">
      <dgm:prSet/>
      <dgm:spPr/>
      <dgm:t>
        <a:bodyPr/>
        <a:lstStyle/>
        <a:p>
          <a:endParaRPr lang="en-US"/>
        </a:p>
      </dgm:t>
    </dgm:pt>
    <dgm:pt modelId="{302101D8-7239-414C-970D-39817F93AA51}" type="sibTrans" cxnId="{4C58F3C1-6D0A-4A1A-9521-A9BB6F80360A}">
      <dgm:prSet/>
      <dgm:spPr/>
      <dgm:t>
        <a:bodyPr/>
        <a:lstStyle/>
        <a:p>
          <a:endParaRPr lang="en-US"/>
        </a:p>
      </dgm:t>
    </dgm:pt>
    <dgm:pt modelId="{771D1E9E-93BB-47E5-AD3A-408CF193F271}">
      <dgm:prSet phldrT="[Text]"/>
      <dgm:spPr/>
      <dgm:t>
        <a:bodyPr/>
        <a:lstStyle/>
        <a:p>
          <a:r>
            <a:rPr lang="en-US" b="1" dirty="0">
              <a:solidFill>
                <a:srgbClr val="0070C0"/>
              </a:solidFill>
            </a:rPr>
            <a:t>Ages 4-8</a:t>
          </a:r>
        </a:p>
      </dgm:t>
    </dgm:pt>
    <dgm:pt modelId="{B8B9F743-C217-479C-AC6E-3735B149EB13}" type="parTrans" cxnId="{EF6E71F8-067F-4153-88CC-2DA8AB0751AC}">
      <dgm:prSet/>
      <dgm:spPr/>
      <dgm:t>
        <a:bodyPr/>
        <a:lstStyle/>
        <a:p>
          <a:endParaRPr lang="en-US"/>
        </a:p>
      </dgm:t>
    </dgm:pt>
    <dgm:pt modelId="{28BE52DB-F335-436A-85BB-D257C62F39AD}" type="sibTrans" cxnId="{EF6E71F8-067F-4153-88CC-2DA8AB0751AC}">
      <dgm:prSet/>
      <dgm:spPr/>
      <dgm:t>
        <a:bodyPr/>
        <a:lstStyle/>
        <a:p>
          <a:endParaRPr lang="en-US"/>
        </a:p>
      </dgm:t>
    </dgm:pt>
    <dgm:pt modelId="{DA79E1F2-A81D-441E-B2B5-32899F420A0A}">
      <dgm:prSet phldrT="[Text]"/>
      <dgm:spPr>
        <a:solidFill>
          <a:schemeClr val="accent2">
            <a:lumMod val="75000"/>
          </a:schemeClr>
        </a:solidFill>
      </dgm:spPr>
      <dgm:t>
        <a:bodyPr/>
        <a:lstStyle/>
        <a:p>
          <a:r>
            <a:rPr lang="en-US" b="1" dirty="0"/>
            <a:t>B</a:t>
          </a:r>
        </a:p>
      </dgm:t>
    </dgm:pt>
    <dgm:pt modelId="{57B0C009-1416-41B2-B0A9-9C68D0C19DC5}" type="parTrans" cxnId="{7B41ED95-44BD-4D05-B4F0-55CC4C672CD9}">
      <dgm:prSet/>
      <dgm:spPr/>
      <dgm:t>
        <a:bodyPr/>
        <a:lstStyle/>
        <a:p>
          <a:endParaRPr lang="en-US"/>
        </a:p>
      </dgm:t>
    </dgm:pt>
    <dgm:pt modelId="{0096A234-80A3-4851-8486-04FB5E48B3F4}" type="sibTrans" cxnId="{7B41ED95-44BD-4D05-B4F0-55CC4C672CD9}">
      <dgm:prSet/>
      <dgm:spPr/>
      <dgm:t>
        <a:bodyPr/>
        <a:lstStyle/>
        <a:p>
          <a:endParaRPr lang="en-US"/>
        </a:p>
      </dgm:t>
    </dgm:pt>
    <dgm:pt modelId="{654A8291-2249-412B-BC4C-69581E922424}">
      <dgm:prSet phldrT="[Text]"/>
      <dgm:spPr/>
      <dgm:t>
        <a:bodyPr/>
        <a:lstStyle/>
        <a:p>
          <a:r>
            <a:rPr lang="en-US" b="1" dirty="0">
              <a:solidFill>
                <a:srgbClr val="002060"/>
              </a:solidFill>
            </a:rPr>
            <a:t>Age-group</a:t>
          </a:r>
        </a:p>
      </dgm:t>
    </dgm:pt>
    <dgm:pt modelId="{C0B93E1F-4F94-4611-9424-E4057088E4B6}" type="parTrans" cxnId="{B2CF1753-5E22-48CF-84B0-E541C11E503F}">
      <dgm:prSet/>
      <dgm:spPr/>
      <dgm:t>
        <a:bodyPr/>
        <a:lstStyle/>
        <a:p>
          <a:endParaRPr lang="en-US"/>
        </a:p>
      </dgm:t>
    </dgm:pt>
    <dgm:pt modelId="{B3DEB406-9841-4000-9651-5413D62268C6}" type="sibTrans" cxnId="{B2CF1753-5E22-48CF-84B0-E541C11E503F}">
      <dgm:prSet/>
      <dgm:spPr/>
      <dgm:t>
        <a:bodyPr/>
        <a:lstStyle/>
        <a:p>
          <a:endParaRPr lang="en-US"/>
        </a:p>
      </dgm:t>
    </dgm:pt>
    <dgm:pt modelId="{CFE49EED-DE91-47DC-BEAE-E4626AB0EC93}">
      <dgm:prSet phldrT="[Text]"/>
      <dgm:spPr/>
      <dgm:t>
        <a:bodyPr/>
        <a:lstStyle/>
        <a:p>
          <a:r>
            <a:rPr lang="en-US" b="1" dirty="0">
              <a:solidFill>
                <a:srgbClr val="0070C0"/>
              </a:solidFill>
            </a:rPr>
            <a:t>Ages 9-12</a:t>
          </a:r>
        </a:p>
      </dgm:t>
    </dgm:pt>
    <dgm:pt modelId="{8440870C-4B9D-46BB-8F42-891436A91D44}" type="parTrans" cxnId="{6549B5EC-E7C2-4C5A-8AC6-B50B9ECC533C}">
      <dgm:prSet/>
      <dgm:spPr/>
      <dgm:t>
        <a:bodyPr/>
        <a:lstStyle/>
        <a:p>
          <a:endParaRPr lang="en-US"/>
        </a:p>
      </dgm:t>
    </dgm:pt>
    <dgm:pt modelId="{8D178CFA-E378-451E-A872-571C7F2C7318}" type="sibTrans" cxnId="{6549B5EC-E7C2-4C5A-8AC6-B50B9ECC533C}">
      <dgm:prSet/>
      <dgm:spPr/>
      <dgm:t>
        <a:bodyPr/>
        <a:lstStyle/>
        <a:p>
          <a:endParaRPr lang="en-US"/>
        </a:p>
      </dgm:t>
    </dgm:pt>
    <dgm:pt modelId="{8BC21CEF-D459-4C74-A80D-3DD75B2634B0}">
      <dgm:prSet phldrT="[Text]"/>
      <dgm:spPr>
        <a:solidFill>
          <a:schemeClr val="accent2">
            <a:lumMod val="50000"/>
          </a:schemeClr>
        </a:solidFill>
      </dgm:spPr>
      <dgm:t>
        <a:bodyPr/>
        <a:lstStyle/>
        <a:p>
          <a:r>
            <a:rPr lang="en-US" b="1" dirty="0"/>
            <a:t>C</a:t>
          </a:r>
        </a:p>
      </dgm:t>
    </dgm:pt>
    <dgm:pt modelId="{4B287CD0-7D32-4F1E-9110-42ED277C78FF}" type="parTrans" cxnId="{9CD7839C-25FA-4035-B6A9-584A8F5054C2}">
      <dgm:prSet/>
      <dgm:spPr/>
      <dgm:t>
        <a:bodyPr/>
        <a:lstStyle/>
        <a:p>
          <a:endParaRPr lang="en-US"/>
        </a:p>
      </dgm:t>
    </dgm:pt>
    <dgm:pt modelId="{0837CB02-B55D-4D04-8763-C575F74C59F7}" type="sibTrans" cxnId="{9CD7839C-25FA-4035-B6A9-584A8F5054C2}">
      <dgm:prSet/>
      <dgm:spPr/>
      <dgm:t>
        <a:bodyPr/>
        <a:lstStyle/>
        <a:p>
          <a:endParaRPr lang="en-US"/>
        </a:p>
      </dgm:t>
    </dgm:pt>
    <dgm:pt modelId="{F522EEAA-8B71-4743-8D48-21A3EC33D85E}">
      <dgm:prSet phldrT="[Text]"/>
      <dgm:spPr/>
      <dgm:t>
        <a:bodyPr/>
        <a:lstStyle/>
        <a:p>
          <a:r>
            <a:rPr lang="en-US" b="1" dirty="0">
              <a:solidFill>
                <a:srgbClr val="002060"/>
              </a:solidFill>
            </a:rPr>
            <a:t>Senior - Elite</a:t>
          </a:r>
        </a:p>
      </dgm:t>
    </dgm:pt>
    <dgm:pt modelId="{0EA9C246-B3CA-42E1-9894-839F8A88ABD8}" type="parTrans" cxnId="{BF15501C-DC6C-4DE1-8773-3F9706FBA6CF}">
      <dgm:prSet/>
      <dgm:spPr/>
      <dgm:t>
        <a:bodyPr/>
        <a:lstStyle/>
        <a:p>
          <a:endParaRPr lang="en-US"/>
        </a:p>
      </dgm:t>
    </dgm:pt>
    <dgm:pt modelId="{59277181-E3BB-44CF-91D3-ABF1333F49B1}" type="sibTrans" cxnId="{BF15501C-DC6C-4DE1-8773-3F9706FBA6CF}">
      <dgm:prSet/>
      <dgm:spPr/>
      <dgm:t>
        <a:bodyPr/>
        <a:lstStyle/>
        <a:p>
          <a:endParaRPr lang="en-US"/>
        </a:p>
      </dgm:t>
    </dgm:pt>
    <dgm:pt modelId="{80F6D340-CC56-4BF7-B01F-D53C5FDB80F8}">
      <dgm:prSet phldrT="[Text]"/>
      <dgm:spPr/>
      <dgm:t>
        <a:bodyPr/>
        <a:lstStyle/>
        <a:p>
          <a:r>
            <a:rPr lang="en-US" b="1" dirty="0">
              <a:solidFill>
                <a:srgbClr val="0070C0"/>
              </a:solidFill>
            </a:rPr>
            <a:t>13+</a:t>
          </a:r>
        </a:p>
      </dgm:t>
    </dgm:pt>
    <dgm:pt modelId="{2D31987F-BED9-47F8-9D25-7D87D829E0AA}" type="parTrans" cxnId="{6E680063-34ED-449D-B98A-654788EF3254}">
      <dgm:prSet/>
      <dgm:spPr/>
      <dgm:t>
        <a:bodyPr/>
        <a:lstStyle/>
        <a:p>
          <a:endParaRPr lang="en-US"/>
        </a:p>
      </dgm:t>
    </dgm:pt>
    <dgm:pt modelId="{B6CFB1CC-F40F-4B4E-AA07-9C4039BB2EF0}" type="sibTrans" cxnId="{6E680063-34ED-449D-B98A-654788EF3254}">
      <dgm:prSet/>
      <dgm:spPr/>
      <dgm:t>
        <a:bodyPr/>
        <a:lstStyle/>
        <a:p>
          <a:endParaRPr lang="en-US"/>
        </a:p>
      </dgm:t>
    </dgm:pt>
    <dgm:pt modelId="{9F3C1069-91BB-40A7-B58B-3DDBA36DC2A0}" type="pres">
      <dgm:prSet presAssocID="{B1777185-0823-4F54-8467-56F9EE1990A6}" presName="linearFlow" presStyleCnt="0">
        <dgm:presLayoutVars>
          <dgm:dir/>
          <dgm:animLvl val="lvl"/>
          <dgm:resizeHandles val="exact"/>
        </dgm:presLayoutVars>
      </dgm:prSet>
      <dgm:spPr/>
    </dgm:pt>
    <dgm:pt modelId="{6F966D8D-390A-423A-B826-847D665CAA99}" type="pres">
      <dgm:prSet presAssocID="{8647AFB2-8474-4787-ABFB-35FE86C4388E}" presName="composite" presStyleCnt="0"/>
      <dgm:spPr/>
    </dgm:pt>
    <dgm:pt modelId="{F181558D-1262-4DFD-8AE3-534D1A199577}" type="pres">
      <dgm:prSet presAssocID="{8647AFB2-8474-4787-ABFB-35FE86C4388E}" presName="parentText" presStyleLbl="alignNode1" presStyleIdx="0" presStyleCnt="3">
        <dgm:presLayoutVars>
          <dgm:chMax val="1"/>
          <dgm:bulletEnabled val="1"/>
        </dgm:presLayoutVars>
      </dgm:prSet>
      <dgm:spPr/>
    </dgm:pt>
    <dgm:pt modelId="{5D748A2F-51E5-42BA-BD2E-E62DDC9CFAE0}" type="pres">
      <dgm:prSet presAssocID="{8647AFB2-8474-4787-ABFB-35FE86C4388E}" presName="descendantText" presStyleLbl="alignAcc1" presStyleIdx="0" presStyleCnt="3">
        <dgm:presLayoutVars>
          <dgm:bulletEnabled val="1"/>
        </dgm:presLayoutVars>
      </dgm:prSet>
      <dgm:spPr/>
    </dgm:pt>
    <dgm:pt modelId="{4AD70BE1-E030-4507-960F-3BDAEE6B7604}" type="pres">
      <dgm:prSet presAssocID="{B79005FF-1677-4C1C-950A-652CE71FA264}" presName="sp" presStyleCnt="0"/>
      <dgm:spPr/>
    </dgm:pt>
    <dgm:pt modelId="{48596F76-E98E-4B08-8B7C-A50245DAD916}" type="pres">
      <dgm:prSet presAssocID="{DA79E1F2-A81D-441E-B2B5-32899F420A0A}" presName="composite" presStyleCnt="0"/>
      <dgm:spPr/>
    </dgm:pt>
    <dgm:pt modelId="{DE911247-42FF-496A-94B9-7BB4F5883D4F}" type="pres">
      <dgm:prSet presAssocID="{DA79E1F2-A81D-441E-B2B5-32899F420A0A}" presName="parentText" presStyleLbl="alignNode1" presStyleIdx="1" presStyleCnt="3">
        <dgm:presLayoutVars>
          <dgm:chMax val="1"/>
          <dgm:bulletEnabled val="1"/>
        </dgm:presLayoutVars>
      </dgm:prSet>
      <dgm:spPr/>
    </dgm:pt>
    <dgm:pt modelId="{604E170C-2102-4C9F-8BF0-B203B5BBD221}" type="pres">
      <dgm:prSet presAssocID="{DA79E1F2-A81D-441E-B2B5-32899F420A0A}" presName="descendantText" presStyleLbl="alignAcc1" presStyleIdx="1" presStyleCnt="3">
        <dgm:presLayoutVars>
          <dgm:bulletEnabled val="1"/>
        </dgm:presLayoutVars>
      </dgm:prSet>
      <dgm:spPr/>
    </dgm:pt>
    <dgm:pt modelId="{1020A505-CA2D-4B2C-A036-DA20583DD53C}" type="pres">
      <dgm:prSet presAssocID="{0096A234-80A3-4851-8486-04FB5E48B3F4}" presName="sp" presStyleCnt="0"/>
      <dgm:spPr/>
    </dgm:pt>
    <dgm:pt modelId="{C1F0DBF8-DEE8-43D0-9AC5-F6149CFFCDD9}" type="pres">
      <dgm:prSet presAssocID="{8BC21CEF-D459-4C74-A80D-3DD75B2634B0}" presName="composite" presStyleCnt="0"/>
      <dgm:spPr/>
    </dgm:pt>
    <dgm:pt modelId="{C090A5A7-918B-4B30-8357-8502D5DDC941}" type="pres">
      <dgm:prSet presAssocID="{8BC21CEF-D459-4C74-A80D-3DD75B2634B0}" presName="parentText" presStyleLbl="alignNode1" presStyleIdx="2" presStyleCnt="3">
        <dgm:presLayoutVars>
          <dgm:chMax val="1"/>
          <dgm:bulletEnabled val="1"/>
        </dgm:presLayoutVars>
      </dgm:prSet>
      <dgm:spPr/>
    </dgm:pt>
    <dgm:pt modelId="{2F25932A-B235-4BA4-B9F7-AC961D63ABBB}" type="pres">
      <dgm:prSet presAssocID="{8BC21CEF-D459-4C74-A80D-3DD75B2634B0}" presName="descendantText" presStyleLbl="alignAcc1" presStyleIdx="2" presStyleCnt="3">
        <dgm:presLayoutVars>
          <dgm:bulletEnabled val="1"/>
        </dgm:presLayoutVars>
      </dgm:prSet>
      <dgm:spPr/>
    </dgm:pt>
  </dgm:ptLst>
  <dgm:cxnLst>
    <dgm:cxn modelId="{4B33DA0C-1C50-4D47-BF64-98408D864789}" type="presOf" srcId="{CFE49EED-DE91-47DC-BEAE-E4626AB0EC93}" destId="{604E170C-2102-4C9F-8BF0-B203B5BBD221}" srcOrd="0" destOrd="1" presId="urn:microsoft.com/office/officeart/2005/8/layout/chevron2"/>
    <dgm:cxn modelId="{08869810-36BA-4E59-900F-531D60220B15}" srcId="{B1777185-0823-4F54-8467-56F9EE1990A6}" destId="{8647AFB2-8474-4787-ABFB-35FE86C4388E}" srcOrd="0" destOrd="0" parTransId="{2ECEEC9F-52D0-4FE7-BA15-E9A9E35B787A}" sibTransId="{B79005FF-1677-4C1C-950A-652CE71FA264}"/>
    <dgm:cxn modelId="{40B3A313-94B1-4AC5-81AD-162B7CB3A859}" type="presOf" srcId="{B1777185-0823-4F54-8467-56F9EE1990A6}" destId="{9F3C1069-91BB-40A7-B58B-3DDBA36DC2A0}" srcOrd="0" destOrd="0" presId="urn:microsoft.com/office/officeart/2005/8/layout/chevron2"/>
    <dgm:cxn modelId="{BF15501C-DC6C-4DE1-8773-3F9706FBA6CF}" srcId="{8BC21CEF-D459-4C74-A80D-3DD75B2634B0}" destId="{F522EEAA-8B71-4743-8D48-21A3EC33D85E}" srcOrd="0" destOrd="0" parTransId="{0EA9C246-B3CA-42E1-9894-839F8A88ABD8}" sibTransId="{59277181-E3BB-44CF-91D3-ABF1333F49B1}"/>
    <dgm:cxn modelId="{E8F97A5E-5129-4EBC-9A5F-CCB833F840E8}" type="presOf" srcId="{80F6D340-CC56-4BF7-B01F-D53C5FDB80F8}" destId="{2F25932A-B235-4BA4-B9F7-AC961D63ABBB}" srcOrd="0" destOrd="1" presId="urn:microsoft.com/office/officeart/2005/8/layout/chevron2"/>
    <dgm:cxn modelId="{2153B641-E2FD-4E8E-B0A1-D40B8A9CBBE4}" type="presOf" srcId="{D043C76C-E559-4045-B51C-A7C532B4A570}" destId="{5D748A2F-51E5-42BA-BD2E-E62DDC9CFAE0}" srcOrd="0" destOrd="0" presId="urn:microsoft.com/office/officeart/2005/8/layout/chevron2"/>
    <dgm:cxn modelId="{6E680063-34ED-449D-B98A-654788EF3254}" srcId="{8BC21CEF-D459-4C74-A80D-3DD75B2634B0}" destId="{80F6D340-CC56-4BF7-B01F-D53C5FDB80F8}" srcOrd="1" destOrd="0" parTransId="{2D31987F-BED9-47F8-9D25-7D87D829E0AA}" sibTransId="{B6CFB1CC-F40F-4B4E-AA07-9C4039BB2EF0}"/>
    <dgm:cxn modelId="{B218A84A-63A7-41FF-9A75-BB8FF7317A03}" type="presOf" srcId="{F522EEAA-8B71-4743-8D48-21A3EC33D85E}" destId="{2F25932A-B235-4BA4-B9F7-AC961D63ABBB}" srcOrd="0" destOrd="0" presId="urn:microsoft.com/office/officeart/2005/8/layout/chevron2"/>
    <dgm:cxn modelId="{B2CF1753-5E22-48CF-84B0-E541C11E503F}" srcId="{DA79E1F2-A81D-441E-B2B5-32899F420A0A}" destId="{654A8291-2249-412B-BC4C-69581E922424}" srcOrd="0" destOrd="0" parTransId="{C0B93E1F-4F94-4611-9424-E4057088E4B6}" sibTransId="{B3DEB406-9841-4000-9651-5413D62268C6}"/>
    <dgm:cxn modelId="{8FB0167D-701D-4EC8-B186-649A2D34B0D1}" type="presOf" srcId="{8647AFB2-8474-4787-ABFB-35FE86C4388E}" destId="{F181558D-1262-4DFD-8AE3-534D1A199577}" srcOrd="0" destOrd="0" presId="urn:microsoft.com/office/officeart/2005/8/layout/chevron2"/>
    <dgm:cxn modelId="{7B41ED95-44BD-4D05-B4F0-55CC4C672CD9}" srcId="{B1777185-0823-4F54-8467-56F9EE1990A6}" destId="{DA79E1F2-A81D-441E-B2B5-32899F420A0A}" srcOrd="1" destOrd="0" parTransId="{57B0C009-1416-41B2-B0A9-9C68D0C19DC5}" sibTransId="{0096A234-80A3-4851-8486-04FB5E48B3F4}"/>
    <dgm:cxn modelId="{444B1D9C-5A92-487B-8E57-07CC88826ECB}" type="presOf" srcId="{DA79E1F2-A81D-441E-B2B5-32899F420A0A}" destId="{DE911247-42FF-496A-94B9-7BB4F5883D4F}" srcOrd="0" destOrd="0" presId="urn:microsoft.com/office/officeart/2005/8/layout/chevron2"/>
    <dgm:cxn modelId="{9CD7839C-25FA-4035-B6A9-584A8F5054C2}" srcId="{B1777185-0823-4F54-8467-56F9EE1990A6}" destId="{8BC21CEF-D459-4C74-A80D-3DD75B2634B0}" srcOrd="2" destOrd="0" parTransId="{4B287CD0-7D32-4F1E-9110-42ED277C78FF}" sibTransId="{0837CB02-B55D-4D04-8763-C575F74C59F7}"/>
    <dgm:cxn modelId="{4C58F3C1-6D0A-4A1A-9521-A9BB6F80360A}" srcId="{8647AFB2-8474-4787-ABFB-35FE86C4388E}" destId="{D043C76C-E559-4045-B51C-A7C532B4A570}" srcOrd="0" destOrd="0" parTransId="{BBEFEC74-A0C5-4884-804B-AC3B7F1EA40E}" sibTransId="{302101D8-7239-414C-970D-39817F93AA51}"/>
    <dgm:cxn modelId="{E79C9DD5-C3ED-4BFA-9389-2D53365E24C5}" type="presOf" srcId="{771D1E9E-93BB-47E5-AD3A-408CF193F271}" destId="{5D748A2F-51E5-42BA-BD2E-E62DDC9CFAE0}" srcOrd="0" destOrd="1" presId="urn:microsoft.com/office/officeart/2005/8/layout/chevron2"/>
    <dgm:cxn modelId="{24F609DF-97D2-48D1-AD58-B8CEB53150B2}" type="presOf" srcId="{8BC21CEF-D459-4C74-A80D-3DD75B2634B0}" destId="{C090A5A7-918B-4B30-8357-8502D5DDC941}" srcOrd="0" destOrd="0" presId="urn:microsoft.com/office/officeart/2005/8/layout/chevron2"/>
    <dgm:cxn modelId="{6549B5EC-E7C2-4C5A-8AC6-B50B9ECC533C}" srcId="{DA79E1F2-A81D-441E-B2B5-32899F420A0A}" destId="{CFE49EED-DE91-47DC-BEAE-E4626AB0EC93}" srcOrd="1" destOrd="0" parTransId="{8440870C-4B9D-46BB-8F42-891436A91D44}" sibTransId="{8D178CFA-E378-451E-A872-571C7F2C7318}"/>
    <dgm:cxn modelId="{EF6E71F8-067F-4153-88CC-2DA8AB0751AC}" srcId="{8647AFB2-8474-4787-ABFB-35FE86C4388E}" destId="{771D1E9E-93BB-47E5-AD3A-408CF193F271}" srcOrd="1" destOrd="0" parTransId="{B8B9F743-C217-479C-AC6E-3735B149EB13}" sibTransId="{28BE52DB-F335-436A-85BB-D257C62F39AD}"/>
    <dgm:cxn modelId="{9FA389FF-EAF8-428F-A14E-012B9C6E20F9}" type="presOf" srcId="{654A8291-2249-412B-BC4C-69581E922424}" destId="{604E170C-2102-4C9F-8BF0-B203B5BBD221}" srcOrd="0" destOrd="0" presId="urn:microsoft.com/office/officeart/2005/8/layout/chevron2"/>
    <dgm:cxn modelId="{69096786-B6DE-48D9-865A-679AF3496D18}" type="presParOf" srcId="{9F3C1069-91BB-40A7-B58B-3DDBA36DC2A0}" destId="{6F966D8D-390A-423A-B826-847D665CAA99}" srcOrd="0" destOrd="0" presId="urn:microsoft.com/office/officeart/2005/8/layout/chevron2"/>
    <dgm:cxn modelId="{250C40EF-4162-4A2B-9F58-41E23246A016}" type="presParOf" srcId="{6F966D8D-390A-423A-B826-847D665CAA99}" destId="{F181558D-1262-4DFD-8AE3-534D1A199577}" srcOrd="0" destOrd="0" presId="urn:microsoft.com/office/officeart/2005/8/layout/chevron2"/>
    <dgm:cxn modelId="{69440102-9D80-4619-8A66-C230F550EC08}" type="presParOf" srcId="{6F966D8D-390A-423A-B826-847D665CAA99}" destId="{5D748A2F-51E5-42BA-BD2E-E62DDC9CFAE0}" srcOrd="1" destOrd="0" presId="urn:microsoft.com/office/officeart/2005/8/layout/chevron2"/>
    <dgm:cxn modelId="{66538CEC-9E41-410D-884C-B818DB062439}" type="presParOf" srcId="{9F3C1069-91BB-40A7-B58B-3DDBA36DC2A0}" destId="{4AD70BE1-E030-4507-960F-3BDAEE6B7604}" srcOrd="1" destOrd="0" presId="urn:microsoft.com/office/officeart/2005/8/layout/chevron2"/>
    <dgm:cxn modelId="{D36ADFEF-C1D4-4136-95D2-82B4D5E09EC4}" type="presParOf" srcId="{9F3C1069-91BB-40A7-B58B-3DDBA36DC2A0}" destId="{48596F76-E98E-4B08-8B7C-A50245DAD916}" srcOrd="2" destOrd="0" presId="urn:microsoft.com/office/officeart/2005/8/layout/chevron2"/>
    <dgm:cxn modelId="{F53A3FF9-0CC6-4591-A792-F856C1B8CED6}" type="presParOf" srcId="{48596F76-E98E-4B08-8B7C-A50245DAD916}" destId="{DE911247-42FF-496A-94B9-7BB4F5883D4F}" srcOrd="0" destOrd="0" presId="urn:microsoft.com/office/officeart/2005/8/layout/chevron2"/>
    <dgm:cxn modelId="{32A302BA-BBE6-4737-BA34-5144B82D3D0A}" type="presParOf" srcId="{48596F76-E98E-4B08-8B7C-A50245DAD916}" destId="{604E170C-2102-4C9F-8BF0-B203B5BBD221}" srcOrd="1" destOrd="0" presId="urn:microsoft.com/office/officeart/2005/8/layout/chevron2"/>
    <dgm:cxn modelId="{68A9ED04-1792-434D-837D-F688EA7C3BAD}" type="presParOf" srcId="{9F3C1069-91BB-40A7-B58B-3DDBA36DC2A0}" destId="{1020A505-CA2D-4B2C-A036-DA20583DD53C}" srcOrd="3" destOrd="0" presId="urn:microsoft.com/office/officeart/2005/8/layout/chevron2"/>
    <dgm:cxn modelId="{66B2FD30-D09D-45F2-BD8A-4219FDCBEF11}" type="presParOf" srcId="{9F3C1069-91BB-40A7-B58B-3DDBA36DC2A0}" destId="{C1F0DBF8-DEE8-43D0-9AC5-F6149CFFCDD9}" srcOrd="4" destOrd="0" presId="urn:microsoft.com/office/officeart/2005/8/layout/chevron2"/>
    <dgm:cxn modelId="{111A8E1E-F551-471B-8BB1-CA7B746AD7CC}" type="presParOf" srcId="{C1F0DBF8-DEE8-43D0-9AC5-F6149CFFCDD9}" destId="{C090A5A7-918B-4B30-8357-8502D5DDC941}" srcOrd="0" destOrd="0" presId="urn:microsoft.com/office/officeart/2005/8/layout/chevron2"/>
    <dgm:cxn modelId="{246608D2-4E67-4600-AD52-8C3D927615AA}" type="presParOf" srcId="{C1F0DBF8-DEE8-43D0-9AC5-F6149CFFCDD9}" destId="{2F25932A-B235-4BA4-B9F7-AC961D63ABB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F17ABB-9B97-4675-8321-CA6248CCD47E}"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6D221936-3BEE-434F-885A-C23A6A9CEBA4}">
      <dgm:prSet phldrT="[Text]" custT="1"/>
      <dgm:spPr>
        <a:solidFill>
          <a:schemeClr val="accent2">
            <a:lumMod val="50000"/>
          </a:schemeClr>
        </a:solidFill>
      </dgm:spPr>
      <dgm:t>
        <a:bodyPr/>
        <a:lstStyle/>
        <a:p>
          <a:r>
            <a:rPr lang="en-US" sz="2700" b="1" dirty="0"/>
            <a:t>Technical Development</a:t>
          </a:r>
        </a:p>
        <a:p>
          <a:r>
            <a:rPr lang="en-US" sz="2000" b="0" i="1" dirty="0">
              <a:latin typeface="Times New Roman" pitchFamily="18" charset="0"/>
              <a:cs typeface="Times New Roman" pitchFamily="18" charset="0"/>
            </a:rPr>
            <a:t>A path/plan of efficiency</a:t>
          </a:r>
        </a:p>
      </dgm:t>
    </dgm:pt>
    <dgm:pt modelId="{BEB54C75-9F3C-47F0-9F65-016CA55448D9}" type="parTrans" cxnId="{C214F8BA-6225-4605-AC40-99EDAA76D9DE}">
      <dgm:prSet/>
      <dgm:spPr/>
      <dgm:t>
        <a:bodyPr/>
        <a:lstStyle/>
        <a:p>
          <a:endParaRPr lang="en-US"/>
        </a:p>
      </dgm:t>
    </dgm:pt>
    <dgm:pt modelId="{FF139193-9D3B-4882-AC8F-5515D189E395}" type="sibTrans" cxnId="{C214F8BA-6225-4605-AC40-99EDAA76D9DE}">
      <dgm:prSet/>
      <dgm:spPr/>
      <dgm:t>
        <a:bodyPr/>
        <a:lstStyle/>
        <a:p>
          <a:endParaRPr lang="en-US"/>
        </a:p>
      </dgm:t>
    </dgm:pt>
    <dgm:pt modelId="{DFF8AF10-3F76-4BE4-96DB-7E7F1C17B9CF}">
      <dgm:prSet phldrT="[Text]" custT="1"/>
      <dgm:spPr>
        <a:solidFill>
          <a:schemeClr val="accent6">
            <a:lumMod val="75000"/>
          </a:schemeClr>
        </a:solidFill>
      </dgm:spPr>
      <dgm:t>
        <a:bodyPr/>
        <a:lstStyle/>
        <a:p>
          <a:r>
            <a:rPr lang="en-US" sz="2900" b="1" dirty="0"/>
            <a:t>Training</a:t>
          </a:r>
        </a:p>
        <a:p>
          <a:r>
            <a:rPr lang="en-US" sz="2000" b="0" i="1" dirty="0">
              <a:latin typeface="Times New Roman" pitchFamily="18" charset="0"/>
              <a:cs typeface="Times New Roman" pitchFamily="18" charset="0"/>
            </a:rPr>
            <a:t>Efficient, intelligent, and process-based</a:t>
          </a:r>
        </a:p>
      </dgm:t>
    </dgm:pt>
    <dgm:pt modelId="{549BBC61-E8C7-4C16-B09E-731B57BD1F88}" type="parTrans" cxnId="{FE88D957-05FF-49DF-BAD2-7DD0CC25A214}">
      <dgm:prSet/>
      <dgm:spPr/>
      <dgm:t>
        <a:bodyPr/>
        <a:lstStyle/>
        <a:p>
          <a:endParaRPr lang="en-US"/>
        </a:p>
      </dgm:t>
    </dgm:pt>
    <dgm:pt modelId="{AC1B3E9B-79E4-487C-A7A0-B7B2142E4BAE}" type="sibTrans" cxnId="{FE88D957-05FF-49DF-BAD2-7DD0CC25A214}">
      <dgm:prSet/>
      <dgm:spPr/>
      <dgm:t>
        <a:bodyPr/>
        <a:lstStyle/>
        <a:p>
          <a:endParaRPr lang="en-US"/>
        </a:p>
      </dgm:t>
    </dgm:pt>
    <dgm:pt modelId="{AC0FD1DC-4C4F-4CCB-AC06-97CF244BEEAB}">
      <dgm:prSet phldrT="[Text]" custT="1"/>
      <dgm:spPr>
        <a:solidFill>
          <a:schemeClr val="accent3">
            <a:lumMod val="50000"/>
          </a:schemeClr>
        </a:solidFill>
      </dgm:spPr>
      <dgm:t>
        <a:bodyPr/>
        <a:lstStyle/>
        <a:p>
          <a:r>
            <a:rPr lang="en-US" sz="2700" b="1" dirty="0"/>
            <a:t>Coach Competence</a:t>
          </a:r>
        </a:p>
        <a:p>
          <a:r>
            <a:rPr lang="en-US" sz="2000" b="0" i="1" dirty="0">
              <a:latin typeface="Times New Roman" pitchFamily="18" charset="0"/>
              <a:cs typeface="Times New Roman" pitchFamily="18" charset="0"/>
            </a:rPr>
            <a:t>Knowledge, passion, drive – to develop talent, AND team</a:t>
          </a:r>
        </a:p>
      </dgm:t>
    </dgm:pt>
    <dgm:pt modelId="{3A79758D-5D05-4A27-9503-D6D33B85CE30}" type="parTrans" cxnId="{6683C30E-8397-4AF1-A82D-C10B9B9A66E7}">
      <dgm:prSet/>
      <dgm:spPr/>
      <dgm:t>
        <a:bodyPr/>
        <a:lstStyle/>
        <a:p>
          <a:endParaRPr lang="en-US"/>
        </a:p>
      </dgm:t>
    </dgm:pt>
    <dgm:pt modelId="{AED75102-E33B-4F3C-BBC8-23BC84778AA3}" type="sibTrans" cxnId="{6683C30E-8397-4AF1-A82D-C10B9B9A66E7}">
      <dgm:prSet/>
      <dgm:spPr/>
      <dgm:t>
        <a:bodyPr/>
        <a:lstStyle/>
        <a:p>
          <a:endParaRPr lang="en-US"/>
        </a:p>
      </dgm:t>
    </dgm:pt>
    <dgm:pt modelId="{87D2F51A-232B-4B1B-952F-CCB4FFC3EFB3}">
      <dgm:prSet phldrT="[Text]" custT="1"/>
      <dgm:spPr>
        <a:solidFill>
          <a:srgbClr val="002060"/>
        </a:solidFill>
      </dgm:spPr>
      <dgm:t>
        <a:bodyPr/>
        <a:lstStyle/>
        <a:p>
          <a:r>
            <a:rPr lang="en-US" sz="2700" b="1" dirty="0"/>
            <a:t>Organization Planning</a:t>
          </a:r>
        </a:p>
        <a:p>
          <a:r>
            <a:rPr lang="en-US" sz="2000" b="0" i="1" dirty="0">
              <a:latin typeface="Times New Roman" pitchFamily="18" charset="0"/>
              <a:cs typeface="Times New Roman" pitchFamily="18" charset="0"/>
            </a:rPr>
            <a:t>A path and structure for success for everyone</a:t>
          </a:r>
        </a:p>
      </dgm:t>
    </dgm:pt>
    <dgm:pt modelId="{98DDE5B3-7200-4762-85CB-536F7D1DB6A8}" type="parTrans" cxnId="{BE9D7B01-1995-4E99-9908-C40B432EC554}">
      <dgm:prSet/>
      <dgm:spPr/>
      <dgm:t>
        <a:bodyPr/>
        <a:lstStyle/>
        <a:p>
          <a:endParaRPr lang="en-US"/>
        </a:p>
      </dgm:t>
    </dgm:pt>
    <dgm:pt modelId="{A78EA980-832F-446B-BA0A-06098A104DAC}" type="sibTrans" cxnId="{BE9D7B01-1995-4E99-9908-C40B432EC554}">
      <dgm:prSet/>
      <dgm:spPr/>
      <dgm:t>
        <a:bodyPr/>
        <a:lstStyle/>
        <a:p>
          <a:endParaRPr lang="en-US"/>
        </a:p>
      </dgm:t>
    </dgm:pt>
    <dgm:pt modelId="{258B7BAE-5780-4266-A697-E42098DD34F1}" type="pres">
      <dgm:prSet presAssocID="{06F17ABB-9B97-4675-8321-CA6248CCD47E}" presName="matrix" presStyleCnt="0">
        <dgm:presLayoutVars>
          <dgm:chMax val="1"/>
          <dgm:dir/>
          <dgm:resizeHandles val="exact"/>
        </dgm:presLayoutVars>
      </dgm:prSet>
      <dgm:spPr/>
    </dgm:pt>
    <dgm:pt modelId="{B7388568-AD28-4922-8F71-BA59A018E886}" type="pres">
      <dgm:prSet presAssocID="{06F17ABB-9B97-4675-8321-CA6248CCD47E}" presName="axisShape" presStyleLbl="bgShp" presStyleIdx="0" presStyleCnt="1"/>
      <dgm:spPr/>
    </dgm:pt>
    <dgm:pt modelId="{3B1E3F92-0297-4E35-9053-81983D76FA3B}" type="pres">
      <dgm:prSet presAssocID="{06F17ABB-9B97-4675-8321-CA6248CCD47E}" presName="rect1" presStyleLbl="node1" presStyleIdx="0" presStyleCnt="4">
        <dgm:presLayoutVars>
          <dgm:chMax val="0"/>
          <dgm:chPref val="0"/>
          <dgm:bulletEnabled val="1"/>
        </dgm:presLayoutVars>
      </dgm:prSet>
      <dgm:spPr/>
    </dgm:pt>
    <dgm:pt modelId="{C87FC5AC-4705-4D1B-8289-FA280375474A}" type="pres">
      <dgm:prSet presAssocID="{06F17ABB-9B97-4675-8321-CA6248CCD47E}" presName="rect2" presStyleLbl="node1" presStyleIdx="1" presStyleCnt="4">
        <dgm:presLayoutVars>
          <dgm:chMax val="0"/>
          <dgm:chPref val="0"/>
          <dgm:bulletEnabled val="1"/>
        </dgm:presLayoutVars>
      </dgm:prSet>
      <dgm:spPr/>
    </dgm:pt>
    <dgm:pt modelId="{D00E8BB2-FD95-4D46-8B0C-16DD0BE7BC44}" type="pres">
      <dgm:prSet presAssocID="{06F17ABB-9B97-4675-8321-CA6248CCD47E}" presName="rect3" presStyleLbl="node1" presStyleIdx="2" presStyleCnt="4">
        <dgm:presLayoutVars>
          <dgm:chMax val="0"/>
          <dgm:chPref val="0"/>
          <dgm:bulletEnabled val="1"/>
        </dgm:presLayoutVars>
      </dgm:prSet>
      <dgm:spPr/>
    </dgm:pt>
    <dgm:pt modelId="{E4CAC649-3192-4C0B-A61A-F7DA0466C831}" type="pres">
      <dgm:prSet presAssocID="{06F17ABB-9B97-4675-8321-CA6248CCD47E}" presName="rect4" presStyleLbl="node1" presStyleIdx="3" presStyleCnt="4">
        <dgm:presLayoutVars>
          <dgm:chMax val="0"/>
          <dgm:chPref val="0"/>
          <dgm:bulletEnabled val="1"/>
        </dgm:presLayoutVars>
      </dgm:prSet>
      <dgm:spPr/>
    </dgm:pt>
  </dgm:ptLst>
  <dgm:cxnLst>
    <dgm:cxn modelId="{BE9D7B01-1995-4E99-9908-C40B432EC554}" srcId="{06F17ABB-9B97-4675-8321-CA6248CCD47E}" destId="{87D2F51A-232B-4B1B-952F-CCB4FFC3EFB3}" srcOrd="3" destOrd="0" parTransId="{98DDE5B3-7200-4762-85CB-536F7D1DB6A8}" sibTransId="{A78EA980-832F-446B-BA0A-06098A104DAC}"/>
    <dgm:cxn modelId="{6683C30E-8397-4AF1-A82D-C10B9B9A66E7}" srcId="{06F17ABB-9B97-4675-8321-CA6248CCD47E}" destId="{AC0FD1DC-4C4F-4CCB-AC06-97CF244BEEAB}" srcOrd="2" destOrd="0" parTransId="{3A79758D-5D05-4A27-9503-D6D33B85CE30}" sibTransId="{AED75102-E33B-4F3C-BBC8-23BC84778AA3}"/>
    <dgm:cxn modelId="{2F403A3E-8FEF-43A0-88CB-E54767908624}" type="presOf" srcId="{87D2F51A-232B-4B1B-952F-CCB4FFC3EFB3}" destId="{E4CAC649-3192-4C0B-A61A-F7DA0466C831}" srcOrd="0" destOrd="0" presId="urn:microsoft.com/office/officeart/2005/8/layout/matrix2"/>
    <dgm:cxn modelId="{FE88D957-05FF-49DF-BAD2-7DD0CC25A214}" srcId="{06F17ABB-9B97-4675-8321-CA6248CCD47E}" destId="{DFF8AF10-3F76-4BE4-96DB-7E7F1C17B9CF}" srcOrd="1" destOrd="0" parTransId="{549BBC61-E8C7-4C16-B09E-731B57BD1F88}" sibTransId="{AC1B3E9B-79E4-487C-A7A0-B7B2142E4BAE}"/>
    <dgm:cxn modelId="{53111489-3FAF-45FB-9501-059B0315408C}" type="presOf" srcId="{6D221936-3BEE-434F-885A-C23A6A9CEBA4}" destId="{3B1E3F92-0297-4E35-9053-81983D76FA3B}" srcOrd="0" destOrd="0" presId="urn:microsoft.com/office/officeart/2005/8/layout/matrix2"/>
    <dgm:cxn modelId="{C214F8BA-6225-4605-AC40-99EDAA76D9DE}" srcId="{06F17ABB-9B97-4675-8321-CA6248CCD47E}" destId="{6D221936-3BEE-434F-885A-C23A6A9CEBA4}" srcOrd="0" destOrd="0" parTransId="{BEB54C75-9F3C-47F0-9F65-016CA55448D9}" sibTransId="{FF139193-9D3B-4882-AC8F-5515D189E395}"/>
    <dgm:cxn modelId="{B376D4C1-1469-405E-B515-7DE724AFAD00}" type="presOf" srcId="{DFF8AF10-3F76-4BE4-96DB-7E7F1C17B9CF}" destId="{C87FC5AC-4705-4D1B-8289-FA280375474A}" srcOrd="0" destOrd="0" presId="urn:microsoft.com/office/officeart/2005/8/layout/matrix2"/>
    <dgm:cxn modelId="{24107AD1-9188-40A4-BD9F-7953D1E28FB8}" type="presOf" srcId="{06F17ABB-9B97-4675-8321-CA6248CCD47E}" destId="{258B7BAE-5780-4266-A697-E42098DD34F1}" srcOrd="0" destOrd="0" presId="urn:microsoft.com/office/officeart/2005/8/layout/matrix2"/>
    <dgm:cxn modelId="{B94900D2-7E2F-4693-B447-8945E85D675D}" type="presOf" srcId="{AC0FD1DC-4C4F-4CCB-AC06-97CF244BEEAB}" destId="{D00E8BB2-FD95-4D46-8B0C-16DD0BE7BC44}" srcOrd="0" destOrd="0" presId="urn:microsoft.com/office/officeart/2005/8/layout/matrix2"/>
    <dgm:cxn modelId="{A6C77612-940A-412E-BA7D-B065762E5108}" type="presParOf" srcId="{258B7BAE-5780-4266-A697-E42098DD34F1}" destId="{B7388568-AD28-4922-8F71-BA59A018E886}" srcOrd="0" destOrd="0" presId="urn:microsoft.com/office/officeart/2005/8/layout/matrix2"/>
    <dgm:cxn modelId="{89E64F1B-8C3C-44EE-813F-23079B96BE57}" type="presParOf" srcId="{258B7BAE-5780-4266-A697-E42098DD34F1}" destId="{3B1E3F92-0297-4E35-9053-81983D76FA3B}" srcOrd="1" destOrd="0" presId="urn:microsoft.com/office/officeart/2005/8/layout/matrix2"/>
    <dgm:cxn modelId="{E9D1208A-B2CD-43F3-9616-1100BCCDD48D}" type="presParOf" srcId="{258B7BAE-5780-4266-A697-E42098DD34F1}" destId="{C87FC5AC-4705-4D1B-8289-FA280375474A}" srcOrd="2" destOrd="0" presId="urn:microsoft.com/office/officeart/2005/8/layout/matrix2"/>
    <dgm:cxn modelId="{87F90EA5-8677-4680-912E-6030F00677DE}" type="presParOf" srcId="{258B7BAE-5780-4266-A697-E42098DD34F1}" destId="{D00E8BB2-FD95-4D46-8B0C-16DD0BE7BC44}" srcOrd="3" destOrd="0" presId="urn:microsoft.com/office/officeart/2005/8/layout/matrix2"/>
    <dgm:cxn modelId="{192DF81D-EB5D-4D57-9060-BC837C44951E}" type="presParOf" srcId="{258B7BAE-5780-4266-A697-E42098DD34F1}" destId="{E4CAC649-3192-4C0B-A61A-F7DA0466C831}"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D722CE-6F76-419D-98C7-E0E70375E6E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2620038-4074-415F-B7D2-E07A932F5BF1}">
      <dgm:prSet phldrT="[Text]"/>
      <dgm:spPr>
        <a:solidFill>
          <a:schemeClr val="accent2">
            <a:lumMod val="60000"/>
            <a:lumOff val="40000"/>
          </a:schemeClr>
        </a:solidFill>
      </dgm:spPr>
      <dgm:t>
        <a:bodyPr/>
        <a:lstStyle/>
        <a:p>
          <a:endParaRPr lang="en-US" b="1" dirty="0">
            <a:solidFill>
              <a:schemeClr val="tx1"/>
            </a:solidFill>
          </a:endParaRPr>
        </a:p>
        <a:p>
          <a:r>
            <a:rPr lang="en-US" b="1" dirty="0">
              <a:solidFill>
                <a:schemeClr val="tx1"/>
              </a:solidFill>
            </a:rPr>
            <a:t>Efficiency	</a:t>
          </a:r>
        </a:p>
      </dgm:t>
    </dgm:pt>
    <dgm:pt modelId="{DA2BBB7A-7ECC-4CEE-9425-824F72D7510B}" type="parTrans" cxnId="{F766E7D7-D236-4C77-88E3-517FAABEC38B}">
      <dgm:prSet/>
      <dgm:spPr/>
      <dgm:t>
        <a:bodyPr/>
        <a:lstStyle/>
        <a:p>
          <a:endParaRPr lang="en-US"/>
        </a:p>
      </dgm:t>
    </dgm:pt>
    <dgm:pt modelId="{5653C14A-0FA3-44F2-B4C7-B6ABC1009300}" type="sibTrans" cxnId="{F766E7D7-D236-4C77-88E3-517FAABEC38B}">
      <dgm:prSet/>
      <dgm:spPr/>
      <dgm:t>
        <a:bodyPr/>
        <a:lstStyle/>
        <a:p>
          <a:endParaRPr lang="en-US" dirty="0"/>
        </a:p>
      </dgm:t>
    </dgm:pt>
    <dgm:pt modelId="{58E42450-EBD2-4F38-95DF-5DED9F77B685}">
      <dgm:prSet phldrT="[Text]"/>
      <dgm:spPr>
        <a:solidFill>
          <a:schemeClr val="accent2">
            <a:lumMod val="75000"/>
          </a:schemeClr>
        </a:solidFill>
      </dgm:spPr>
      <dgm:t>
        <a:bodyPr/>
        <a:lstStyle/>
        <a:p>
          <a:r>
            <a:rPr lang="en-US" b="1" dirty="0"/>
            <a:t>Training</a:t>
          </a:r>
        </a:p>
      </dgm:t>
    </dgm:pt>
    <dgm:pt modelId="{FDF0FBFE-E261-4138-A81F-C47447915B5B}" type="parTrans" cxnId="{82A50844-7DF7-4933-BE4C-577CEBA37725}">
      <dgm:prSet/>
      <dgm:spPr/>
      <dgm:t>
        <a:bodyPr/>
        <a:lstStyle/>
        <a:p>
          <a:endParaRPr lang="en-US"/>
        </a:p>
      </dgm:t>
    </dgm:pt>
    <dgm:pt modelId="{49F6EB5C-6AB6-45D3-996A-BCD2F9C4C324}" type="sibTrans" cxnId="{82A50844-7DF7-4933-BE4C-577CEBA37725}">
      <dgm:prSet/>
      <dgm:spPr/>
      <dgm:t>
        <a:bodyPr/>
        <a:lstStyle/>
        <a:p>
          <a:endParaRPr lang="en-US" dirty="0"/>
        </a:p>
      </dgm:t>
    </dgm:pt>
    <dgm:pt modelId="{C6FDE3C5-CFB7-4BD5-97A5-5F3A5AF2218A}">
      <dgm:prSet phldrT="[Text]"/>
      <dgm:spPr>
        <a:solidFill>
          <a:schemeClr val="accent2">
            <a:lumMod val="50000"/>
          </a:schemeClr>
        </a:solidFill>
      </dgm:spPr>
      <dgm:t>
        <a:bodyPr/>
        <a:lstStyle/>
        <a:p>
          <a:r>
            <a:rPr lang="en-US" b="1" dirty="0"/>
            <a:t>Racing</a:t>
          </a:r>
        </a:p>
      </dgm:t>
    </dgm:pt>
    <dgm:pt modelId="{357E4D69-FD50-4EFD-ADE0-F84877085DC0}" type="parTrans" cxnId="{7969B2CD-184E-41F8-A189-8B30F053DFE5}">
      <dgm:prSet/>
      <dgm:spPr/>
      <dgm:t>
        <a:bodyPr/>
        <a:lstStyle/>
        <a:p>
          <a:endParaRPr lang="en-US"/>
        </a:p>
      </dgm:t>
    </dgm:pt>
    <dgm:pt modelId="{584A2EE0-F8C1-460A-A559-DEEBF6967E45}" type="sibTrans" cxnId="{7969B2CD-184E-41F8-A189-8B30F053DFE5}">
      <dgm:prSet/>
      <dgm:spPr/>
      <dgm:t>
        <a:bodyPr/>
        <a:lstStyle/>
        <a:p>
          <a:endParaRPr lang="en-US" dirty="0"/>
        </a:p>
      </dgm:t>
    </dgm:pt>
    <dgm:pt modelId="{A94EEBB4-B5CF-4C76-8E65-D46C2A2BDB71}" type="pres">
      <dgm:prSet presAssocID="{1ED722CE-6F76-419D-98C7-E0E70375E6E5}" presName="cycle" presStyleCnt="0">
        <dgm:presLayoutVars>
          <dgm:dir/>
          <dgm:resizeHandles val="exact"/>
        </dgm:presLayoutVars>
      </dgm:prSet>
      <dgm:spPr/>
    </dgm:pt>
    <dgm:pt modelId="{5616578B-CB9A-44CE-82BB-54016FAD04C0}" type="pres">
      <dgm:prSet presAssocID="{72620038-4074-415F-B7D2-E07A932F5BF1}" presName="node" presStyleLbl="node1" presStyleIdx="0" presStyleCnt="3">
        <dgm:presLayoutVars>
          <dgm:bulletEnabled val="1"/>
        </dgm:presLayoutVars>
      </dgm:prSet>
      <dgm:spPr/>
    </dgm:pt>
    <dgm:pt modelId="{2600EA96-A556-4EB3-B305-48BEC121FC7B}" type="pres">
      <dgm:prSet presAssocID="{5653C14A-0FA3-44F2-B4C7-B6ABC1009300}" presName="sibTrans" presStyleLbl="sibTrans2D1" presStyleIdx="0" presStyleCnt="3"/>
      <dgm:spPr/>
    </dgm:pt>
    <dgm:pt modelId="{D5FD2207-258E-4A2B-8BEE-6AC30AAEC2A1}" type="pres">
      <dgm:prSet presAssocID="{5653C14A-0FA3-44F2-B4C7-B6ABC1009300}" presName="connectorText" presStyleLbl="sibTrans2D1" presStyleIdx="0" presStyleCnt="3"/>
      <dgm:spPr/>
    </dgm:pt>
    <dgm:pt modelId="{11BA8787-E346-4DD4-A364-E8B2D858DAF9}" type="pres">
      <dgm:prSet presAssocID="{58E42450-EBD2-4F38-95DF-5DED9F77B685}" presName="node" presStyleLbl="node1" presStyleIdx="1" presStyleCnt="3">
        <dgm:presLayoutVars>
          <dgm:bulletEnabled val="1"/>
        </dgm:presLayoutVars>
      </dgm:prSet>
      <dgm:spPr/>
    </dgm:pt>
    <dgm:pt modelId="{9EF1F219-18EC-43BD-B62A-74685818CF46}" type="pres">
      <dgm:prSet presAssocID="{49F6EB5C-6AB6-45D3-996A-BCD2F9C4C324}" presName="sibTrans" presStyleLbl="sibTrans2D1" presStyleIdx="1" presStyleCnt="3"/>
      <dgm:spPr/>
    </dgm:pt>
    <dgm:pt modelId="{52A2B953-F3B1-4BC4-AFBF-239F75D51096}" type="pres">
      <dgm:prSet presAssocID="{49F6EB5C-6AB6-45D3-996A-BCD2F9C4C324}" presName="connectorText" presStyleLbl="sibTrans2D1" presStyleIdx="1" presStyleCnt="3"/>
      <dgm:spPr/>
    </dgm:pt>
    <dgm:pt modelId="{1813E775-B960-40B3-8C05-1738BCE01622}" type="pres">
      <dgm:prSet presAssocID="{C6FDE3C5-CFB7-4BD5-97A5-5F3A5AF2218A}" presName="node" presStyleLbl="node1" presStyleIdx="2" presStyleCnt="3">
        <dgm:presLayoutVars>
          <dgm:bulletEnabled val="1"/>
        </dgm:presLayoutVars>
      </dgm:prSet>
      <dgm:spPr/>
    </dgm:pt>
    <dgm:pt modelId="{8581FCBE-CC3E-4CF4-ABF5-F91010AAE725}" type="pres">
      <dgm:prSet presAssocID="{584A2EE0-F8C1-460A-A559-DEEBF6967E45}" presName="sibTrans" presStyleLbl="sibTrans2D1" presStyleIdx="2" presStyleCnt="3"/>
      <dgm:spPr/>
    </dgm:pt>
    <dgm:pt modelId="{2E381005-A234-439E-A4E9-5FC8AE32D904}" type="pres">
      <dgm:prSet presAssocID="{584A2EE0-F8C1-460A-A559-DEEBF6967E45}" presName="connectorText" presStyleLbl="sibTrans2D1" presStyleIdx="2" presStyleCnt="3"/>
      <dgm:spPr/>
    </dgm:pt>
  </dgm:ptLst>
  <dgm:cxnLst>
    <dgm:cxn modelId="{0F6B580D-99D5-4FEB-8B99-1DC97910C5C7}" type="presOf" srcId="{49F6EB5C-6AB6-45D3-996A-BCD2F9C4C324}" destId="{52A2B953-F3B1-4BC4-AFBF-239F75D51096}" srcOrd="1" destOrd="0" presId="urn:microsoft.com/office/officeart/2005/8/layout/cycle2"/>
    <dgm:cxn modelId="{AC7DB116-B5BB-4925-A04A-18E95EA2A91B}" type="presOf" srcId="{5653C14A-0FA3-44F2-B4C7-B6ABC1009300}" destId="{D5FD2207-258E-4A2B-8BEE-6AC30AAEC2A1}" srcOrd="1" destOrd="0" presId="urn:microsoft.com/office/officeart/2005/8/layout/cycle2"/>
    <dgm:cxn modelId="{89E6661C-DCEE-44D8-91CC-FC205CC98A32}" type="presOf" srcId="{584A2EE0-F8C1-460A-A559-DEEBF6967E45}" destId="{2E381005-A234-439E-A4E9-5FC8AE32D904}" srcOrd="1" destOrd="0" presId="urn:microsoft.com/office/officeart/2005/8/layout/cycle2"/>
    <dgm:cxn modelId="{89E93861-74F9-4706-9E30-D5A4523410A9}" type="presOf" srcId="{72620038-4074-415F-B7D2-E07A932F5BF1}" destId="{5616578B-CB9A-44CE-82BB-54016FAD04C0}" srcOrd="0" destOrd="0" presId="urn:microsoft.com/office/officeart/2005/8/layout/cycle2"/>
    <dgm:cxn modelId="{82A50844-7DF7-4933-BE4C-577CEBA37725}" srcId="{1ED722CE-6F76-419D-98C7-E0E70375E6E5}" destId="{58E42450-EBD2-4F38-95DF-5DED9F77B685}" srcOrd="1" destOrd="0" parTransId="{FDF0FBFE-E261-4138-A81F-C47447915B5B}" sibTransId="{49F6EB5C-6AB6-45D3-996A-BCD2F9C4C324}"/>
    <dgm:cxn modelId="{21DB3054-8712-4EF9-8A11-45B4FD658690}" type="presOf" srcId="{1ED722CE-6F76-419D-98C7-E0E70375E6E5}" destId="{A94EEBB4-B5CF-4C76-8E65-D46C2A2BDB71}" srcOrd="0" destOrd="0" presId="urn:microsoft.com/office/officeart/2005/8/layout/cycle2"/>
    <dgm:cxn modelId="{58ABB757-D957-4DB9-AF8C-7773D0C4CCC8}" type="presOf" srcId="{5653C14A-0FA3-44F2-B4C7-B6ABC1009300}" destId="{2600EA96-A556-4EB3-B305-48BEC121FC7B}" srcOrd="0" destOrd="0" presId="urn:microsoft.com/office/officeart/2005/8/layout/cycle2"/>
    <dgm:cxn modelId="{BA28A57A-5639-47EE-B93B-EA8463B7712D}" type="presOf" srcId="{49F6EB5C-6AB6-45D3-996A-BCD2F9C4C324}" destId="{9EF1F219-18EC-43BD-B62A-74685818CF46}" srcOrd="0" destOrd="0" presId="urn:microsoft.com/office/officeart/2005/8/layout/cycle2"/>
    <dgm:cxn modelId="{0901037F-6E8B-4FE0-AF59-5D82584DE700}" type="presOf" srcId="{584A2EE0-F8C1-460A-A559-DEEBF6967E45}" destId="{8581FCBE-CC3E-4CF4-ABF5-F91010AAE725}" srcOrd="0" destOrd="0" presId="urn:microsoft.com/office/officeart/2005/8/layout/cycle2"/>
    <dgm:cxn modelId="{E616CC9F-7BA6-4FD2-B256-24783AC6C40B}" type="presOf" srcId="{C6FDE3C5-CFB7-4BD5-97A5-5F3A5AF2218A}" destId="{1813E775-B960-40B3-8C05-1738BCE01622}" srcOrd="0" destOrd="0" presId="urn:microsoft.com/office/officeart/2005/8/layout/cycle2"/>
    <dgm:cxn modelId="{9AE001AF-F4B2-4B8C-9FAF-77014B516438}" type="presOf" srcId="{58E42450-EBD2-4F38-95DF-5DED9F77B685}" destId="{11BA8787-E346-4DD4-A364-E8B2D858DAF9}" srcOrd="0" destOrd="0" presId="urn:microsoft.com/office/officeart/2005/8/layout/cycle2"/>
    <dgm:cxn modelId="{7969B2CD-184E-41F8-A189-8B30F053DFE5}" srcId="{1ED722CE-6F76-419D-98C7-E0E70375E6E5}" destId="{C6FDE3C5-CFB7-4BD5-97A5-5F3A5AF2218A}" srcOrd="2" destOrd="0" parTransId="{357E4D69-FD50-4EFD-ADE0-F84877085DC0}" sibTransId="{584A2EE0-F8C1-460A-A559-DEEBF6967E45}"/>
    <dgm:cxn modelId="{F766E7D7-D236-4C77-88E3-517FAABEC38B}" srcId="{1ED722CE-6F76-419D-98C7-E0E70375E6E5}" destId="{72620038-4074-415F-B7D2-E07A932F5BF1}" srcOrd="0" destOrd="0" parTransId="{DA2BBB7A-7ECC-4CEE-9425-824F72D7510B}" sibTransId="{5653C14A-0FA3-44F2-B4C7-B6ABC1009300}"/>
    <dgm:cxn modelId="{F862CF5C-791F-4B9C-9FE8-01CB6ACAFD7C}" type="presParOf" srcId="{A94EEBB4-B5CF-4C76-8E65-D46C2A2BDB71}" destId="{5616578B-CB9A-44CE-82BB-54016FAD04C0}" srcOrd="0" destOrd="0" presId="urn:microsoft.com/office/officeart/2005/8/layout/cycle2"/>
    <dgm:cxn modelId="{8B8F5C7A-277B-4A9A-8CC6-3241BE8B55D3}" type="presParOf" srcId="{A94EEBB4-B5CF-4C76-8E65-D46C2A2BDB71}" destId="{2600EA96-A556-4EB3-B305-48BEC121FC7B}" srcOrd="1" destOrd="0" presId="urn:microsoft.com/office/officeart/2005/8/layout/cycle2"/>
    <dgm:cxn modelId="{25B60149-492F-493B-881C-3D3701B6DC49}" type="presParOf" srcId="{2600EA96-A556-4EB3-B305-48BEC121FC7B}" destId="{D5FD2207-258E-4A2B-8BEE-6AC30AAEC2A1}" srcOrd="0" destOrd="0" presId="urn:microsoft.com/office/officeart/2005/8/layout/cycle2"/>
    <dgm:cxn modelId="{B44D4E19-B1CD-4F73-8634-DD2E00EDED1B}" type="presParOf" srcId="{A94EEBB4-B5CF-4C76-8E65-D46C2A2BDB71}" destId="{11BA8787-E346-4DD4-A364-E8B2D858DAF9}" srcOrd="2" destOrd="0" presId="urn:microsoft.com/office/officeart/2005/8/layout/cycle2"/>
    <dgm:cxn modelId="{F27AA853-0F4A-4E0E-ADDE-F5CD9C9A633A}" type="presParOf" srcId="{A94EEBB4-B5CF-4C76-8E65-D46C2A2BDB71}" destId="{9EF1F219-18EC-43BD-B62A-74685818CF46}" srcOrd="3" destOrd="0" presId="urn:microsoft.com/office/officeart/2005/8/layout/cycle2"/>
    <dgm:cxn modelId="{6D4D23AE-6B76-4413-B8AC-05B37A9931D3}" type="presParOf" srcId="{9EF1F219-18EC-43BD-B62A-74685818CF46}" destId="{52A2B953-F3B1-4BC4-AFBF-239F75D51096}" srcOrd="0" destOrd="0" presId="urn:microsoft.com/office/officeart/2005/8/layout/cycle2"/>
    <dgm:cxn modelId="{08F99616-F1F2-4C91-9F5C-B01435E06273}" type="presParOf" srcId="{A94EEBB4-B5CF-4C76-8E65-D46C2A2BDB71}" destId="{1813E775-B960-40B3-8C05-1738BCE01622}" srcOrd="4" destOrd="0" presId="urn:microsoft.com/office/officeart/2005/8/layout/cycle2"/>
    <dgm:cxn modelId="{55E8D1D5-FCA5-419F-995B-213238AD65DC}" type="presParOf" srcId="{A94EEBB4-B5CF-4C76-8E65-D46C2A2BDB71}" destId="{8581FCBE-CC3E-4CF4-ABF5-F91010AAE725}" srcOrd="5" destOrd="0" presId="urn:microsoft.com/office/officeart/2005/8/layout/cycle2"/>
    <dgm:cxn modelId="{2649016B-D479-469F-9020-50AD06ACE035}" type="presParOf" srcId="{8581FCBE-CC3E-4CF4-ABF5-F91010AAE725}" destId="{2E381005-A234-439E-A4E9-5FC8AE32D90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D722CE-6F76-419D-98C7-E0E70375E6E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8E42450-EBD2-4F38-95DF-5DED9F77B685}">
      <dgm:prSet phldrT="[Text]" custT="1"/>
      <dgm:spPr/>
      <dgm:t>
        <a:bodyPr/>
        <a:lstStyle/>
        <a:p>
          <a:r>
            <a:rPr lang="en-US" sz="1600" b="1" u="sng" dirty="0"/>
            <a:t>Understanding</a:t>
          </a:r>
        </a:p>
        <a:p>
          <a:r>
            <a:rPr lang="en-US" sz="1600" b="0" i="1" dirty="0">
              <a:latin typeface="Times New Roman" pitchFamily="18" charset="0"/>
              <a:cs typeface="Times New Roman" pitchFamily="18" charset="0"/>
            </a:rPr>
            <a:t>purpose</a:t>
          </a:r>
        </a:p>
      </dgm:t>
    </dgm:pt>
    <dgm:pt modelId="{FDF0FBFE-E261-4138-A81F-C47447915B5B}" type="parTrans" cxnId="{82A50844-7DF7-4933-BE4C-577CEBA37725}">
      <dgm:prSet/>
      <dgm:spPr/>
      <dgm:t>
        <a:bodyPr/>
        <a:lstStyle/>
        <a:p>
          <a:endParaRPr lang="en-US"/>
        </a:p>
      </dgm:t>
    </dgm:pt>
    <dgm:pt modelId="{49F6EB5C-6AB6-45D3-996A-BCD2F9C4C324}" type="sibTrans" cxnId="{82A50844-7DF7-4933-BE4C-577CEBA37725}">
      <dgm:prSet/>
      <dgm:spPr/>
      <dgm:t>
        <a:bodyPr/>
        <a:lstStyle/>
        <a:p>
          <a:endParaRPr lang="en-US" dirty="0"/>
        </a:p>
      </dgm:t>
    </dgm:pt>
    <dgm:pt modelId="{C6FDE3C5-CFB7-4BD5-97A5-5F3A5AF2218A}">
      <dgm:prSet phldrT="[Text]" custT="1"/>
      <dgm:spPr/>
      <dgm:t>
        <a:bodyPr/>
        <a:lstStyle/>
        <a:p>
          <a:r>
            <a:rPr lang="en-US" sz="2400" b="1" u="sng" dirty="0"/>
            <a:t>Integrity</a:t>
          </a:r>
        </a:p>
        <a:p>
          <a:r>
            <a:rPr lang="en-US" sz="1600" b="0" i="1" dirty="0">
              <a:latin typeface="Times New Roman" pitchFamily="18" charset="0"/>
              <a:cs typeface="Times New Roman" pitchFamily="18" charset="0"/>
            </a:rPr>
            <a:t>execution</a:t>
          </a:r>
        </a:p>
      </dgm:t>
    </dgm:pt>
    <dgm:pt modelId="{357E4D69-FD50-4EFD-ADE0-F84877085DC0}" type="parTrans" cxnId="{7969B2CD-184E-41F8-A189-8B30F053DFE5}">
      <dgm:prSet/>
      <dgm:spPr/>
      <dgm:t>
        <a:bodyPr/>
        <a:lstStyle/>
        <a:p>
          <a:endParaRPr lang="en-US"/>
        </a:p>
      </dgm:t>
    </dgm:pt>
    <dgm:pt modelId="{584A2EE0-F8C1-460A-A559-DEEBF6967E45}" type="sibTrans" cxnId="{7969B2CD-184E-41F8-A189-8B30F053DFE5}">
      <dgm:prSet/>
      <dgm:spPr/>
      <dgm:t>
        <a:bodyPr/>
        <a:lstStyle/>
        <a:p>
          <a:endParaRPr lang="en-US" dirty="0"/>
        </a:p>
      </dgm:t>
    </dgm:pt>
    <dgm:pt modelId="{1ED5F966-D9DF-42D9-B86B-188FC60E115B}">
      <dgm:prSet phldrT="[Text]" custT="1"/>
      <dgm:spPr/>
      <dgm:t>
        <a:bodyPr/>
        <a:lstStyle/>
        <a:p>
          <a:r>
            <a:rPr lang="en-US" sz="2400" b="1" u="sng" dirty="0"/>
            <a:t>Discipline</a:t>
          </a:r>
        </a:p>
        <a:p>
          <a:r>
            <a:rPr lang="en-US" sz="1600" b="0" i="1" dirty="0">
              <a:latin typeface="Times New Roman" pitchFamily="18" charset="0"/>
              <a:cs typeface="Times New Roman" pitchFamily="18" charset="0"/>
            </a:rPr>
            <a:t>for max effort</a:t>
          </a:r>
        </a:p>
      </dgm:t>
    </dgm:pt>
    <dgm:pt modelId="{6846CAC6-3D43-429B-8185-4D0BCB1D9C5E}" type="parTrans" cxnId="{66390F9F-E3A9-4855-8BA6-96E9AB817E01}">
      <dgm:prSet/>
      <dgm:spPr/>
      <dgm:t>
        <a:bodyPr/>
        <a:lstStyle/>
        <a:p>
          <a:endParaRPr lang="en-US"/>
        </a:p>
      </dgm:t>
    </dgm:pt>
    <dgm:pt modelId="{6C3D13C5-AEDD-4BA1-A39D-2C8ED70F23A6}" type="sibTrans" cxnId="{66390F9F-E3A9-4855-8BA6-96E9AB817E01}">
      <dgm:prSet/>
      <dgm:spPr/>
      <dgm:t>
        <a:bodyPr/>
        <a:lstStyle/>
        <a:p>
          <a:endParaRPr lang="en-US" dirty="0"/>
        </a:p>
      </dgm:t>
    </dgm:pt>
    <dgm:pt modelId="{6394955A-F14B-4C99-A559-E8D67411895A}">
      <dgm:prSet phldrT="[Text]" custT="1"/>
      <dgm:spPr/>
      <dgm:t>
        <a:bodyPr/>
        <a:lstStyle/>
        <a:p>
          <a:r>
            <a:rPr lang="en-US" sz="2400" b="1" u="sng" dirty="0"/>
            <a:t>Team Support</a:t>
          </a:r>
        </a:p>
        <a:p>
          <a:r>
            <a:rPr lang="en-US" sz="1600" b="0" i="1" dirty="0">
              <a:latin typeface="Times New Roman" pitchFamily="18" charset="0"/>
              <a:cs typeface="Times New Roman" pitchFamily="18" charset="0"/>
            </a:rPr>
            <a:t>Training culture</a:t>
          </a:r>
        </a:p>
      </dgm:t>
    </dgm:pt>
    <dgm:pt modelId="{AF04EA57-4B04-47A2-9AA5-E8511673C4B4}" type="parTrans" cxnId="{FD332478-C873-4F88-A675-71D46F7FA621}">
      <dgm:prSet/>
      <dgm:spPr/>
      <dgm:t>
        <a:bodyPr/>
        <a:lstStyle/>
        <a:p>
          <a:endParaRPr lang="en-US"/>
        </a:p>
      </dgm:t>
    </dgm:pt>
    <dgm:pt modelId="{197F4CC6-096F-43B2-BDC4-D77350992EBD}" type="sibTrans" cxnId="{FD332478-C873-4F88-A675-71D46F7FA621}">
      <dgm:prSet/>
      <dgm:spPr/>
      <dgm:t>
        <a:bodyPr/>
        <a:lstStyle/>
        <a:p>
          <a:endParaRPr lang="en-US" dirty="0"/>
        </a:p>
      </dgm:t>
    </dgm:pt>
    <dgm:pt modelId="{72620038-4074-415F-B7D2-E07A932F5BF1}">
      <dgm:prSet phldrT="[Text]" custT="1"/>
      <dgm:spPr/>
      <dgm:t>
        <a:bodyPr/>
        <a:lstStyle/>
        <a:p>
          <a:r>
            <a:rPr lang="en-US" sz="2800" b="1" u="sng" dirty="0"/>
            <a:t>Attitude</a:t>
          </a:r>
        </a:p>
        <a:p>
          <a:r>
            <a:rPr lang="en-US" sz="1600" b="0" i="1" dirty="0">
              <a:latin typeface="Times New Roman" pitchFamily="18" charset="0"/>
              <a:cs typeface="Times New Roman" pitchFamily="18" charset="0"/>
            </a:rPr>
            <a:t>embrace work</a:t>
          </a:r>
        </a:p>
      </dgm:t>
    </dgm:pt>
    <dgm:pt modelId="{5653C14A-0FA3-44F2-B4C7-B6ABC1009300}" type="sibTrans" cxnId="{F766E7D7-D236-4C77-88E3-517FAABEC38B}">
      <dgm:prSet/>
      <dgm:spPr/>
      <dgm:t>
        <a:bodyPr/>
        <a:lstStyle/>
        <a:p>
          <a:endParaRPr lang="en-US" dirty="0"/>
        </a:p>
      </dgm:t>
    </dgm:pt>
    <dgm:pt modelId="{DA2BBB7A-7ECC-4CEE-9425-824F72D7510B}" type="parTrans" cxnId="{F766E7D7-D236-4C77-88E3-517FAABEC38B}">
      <dgm:prSet/>
      <dgm:spPr/>
      <dgm:t>
        <a:bodyPr/>
        <a:lstStyle/>
        <a:p>
          <a:endParaRPr lang="en-US"/>
        </a:p>
      </dgm:t>
    </dgm:pt>
    <dgm:pt modelId="{A94EEBB4-B5CF-4C76-8E65-D46C2A2BDB71}" type="pres">
      <dgm:prSet presAssocID="{1ED722CE-6F76-419D-98C7-E0E70375E6E5}" presName="cycle" presStyleCnt="0">
        <dgm:presLayoutVars>
          <dgm:dir/>
          <dgm:resizeHandles val="exact"/>
        </dgm:presLayoutVars>
      </dgm:prSet>
      <dgm:spPr/>
    </dgm:pt>
    <dgm:pt modelId="{5616578B-CB9A-44CE-82BB-54016FAD04C0}" type="pres">
      <dgm:prSet presAssocID="{72620038-4074-415F-B7D2-E07A932F5BF1}" presName="node" presStyleLbl="node1" presStyleIdx="0" presStyleCnt="5" custRadScaleRad="98477" custRadScaleInc="-6402">
        <dgm:presLayoutVars>
          <dgm:bulletEnabled val="1"/>
        </dgm:presLayoutVars>
      </dgm:prSet>
      <dgm:spPr/>
    </dgm:pt>
    <dgm:pt modelId="{2600EA96-A556-4EB3-B305-48BEC121FC7B}" type="pres">
      <dgm:prSet presAssocID="{5653C14A-0FA3-44F2-B4C7-B6ABC1009300}" presName="sibTrans" presStyleLbl="sibTrans2D1" presStyleIdx="0" presStyleCnt="5"/>
      <dgm:spPr/>
    </dgm:pt>
    <dgm:pt modelId="{D5FD2207-258E-4A2B-8BEE-6AC30AAEC2A1}" type="pres">
      <dgm:prSet presAssocID="{5653C14A-0FA3-44F2-B4C7-B6ABC1009300}" presName="connectorText" presStyleLbl="sibTrans2D1" presStyleIdx="0" presStyleCnt="5"/>
      <dgm:spPr/>
    </dgm:pt>
    <dgm:pt modelId="{11BA8787-E346-4DD4-A364-E8B2D858DAF9}" type="pres">
      <dgm:prSet presAssocID="{58E42450-EBD2-4F38-95DF-5DED9F77B685}" presName="node" presStyleLbl="node1" presStyleIdx="1" presStyleCnt="5">
        <dgm:presLayoutVars>
          <dgm:bulletEnabled val="1"/>
        </dgm:presLayoutVars>
      </dgm:prSet>
      <dgm:spPr/>
    </dgm:pt>
    <dgm:pt modelId="{9EF1F219-18EC-43BD-B62A-74685818CF46}" type="pres">
      <dgm:prSet presAssocID="{49F6EB5C-6AB6-45D3-996A-BCD2F9C4C324}" presName="sibTrans" presStyleLbl="sibTrans2D1" presStyleIdx="1" presStyleCnt="5"/>
      <dgm:spPr/>
    </dgm:pt>
    <dgm:pt modelId="{52A2B953-F3B1-4BC4-AFBF-239F75D51096}" type="pres">
      <dgm:prSet presAssocID="{49F6EB5C-6AB6-45D3-996A-BCD2F9C4C324}" presName="connectorText" presStyleLbl="sibTrans2D1" presStyleIdx="1" presStyleCnt="5"/>
      <dgm:spPr/>
    </dgm:pt>
    <dgm:pt modelId="{1813E775-B960-40B3-8C05-1738BCE01622}" type="pres">
      <dgm:prSet presAssocID="{C6FDE3C5-CFB7-4BD5-97A5-5F3A5AF2218A}" presName="node" presStyleLbl="node1" presStyleIdx="2" presStyleCnt="5">
        <dgm:presLayoutVars>
          <dgm:bulletEnabled val="1"/>
        </dgm:presLayoutVars>
      </dgm:prSet>
      <dgm:spPr/>
    </dgm:pt>
    <dgm:pt modelId="{8581FCBE-CC3E-4CF4-ABF5-F91010AAE725}" type="pres">
      <dgm:prSet presAssocID="{584A2EE0-F8C1-460A-A559-DEEBF6967E45}" presName="sibTrans" presStyleLbl="sibTrans2D1" presStyleIdx="2" presStyleCnt="5"/>
      <dgm:spPr/>
    </dgm:pt>
    <dgm:pt modelId="{2E381005-A234-439E-A4E9-5FC8AE32D904}" type="pres">
      <dgm:prSet presAssocID="{584A2EE0-F8C1-460A-A559-DEEBF6967E45}" presName="connectorText" presStyleLbl="sibTrans2D1" presStyleIdx="2" presStyleCnt="5"/>
      <dgm:spPr/>
    </dgm:pt>
    <dgm:pt modelId="{AD420EBC-01D4-4E07-ACD2-43F45E63EB88}" type="pres">
      <dgm:prSet presAssocID="{1ED5F966-D9DF-42D9-B86B-188FC60E115B}" presName="node" presStyleLbl="node1" presStyleIdx="3" presStyleCnt="5">
        <dgm:presLayoutVars>
          <dgm:bulletEnabled val="1"/>
        </dgm:presLayoutVars>
      </dgm:prSet>
      <dgm:spPr/>
    </dgm:pt>
    <dgm:pt modelId="{87EE4A59-B75B-4F72-88A5-5306C86A5D64}" type="pres">
      <dgm:prSet presAssocID="{6C3D13C5-AEDD-4BA1-A39D-2C8ED70F23A6}" presName="sibTrans" presStyleLbl="sibTrans2D1" presStyleIdx="3" presStyleCnt="5"/>
      <dgm:spPr/>
    </dgm:pt>
    <dgm:pt modelId="{8375250D-25AE-4F7F-8262-13CA90271126}" type="pres">
      <dgm:prSet presAssocID="{6C3D13C5-AEDD-4BA1-A39D-2C8ED70F23A6}" presName="connectorText" presStyleLbl="sibTrans2D1" presStyleIdx="3" presStyleCnt="5"/>
      <dgm:spPr/>
    </dgm:pt>
    <dgm:pt modelId="{E8607B02-AC74-4777-84AC-FDA21CFEFE15}" type="pres">
      <dgm:prSet presAssocID="{6394955A-F14B-4C99-A559-E8D67411895A}" presName="node" presStyleLbl="node1" presStyleIdx="4" presStyleCnt="5">
        <dgm:presLayoutVars>
          <dgm:bulletEnabled val="1"/>
        </dgm:presLayoutVars>
      </dgm:prSet>
      <dgm:spPr/>
    </dgm:pt>
    <dgm:pt modelId="{A21A0EA8-3456-4CFA-9AD6-F0B8A28F3964}" type="pres">
      <dgm:prSet presAssocID="{197F4CC6-096F-43B2-BDC4-D77350992EBD}" presName="sibTrans" presStyleLbl="sibTrans2D1" presStyleIdx="4" presStyleCnt="5"/>
      <dgm:spPr/>
    </dgm:pt>
    <dgm:pt modelId="{EDB74CC7-1EF6-4FAD-9842-F45CDAAB6AC2}" type="pres">
      <dgm:prSet presAssocID="{197F4CC6-096F-43B2-BDC4-D77350992EBD}" presName="connectorText" presStyleLbl="sibTrans2D1" presStyleIdx="4" presStyleCnt="5"/>
      <dgm:spPr/>
    </dgm:pt>
  </dgm:ptLst>
  <dgm:cxnLst>
    <dgm:cxn modelId="{AC0E150E-0CC1-4DAA-9F20-EC92DEF04907}" type="presOf" srcId="{C6FDE3C5-CFB7-4BD5-97A5-5F3A5AF2218A}" destId="{1813E775-B960-40B3-8C05-1738BCE01622}" srcOrd="0" destOrd="0" presId="urn:microsoft.com/office/officeart/2005/8/layout/cycle2"/>
    <dgm:cxn modelId="{BB296D15-AC6D-4F8D-B8EF-93232BFADAF6}" type="presOf" srcId="{6C3D13C5-AEDD-4BA1-A39D-2C8ED70F23A6}" destId="{8375250D-25AE-4F7F-8262-13CA90271126}" srcOrd="1" destOrd="0" presId="urn:microsoft.com/office/officeart/2005/8/layout/cycle2"/>
    <dgm:cxn modelId="{6C3ECF33-5851-4E21-B038-CD87A5134852}" type="presOf" srcId="{584A2EE0-F8C1-460A-A559-DEEBF6967E45}" destId="{2E381005-A234-439E-A4E9-5FC8AE32D904}" srcOrd="1" destOrd="0" presId="urn:microsoft.com/office/officeart/2005/8/layout/cycle2"/>
    <dgm:cxn modelId="{074FD33E-E77A-443A-A765-20B183C38CAF}" type="presOf" srcId="{1ED5F966-D9DF-42D9-B86B-188FC60E115B}" destId="{AD420EBC-01D4-4E07-ACD2-43F45E63EB88}" srcOrd="0" destOrd="0" presId="urn:microsoft.com/office/officeart/2005/8/layout/cycle2"/>
    <dgm:cxn modelId="{82A50844-7DF7-4933-BE4C-577CEBA37725}" srcId="{1ED722CE-6F76-419D-98C7-E0E70375E6E5}" destId="{58E42450-EBD2-4F38-95DF-5DED9F77B685}" srcOrd="1" destOrd="0" parTransId="{FDF0FBFE-E261-4138-A81F-C47447915B5B}" sibTransId="{49F6EB5C-6AB6-45D3-996A-BCD2F9C4C324}"/>
    <dgm:cxn modelId="{91F66C47-B302-4285-9823-183F0927C2A1}" type="presOf" srcId="{6394955A-F14B-4C99-A559-E8D67411895A}" destId="{E8607B02-AC74-4777-84AC-FDA21CFEFE15}" srcOrd="0" destOrd="0" presId="urn:microsoft.com/office/officeart/2005/8/layout/cycle2"/>
    <dgm:cxn modelId="{631C814F-968A-486C-B0CB-3A887127EC4D}" type="presOf" srcId="{584A2EE0-F8C1-460A-A559-DEEBF6967E45}" destId="{8581FCBE-CC3E-4CF4-ABF5-F91010AAE725}" srcOrd="0" destOrd="0" presId="urn:microsoft.com/office/officeart/2005/8/layout/cycle2"/>
    <dgm:cxn modelId="{FD332478-C873-4F88-A675-71D46F7FA621}" srcId="{1ED722CE-6F76-419D-98C7-E0E70375E6E5}" destId="{6394955A-F14B-4C99-A559-E8D67411895A}" srcOrd="4" destOrd="0" parTransId="{AF04EA57-4B04-47A2-9AA5-E8511673C4B4}" sibTransId="{197F4CC6-096F-43B2-BDC4-D77350992EBD}"/>
    <dgm:cxn modelId="{9203197B-4626-42DA-B00A-83EB562BEDAF}" type="presOf" srcId="{49F6EB5C-6AB6-45D3-996A-BCD2F9C4C324}" destId="{52A2B953-F3B1-4BC4-AFBF-239F75D51096}" srcOrd="1" destOrd="0" presId="urn:microsoft.com/office/officeart/2005/8/layout/cycle2"/>
    <dgm:cxn modelId="{D1554B7C-A6F1-4C79-97B8-E37B05CD56B6}" type="presOf" srcId="{49F6EB5C-6AB6-45D3-996A-BCD2F9C4C324}" destId="{9EF1F219-18EC-43BD-B62A-74685818CF46}" srcOrd="0" destOrd="0" presId="urn:microsoft.com/office/officeart/2005/8/layout/cycle2"/>
    <dgm:cxn modelId="{66390F9F-E3A9-4855-8BA6-96E9AB817E01}" srcId="{1ED722CE-6F76-419D-98C7-E0E70375E6E5}" destId="{1ED5F966-D9DF-42D9-B86B-188FC60E115B}" srcOrd="3" destOrd="0" parTransId="{6846CAC6-3D43-429B-8185-4D0BCB1D9C5E}" sibTransId="{6C3D13C5-AEDD-4BA1-A39D-2C8ED70F23A6}"/>
    <dgm:cxn modelId="{EA41BAA2-BAA6-4DDA-ADDD-D211D377E286}" type="presOf" srcId="{197F4CC6-096F-43B2-BDC4-D77350992EBD}" destId="{EDB74CC7-1EF6-4FAD-9842-F45CDAAB6AC2}" srcOrd="1" destOrd="0" presId="urn:microsoft.com/office/officeart/2005/8/layout/cycle2"/>
    <dgm:cxn modelId="{B41A40B4-F385-4B53-9107-54603DA5E3EB}" type="presOf" srcId="{6C3D13C5-AEDD-4BA1-A39D-2C8ED70F23A6}" destId="{87EE4A59-B75B-4F72-88A5-5306C86A5D64}" srcOrd="0" destOrd="0" presId="urn:microsoft.com/office/officeart/2005/8/layout/cycle2"/>
    <dgm:cxn modelId="{A55F93C0-377E-46E8-9C3E-21B6C9019490}" type="presOf" srcId="{72620038-4074-415F-B7D2-E07A932F5BF1}" destId="{5616578B-CB9A-44CE-82BB-54016FAD04C0}" srcOrd="0" destOrd="0" presId="urn:microsoft.com/office/officeart/2005/8/layout/cycle2"/>
    <dgm:cxn modelId="{EB5C46C2-E80E-4FDB-8952-BCD77F9E46E5}" type="presOf" srcId="{197F4CC6-096F-43B2-BDC4-D77350992EBD}" destId="{A21A0EA8-3456-4CFA-9AD6-F0B8A28F3964}" srcOrd="0" destOrd="0" presId="urn:microsoft.com/office/officeart/2005/8/layout/cycle2"/>
    <dgm:cxn modelId="{92AE6AC2-15A2-4231-998C-2A132249C36F}" type="presOf" srcId="{58E42450-EBD2-4F38-95DF-5DED9F77B685}" destId="{11BA8787-E346-4DD4-A364-E8B2D858DAF9}" srcOrd="0" destOrd="0" presId="urn:microsoft.com/office/officeart/2005/8/layout/cycle2"/>
    <dgm:cxn modelId="{207B39C5-F3C3-4476-A0DA-10BE5BC7988D}" type="presOf" srcId="{5653C14A-0FA3-44F2-B4C7-B6ABC1009300}" destId="{2600EA96-A556-4EB3-B305-48BEC121FC7B}" srcOrd="0" destOrd="0" presId="urn:microsoft.com/office/officeart/2005/8/layout/cycle2"/>
    <dgm:cxn modelId="{0F8034CB-D9C1-4FF9-AC7B-283FD2FE5BF3}" type="presOf" srcId="{5653C14A-0FA3-44F2-B4C7-B6ABC1009300}" destId="{D5FD2207-258E-4A2B-8BEE-6AC30AAEC2A1}" srcOrd="1" destOrd="0" presId="urn:microsoft.com/office/officeart/2005/8/layout/cycle2"/>
    <dgm:cxn modelId="{7969B2CD-184E-41F8-A189-8B30F053DFE5}" srcId="{1ED722CE-6F76-419D-98C7-E0E70375E6E5}" destId="{C6FDE3C5-CFB7-4BD5-97A5-5F3A5AF2218A}" srcOrd="2" destOrd="0" parTransId="{357E4D69-FD50-4EFD-ADE0-F84877085DC0}" sibTransId="{584A2EE0-F8C1-460A-A559-DEEBF6967E45}"/>
    <dgm:cxn modelId="{F766E7D7-D236-4C77-88E3-517FAABEC38B}" srcId="{1ED722CE-6F76-419D-98C7-E0E70375E6E5}" destId="{72620038-4074-415F-B7D2-E07A932F5BF1}" srcOrd="0" destOrd="0" parTransId="{DA2BBB7A-7ECC-4CEE-9425-824F72D7510B}" sibTransId="{5653C14A-0FA3-44F2-B4C7-B6ABC1009300}"/>
    <dgm:cxn modelId="{8A4862DF-5EB2-4B1D-9166-7710AEF2652F}" type="presOf" srcId="{1ED722CE-6F76-419D-98C7-E0E70375E6E5}" destId="{A94EEBB4-B5CF-4C76-8E65-D46C2A2BDB71}" srcOrd="0" destOrd="0" presId="urn:microsoft.com/office/officeart/2005/8/layout/cycle2"/>
    <dgm:cxn modelId="{98151034-BDB6-48BA-A91B-76DD816244D1}" type="presParOf" srcId="{A94EEBB4-B5CF-4C76-8E65-D46C2A2BDB71}" destId="{5616578B-CB9A-44CE-82BB-54016FAD04C0}" srcOrd="0" destOrd="0" presId="urn:microsoft.com/office/officeart/2005/8/layout/cycle2"/>
    <dgm:cxn modelId="{26046C12-D613-4F57-A197-2022F0C2E51F}" type="presParOf" srcId="{A94EEBB4-B5CF-4C76-8E65-D46C2A2BDB71}" destId="{2600EA96-A556-4EB3-B305-48BEC121FC7B}" srcOrd="1" destOrd="0" presId="urn:microsoft.com/office/officeart/2005/8/layout/cycle2"/>
    <dgm:cxn modelId="{3E3FC461-2FF7-47C0-9BCC-36E13DB78361}" type="presParOf" srcId="{2600EA96-A556-4EB3-B305-48BEC121FC7B}" destId="{D5FD2207-258E-4A2B-8BEE-6AC30AAEC2A1}" srcOrd="0" destOrd="0" presId="urn:microsoft.com/office/officeart/2005/8/layout/cycle2"/>
    <dgm:cxn modelId="{85C8B1D0-7A80-4FAB-A0A3-32F9AA9D7E80}" type="presParOf" srcId="{A94EEBB4-B5CF-4C76-8E65-D46C2A2BDB71}" destId="{11BA8787-E346-4DD4-A364-E8B2D858DAF9}" srcOrd="2" destOrd="0" presId="urn:microsoft.com/office/officeart/2005/8/layout/cycle2"/>
    <dgm:cxn modelId="{D90A94AE-646D-4644-B1E8-6127DE8DD9CF}" type="presParOf" srcId="{A94EEBB4-B5CF-4C76-8E65-D46C2A2BDB71}" destId="{9EF1F219-18EC-43BD-B62A-74685818CF46}" srcOrd="3" destOrd="0" presId="urn:microsoft.com/office/officeart/2005/8/layout/cycle2"/>
    <dgm:cxn modelId="{04357A84-923F-4D07-A1AC-2847F054CD96}" type="presParOf" srcId="{9EF1F219-18EC-43BD-B62A-74685818CF46}" destId="{52A2B953-F3B1-4BC4-AFBF-239F75D51096}" srcOrd="0" destOrd="0" presId="urn:microsoft.com/office/officeart/2005/8/layout/cycle2"/>
    <dgm:cxn modelId="{B7EE3A33-7A25-4AF2-8FF9-FCD968C0F603}" type="presParOf" srcId="{A94EEBB4-B5CF-4C76-8E65-D46C2A2BDB71}" destId="{1813E775-B960-40B3-8C05-1738BCE01622}" srcOrd="4" destOrd="0" presId="urn:microsoft.com/office/officeart/2005/8/layout/cycle2"/>
    <dgm:cxn modelId="{527374FC-3AFB-4766-A77E-804E21F2A09D}" type="presParOf" srcId="{A94EEBB4-B5CF-4C76-8E65-D46C2A2BDB71}" destId="{8581FCBE-CC3E-4CF4-ABF5-F91010AAE725}" srcOrd="5" destOrd="0" presId="urn:microsoft.com/office/officeart/2005/8/layout/cycle2"/>
    <dgm:cxn modelId="{C6C37D63-22A8-44AA-9DC3-C3DC6971A317}" type="presParOf" srcId="{8581FCBE-CC3E-4CF4-ABF5-F91010AAE725}" destId="{2E381005-A234-439E-A4E9-5FC8AE32D904}" srcOrd="0" destOrd="0" presId="urn:microsoft.com/office/officeart/2005/8/layout/cycle2"/>
    <dgm:cxn modelId="{DC9780EC-A0B1-4DA7-A4FF-000F978EDA01}" type="presParOf" srcId="{A94EEBB4-B5CF-4C76-8E65-D46C2A2BDB71}" destId="{AD420EBC-01D4-4E07-ACD2-43F45E63EB88}" srcOrd="6" destOrd="0" presId="urn:microsoft.com/office/officeart/2005/8/layout/cycle2"/>
    <dgm:cxn modelId="{32E0A031-EA5B-42FF-A0BC-44ECC08BC2A2}" type="presParOf" srcId="{A94EEBB4-B5CF-4C76-8E65-D46C2A2BDB71}" destId="{87EE4A59-B75B-4F72-88A5-5306C86A5D64}" srcOrd="7" destOrd="0" presId="urn:microsoft.com/office/officeart/2005/8/layout/cycle2"/>
    <dgm:cxn modelId="{39995791-9887-4931-8D39-EA7427B1F777}" type="presParOf" srcId="{87EE4A59-B75B-4F72-88A5-5306C86A5D64}" destId="{8375250D-25AE-4F7F-8262-13CA90271126}" srcOrd="0" destOrd="0" presId="urn:microsoft.com/office/officeart/2005/8/layout/cycle2"/>
    <dgm:cxn modelId="{970E0AFD-B000-44A4-B211-F3975AB40673}" type="presParOf" srcId="{A94EEBB4-B5CF-4C76-8E65-D46C2A2BDB71}" destId="{E8607B02-AC74-4777-84AC-FDA21CFEFE15}" srcOrd="8" destOrd="0" presId="urn:microsoft.com/office/officeart/2005/8/layout/cycle2"/>
    <dgm:cxn modelId="{54537239-82D2-4502-9807-4EB2C1468BD2}" type="presParOf" srcId="{A94EEBB4-B5CF-4C76-8E65-D46C2A2BDB71}" destId="{A21A0EA8-3456-4CFA-9AD6-F0B8A28F3964}" srcOrd="9" destOrd="0" presId="urn:microsoft.com/office/officeart/2005/8/layout/cycle2"/>
    <dgm:cxn modelId="{B731B299-2B98-47BB-82C5-5102A1A251BA}" type="presParOf" srcId="{A21A0EA8-3456-4CFA-9AD6-F0B8A28F3964}" destId="{EDB74CC7-1EF6-4FAD-9842-F45CDAAB6AC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E37D4AD-3268-4A5A-BBDB-0E5B9A77091B}"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48809D83-3BC7-4321-9EE8-302B7EDB8D9C}">
      <dgm:prSet phldrT="[Text]" custT="1"/>
      <dgm:spPr>
        <a:solidFill>
          <a:srgbClr val="002060"/>
        </a:solidFill>
      </dgm:spPr>
      <dgm:t>
        <a:bodyPr/>
        <a:lstStyle/>
        <a:p>
          <a:r>
            <a:rPr lang="en-US" sz="4000" b="1" dirty="0"/>
            <a:t>Connection</a:t>
          </a:r>
        </a:p>
      </dgm:t>
    </dgm:pt>
    <dgm:pt modelId="{27C7BDA5-3AA0-4DD0-9ACE-B85D685E159E}" type="parTrans" cxnId="{8151ACE5-5D6C-4286-ADD8-08479E2E1B00}">
      <dgm:prSet/>
      <dgm:spPr>
        <a:solidFill>
          <a:schemeClr val="accent2">
            <a:lumMod val="75000"/>
          </a:schemeClr>
        </a:solidFill>
      </dgm:spPr>
      <dgm:t>
        <a:bodyPr/>
        <a:lstStyle/>
        <a:p>
          <a:endParaRPr lang="en-US" dirty="0"/>
        </a:p>
      </dgm:t>
    </dgm:pt>
    <dgm:pt modelId="{4B261DD3-B414-4D98-B7EE-3CC7B92B16A4}" type="sibTrans" cxnId="{8151ACE5-5D6C-4286-ADD8-08479E2E1B00}">
      <dgm:prSet/>
      <dgm:spPr/>
      <dgm:t>
        <a:bodyPr/>
        <a:lstStyle/>
        <a:p>
          <a:endParaRPr lang="en-US"/>
        </a:p>
      </dgm:t>
    </dgm:pt>
    <dgm:pt modelId="{1AB2E620-4FA9-44E7-B3E2-9F86F6AAC684}">
      <dgm:prSet phldrT="[Text]" custT="1"/>
      <dgm:spPr>
        <a:solidFill>
          <a:schemeClr val="accent2">
            <a:lumMod val="75000"/>
          </a:schemeClr>
        </a:solidFill>
      </dgm:spPr>
      <dgm:t>
        <a:bodyPr vert="vert"/>
        <a:lstStyle/>
        <a:p>
          <a:r>
            <a:rPr lang="en-US" sz="4000" b="1" dirty="0"/>
            <a:t>Discipline</a:t>
          </a:r>
        </a:p>
      </dgm:t>
    </dgm:pt>
    <dgm:pt modelId="{0654899B-032B-4005-86D4-E8F086906B37}" type="parTrans" cxnId="{EA3FA571-6D6D-4E6D-904A-F24BCFC364BD}">
      <dgm:prSet/>
      <dgm:spPr>
        <a:solidFill>
          <a:schemeClr val="accent2">
            <a:lumMod val="75000"/>
          </a:schemeClr>
        </a:solidFill>
      </dgm:spPr>
      <dgm:t>
        <a:bodyPr/>
        <a:lstStyle/>
        <a:p>
          <a:endParaRPr lang="en-US" dirty="0"/>
        </a:p>
      </dgm:t>
    </dgm:pt>
    <dgm:pt modelId="{559CD94C-0DB5-4D88-A782-CE1CCC183898}" type="sibTrans" cxnId="{EA3FA571-6D6D-4E6D-904A-F24BCFC364BD}">
      <dgm:prSet/>
      <dgm:spPr/>
      <dgm:t>
        <a:bodyPr/>
        <a:lstStyle/>
        <a:p>
          <a:endParaRPr lang="en-US"/>
        </a:p>
      </dgm:t>
    </dgm:pt>
    <dgm:pt modelId="{D447FBAE-D55F-4801-87A4-6A52DAD1A6A0}">
      <dgm:prSet phldrT="[Text]" custT="1"/>
      <dgm:spPr>
        <a:solidFill>
          <a:srgbClr val="002060"/>
        </a:solidFill>
      </dgm:spPr>
      <dgm:t>
        <a:bodyPr/>
        <a:lstStyle/>
        <a:p>
          <a:r>
            <a:rPr lang="en-US" sz="4000" b="1" dirty="0"/>
            <a:t>Culture</a:t>
          </a:r>
        </a:p>
      </dgm:t>
    </dgm:pt>
    <dgm:pt modelId="{67837054-C535-41C0-A038-4F4D8638CAC6}" type="parTrans" cxnId="{BB5C370D-2DFE-4FB2-A236-EFD91C4CAAA4}">
      <dgm:prSet/>
      <dgm:spPr>
        <a:solidFill>
          <a:schemeClr val="accent2">
            <a:lumMod val="75000"/>
          </a:schemeClr>
        </a:solidFill>
      </dgm:spPr>
      <dgm:t>
        <a:bodyPr/>
        <a:lstStyle/>
        <a:p>
          <a:endParaRPr lang="en-US" dirty="0"/>
        </a:p>
      </dgm:t>
    </dgm:pt>
    <dgm:pt modelId="{FCD9AD24-0ECB-4784-AE54-172747254305}" type="sibTrans" cxnId="{BB5C370D-2DFE-4FB2-A236-EFD91C4CAAA4}">
      <dgm:prSet/>
      <dgm:spPr/>
      <dgm:t>
        <a:bodyPr/>
        <a:lstStyle/>
        <a:p>
          <a:endParaRPr lang="en-US"/>
        </a:p>
      </dgm:t>
    </dgm:pt>
    <dgm:pt modelId="{05E15B73-3493-4299-8131-D004D798F5F7}">
      <dgm:prSet phldrT="[Text]" custT="1"/>
      <dgm:spPr>
        <a:solidFill>
          <a:schemeClr val="accent2">
            <a:lumMod val="75000"/>
          </a:schemeClr>
        </a:solidFill>
      </dgm:spPr>
      <dgm:t>
        <a:bodyPr vert="vert"/>
        <a:lstStyle/>
        <a:p>
          <a:r>
            <a:rPr lang="en-US" sz="4000" b="1" dirty="0"/>
            <a:t>Integrity</a:t>
          </a:r>
        </a:p>
      </dgm:t>
    </dgm:pt>
    <dgm:pt modelId="{08C0BDBA-1A32-4CCC-99A4-3ED2F9D097FB}" type="parTrans" cxnId="{81F186AA-84A8-4BA4-9EFC-B5D556B77F6C}">
      <dgm:prSet/>
      <dgm:spPr>
        <a:solidFill>
          <a:schemeClr val="accent2">
            <a:lumMod val="75000"/>
          </a:schemeClr>
        </a:solidFill>
      </dgm:spPr>
      <dgm:t>
        <a:bodyPr/>
        <a:lstStyle/>
        <a:p>
          <a:endParaRPr lang="en-US" dirty="0"/>
        </a:p>
      </dgm:t>
    </dgm:pt>
    <dgm:pt modelId="{13B987A2-4ECF-4A07-9D22-9403C6F2B5C9}" type="sibTrans" cxnId="{81F186AA-84A8-4BA4-9EFC-B5D556B77F6C}">
      <dgm:prSet/>
      <dgm:spPr/>
      <dgm:t>
        <a:bodyPr/>
        <a:lstStyle/>
        <a:p>
          <a:endParaRPr lang="en-US"/>
        </a:p>
      </dgm:t>
    </dgm:pt>
    <dgm:pt modelId="{C08F2EB7-0025-47A3-A025-41B978CF5499}">
      <dgm:prSet phldrT="[Text]" custT="1"/>
      <dgm:spPr>
        <a:gradFill rotWithShape="0">
          <a:gsLst>
            <a:gs pos="0">
              <a:schemeClr val="accent6">
                <a:lumMod val="20000"/>
                <a:lumOff val="80000"/>
              </a:schemeClr>
            </a:gs>
            <a:gs pos="17999">
              <a:srgbClr val="FEE7F2"/>
            </a:gs>
            <a:gs pos="36000">
              <a:srgbClr val="FAC77D"/>
            </a:gs>
            <a:gs pos="61000">
              <a:srgbClr val="FBA97D"/>
            </a:gs>
            <a:gs pos="82001">
              <a:srgbClr val="FBD49C"/>
            </a:gs>
            <a:gs pos="100000">
              <a:srgbClr val="FEE7F2"/>
            </a:gs>
          </a:gsLst>
          <a:lin ang="5400000" scaled="0"/>
        </a:gradFill>
      </dgm:spPr>
      <dgm:t>
        <a:bodyPr/>
        <a:lstStyle/>
        <a:p>
          <a:r>
            <a:rPr lang="en-US" sz="4000" b="1" dirty="0">
              <a:solidFill>
                <a:srgbClr val="002060"/>
              </a:solidFill>
            </a:rPr>
            <a:t>(your)</a:t>
          </a:r>
        </a:p>
        <a:p>
          <a:r>
            <a:rPr lang="en-US" sz="6300" b="1" dirty="0">
              <a:solidFill>
                <a:srgbClr val="002060"/>
              </a:solidFill>
            </a:rPr>
            <a:t>Puzzle</a:t>
          </a:r>
        </a:p>
      </dgm:t>
    </dgm:pt>
    <dgm:pt modelId="{4F13D76C-AB81-4B31-A8F1-6738A2662778}" type="sibTrans" cxnId="{D396161B-B39D-48AB-93FC-BE7E375AFDDB}">
      <dgm:prSet/>
      <dgm:spPr/>
      <dgm:t>
        <a:bodyPr/>
        <a:lstStyle/>
        <a:p>
          <a:endParaRPr lang="en-US"/>
        </a:p>
      </dgm:t>
    </dgm:pt>
    <dgm:pt modelId="{5B9F7837-44CD-458E-A6C6-ECD63A40D695}" type="parTrans" cxnId="{D396161B-B39D-48AB-93FC-BE7E375AFDDB}">
      <dgm:prSet/>
      <dgm:spPr/>
      <dgm:t>
        <a:bodyPr/>
        <a:lstStyle/>
        <a:p>
          <a:endParaRPr lang="en-US"/>
        </a:p>
      </dgm:t>
    </dgm:pt>
    <dgm:pt modelId="{D9D5B325-EDB2-4197-ABA4-0FE594C04FA1}" type="pres">
      <dgm:prSet presAssocID="{4E37D4AD-3268-4A5A-BBDB-0E5B9A77091B}" presName="Name0" presStyleCnt="0">
        <dgm:presLayoutVars>
          <dgm:chMax val="1"/>
          <dgm:dir/>
          <dgm:animLvl val="ctr"/>
          <dgm:resizeHandles val="exact"/>
        </dgm:presLayoutVars>
      </dgm:prSet>
      <dgm:spPr/>
    </dgm:pt>
    <dgm:pt modelId="{7A6CA889-B53F-4FB6-93E9-315E40DC8183}" type="pres">
      <dgm:prSet presAssocID="{C08F2EB7-0025-47A3-A025-41B978CF5499}" presName="centerShape" presStyleLbl="node0" presStyleIdx="0" presStyleCnt="1" custScaleX="363711" custScaleY="403591"/>
      <dgm:spPr>
        <a:prstGeom prst="rect">
          <a:avLst/>
        </a:prstGeom>
      </dgm:spPr>
    </dgm:pt>
    <dgm:pt modelId="{A0F7ACEA-2B64-44DB-AD06-8707B05BEB82}" type="pres">
      <dgm:prSet presAssocID="{27C7BDA5-3AA0-4DD0-9ACE-B85D685E159E}" presName="parTrans" presStyleLbl="sibTrans2D1" presStyleIdx="0" presStyleCnt="4" custLinFactNeighborX="-1295" custLinFactNeighborY="-86145"/>
      <dgm:spPr/>
    </dgm:pt>
    <dgm:pt modelId="{F0C655B7-2F1D-4828-9132-82A79ABF0CB7}" type="pres">
      <dgm:prSet presAssocID="{27C7BDA5-3AA0-4DD0-9ACE-B85D685E159E}" presName="connectorText" presStyleLbl="sibTrans2D1" presStyleIdx="0" presStyleCnt="4"/>
      <dgm:spPr/>
    </dgm:pt>
    <dgm:pt modelId="{21DFB6F9-4C7D-41DE-A476-190C27BF4B67}" type="pres">
      <dgm:prSet presAssocID="{48809D83-3BC7-4321-9EE8-302B7EDB8D9C}" presName="node" presStyleLbl="node1" presStyleIdx="0" presStyleCnt="4" custScaleX="711041" custScaleY="111107" custRadScaleRad="111566" custRadScaleInc="-2011">
        <dgm:presLayoutVars>
          <dgm:bulletEnabled val="1"/>
        </dgm:presLayoutVars>
      </dgm:prSet>
      <dgm:spPr>
        <a:prstGeom prst="rect">
          <a:avLst/>
        </a:prstGeom>
      </dgm:spPr>
    </dgm:pt>
    <dgm:pt modelId="{E25557B4-753C-440D-9A4E-3B49A4D6167F}" type="pres">
      <dgm:prSet presAssocID="{0654899B-032B-4005-86D4-E8F086906B37}" presName="parTrans" presStyleLbl="sibTrans2D1" presStyleIdx="1" presStyleCnt="4" custAng="211167" custScaleX="131185" custScaleY="92426" custLinFactNeighborX="15908" custLinFactNeighborY="8722"/>
      <dgm:spPr/>
    </dgm:pt>
    <dgm:pt modelId="{73E024C3-AA70-48DA-8754-CFA704E2974B}" type="pres">
      <dgm:prSet presAssocID="{0654899B-032B-4005-86D4-E8F086906B37}" presName="connectorText" presStyleLbl="sibTrans2D1" presStyleIdx="1" presStyleCnt="4"/>
      <dgm:spPr/>
    </dgm:pt>
    <dgm:pt modelId="{DF4490BA-2609-4761-B25B-9BA1F3D7CE05}" type="pres">
      <dgm:prSet presAssocID="{1AB2E620-4FA9-44E7-B3E2-9F86F6AAC684}" presName="node" presStyleLbl="node1" presStyleIdx="1" presStyleCnt="4" custScaleX="101878" custScaleY="540170" custRadScaleRad="94246" custRadScaleInc="-7821">
        <dgm:presLayoutVars>
          <dgm:bulletEnabled val="1"/>
        </dgm:presLayoutVars>
      </dgm:prSet>
      <dgm:spPr>
        <a:prstGeom prst="rect">
          <a:avLst/>
        </a:prstGeom>
      </dgm:spPr>
    </dgm:pt>
    <dgm:pt modelId="{062B3937-B696-4A69-B74F-8DE9546089F1}" type="pres">
      <dgm:prSet presAssocID="{67837054-C535-41C0-A038-4F4D8638CAC6}" presName="parTrans" presStyleLbl="sibTrans2D1" presStyleIdx="2" presStyleCnt="4" custLinFactNeighborX="11954" custLinFactNeighborY="24221"/>
      <dgm:spPr/>
    </dgm:pt>
    <dgm:pt modelId="{668185A5-0D08-47E3-8D89-1AFA5E315C48}" type="pres">
      <dgm:prSet presAssocID="{67837054-C535-41C0-A038-4F4D8638CAC6}" presName="connectorText" presStyleLbl="sibTrans2D1" presStyleIdx="2" presStyleCnt="4"/>
      <dgm:spPr/>
    </dgm:pt>
    <dgm:pt modelId="{E415A02D-599B-4A75-8A32-124ACBEC0F62}" type="pres">
      <dgm:prSet presAssocID="{D447FBAE-D55F-4801-87A4-6A52DAD1A6A0}" presName="node" presStyleLbl="node1" presStyleIdx="2" presStyleCnt="4" custScaleX="711111" custScaleY="104879" custRadScaleRad="98425" custRadScaleInc="544">
        <dgm:presLayoutVars>
          <dgm:bulletEnabled val="1"/>
        </dgm:presLayoutVars>
      </dgm:prSet>
      <dgm:spPr>
        <a:prstGeom prst="rect">
          <a:avLst/>
        </a:prstGeom>
      </dgm:spPr>
    </dgm:pt>
    <dgm:pt modelId="{5C7883E3-3471-4A2C-B13C-C14D81EA277E}" type="pres">
      <dgm:prSet presAssocID="{08C0BDBA-1A32-4CCC-99A4-3ED2F9D097FB}" presName="parTrans" presStyleLbl="sibTrans2D1" presStyleIdx="3" presStyleCnt="4" custAng="21253292" custLinFactNeighborX="-50373" custLinFactNeighborY="-39812"/>
      <dgm:spPr/>
    </dgm:pt>
    <dgm:pt modelId="{D3868A0F-F0A2-4439-BA03-5AA9636053EA}" type="pres">
      <dgm:prSet presAssocID="{08C0BDBA-1A32-4CCC-99A4-3ED2F9D097FB}" presName="connectorText" presStyleLbl="sibTrans2D1" presStyleIdx="3" presStyleCnt="4"/>
      <dgm:spPr/>
    </dgm:pt>
    <dgm:pt modelId="{BDAE1266-6677-4A2F-9386-C074BC182791}" type="pres">
      <dgm:prSet presAssocID="{05E15B73-3493-4299-8131-D004D798F5F7}" presName="node" presStyleLbl="node1" presStyleIdx="3" presStyleCnt="4" custScaleX="98055" custScaleY="536500" custRadScaleRad="97754" custRadScaleInc="6788">
        <dgm:presLayoutVars>
          <dgm:bulletEnabled val="1"/>
        </dgm:presLayoutVars>
      </dgm:prSet>
      <dgm:spPr>
        <a:prstGeom prst="rect">
          <a:avLst/>
        </a:prstGeom>
      </dgm:spPr>
    </dgm:pt>
  </dgm:ptLst>
  <dgm:cxnLst>
    <dgm:cxn modelId="{BB5C370D-2DFE-4FB2-A236-EFD91C4CAAA4}" srcId="{C08F2EB7-0025-47A3-A025-41B978CF5499}" destId="{D447FBAE-D55F-4801-87A4-6A52DAD1A6A0}" srcOrd="2" destOrd="0" parTransId="{67837054-C535-41C0-A038-4F4D8638CAC6}" sibTransId="{FCD9AD24-0ECB-4784-AE54-172747254305}"/>
    <dgm:cxn modelId="{E66CC218-1EC8-455E-A62E-5F8DDBCE568F}" type="presOf" srcId="{08C0BDBA-1A32-4CCC-99A4-3ED2F9D097FB}" destId="{5C7883E3-3471-4A2C-B13C-C14D81EA277E}" srcOrd="0" destOrd="0" presId="urn:microsoft.com/office/officeart/2005/8/layout/radial5"/>
    <dgm:cxn modelId="{D396161B-B39D-48AB-93FC-BE7E375AFDDB}" srcId="{4E37D4AD-3268-4A5A-BBDB-0E5B9A77091B}" destId="{C08F2EB7-0025-47A3-A025-41B978CF5499}" srcOrd="0" destOrd="0" parTransId="{5B9F7837-44CD-458E-A6C6-ECD63A40D695}" sibTransId="{4F13D76C-AB81-4B31-A8F1-6738A2662778}"/>
    <dgm:cxn modelId="{75162F1F-9B92-4F4E-8735-BE0D7DB5A8A9}" type="presOf" srcId="{4E37D4AD-3268-4A5A-BBDB-0E5B9A77091B}" destId="{D9D5B325-EDB2-4197-ABA4-0FE594C04FA1}" srcOrd="0" destOrd="0" presId="urn:microsoft.com/office/officeart/2005/8/layout/radial5"/>
    <dgm:cxn modelId="{1940B141-AEBE-4FFE-B6DD-247D14337385}" type="presOf" srcId="{C08F2EB7-0025-47A3-A025-41B978CF5499}" destId="{7A6CA889-B53F-4FB6-93E9-315E40DC8183}" srcOrd="0" destOrd="0" presId="urn:microsoft.com/office/officeart/2005/8/layout/radial5"/>
    <dgm:cxn modelId="{B55B7F46-9845-4FFB-AB26-01CD291BC41C}" type="presOf" srcId="{05E15B73-3493-4299-8131-D004D798F5F7}" destId="{BDAE1266-6677-4A2F-9386-C074BC182791}" srcOrd="0" destOrd="0" presId="urn:microsoft.com/office/officeart/2005/8/layout/radial5"/>
    <dgm:cxn modelId="{64077967-1C70-40BF-A84D-D18157591B96}" type="presOf" srcId="{08C0BDBA-1A32-4CCC-99A4-3ED2F9D097FB}" destId="{D3868A0F-F0A2-4439-BA03-5AA9636053EA}" srcOrd="1" destOrd="0" presId="urn:microsoft.com/office/officeart/2005/8/layout/radial5"/>
    <dgm:cxn modelId="{4B3E596A-8C58-48C6-8E1F-63FC2CDDA090}" type="presOf" srcId="{48809D83-3BC7-4321-9EE8-302B7EDB8D9C}" destId="{21DFB6F9-4C7D-41DE-A476-190C27BF4B67}" srcOrd="0" destOrd="0" presId="urn:microsoft.com/office/officeart/2005/8/layout/radial5"/>
    <dgm:cxn modelId="{4CAD434C-089B-442F-818B-97721CA41F1B}" type="presOf" srcId="{67837054-C535-41C0-A038-4F4D8638CAC6}" destId="{062B3937-B696-4A69-B74F-8DE9546089F1}" srcOrd="0" destOrd="0" presId="urn:microsoft.com/office/officeart/2005/8/layout/radial5"/>
    <dgm:cxn modelId="{EA3FA571-6D6D-4E6D-904A-F24BCFC364BD}" srcId="{C08F2EB7-0025-47A3-A025-41B978CF5499}" destId="{1AB2E620-4FA9-44E7-B3E2-9F86F6AAC684}" srcOrd="1" destOrd="0" parTransId="{0654899B-032B-4005-86D4-E8F086906B37}" sibTransId="{559CD94C-0DB5-4D88-A782-CE1CCC183898}"/>
    <dgm:cxn modelId="{1CA1D288-4B03-4DB7-B61A-6A2E779B79D7}" type="presOf" srcId="{D447FBAE-D55F-4801-87A4-6A52DAD1A6A0}" destId="{E415A02D-599B-4A75-8A32-124ACBEC0F62}" srcOrd="0" destOrd="0" presId="urn:microsoft.com/office/officeart/2005/8/layout/radial5"/>
    <dgm:cxn modelId="{691DB990-2F02-4EF1-9AD1-92C9B657920C}" type="presOf" srcId="{1AB2E620-4FA9-44E7-B3E2-9F86F6AAC684}" destId="{DF4490BA-2609-4761-B25B-9BA1F3D7CE05}" srcOrd="0" destOrd="0" presId="urn:microsoft.com/office/officeart/2005/8/layout/radial5"/>
    <dgm:cxn modelId="{4BA7BFA2-C863-44F6-B0B7-19594CB3FCBB}" type="presOf" srcId="{0654899B-032B-4005-86D4-E8F086906B37}" destId="{73E024C3-AA70-48DA-8754-CFA704E2974B}" srcOrd="1" destOrd="0" presId="urn:microsoft.com/office/officeart/2005/8/layout/radial5"/>
    <dgm:cxn modelId="{684894A7-EFA4-456A-A524-4DF5FC9E0EBD}" type="presOf" srcId="{67837054-C535-41C0-A038-4F4D8638CAC6}" destId="{668185A5-0D08-47E3-8D89-1AFA5E315C48}" srcOrd="1" destOrd="0" presId="urn:microsoft.com/office/officeart/2005/8/layout/radial5"/>
    <dgm:cxn modelId="{902FA0A7-23EB-4CEC-9E6B-B167FE68C7A8}" type="presOf" srcId="{27C7BDA5-3AA0-4DD0-9ACE-B85D685E159E}" destId="{F0C655B7-2F1D-4828-9132-82A79ABF0CB7}" srcOrd="1" destOrd="0" presId="urn:microsoft.com/office/officeart/2005/8/layout/radial5"/>
    <dgm:cxn modelId="{81F186AA-84A8-4BA4-9EFC-B5D556B77F6C}" srcId="{C08F2EB7-0025-47A3-A025-41B978CF5499}" destId="{05E15B73-3493-4299-8131-D004D798F5F7}" srcOrd="3" destOrd="0" parTransId="{08C0BDBA-1A32-4CCC-99A4-3ED2F9D097FB}" sibTransId="{13B987A2-4ECF-4A07-9D22-9403C6F2B5C9}"/>
    <dgm:cxn modelId="{8151ACE5-5D6C-4286-ADD8-08479E2E1B00}" srcId="{C08F2EB7-0025-47A3-A025-41B978CF5499}" destId="{48809D83-3BC7-4321-9EE8-302B7EDB8D9C}" srcOrd="0" destOrd="0" parTransId="{27C7BDA5-3AA0-4DD0-9ACE-B85D685E159E}" sibTransId="{4B261DD3-B414-4D98-B7EE-3CC7B92B16A4}"/>
    <dgm:cxn modelId="{2A6631E7-565F-4D27-938A-950F447C6BA5}" type="presOf" srcId="{0654899B-032B-4005-86D4-E8F086906B37}" destId="{E25557B4-753C-440D-9A4E-3B49A4D6167F}" srcOrd="0" destOrd="0" presId="urn:microsoft.com/office/officeart/2005/8/layout/radial5"/>
    <dgm:cxn modelId="{ED441DEC-5975-49FC-A9FB-39B52238FD5E}" type="presOf" srcId="{27C7BDA5-3AA0-4DD0-9ACE-B85D685E159E}" destId="{A0F7ACEA-2B64-44DB-AD06-8707B05BEB82}" srcOrd="0" destOrd="0" presId="urn:microsoft.com/office/officeart/2005/8/layout/radial5"/>
    <dgm:cxn modelId="{F159251A-512E-4B1D-A19E-C59FA511ECB1}" type="presParOf" srcId="{D9D5B325-EDB2-4197-ABA4-0FE594C04FA1}" destId="{7A6CA889-B53F-4FB6-93E9-315E40DC8183}" srcOrd="0" destOrd="0" presId="urn:microsoft.com/office/officeart/2005/8/layout/radial5"/>
    <dgm:cxn modelId="{2040E27C-C0CE-486A-98C0-F99C112B7974}" type="presParOf" srcId="{D9D5B325-EDB2-4197-ABA4-0FE594C04FA1}" destId="{A0F7ACEA-2B64-44DB-AD06-8707B05BEB82}" srcOrd="1" destOrd="0" presId="urn:microsoft.com/office/officeart/2005/8/layout/radial5"/>
    <dgm:cxn modelId="{834FBAE8-9434-448B-BC28-DE21CC645236}" type="presParOf" srcId="{A0F7ACEA-2B64-44DB-AD06-8707B05BEB82}" destId="{F0C655B7-2F1D-4828-9132-82A79ABF0CB7}" srcOrd="0" destOrd="0" presId="urn:microsoft.com/office/officeart/2005/8/layout/radial5"/>
    <dgm:cxn modelId="{FCD31E2E-F684-47D4-BE6F-0C67CE2242FD}" type="presParOf" srcId="{D9D5B325-EDB2-4197-ABA4-0FE594C04FA1}" destId="{21DFB6F9-4C7D-41DE-A476-190C27BF4B67}" srcOrd="2" destOrd="0" presId="urn:microsoft.com/office/officeart/2005/8/layout/radial5"/>
    <dgm:cxn modelId="{99872FB7-B4FC-42EA-91B9-1D1CA1E21780}" type="presParOf" srcId="{D9D5B325-EDB2-4197-ABA4-0FE594C04FA1}" destId="{E25557B4-753C-440D-9A4E-3B49A4D6167F}" srcOrd="3" destOrd="0" presId="urn:microsoft.com/office/officeart/2005/8/layout/radial5"/>
    <dgm:cxn modelId="{F1B8F9C6-F209-40A1-B26B-788D17F3AE91}" type="presParOf" srcId="{E25557B4-753C-440D-9A4E-3B49A4D6167F}" destId="{73E024C3-AA70-48DA-8754-CFA704E2974B}" srcOrd="0" destOrd="0" presId="urn:microsoft.com/office/officeart/2005/8/layout/radial5"/>
    <dgm:cxn modelId="{1F00F86E-500D-45AA-A8DA-D8011DCDFD2C}" type="presParOf" srcId="{D9D5B325-EDB2-4197-ABA4-0FE594C04FA1}" destId="{DF4490BA-2609-4761-B25B-9BA1F3D7CE05}" srcOrd="4" destOrd="0" presId="urn:microsoft.com/office/officeart/2005/8/layout/radial5"/>
    <dgm:cxn modelId="{DE20D57F-B263-43B3-9F68-D43882F731F2}" type="presParOf" srcId="{D9D5B325-EDB2-4197-ABA4-0FE594C04FA1}" destId="{062B3937-B696-4A69-B74F-8DE9546089F1}" srcOrd="5" destOrd="0" presId="urn:microsoft.com/office/officeart/2005/8/layout/radial5"/>
    <dgm:cxn modelId="{38D87B27-61B4-4548-9D16-43459FAAD8E2}" type="presParOf" srcId="{062B3937-B696-4A69-B74F-8DE9546089F1}" destId="{668185A5-0D08-47E3-8D89-1AFA5E315C48}" srcOrd="0" destOrd="0" presId="urn:microsoft.com/office/officeart/2005/8/layout/radial5"/>
    <dgm:cxn modelId="{78734B43-C077-4339-8DAE-BB68BA1BF0F5}" type="presParOf" srcId="{D9D5B325-EDB2-4197-ABA4-0FE594C04FA1}" destId="{E415A02D-599B-4A75-8A32-124ACBEC0F62}" srcOrd="6" destOrd="0" presId="urn:microsoft.com/office/officeart/2005/8/layout/radial5"/>
    <dgm:cxn modelId="{5B9F918A-B3EA-4C73-8797-42CBEF6E8579}" type="presParOf" srcId="{D9D5B325-EDB2-4197-ABA4-0FE594C04FA1}" destId="{5C7883E3-3471-4A2C-B13C-C14D81EA277E}" srcOrd="7" destOrd="0" presId="urn:microsoft.com/office/officeart/2005/8/layout/radial5"/>
    <dgm:cxn modelId="{0586492B-7FE8-49C7-A321-F7C543D7BA22}" type="presParOf" srcId="{5C7883E3-3471-4A2C-B13C-C14D81EA277E}" destId="{D3868A0F-F0A2-4439-BA03-5AA9636053EA}" srcOrd="0" destOrd="0" presId="urn:microsoft.com/office/officeart/2005/8/layout/radial5"/>
    <dgm:cxn modelId="{D50E27D8-FD44-47AC-B4CB-33A149BCD59A}" type="presParOf" srcId="{D9D5B325-EDB2-4197-ABA4-0FE594C04FA1}" destId="{BDAE1266-6677-4A2F-9386-C074BC182791}"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AEAF4EA-25D4-4085-AC6C-B0EAB2C955E2}" type="doc">
      <dgm:prSet loTypeId="urn:microsoft.com/office/officeart/2005/8/layout/pyramid1" loCatId="pyramid" qsTypeId="urn:microsoft.com/office/officeart/2005/8/quickstyle/simple1" qsCatId="simple" csTypeId="urn:microsoft.com/office/officeart/2005/8/colors/accent1_5" csCatId="accent1" phldr="1"/>
      <dgm:spPr/>
    </dgm:pt>
    <dgm:pt modelId="{98E85852-60EF-4442-A56E-36570BA6839A}">
      <dgm:prSet phldrT="[Text]" custT="1"/>
      <dgm:spPr/>
      <dgm:t>
        <a:bodyPr/>
        <a:lstStyle/>
        <a:p>
          <a:r>
            <a:rPr lang="en-US" sz="3400" b="1" u="sng" dirty="0"/>
            <a:t>Elite</a:t>
          </a:r>
          <a:r>
            <a:rPr lang="en-US" sz="3400" b="1" dirty="0"/>
            <a:t> </a:t>
          </a:r>
        </a:p>
        <a:p>
          <a:r>
            <a:rPr lang="en-US" sz="3400" b="1" dirty="0">
              <a:solidFill>
                <a:schemeClr val="accent2">
                  <a:lumMod val="75000"/>
                </a:schemeClr>
              </a:solidFill>
            </a:rPr>
            <a:t>Leadership</a:t>
          </a:r>
        </a:p>
        <a:p>
          <a:r>
            <a:rPr lang="en-US" sz="2000" b="1" dirty="0">
              <a:solidFill>
                <a:schemeClr val="bg1"/>
              </a:solidFill>
            </a:rPr>
            <a:t>(required)</a:t>
          </a:r>
        </a:p>
      </dgm:t>
    </dgm:pt>
    <dgm:pt modelId="{B98ADF51-7962-4AC1-AD75-94D0950BF8A2}" type="parTrans" cxnId="{45D39794-9B6D-4212-93C0-035619662BE5}">
      <dgm:prSet/>
      <dgm:spPr/>
      <dgm:t>
        <a:bodyPr/>
        <a:lstStyle/>
        <a:p>
          <a:endParaRPr lang="en-US"/>
        </a:p>
      </dgm:t>
    </dgm:pt>
    <dgm:pt modelId="{35016696-EA9E-4700-A95E-66A383DE4B04}" type="sibTrans" cxnId="{45D39794-9B6D-4212-93C0-035619662BE5}">
      <dgm:prSet/>
      <dgm:spPr/>
      <dgm:t>
        <a:bodyPr/>
        <a:lstStyle/>
        <a:p>
          <a:endParaRPr lang="en-US"/>
        </a:p>
      </dgm:t>
    </dgm:pt>
    <dgm:pt modelId="{0EFFE469-8467-4E95-B8AA-FB107DB733BC}">
      <dgm:prSet phldrT="[Text]" custT="1"/>
      <dgm:spPr/>
      <dgm:t>
        <a:bodyPr/>
        <a:lstStyle/>
        <a:p>
          <a:r>
            <a:rPr lang="en-US" sz="3400" b="1" u="sng" dirty="0"/>
            <a:t>Senior</a:t>
          </a:r>
        </a:p>
        <a:p>
          <a:r>
            <a:rPr lang="en-US" sz="3400" b="1" dirty="0">
              <a:solidFill>
                <a:schemeClr val="accent2">
                  <a:lumMod val="75000"/>
                </a:schemeClr>
              </a:solidFill>
            </a:rPr>
            <a:t>Character-Driven</a:t>
          </a:r>
        </a:p>
        <a:p>
          <a:r>
            <a:rPr lang="en-US" sz="2000" b="1" dirty="0">
              <a:solidFill>
                <a:schemeClr val="bg1"/>
              </a:solidFill>
            </a:rPr>
            <a:t>(no tolerance)</a:t>
          </a:r>
        </a:p>
      </dgm:t>
    </dgm:pt>
    <dgm:pt modelId="{F9E5390C-9A51-45A0-A68B-921FEAE0253B}" type="parTrans" cxnId="{A4D6A62D-F52B-48A2-B6DD-249039B81318}">
      <dgm:prSet/>
      <dgm:spPr/>
      <dgm:t>
        <a:bodyPr/>
        <a:lstStyle/>
        <a:p>
          <a:endParaRPr lang="en-US"/>
        </a:p>
      </dgm:t>
    </dgm:pt>
    <dgm:pt modelId="{B5B1FAD0-EF17-4AC0-8C90-EB3BFAB4B825}" type="sibTrans" cxnId="{A4D6A62D-F52B-48A2-B6DD-249039B81318}">
      <dgm:prSet/>
      <dgm:spPr/>
      <dgm:t>
        <a:bodyPr/>
        <a:lstStyle/>
        <a:p>
          <a:endParaRPr lang="en-US"/>
        </a:p>
      </dgm:t>
    </dgm:pt>
    <dgm:pt modelId="{9390380A-4CB2-4CBC-9E6D-56753330C8FA}">
      <dgm:prSet phldrT="[Text]" custT="1"/>
      <dgm:spPr/>
      <dgm:t>
        <a:bodyPr/>
        <a:lstStyle/>
        <a:p>
          <a:r>
            <a:rPr lang="en-US" sz="3400" b="1" u="sng" dirty="0"/>
            <a:t>Age Group</a:t>
          </a:r>
        </a:p>
        <a:p>
          <a:r>
            <a:rPr lang="en-US" sz="3400" b="1" dirty="0">
              <a:solidFill>
                <a:schemeClr val="accent2">
                  <a:lumMod val="75000"/>
                </a:schemeClr>
              </a:solidFill>
            </a:rPr>
            <a:t>Athletic Principals</a:t>
          </a:r>
        </a:p>
        <a:p>
          <a:r>
            <a:rPr lang="en-US" sz="2000" b="1" dirty="0">
              <a:solidFill>
                <a:schemeClr val="bg1"/>
              </a:solidFill>
            </a:rPr>
            <a:t>(implied consent)</a:t>
          </a:r>
        </a:p>
      </dgm:t>
    </dgm:pt>
    <dgm:pt modelId="{C2661A31-D5BD-4793-9D7F-93951338FDA3}" type="parTrans" cxnId="{0C307F91-647F-4F86-B697-FB096FBD11D5}">
      <dgm:prSet/>
      <dgm:spPr/>
      <dgm:t>
        <a:bodyPr/>
        <a:lstStyle/>
        <a:p>
          <a:endParaRPr lang="en-US"/>
        </a:p>
      </dgm:t>
    </dgm:pt>
    <dgm:pt modelId="{9F27A24C-F426-48CC-895F-C937C5EBDE5F}" type="sibTrans" cxnId="{0C307F91-647F-4F86-B697-FB096FBD11D5}">
      <dgm:prSet/>
      <dgm:spPr/>
      <dgm:t>
        <a:bodyPr/>
        <a:lstStyle/>
        <a:p>
          <a:endParaRPr lang="en-US"/>
        </a:p>
      </dgm:t>
    </dgm:pt>
    <dgm:pt modelId="{CD5E9F37-A8F4-47DE-8B8D-13233852E949}" type="pres">
      <dgm:prSet presAssocID="{BAEAF4EA-25D4-4085-AC6C-B0EAB2C955E2}" presName="Name0" presStyleCnt="0">
        <dgm:presLayoutVars>
          <dgm:dir/>
          <dgm:animLvl val="lvl"/>
          <dgm:resizeHandles val="exact"/>
        </dgm:presLayoutVars>
      </dgm:prSet>
      <dgm:spPr/>
    </dgm:pt>
    <dgm:pt modelId="{AB4FD85F-54B1-43B1-9F4F-C23A0E744DA9}" type="pres">
      <dgm:prSet presAssocID="{98E85852-60EF-4442-A56E-36570BA6839A}" presName="Name8" presStyleCnt="0"/>
      <dgm:spPr/>
    </dgm:pt>
    <dgm:pt modelId="{A44659F9-7F26-4A87-8EE1-58437E5339CF}" type="pres">
      <dgm:prSet presAssocID="{98E85852-60EF-4442-A56E-36570BA6839A}" presName="level" presStyleLbl="node1" presStyleIdx="0" presStyleCnt="3" custLinFactNeighborX="1852">
        <dgm:presLayoutVars>
          <dgm:chMax val="1"/>
          <dgm:bulletEnabled val="1"/>
        </dgm:presLayoutVars>
      </dgm:prSet>
      <dgm:spPr/>
    </dgm:pt>
    <dgm:pt modelId="{B5F8189B-CFB1-4DBF-B98E-1855BFC8C7D4}" type="pres">
      <dgm:prSet presAssocID="{98E85852-60EF-4442-A56E-36570BA6839A}" presName="levelTx" presStyleLbl="revTx" presStyleIdx="0" presStyleCnt="0">
        <dgm:presLayoutVars>
          <dgm:chMax val="1"/>
          <dgm:bulletEnabled val="1"/>
        </dgm:presLayoutVars>
      </dgm:prSet>
      <dgm:spPr/>
    </dgm:pt>
    <dgm:pt modelId="{70219A9F-00C6-4F57-9A93-706963A4CFE9}" type="pres">
      <dgm:prSet presAssocID="{0EFFE469-8467-4E95-B8AA-FB107DB733BC}" presName="Name8" presStyleCnt="0"/>
      <dgm:spPr/>
    </dgm:pt>
    <dgm:pt modelId="{9A07C9BD-866D-42AF-9AD2-46239B7C1FEA}" type="pres">
      <dgm:prSet presAssocID="{0EFFE469-8467-4E95-B8AA-FB107DB733BC}" presName="level" presStyleLbl="node1" presStyleIdx="1" presStyleCnt="3">
        <dgm:presLayoutVars>
          <dgm:chMax val="1"/>
          <dgm:bulletEnabled val="1"/>
        </dgm:presLayoutVars>
      </dgm:prSet>
      <dgm:spPr/>
    </dgm:pt>
    <dgm:pt modelId="{034CFD70-35C8-42BB-81C7-3957E53277CA}" type="pres">
      <dgm:prSet presAssocID="{0EFFE469-8467-4E95-B8AA-FB107DB733BC}" presName="levelTx" presStyleLbl="revTx" presStyleIdx="0" presStyleCnt="0">
        <dgm:presLayoutVars>
          <dgm:chMax val="1"/>
          <dgm:bulletEnabled val="1"/>
        </dgm:presLayoutVars>
      </dgm:prSet>
      <dgm:spPr/>
    </dgm:pt>
    <dgm:pt modelId="{D510ABB2-558B-46E7-8C64-BA74E8164C09}" type="pres">
      <dgm:prSet presAssocID="{9390380A-4CB2-4CBC-9E6D-56753330C8FA}" presName="Name8" presStyleCnt="0"/>
      <dgm:spPr/>
    </dgm:pt>
    <dgm:pt modelId="{EC56B038-94EC-4F86-A929-263E6E54007A}" type="pres">
      <dgm:prSet presAssocID="{9390380A-4CB2-4CBC-9E6D-56753330C8FA}" presName="level" presStyleLbl="node1" presStyleIdx="2" presStyleCnt="3">
        <dgm:presLayoutVars>
          <dgm:chMax val="1"/>
          <dgm:bulletEnabled val="1"/>
        </dgm:presLayoutVars>
      </dgm:prSet>
      <dgm:spPr/>
    </dgm:pt>
    <dgm:pt modelId="{B8089FFB-BFE3-441C-A20F-5D6D457C78D6}" type="pres">
      <dgm:prSet presAssocID="{9390380A-4CB2-4CBC-9E6D-56753330C8FA}" presName="levelTx" presStyleLbl="revTx" presStyleIdx="0" presStyleCnt="0">
        <dgm:presLayoutVars>
          <dgm:chMax val="1"/>
          <dgm:bulletEnabled val="1"/>
        </dgm:presLayoutVars>
      </dgm:prSet>
      <dgm:spPr/>
    </dgm:pt>
  </dgm:ptLst>
  <dgm:cxnLst>
    <dgm:cxn modelId="{A4D6A62D-F52B-48A2-B6DD-249039B81318}" srcId="{BAEAF4EA-25D4-4085-AC6C-B0EAB2C955E2}" destId="{0EFFE469-8467-4E95-B8AA-FB107DB733BC}" srcOrd="1" destOrd="0" parTransId="{F9E5390C-9A51-45A0-A68B-921FEAE0253B}" sibTransId="{B5B1FAD0-EF17-4AC0-8C90-EB3BFAB4B825}"/>
    <dgm:cxn modelId="{B60AF83A-E661-4C45-880F-AF8140A4D4FA}" type="presOf" srcId="{0EFFE469-8467-4E95-B8AA-FB107DB733BC}" destId="{9A07C9BD-866D-42AF-9AD2-46239B7C1FEA}" srcOrd="0" destOrd="0" presId="urn:microsoft.com/office/officeart/2005/8/layout/pyramid1"/>
    <dgm:cxn modelId="{629F263E-E88C-45D8-ABDB-67FBDC79785B}" type="presOf" srcId="{98E85852-60EF-4442-A56E-36570BA6839A}" destId="{B5F8189B-CFB1-4DBF-B98E-1855BFC8C7D4}" srcOrd="1" destOrd="0" presId="urn:microsoft.com/office/officeart/2005/8/layout/pyramid1"/>
    <dgm:cxn modelId="{26EB1475-89F3-4875-84BC-DB50EDF8FE99}" type="presOf" srcId="{BAEAF4EA-25D4-4085-AC6C-B0EAB2C955E2}" destId="{CD5E9F37-A8F4-47DE-8B8D-13233852E949}" srcOrd="0" destOrd="0" presId="urn:microsoft.com/office/officeart/2005/8/layout/pyramid1"/>
    <dgm:cxn modelId="{FE115B7B-C78B-4A65-8187-04DA116FB535}" type="presOf" srcId="{9390380A-4CB2-4CBC-9E6D-56753330C8FA}" destId="{B8089FFB-BFE3-441C-A20F-5D6D457C78D6}" srcOrd="1" destOrd="0" presId="urn:microsoft.com/office/officeart/2005/8/layout/pyramid1"/>
    <dgm:cxn modelId="{0C307F91-647F-4F86-B697-FB096FBD11D5}" srcId="{BAEAF4EA-25D4-4085-AC6C-B0EAB2C955E2}" destId="{9390380A-4CB2-4CBC-9E6D-56753330C8FA}" srcOrd="2" destOrd="0" parTransId="{C2661A31-D5BD-4793-9D7F-93951338FDA3}" sibTransId="{9F27A24C-F426-48CC-895F-C937C5EBDE5F}"/>
    <dgm:cxn modelId="{45D39794-9B6D-4212-93C0-035619662BE5}" srcId="{BAEAF4EA-25D4-4085-AC6C-B0EAB2C955E2}" destId="{98E85852-60EF-4442-A56E-36570BA6839A}" srcOrd="0" destOrd="0" parTransId="{B98ADF51-7962-4AC1-AD75-94D0950BF8A2}" sibTransId="{35016696-EA9E-4700-A95E-66A383DE4B04}"/>
    <dgm:cxn modelId="{AF3AD69B-C7DE-411E-9371-33D22FF3204D}" type="presOf" srcId="{0EFFE469-8467-4E95-B8AA-FB107DB733BC}" destId="{034CFD70-35C8-42BB-81C7-3957E53277CA}" srcOrd="1" destOrd="0" presId="urn:microsoft.com/office/officeart/2005/8/layout/pyramid1"/>
    <dgm:cxn modelId="{65AA22D8-F130-4812-95F7-A702EC1E54F8}" type="presOf" srcId="{98E85852-60EF-4442-A56E-36570BA6839A}" destId="{A44659F9-7F26-4A87-8EE1-58437E5339CF}" srcOrd="0" destOrd="0" presId="urn:microsoft.com/office/officeart/2005/8/layout/pyramid1"/>
    <dgm:cxn modelId="{C22CC7FC-8268-4981-8A29-C21C66CC99D9}" type="presOf" srcId="{9390380A-4CB2-4CBC-9E6D-56753330C8FA}" destId="{EC56B038-94EC-4F86-A929-263E6E54007A}" srcOrd="0" destOrd="0" presId="urn:microsoft.com/office/officeart/2005/8/layout/pyramid1"/>
    <dgm:cxn modelId="{B084CB62-E48F-46F8-9A25-49BDD190CBB9}" type="presParOf" srcId="{CD5E9F37-A8F4-47DE-8B8D-13233852E949}" destId="{AB4FD85F-54B1-43B1-9F4F-C23A0E744DA9}" srcOrd="0" destOrd="0" presId="urn:microsoft.com/office/officeart/2005/8/layout/pyramid1"/>
    <dgm:cxn modelId="{19D68759-F2FE-4045-940E-6F82EBE4B7EB}" type="presParOf" srcId="{AB4FD85F-54B1-43B1-9F4F-C23A0E744DA9}" destId="{A44659F9-7F26-4A87-8EE1-58437E5339CF}" srcOrd="0" destOrd="0" presId="urn:microsoft.com/office/officeart/2005/8/layout/pyramid1"/>
    <dgm:cxn modelId="{80D9E665-3A4A-4B70-889A-14E0C5177822}" type="presParOf" srcId="{AB4FD85F-54B1-43B1-9F4F-C23A0E744DA9}" destId="{B5F8189B-CFB1-4DBF-B98E-1855BFC8C7D4}" srcOrd="1" destOrd="0" presId="urn:microsoft.com/office/officeart/2005/8/layout/pyramid1"/>
    <dgm:cxn modelId="{53905F9C-5E44-496E-9741-41FB9523D01F}" type="presParOf" srcId="{CD5E9F37-A8F4-47DE-8B8D-13233852E949}" destId="{70219A9F-00C6-4F57-9A93-706963A4CFE9}" srcOrd="1" destOrd="0" presId="urn:microsoft.com/office/officeart/2005/8/layout/pyramid1"/>
    <dgm:cxn modelId="{ED656AFF-D702-43D8-8B40-BFD6B81922C4}" type="presParOf" srcId="{70219A9F-00C6-4F57-9A93-706963A4CFE9}" destId="{9A07C9BD-866D-42AF-9AD2-46239B7C1FEA}" srcOrd="0" destOrd="0" presId="urn:microsoft.com/office/officeart/2005/8/layout/pyramid1"/>
    <dgm:cxn modelId="{143F8A13-23E7-45C2-B78A-C12D1E421C70}" type="presParOf" srcId="{70219A9F-00C6-4F57-9A93-706963A4CFE9}" destId="{034CFD70-35C8-42BB-81C7-3957E53277CA}" srcOrd="1" destOrd="0" presId="urn:microsoft.com/office/officeart/2005/8/layout/pyramid1"/>
    <dgm:cxn modelId="{C74A262B-B55C-4A61-93D9-E75FE9529E24}" type="presParOf" srcId="{CD5E9F37-A8F4-47DE-8B8D-13233852E949}" destId="{D510ABB2-558B-46E7-8C64-BA74E8164C09}" srcOrd="2" destOrd="0" presId="urn:microsoft.com/office/officeart/2005/8/layout/pyramid1"/>
    <dgm:cxn modelId="{62AA604F-B138-41AC-80F9-B0B766DF4156}" type="presParOf" srcId="{D510ABB2-558B-46E7-8C64-BA74E8164C09}" destId="{EC56B038-94EC-4F86-A929-263E6E54007A}" srcOrd="0" destOrd="0" presId="urn:microsoft.com/office/officeart/2005/8/layout/pyramid1"/>
    <dgm:cxn modelId="{6F57047E-3556-4560-BF51-B688BF8E3D06}" type="presParOf" srcId="{D510ABB2-558B-46E7-8C64-BA74E8164C09}" destId="{B8089FFB-BFE3-441C-A20F-5D6D457C78D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CFD5A-EF42-4590-BAA4-07F3BC057B6E}">
      <dsp:nvSpPr>
        <dsp:cNvPr id="0" name=""/>
        <dsp:cNvSpPr/>
      </dsp:nvSpPr>
      <dsp:spPr>
        <a:xfrm>
          <a:off x="1079391" y="2295392"/>
          <a:ext cx="4419577" cy="4257807"/>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2444750">
            <a:lnSpc>
              <a:spcPct val="90000"/>
            </a:lnSpc>
            <a:spcBef>
              <a:spcPct val="0"/>
            </a:spcBef>
            <a:spcAft>
              <a:spcPct val="35000"/>
            </a:spcAft>
            <a:buNone/>
          </a:pPr>
          <a:r>
            <a:rPr lang="en-US" sz="5500" b="1" kern="1200" dirty="0"/>
            <a:t>Age-group Swimming</a:t>
          </a:r>
        </a:p>
      </dsp:txBody>
      <dsp:txXfrm>
        <a:off x="1079391" y="2295392"/>
        <a:ext cx="4419577" cy="4257807"/>
      </dsp:txXfrm>
    </dsp:sp>
    <dsp:sp modelId="{B87D24C5-8219-4169-8AF0-D950C4CEF188}">
      <dsp:nvSpPr>
        <dsp:cNvPr id="0" name=""/>
        <dsp:cNvSpPr/>
      </dsp:nvSpPr>
      <dsp:spPr>
        <a:xfrm rot="13857559" flipH="1">
          <a:off x="1573853" y="2467388"/>
          <a:ext cx="452857" cy="415146"/>
        </a:xfrm>
        <a:prstGeom prst="mathMin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E35B54-B161-4DB5-8941-E6BB2ECE4032}">
      <dsp:nvSpPr>
        <dsp:cNvPr id="0" name=""/>
        <dsp:cNvSpPr/>
      </dsp:nvSpPr>
      <dsp:spPr>
        <a:xfrm>
          <a:off x="212803" y="990601"/>
          <a:ext cx="1755051" cy="1491260"/>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Drift</a:t>
          </a:r>
        </a:p>
        <a:p>
          <a:pPr marL="0" lvl="0" indent="0" algn="ctr" defTabSz="1422400">
            <a:lnSpc>
              <a:spcPct val="90000"/>
            </a:lnSpc>
            <a:spcBef>
              <a:spcPct val="0"/>
            </a:spcBef>
            <a:spcAft>
              <a:spcPct val="35000"/>
            </a:spcAft>
            <a:buNone/>
          </a:pPr>
          <a:r>
            <a:rPr lang="en-US" sz="1800" b="1" kern="1200" dirty="0"/>
            <a:t>(</a:t>
          </a:r>
          <a:r>
            <a:rPr lang="en-US" sz="1800" b="0" i="1" kern="1200" dirty="0">
              <a:latin typeface="Times New Roman" pitchFamily="18" charset="0"/>
              <a:cs typeface="Times New Roman" pitchFamily="18" charset="0"/>
            </a:rPr>
            <a:t>not really sure</a:t>
          </a:r>
          <a:r>
            <a:rPr lang="en-US" sz="1800" b="1" kern="1200" dirty="0"/>
            <a:t>)</a:t>
          </a:r>
        </a:p>
      </dsp:txBody>
      <dsp:txXfrm>
        <a:off x="212803" y="990601"/>
        <a:ext cx="1755051" cy="1491260"/>
      </dsp:txXfrm>
    </dsp:sp>
    <dsp:sp modelId="{28EEFE0C-906C-43B3-BF33-862E110F2039}">
      <dsp:nvSpPr>
        <dsp:cNvPr id="0" name=""/>
        <dsp:cNvSpPr/>
      </dsp:nvSpPr>
      <dsp:spPr>
        <a:xfrm rot="16119045">
          <a:off x="3014803" y="1861146"/>
          <a:ext cx="548116" cy="555208"/>
        </a:xfrm>
        <a:prstGeom prst="mathMin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8F061F-2AB2-494B-BBA2-3B5F9680F79A}">
      <dsp:nvSpPr>
        <dsp:cNvPr id="0" name=""/>
        <dsp:cNvSpPr/>
      </dsp:nvSpPr>
      <dsp:spPr>
        <a:xfrm>
          <a:off x="1905194" y="0"/>
          <a:ext cx="2798011" cy="2242554"/>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t>Realize Potential</a:t>
          </a:r>
        </a:p>
        <a:p>
          <a:pPr marL="0" lvl="0" indent="0" algn="ctr" defTabSz="1600200">
            <a:lnSpc>
              <a:spcPct val="90000"/>
            </a:lnSpc>
            <a:spcBef>
              <a:spcPct val="0"/>
            </a:spcBef>
            <a:spcAft>
              <a:spcPct val="35000"/>
            </a:spcAft>
            <a:buNone/>
          </a:pPr>
          <a:r>
            <a:rPr lang="en-US" sz="1800" b="0" i="1" kern="1200" dirty="0">
              <a:latin typeface="Times New Roman" pitchFamily="18" charset="0"/>
              <a:cs typeface="Times New Roman" pitchFamily="18" charset="0"/>
            </a:rPr>
            <a:t>(very happy)</a:t>
          </a:r>
        </a:p>
      </dsp:txBody>
      <dsp:txXfrm>
        <a:off x="1905194" y="0"/>
        <a:ext cx="2798011" cy="2242554"/>
      </dsp:txXfrm>
    </dsp:sp>
    <dsp:sp modelId="{4D366A3F-D004-42F5-B5EE-C94C423C6047}">
      <dsp:nvSpPr>
        <dsp:cNvPr id="0" name=""/>
        <dsp:cNvSpPr/>
      </dsp:nvSpPr>
      <dsp:spPr>
        <a:xfrm rot="7859145" flipH="1">
          <a:off x="4670357" y="2361526"/>
          <a:ext cx="251325" cy="555208"/>
        </a:xfrm>
        <a:prstGeom prst="mathMin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645D0A-E4A5-4FAD-8FE7-D4DE34C80032}">
      <dsp:nvSpPr>
        <dsp:cNvPr id="0" name=""/>
        <dsp:cNvSpPr/>
      </dsp:nvSpPr>
      <dsp:spPr>
        <a:xfrm>
          <a:off x="4704547" y="1527291"/>
          <a:ext cx="1231267" cy="1215907"/>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Quit</a:t>
          </a:r>
        </a:p>
        <a:p>
          <a:pPr marL="0" lvl="0" indent="0" algn="ctr" defTabSz="1244600">
            <a:lnSpc>
              <a:spcPct val="90000"/>
            </a:lnSpc>
            <a:spcBef>
              <a:spcPct val="0"/>
            </a:spcBef>
            <a:spcAft>
              <a:spcPct val="35000"/>
            </a:spcAft>
            <a:buNone/>
          </a:pPr>
          <a:r>
            <a:rPr lang="en-US" sz="1800" b="0" i="1" kern="1200" dirty="0">
              <a:latin typeface="Times New Roman" pitchFamily="18" charset="0"/>
              <a:cs typeface="Times New Roman" pitchFamily="18" charset="0"/>
            </a:rPr>
            <a:t>(very unhappy)</a:t>
          </a:r>
        </a:p>
      </dsp:txBody>
      <dsp:txXfrm>
        <a:off x="4704547" y="1527291"/>
        <a:ext cx="1231267" cy="12159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2AF21-A04B-46F8-B167-399BBDAF0BC6}">
      <dsp:nvSpPr>
        <dsp:cNvPr id="0" name=""/>
        <dsp:cNvSpPr/>
      </dsp:nvSpPr>
      <dsp:spPr>
        <a:xfrm>
          <a:off x="768017" y="817265"/>
          <a:ext cx="4527215" cy="4527215"/>
        </a:xfrm>
        <a:prstGeom prst="blockArc">
          <a:avLst>
            <a:gd name="adj1" fmla="val 90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459605-9FDA-4284-902D-78EFE288A20F}">
      <dsp:nvSpPr>
        <dsp:cNvPr id="0" name=""/>
        <dsp:cNvSpPr/>
      </dsp:nvSpPr>
      <dsp:spPr>
        <a:xfrm>
          <a:off x="768017" y="817265"/>
          <a:ext cx="4527215" cy="4527215"/>
        </a:xfrm>
        <a:prstGeom prst="blockArc">
          <a:avLst>
            <a:gd name="adj1" fmla="val 1800000"/>
            <a:gd name="adj2" fmla="val 90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B701C9-E239-4A4A-AAA0-672E33B29853}">
      <dsp:nvSpPr>
        <dsp:cNvPr id="0" name=""/>
        <dsp:cNvSpPr/>
      </dsp:nvSpPr>
      <dsp:spPr>
        <a:xfrm>
          <a:off x="768017" y="817265"/>
          <a:ext cx="4527215" cy="4527215"/>
        </a:xfrm>
        <a:prstGeom prst="blockArc">
          <a:avLst>
            <a:gd name="adj1" fmla="val 16200000"/>
            <a:gd name="adj2" fmla="val 1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8ECB89-457E-4202-A6AA-5C61E2CF251A}">
      <dsp:nvSpPr>
        <dsp:cNvPr id="0" name=""/>
        <dsp:cNvSpPr/>
      </dsp:nvSpPr>
      <dsp:spPr>
        <a:xfrm>
          <a:off x="1989623" y="2038871"/>
          <a:ext cx="2084003" cy="2084003"/>
        </a:xfrm>
        <a:prstGeom prst="ellipse">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tx1"/>
              </a:solidFill>
            </a:rPr>
            <a:t>Career</a:t>
          </a:r>
        </a:p>
      </dsp:txBody>
      <dsp:txXfrm>
        <a:off x="1989623" y="2038871"/>
        <a:ext cx="2084003" cy="2084003"/>
      </dsp:txXfrm>
    </dsp:sp>
    <dsp:sp modelId="{4D9DCE9C-E477-44A7-9C77-0ACF51AAED42}">
      <dsp:nvSpPr>
        <dsp:cNvPr id="0" name=""/>
        <dsp:cNvSpPr/>
      </dsp:nvSpPr>
      <dsp:spPr>
        <a:xfrm>
          <a:off x="2002921" y="-135157"/>
          <a:ext cx="2057406" cy="2009879"/>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Swimmer</a:t>
          </a:r>
        </a:p>
      </dsp:txBody>
      <dsp:txXfrm>
        <a:off x="2002921" y="-135157"/>
        <a:ext cx="2057406" cy="2009879"/>
      </dsp:txXfrm>
    </dsp:sp>
    <dsp:sp modelId="{0FF1B1A2-8826-41C8-A5B7-E29C430A9D8A}">
      <dsp:nvSpPr>
        <dsp:cNvPr id="0" name=""/>
        <dsp:cNvSpPr/>
      </dsp:nvSpPr>
      <dsp:spPr>
        <a:xfrm>
          <a:off x="4047295" y="3267439"/>
          <a:ext cx="1798382" cy="1837959"/>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Parent</a:t>
          </a:r>
        </a:p>
      </dsp:txBody>
      <dsp:txXfrm>
        <a:off x="4047295" y="3267439"/>
        <a:ext cx="1798382" cy="1837959"/>
      </dsp:txXfrm>
    </dsp:sp>
    <dsp:sp modelId="{A3731494-8830-4770-8CAA-B33BF16991B7}">
      <dsp:nvSpPr>
        <dsp:cNvPr id="0" name=""/>
        <dsp:cNvSpPr/>
      </dsp:nvSpPr>
      <dsp:spPr>
        <a:xfrm>
          <a:off x="174122" y="3267439"/>
          <a:ext cx="1885282" cy="1837959"/>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Coach</a:t>
          </a:r>
        </a:p>
      </dsp:txBody>
      <dsp:txXfrm>
        <a:off x="174122" y="3267439"/>
        <a:ext cx="1885282" cy="1837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CFD5A-EF42-4590-BAA4-07F3BC057B6E}">
      <dsp:nvSpPr>
        <dsp:cNvPr id="0" name=""/>
        <dsp:cNvSpPr/>
      </dsp:nvSpPr>
      <dsp:spPr>
        <a:xfrm>
          <a:off x="1190784" y="1992914"/>
          <a:ext cx="4419577" cy="4257807"/>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marL="0" lvl="0" indent="0" algn="ctr" defTabSz="2444750">
            <a:lnSpc>
              <a:spcPct val="90000"/>
            </a:lnSpc>
            <a:spcBef>
              <a:spcPct val="0"/>
            </a:spcBef>
            <a:spcAft>
              <a:spcPct val="35000"/>
            </a:spcAft>
            <a:buNone/>
          </a:pPr>
          <a:r>
            <a:rPr lang="en-US" sz="5500" b="1" kern="1200" dirty="0"/>
            <a:t>Age-group Swimming</a:t>
          </a:r>
        </a:p>
      </dsp:txBody>
      <dsp:txXfrm>
        <a:off x="1190784" y="1992914"/>
        <a:ext cx="4419577" cy="4257807"/>
      </dsp:txXfrm>
    </dsp:sp>
    <dsp:sp modelId="{B87D24C5-8219-4169-8AF0-D950C4CEF188}">
      <dsp:nvSpPr>
        <dsp:cNvPr id="0" name=""/>
        <dsp:cNvSpPr/>
      </dsp:nvSpPr>
      <dsp:spPr>
        <a:xfrm rot="13839683" flipH="1">
          <a:off x="1691053" y="2146569"/>
          <a:ext cx="460679" cy="415146"/>
        </a:xfrm>
        <a:prstGeom prst="mathMin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E35B54-B161-4DB5-8941-E6BB2ECE4032}">
      <dsp:nvSpPr>
        <dsp:cNvPr id="0" name=""/>
        <dsp:cNvSpPr/>
      </dsp:nvSpPr>
      <dsp:spPr>
        <a:xfrm>
          <a:off x="-144880" y="430821"/>
          <a:ext cx="2693206" cy="1948456"/>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b="1" kern="1200" dirty="0"/>
            <a:t>Drift</a:t>
          </a:r>
        </a:p>
        <a:p>
          <a:pPr marL="0" lvl="0" indent="0" algn="ctr" defTabSz="1778000">
            <a:lnSpc>
              <a:spcPct val="90000"/>
            </a:lnSpc>
            <a:spcBef>
              <a:spcPct val="0"/>
            </a:spcBef>
            <a:spcAft>
              <a:spcPct val="35000"/>
            </a:spcAft>
            <a:buNone/>
          </a:pPr>
          <a:r>
            <a:rPr lang="en-US" sz="2400" b="1" i="1" kern="1200" dirty="0"/>
            <a:t>Far too many</a:t>
          </a:r>
        </a:p>
      </dsp:txBody>
      <dsp:txXfrm>
        <a:off x="-144880" y="430821"/>
        <a:ext cx="2693206" cy="1948456"/>
      </dsp:txXfrm>
    </dsp:sp>
    <dsp:sp modelId="{28EEFE0C-906C-43B3-BF33-862E110F2039}">
      <dsp:nvSpPr>
        <dsp:cNvPr id="0" name=""/>
        <dsp:cNvSpPr/>
      </dsp:nvSpPr>
      <dsp:spPr>
        <a:xfrm rot="16118318">
          <a:off x="3086625" y="1473691"/>
          <a:ext cx="623317" cy="555208"/>
        </a:xfrm>
        <a:prstGeom prst="mathMin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8F061F-2AB2-494B-BBA2-3B5F9680F79A}">
      <dsp:nvSpPr>
        <dsp:cNvPr id="0" name=""/>
        <dsp:cNvSpPr/>
      </dsp:nvSpPr>
      <dsp:spPr>
        <a:xfrm>
          <a:off x="2892513" y="198793"/>
          <a:ext cx="1046161" cy="917826"/>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t>Realize Potential</a:t>
          </a:r>
        </a:p>
      </dsp:txBody>
      <dsp:txXfrm>
        <a:off x="2892513" y="198793"/>
        <a:ext cx="1046161" cy="917826"/>
      </dsp:txXfrm>
    </dsp:sp>
    <dsp:sp modelId="{4D366A3F-D004-42F5-B5EE-C94C423C6047}">
      <dsp:nvSpPr>
        <dsp:cNvPr id="0" name=""/>
        <dsp:cNvSpPr/>
      </dsp:nvSpPr>
      <dsp:spPr>
        <a:xfrm rot="8532100" flipH="1">
          <a:off x="4093474" y="1680939"/>
          <a:ext cx="274407" cy="555208"/>
        </a:xfrm>
        <a:prstGeom prst="mathMin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645D0A-E4A5-4FAD-8FE7-D4DE34C80032}">
      <dsp:nvSpPr>
        <dsp:cNvPr id="0" name=""/>
        <dsp:cNvSpPr/>
      </dsp:nvSpPr>
      <dsp:spPr>
        <a:xfrm>
          <a:off x="4119830" y="838203"/>
          <a:ext cx="1723848" cy="1169713"/>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55245" rIns="55245" bIns="55245" numCol="1" spcCol="1270" anchor="ctr" anchorCtr="0">
          <a:noAutofit/>
        </a:bodyPr>
        <a:lstStyle/>
        <a:p>
          <a:pPr marL="0" lvl="0" indent="0" algn="ctr" defTabSz="1289050">
            <a:lnSpc>
              <a:spcPct val="90000"/>
            </a:lnSpc>
            <a:spcBef>
              <a:spcPct val="0"/>
            </a:spcBef>
            <a:spcAft>
              <a:spcPct val="35000"/>
            </a:spcAft>
            <a:buNone/>
          </a:pPr>
          <a:r>
            <a:rPr lang="en-US" sz="2900" b="1" kern="1200" dirty="0"/>
            <a:t>Quit</a:t>
          </a:r>
        </a:p>
        <a:p>
          <a:pPr marL="0" lvl="0" indent="0" algn="ctr" defTabSz="1289050">
            <a:lnSpc>
              <a:spcPct val="90000"/>
            </a:lnSpc>
            <a:spcBef>
              <a:spcPct val="0"/>
            </a:spcBef>
            <a:spcAft>
              <a:spcPct val="35000"/>
            </a:spcAft>
            <a:buNone/>
          </a:pPr>
          <a:r>
            <a:rPr lang="en-US" sz="2900" b="1" i="1" kern="1200" dirty="0"/>
            <a:t>Too many</a:t>
          </a:r>
        </a:p>
      </dsp:txBody>
      <dsp:txXfrm>
        <a:off x="4119830" y="838203"/>
        <a:ext cx="1723848" cy="1169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FF459-B2C6-470D-BC28-E1B30A410EB7}">
      <dsp:nvSpPr>
        <dsp:cNvPr id="0" name=""/>
        <dsp:cNvSpPr/>
      </dsp:nvSpPr>
      <dsp:spPr>
        <a:xfrm>
          <a:off x="2106624" y="273986"/>
          <a:ext cx="1958950" cy="1273317"/>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Technique</a:t>
          </a:r>
        </a:p>
      </dsp:txBody>
      <dsp:txXfrm>
        <a:off x="2106624" y="273986"/>
        <a:ext cx="1958950" cy="1273317"/>
      </dsp:txXfrm>
    </dsp:sp>
    <dsp:sp modelId="{6D08B0DB-26FD-4621-961C-3AF8A587060F}">
      <dsp:nvSpPr>
        <dsp:cNvPr id="0" name=""/>
        <dsp:cNvSpPr/>
      </dsp:nvSpPr>
      <dsp:spPr>
        <a:xfrm>
          <a:off x="979701" y="910645"/>
          <a:ext cx="4212796" cy="4212796"/>
        </a:xfrm>
        <a:custGeom>
          <a:avLst/>
          <a:gdLst/>
          <a:ahLst/>
          <a:cxnLst/>
          <a:rect l="0" t="0" r="0" b="0"/>
          <a:pathLst>
            <a:path>
              <a:moveTo>
                <a:pt x="3357104" y="411509"/>
              </a:moveTo>
              <a:arcTo wR="2106398" hR="2106398" stAng="18385479" swAng="163608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926638-6679-4A46-AAC1-C6A11F86B0AC}">
      <dsp:nvSpPr>
        <dsp:cNvPr id="0" name=""/>
        <dsp:cNvSpPr/>
      </dsp:nvSpPr>
      <dsp:spPr>
        <a:xfrm>
          <a:off x="4213023" y="2380385"/>
          <a:ext cx="1958950" cy="1273317"/>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Training</a:t>
          </a:r>
        </a:p>
      </dsp:txBody>
      <dsp:txXfrm>
        <a:off x="4213023" y="2380385"/>
        <a:ext cx="1958950" cy="1273317"/>
      </dsp:txXfrm>
    </dsp:sp>
    <dsp:sp modelId="{BA1C52C2-350C-4CA7-96C4-B68921C9F727}">
      <dsp:nvSpPr>
        <dsp:cNvPr id="0" name=""/>
        <dsp:cNvSpPr/>
      </dsp:nvSpPr>
      <dsp:spPr>
        <a:xfrm>
          <a:off x="979701" y="910645"/>
          <a:ext cx="4212796" cy="4212796"/>
        </a:xfrm>
        <a:custGeom>
          <a:avLst/>
          <a:gdLst/>
          <a:ahLst/>
          <a:cxnLst/>
          <a:rect l="0" t="0" r="0" b="0"/>
          <a:pathLst>
            <a:path>
              <a:moveTo>
                <a:pt x="3994637" y="3039920"/>
              </a:moveTo>
              <a:arcTo wR="2106398" hR="2106398" stAng="1578434" swAng="163608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4BCE8C2-79D5-4F6F-AE49-B95A8E24DC12}">
      <dsp:nvSpPr>
        <dsp:cNvPr id="0" name=""/>
        <dsp:cNvSpPr/>
      </dsp:nvSpPr>
      <dsp:spPr>
        <a:xfrm>
          <a:off x="2106624" y="4486783"/>
          <a:ext cx="1958950" cy="1273317"/>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Racing</a:t>
          </a:r>
        </a:p>
      </dsp:txBody>
      <dsp:txXfrm>
        <a:off x="2106624" y="4486783"/>
        <a:ext cx="1958950" cy="1273317"/>
      </dsp:txXfrm>
    </dsp:sp>
    <dsp:sp modelId="{7CE34013-AA0A-4634-A078-9F05C908A7B2}">
      <dsp:nvSpPr>
        <dsp:cNvPr id="0" name=""/>
        <dsp:cNvSpPr/>
      </dsp:nvSpPr>
      <dsp:spPr>
        <a:xfrm>
          <a:off x="979701" y="910645"/>
          <a:ext cx="4212796" cy="4212796"/>
        </a:xfrm>
        <a:custGeom>
          <a:avLst/>
          <a:gdLst/>
          <a:ahLst/>
          <a:cxnLst/>
          <a:rect l="0" t="0" r="0" b="0"/>
          <a:pathLst>
            <a:path>
              <a:moveTo>
                <a:pt x="855692" y="3801286"/>
              </a:moveTo>
              <a:arcTo wR="2106398" hR="2106398" stAng="7585479" swAng="163608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69FEA1E-10DA-480E-AB0B-1A573DE71A50}">
      <dsp:nvSpPr>
        <dsp:cNvPr id="0" name=""/>
        <dsp:cNvSpPr/>
      </dsp:nvSpPr>
      <dsp:spPr>
        <a:xfrm>
          <a:off x="226" y="2380385"/>
          <a:ext cx="1958950" cy="1273317"/>
        </a:xfrm>
        <a:prstGeom prst="round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Team</a:t>
          </a:r>
        </a:p>
      </dsp:txBody>
      <dsp:txXfrm>
        <a:off x="226" y="2380385"/>
        <a:ext cx="1958950" cy="1273317"/>
      </dsp:txXfrm>
    </dsp:sp>
    <dsp:sp modelId="{A02BCCCD-2D1A-4C56-97F7-C968A43F26AB}">
      <dsp:nvSpPr>
        <dsp:cNvPr id="0" name=""/>
        <dsp:cNvSpPr/>
      </dsp:nvSpPr>
      <dsp:spPr>
        <a:xfrm>
          <a:off x="979701" y="910645"/>
          <a:ext cx="4212796" cy="4212796"/>
        </a:xfrm>
        <a:custGeom>
          <a:avLst/>
          <a:gdLst/>
          <a:ahLst/>
          <a:cxnLst/>
          <a:rect l="0" t="0" r="0" b="0"/>
          <a:pathLst>
            <a:path>
              <a:moveTo>
                <a:pt x="218158" y="1172875"/>
              </a:moveTo>
              <a:arcTo wR="2106398" hR="2106398" stAng="12378434" swAng="163608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1558D-1262-4DFD-8AE3-534D1A199577}">
      <dsp:nvSpPr>
        <dsp:cNvPr id="0" name=""/>
        <dsp:cNvSpPr/>
      </dsp:nvSpPr>
      <dsp:spPr>
        <a:xfrm rot="5400000">
          <a:off x="-320413" y="322954"/>
          <a:ext cx="2136090" cy="1495263"/>
        </a:xfrm>
        <a:prstGeom prst="chevron">
          <a:avLst/>
        </a:prstGeom>
        <a:solidFill>
          <a:schemeClr val="accent2">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b="1" kern="1200" dirty="0">
              <a:solidFill>
                <a:schemeClr val="tx1"/>
              </a:solidFill>
            </a:rPr>
            <a:t>A</a:t>
          </a:r>
        </a:p>
      </dsp:txBody>
      <dsp:txXfrm rot="-5400000">
        <a:off x="1" y="750173"/>
        <a:ext cx="1495263" cy="640827"/>
      </dsp:txXfrm>
    </dsp:sp>
    <dsp:sp modelId="{5D748A2F-51E5-42BA-BD2E-E62DDC9CFAE0}">
      <dsp:nvSpPr>
        <dsp:cNvPr id="0" name=""/>
        <dsp:cNvSpPr/>
      </dsp:nvSpPr>
      <dsp:spPr>
        <a:xfrm rot="5400000">
          <a:off x="3139502" y="-1641698"/>
          <a:ext cx="1388458" cy="46769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kern="1200" dirty="0">
              <a:solidFill>
                <a:srgbClr val="002060"/>
              </a:solidFill>
            </a:rPr>
            <a:t>Developmental</a:t>
          </a:r>
        </a:p>
        <a:p>
          <a:pPr marL="285750" lvl="1" indent="-285750" algn="l" defTabSz="1600200">
            <a:lnSpc>
              <a:spcPct val="90000"/>
            </a:lnSpc>
            <a:spcBef>
              <a:spcPct val="0"/>
            </a:spcBef>
            <a:spcAft>
              <a:spcPct val="15000"/>
            </a:spcAft>
            <a:buChar char="•"/>
          </a:pPr>
          <a:r>
            <a:rPr lang="en-US" sz="3600" b="1" kern="1200" dirty="0">
              <a:solidFill>
                <a:srgbClr val="0070C0"/>
              </a:solidFill>
            </a:rPr>
            <a:t>Ages 4-8</a:t>
          </a:r>
        </a:p>
      </dsp:txBody>
      <dsp:txXfrm rot="-5400000">
        <a:off x="1495264" y="70319"/>
        <a:ext cx="4609157" cy="1252900"/>
      </dsp:txXfrm>
    </dsp:sp>
    <dsp:sp modelId="{DE911247-42FF-496A-94B9-7BB4F5883D4F}">
      <dsp:nvSpPr>
        <dsp:cNvPr id="0" name=""/>
        <dsp:cNvSpPr/>
      </dsp:nvSpPr>
      <dsp:spPr>
        <a:xfrm rot="5400000">
          <a:off x="-320413" y="2269412"/>
          <a:ext cx="2136090" cy="1495263"/>
        </a:xfrm>
        <a:prstGeom prst="chevron">
          <a:avLst/>
        </a:prstGeom>
        <a:solidFill>
          <a:schemeClr val="accent2">
            <a:lumMod val="7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b="1" kern="1200" dirty="0"/>
            <a:t>B</a:t>
          </a:r>
        </a:p>
      </dsp:txBody>
      <dsp:txXfrm rot="-5400000">
        <a:off x="1" y="2696631"/>
        <a:ext cx="1495263" cy="640827"/>
      </dsp:txXfrm>
    </dsp:sp>
    <dsp:sp modelId="{604E170C-2102-4C9F-8BF0-B203B5BBD221}">
      <dsp:nvSpPr>
        <dsp:cNvPr id="0" name=""/>
        <dsp:cNvSpPr/>
      </dsp:nvSpPr>
      <dsp:spPr>
        <a:xfrm rot="5400000">
          <a:off x="3139502" y="304759"/>
          <a:ext cx="1388458" cy="46769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kern="1200" dirty="0">
              <a:solidFill>
                <a:srgbClr val="002060"/>
              </a:solidFill>
            </a:rPr>
            <a:t>Age-group</a:t>
          </a:r>
        </a:p>
        <a:p>
          <a:pPr marL="285750" lvl="1" indent="-285750" algn="l" defTabSz="1600200">
            <a:lnSpc>
              <a:spcPct val="90000"/>
            </a:lnSpc>
            <a:spcBef>
              <a:spcPct val="0"/>
            </a:spcBef>
            <a:spcAft>
              <a:spcPct val="15000"/>
            </a:spcAft>
            <a:buChar char="•"/>
          </a:pPr>
          <a:r>
            <a:rPr lang="en-US" sz="3600" b="1" kern="1200" dirty="0">
              <a:solidFill>
                <a:srgbClr val="0070C0"/>
              </a:solidFill>
            </a:rPr>
            <a:t>Ages 9-12</a:t>
          </a:r>
        </a:p>
      </dsp:txBody>
      <dsp:txXfrm rot="-5400000">
        <a:off x="1495264" y="2016777"/>
        <a:ext cx="4609157" cy="1252900"/>
      </dsp:txXfrm>
    </dsp:sp>
    <dsp:sp modelId="{C090A5A7-918B-4B30-8357-8502D5DDC941}">
      <dsp:nvSpPr>
        <dsp:cNvPr id="0" name=""/>
        <dsp:cNvSpPr/>
      </dsp:nvSpPr>
      <dsp:spPr>
        <a:xfrm rot="5400000">
          <a:off x="-320413" y="4215870"/>
          <a:ext cx="2136090" cy="1495263"/>
        </a:xfrm>
        <a:prstGeom prst="chevron">
          <a:avLst/>
        </a:prstGeom>
        <a:solidFill>
          <a:schemeClr val="accent2">
            <a:lumMod val="5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b="1" kern="1200" dirty="0"/>
            <a:t>C</a:t>
          </a:r>
        </a:p>
      </dsp:txBody>
      <dsp:txXfrm rot="-5400000">
        <a:off x="1" y="4643089"/>
        <a:ext cx="1495263" cy="640827"/>
      </dsp:txXfrm>
    </dsp:sp>
    <dsp:sp modelId="{2F25932A-B235-4BA4-B9F7-AC961D63ABBB}">
      <dsp:nvSpPr>
        <dsp:cNvPr id="0" name=""/>
        <dsp:cNvSpPr/>
      </dsp:nvSpPr>
      <dsp:spPr>
        <a:xfrm rot="5400000">
          <a:off x="3139502" y="2251217"/>
          <a:ext cx="1388458" cy="46769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kern="1200" dirty="0">
              <a:solidFill>
                <a:srgbClr val="002060"/>
              </a:solidFill>
            </a:rPr>
            <a:t>Senior - Elite</a:t>
          </a:r>
        </a:p>
        <a:p>
          <a:pPr marL="285750" lvl="1" indent="-285750" algn="l" defTabSz="1600200">
            <a:lnSpc>
              <a:spcPct val="90000"/>
            </a:lnSpc>
            <a:spcBef>
              <a:spcPct val="0"/>
            </a:spcBef>
            <a:spcAft>
              <a:spcPct val="15000"/>
            </a:spcAft>
            <a:buChar char="•"/>
          </a:pPr>
          <a:r>
            <a:rPr lang="en-US" sz="3600" b="1" kern="1200" dirty="0">
              <a:solidFill>
                <a:srgbClr val="0070C0"/>
              </a:solidFill>
            </a:rPr>
            <a:t>13+</a:t>
          </a:r>
        </a:p>
      </dsp:txBody>
      <dsp:txXfrm rot="-5400000">
        <a:off x="1495264" y="3963235"/>
        <a:ext cx="4609157" cy="12529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88568-AD28-4922-8F71-BA59A018E886}">
      <dsp:nvSpPr>
        <dsp:cNvPr id="0" name=""/>
        <dsp:cNvSpPr/>
      </dsp:nvSpPr>
      <dsp:spPr>
        <a:xfrm>
          <a:off x="76199" y="0"/>
          <a:ext cx="6324600" cy="63246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1E3F92-0297-4E35-9053-81983D76FA3B}">
      <dsp:nvSpPr>
        <dsp:cNvPr id="0" name=""/>
        <dsp:cNvSpPr/>
      </dsp:nvSpPr>
      <dsp:spPr>
        <a:xfrm>
          <a:off x="487298" y="411099"/>
          <a:ext cx="2529840" cy="2529840"/>
        </a:xfrm>
        <a:prstGeom prst="roundRect">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Technical Development</a:t>
          </a:r>
        </a:p>
        <a:p>
          <a:pPr marL="0" lvl="0" indent="0" algn="ctr" defTabSz="1200150">
            <a:lnSpc>
              <a:spcPct val="90000"/>
            </a:lnSpc>
            <a:spcBef>
              <a:spcPct val="0"/>
            </a:spcBef>
            <a:spcAft>
              <a:spcPct val="35000"/>
            </a:spcAft>
            <a:buNone/>
          </a:pPr>
          <a:r>
            <a:rPr lang="en-US" sz="2000" b="0" i="1" kern="1200" dirty="0">
              <a:latin typeface="Times New Roman" pitchFamily="18" charset="0"/>
              <a:cs typeface="Times New Roman" pitchFamily="18" charset="0"/>
            </a:rPr>
            <a:t>A path/plan of efficiency</a:t>
          </a:r>
        </a:p>
      </dsp:txBody>
      <dsp:txXfrm>
        <a:off x="487298" y="411099"/>
        <a:ext cx="2529840" cy="2529840"/>
      </dsp:txXfrm>
    </dsp:sp>
    <dsp:sp modelId="{C87FC5AC-4705-4D1B-8289-FA280375474A}">
      <dsp:nvSpPr>
        <dsp:cNvPr id="0" name=""/>
        <dsp:cNvSpPr/>
      </dsp:nvSpPr>
      <dsp:spPr>
        <a:xfrm>
          <a:off x="3459861" y="411099"/>
          <a:ext cx="2529840" cy="2529840"/>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t>Training</a:t>
          </a:r>
        </a:p>
        <a:p>
          <a:pPr marL="0" lvl="0" indent="0" algn="ctr" defTabSz="1289050">
            <a:lnSpc>
              <a:spcPct val="90000"/>
            </a:lnSpc>
            <a:spcBef>
              <a:spcPct val="0"/>
            </a:spcBef>
            <a:spcAft>
              <a:spcPct val="35000"/>
            </a:spcAft>
            <a:buNone/>
          </a:pPr>
          <a:r>
            <a:rPr lang="en-US" sz="2000" b="0" i="1" kern="1200" dirty="0">
              <a:latin typeface="Times New Roman" pitchFamily="18" charset="0"/>
              <a:cs typeface="Times New Roman" pitchFamily="18" charset="0"/>
            </a:rPr>
            <a:t>Efficient, intelligent, and process-based</a:t>
          </a:r>
        </a:p>
      </dsp:txBody>
      <dsp:txXfrm>
        <a:off x="3459861" y="411099"/>
        <a:ext cx="2529840" cy="2529840"/>
      </dsp:txXfrm>
    </dsp:sp>
    <dsp:sp modelId="{D00E8BB2-FD95-4D46-8B0C-16DD0BE7BC44}">
      <dsp:nvSpPr>
        <dsp:cNvPr id="0" name=""/>
        <dsp:cNvSpPr/>
      </dsp:nvSpPr>
      <dsp:spPr>
        <a:xfrm>
          <a:off x="487298" y="3383661"/>
          <a:ext cx="2529840" cy="2529840"/>
        </a:xfrm>
        <a:prstGeom prst="round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Coach Competence</a:t>
          </a:r>
        </a:p>
        <a:p>
          <a:pPr marL="0" lvl="0" indent="0" algn="ctr" defTabSz="1200150">
            <a:lnSpc>
              <a:spcPct val="90000"/>
            </a:lnSpc>
            <a:spcBef>
              <a:spcPct val="0"/>
            </a:spcBef>
            <a:spcAft>
              <a:spcPct val="35000"/>
            </a:spcAft>
            <a:buNone/>
          </a:pPr>
          <a:r>
            <a:rPr lang="en-US" sz="2000" b="0" i="1" kern="1200" dirty="0">
              <a:latin typeface="Times New Roman" pitchFamily="18" charset="0"/>
              <a:cs typeface="Times New Roman" pitchFamily="18" charset="0"/>
            </a:rPr>
            <a:t>Knowledge, passion, drive – to develop talent, AND team</a:t>
          </a:r>
        </a:p>
      </dsp:txBody>
      <dsp:txXfrm>
        <a:off x="487298" y="3383661"/>
        <a:ext cx="2529840" cy="2529840"/>
      </dsp:txXfrm>
    </dsp:sp>
    <dsp:sp modelId="{E4CAC649-3192-4C0B-A61A-F7DA0466C831}">
      <dsp:nvSpPr>
        <dsp:cNvPr id="0" name=""/>
        <dsp:cNvSpPr/>
      </dsp:nvSpPr>
      <dsp:spPr>
        <a:xfrm>
          <a:off x="3459861" y="3383661"/>
          <a:ext cx="2529840" cy="2529840"/>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Organization Planning</a:t>
          </a:r>
        </a:p>
        <a:p>
          <a:pPr marL="0" lvl="0" indent="0" algn="ctr" defTabSz="1200150">
            <a:lnSpc>
              <a:spcPct val="90000"/>
            </a:lnSpc>
            <a:spcBef>
              <a:spcPct val="0"/>
            </a:spcBef>
            <a:spcAft>
              <a:spcPct val="35000"/>
            </a:spcAft>
            <a:buNone/>
          </a:pPr>
          <a:r>
            <a:rPr lang="en-US" sz="2000" b="0" i="1" kern="1200" dirty="0">
              <a:latin typeface="Times New Roman" pitchFamily="18" charset="0"/>
              <a:cs typeface="Times New Roman" pitchFamily="18" charset="0"/>
            </a:rPr>
            <a:t>A path and structure for success for everyone</a:t>
          </a:r>
        </a:p>
      </dsp:txBody>
      <dsp:txXfrm>
        <a:off x="3459861" y="3383661"/>
        <a:ext cx="2529840" cy="25298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6578B-CB9A-44CE-82BB-54016FAD04C0}">
      <dsp:nvSpPr>
        <dsp:cNvPr id="0" name=""/>
        <dsp:cNvSpPr/>
      </dsp:nvSpPr>
      <dsp:spPr>
        <a:xfrm>
          <a:off x="1851961" y="179540"/>
          <a:ext cx="2468277" cy="2468277"/>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b="1" kern="1200" dirty="0">
            <a:solidFill>
              <a:schemeClr val="tx1"/>
            </a:solidFill>
          </a:endParaRPr>
        </a:p>
        <a:p>
          <a:pPr marL="0" lvl="0" indent="0" algn="ctr" defTabSz="1466850">
            <a:lnSpc>
              <a:spcPct val="90000"/>
            </a:lnSpc>
            <a:spcBef>
              <a:spcPct val="0"/>
            </a:spcBef>
            <a:spcAft>
              <a:spcPct val="35000"/>
            </a:spcAft>
            <a:buNone/>
          </a:pPr>
          <a:r>
            <a:rPr lang="en-US" sz="3300" b="1" kern="1200" dirty="0">
              <a:solidFill>
                <a:schemeClr val="tx1"/>
              </a:solidFill>
            </a:rPr>
            <a:t>Efficiency	</a:t>
          </a:r>
        </a:p>
      </dsp:txBody>
      <dsp:txXfrm>
        <a:off x="2213432" y="541011"/>
        <a:ext cx="1745335" cy="1745335"/>
      </dsp:txXfrm>
    </dsp:sp>
    <dsp:sp modelId="{2600EA96-A556-4EB3-B305-48BEC121FC7B}">
      <dsp:nvSpPr>
        <dsp:cNvPr id="0" name=""/>
        <dsp:cNvSpPr/>
      </dsp:nvSpPr>
      <dsp:spPr>
        <a:xfrm rot="3600000">
          <a:off x="3675392" y="2584485"/>
          <a:ext cx="654304" cy="8330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3724465" y="2666098"/>
        <a:ext cx="458013" cy="499825"/>
      </dsp:txXfrm>
    </dsp:sp>
    <dsp:sp modelId="{11BA8787-E346-4DD4-A364-E8B2D858DAF9}">
      <dsp:nvSpPr>
        <dsp:cNvPr id="0" name=""/>
        <dsp:cNvSpPr/>
      </dsp:nvSpPr>
      <dsp:spPr>
        <a:xfrm>
          <a:off x="3703368" y="3386270"/>
          <a:ext cx="2468277" cy="2468277"/>
        </a:xfrm>
        <a:prstGeom prst="ellipse">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t>Training</a:t>
          </a:r>
        </a:p>
      </dsp:txBody>
      <dsp:txXfrm>
        <a:off x="4064839" y="3747741"/>
        <a:ext cx="1745335" cy="1745335"/>
      </dsp:txXfrm>
    </dsp:sp>
    <dsp:sp modelId="{9EF1F219-18EC-43BD-B62A-74685818CF46}">
      <dsp:nvSpPr>
        <dsp:cNvPr id="0" name=""/>
        <dsp:cNvSpPr/>
      </dsp:nvSpPr>
      <dsp:spPr>
        <a:xfrm rot="10800000">
          <a:off x="2777465" y="4203887"/>
          <a:ext cx="654304" cy="8330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rot="10800000">
        <a:off x="2973756" y="4370496"/>
        <a:ext cx="458013" cy="499825"/>
      </dsp:txXfrm>
    </dsp:sp>
    <dsp:sp modelId="{1813E775-B960-40B3-8C05-1738BCE01622}">
      <dsp:nvSpPr>
        <dsp:cNvPr id="0" name=""/>
        <dsp:cNvSpPr/>
      </dsp:nvSpPr>
      <dsp:spPr>
        <a:xfrm>
          <a:off x="554" y="3386270"/>
          <a:ext cx="2468277" cy="2468277"/>
        </a:xfrm>
        <a:prstGeom prst="ellipse">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t>Racing</a:t>
          </a:r>
        </a:p>
      </dsp:txBody>
      <dsp:txXfrm>
        <a:off x="362025" y="3747741"/>
        <a:ext cx="1745335" cy="1745335"/>
      </dsp:txXfrm>
    </dsp:sp>
    <dsp:sp modelId="{8581FCBE-CC3E-4CF4-ABF5-F91010AAE725}">
      <dsp:nvSpPr>
        <dsp:cNvPr id="0" name=""/>
        <dsp:cNvSpPr/>
      </dsp:nvSpPr>
      <dsp:spPr>
        <a:xfrm rot="18000000">
          <a:off x="1823985" y="2616559"/>
          <a:ext cx="654304" cy="8330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1873058" y="2868164"/>
        <a:ext cx="458013" cy="4998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6578B-CB9A-44CE-82BB-54016FAD04C0}">
      <dsp:nvSpPr>
        <dsp:cNvPr id="0" name=""/>
        <dsp:cNvSpPr/>
      </dsp:nvSpPr>
      <dsp:spPr>
        <a:xfrm>
          <a:off x="2224848" y="77776"/>
          <a:ext cx="1910283" cy="19102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u="sng" kern="1200" dirty="0"/>
            <a:t>Attitude</a:t>
          </a:r>
        </a:p>
        <a:p>
          <a:pPr marL="0" lvl="0" indent="0" algn="ctr" defTabSz="1244600">
            <a:lnSpc>
              <a:spcPct val="90000"/>
            </a:lnSpc>
            <a:spcBef>
              <a:spcPct val="0"/>
            </a:spcBef>
            <a:spcAft>
              <a:spcPct val="35000"/>
            </a:spcAft>
            <a:buNone/>
          </a:pPr>
          <a:r>
            <a:rPr lang="en-US" sz="1600" b="0" i="1" kern="1200" dirty="0">
              <a:latin typeface="Times New Roman" pitchFamily="18" charset="0"/>
              <a:cs typeface="Times New Roman" pitchFamily="18" charset="0"/>
            </a:rPr>
            <a:t>embrace work</a:t>
          </a:r>
        </a:p>
      </dsp:txBody>
      <dsp:txXfrm>
        <a:off x="2504602" y="357530"/>
        <a:ext cx="1350775" cy="1350775"/>
      </dsp:txXfrm>
    </dsp:sp>
    <dsp:sp modelId="{2600EA96-A556-4EB3-B305-48BEC121FC7B}">
      <dsp:nvSpPr>
        <dsp:cNvPr id="0" name=""/>
        <dsp:cNvSpPr/>
      </dsp:nvSpPr>
      <dsp:spPr>
        <a:xfrm rot="2056046">
          <a:off x="4107061" y="1525282"/>
          <a:ext cx="537459" cy="6447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4121055" y="1608833"/>
        <a:ext cx="376221" cy="386832"/>
      </dsp:txXfrm>
    </dsp:sp>
    <dsp:sp modelId="{11BA8787-E346-4DD4-A364-E8B2D858DAF9}">
      <dsp:nvSpPr>
        <dsp:cNvPr id="0" name=""/>
        <dsp:cNvSpPr/>
      </dsp:nvSpPr>
      <dsp:spPr>
        <a:xfrm>
          <a:off x="4641592" y="1724355"/>
          <a:ext cx="1910283" cy="19102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dirty="0"/>
            <a:t>Understanding</a:t>
          </a:r>
        </a:p>
        <a:p>
          <a:pPr marL="0" lvl="0" indent="0" algn="ctr" defTabSz="711200">
            <a:lnSpc>
              <a:spcPct val="90000"/>
            </a:lnSpc>
            <a:spcBef>
              <a:spcPct val="0"/>
            </a:spcBef>
            <a:spcAft>
              <a:spcPct val="35000"/>
            </a:spcAft>
            <a:buNone/>
          </a:pPr>
          <a:r>
            <a:rPr lang="en-US" sz="1600" b="0" i="1" kern="1200" dirty="0">
              <a:latin typeface="Times New Roman" pitchFamily="18" charset="0"/>
              <a:cs typeface="Times New Roman" pitchFamily="18" charset="0"/>
            </a:rPr>
            <a:t>purpose</a:t>
          </a:r>
        </a:p>
      </dsp:txBody>
      <dsp:txXfrm>
        <a:off x="4921346" y="2004109"/>
        <a:ext cx="1350775" cy="1350775"/>
      </dsp:txXfrm>
    </dsp:sp>
    <dsp:sp modelId="{9EF1F219-18EC-43BD-B62A-74685818CF46}">
      <dsp:nvSpPr>
        <dsp:cNvPr id="0" name=""/>
        <dsp:cNvSpPr/>
      </dsp:nvSpPr>
      <dsp:spPr>
        <a:xfrm rot="6480000">
          <a:off x="4904313" y="3707217"/>
          <a:ext cx="507507" cy="6447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rot="10800000">
        <a:off x="5003963" y="3763761"/>
        <a:ext cx="355255" cy="386832"/>
      </dsp:txXfrm>
    </dsp:sp>
    <dsp:sp modelId="{1813E775-B960-40B3-8C05-1738BCE01622}">
      <dsp:nvSpPr>
        <dsp:cNvPr id="0" name=""/>
        <dsp:cNvSpPr/>
      </dsp:nvSpPr>
      <dsp:spPr>
        <a:xfrm>
          <a:off x="3755380" y="4451837"/>
          <a:ext cx="1910283" cy="19102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t>Integrity</a:t>
          </a:r>
        </a:p>
        <a:p>
          <a:pPr marL="0" lvl="0" indent="0" algn="ctr" defTabSz="1066800">
            <a:lnSpc>
              <a:spcPct val="90000"/>
            </a:lnSpc>
            <a:spcBef>
              <a:spcPct val="0"/>
            </a:spcBef>
            <a:spcAft>
              <a:spcPct val="35000"/>
            </a:spcAft>
            <a:buNone/>
          </a:pPr>
          <a:r>
            <a:rPr lang="en-US" sz="1600" b="0" i="1" kern="1200" dirty="0">
              <a:latin typeface="Times New Roman" pitchFamily="18" charset="0"/>
              <a:cs typeface="Times New Roman" pitchFamily="18" charset="0"/>
            </a:rPr>
            <a:t>execution</a:t>
          </a:r>
        </a:p>
      </dsp:txBody>
      <dsp:txXfrm>
        <a:off x="4035134" y="4731591"/>
        <a:ext cx="1350775" cy="1350775"/>
      </dsp:txXfrm>
    </dsp:sp>
    <dsp:sp modelId="{8581FCBE-CC3E-4CF4-ABF5-F91010AAE725}">
      <dsp:nvSpPr>
        <dsp:cNvPr id="0" name=""/>
        <dsp:cNvSpPr/>
      </dsp:nvSpPr>
      <dsp:spPr>
        <a:xfrm rot="10800000">
          <a:off x="3037209" y="5084618"/>
          <a:ext cx="507507" cy="6447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rot="10800000">
        <a:off x="3189461" y="5213562"/>
        <a:ext cx="355255" cy="386832"/>
      </dsp:txXfrm>
    </dsp:sp>
    <dsp:sp modelId="{AD420EBC-01D4-4E07-ACD2-43F45E63EB88}">
      <dsp:nvSpPr>
        <dsp:cNvPr id="0" name=""/>
        <dsp:cNvSpPr/>
      </dsp:nvSpPr>
      <dsp:spPr>
        <a:xfrm>
          <a:off x="887536" y="4451837"/>
          <a:ext cx="1910283" cy="19102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t>Discipline</a:t>
          </a:r>
        </a:p>
        <a:p>
          <a:pPr marL="0" lvl="0" indent="0" algn="ctr" defTabSz="1066800">
            <a:lnSpc>
              <a:spcPct val="90000"/>
            </a:lnSpc>
            <a:spcBef>
              <a:spcPct val="0"/>
            </a:spcBef>
            <a:spcAft>
              <a:spcPct val="35000"/>
            </a:spcAft>
            <a:buNone/>
          </a:pPr>
          <a:r>
            <a:rPr lang="en-US" sz="1600" b="0" i="1" kern="1200" dirty="0">
              <a:latin typeface="Times New Roman" pitchFamily="18" charset="0"/>
              <a:cs typeface="Times New Roman" pitchFamily="18" charset="0"/>
            </a:rPr>
            <a:t>for max effort</a:t>
          </a:r>
        </a:p>
      </dsp:txBody>
      <dsp:txXfrm>
        <a:off x="1167290" y="4731591"/>
        <a:ext cx="1350775" cy="1350775"/>
      </dsp:txXfrm>
    </dsp:sp>
    <dsp:sp modelId="{87EE4A59-B75B-4F72-88A5-5306C86A5D64}">
      <dsp:nvSpPr>
        <dsp:cNvPr id="0" name=""/>
        <dsp:cNvSpPr/>
      </dsp:nvSpPr>
      <dsp:spPr>
        <a:xfrm rot="15120000">
          <a:off x="1150256" y="3734538"/>
          <a:ext cx="507507" cy="6447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rot="10800000">
        <a:off x="1249906" y="3935882"/>
        <a:ext cx="355255" cy="386832"/>
      </dsp:txXfrm>
    </dsp:sp>
    <dsp:sp modelId="{E8607B02-AC74-4777-84AC-FDA21CFEFE15}">
      <dsp:nvSpPr>
        <dsp:cNvPr id="0" name=""/>
        <dsp:cNvSpPr/>
      </dsp:nvSpPr>
      <dsp:spPr>
        <a:xfrm>
          <a:off x="1323" y="1724355"/>
          <a:ext cx="1910283" cy="19102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u="sng" kern="1200" dirty="0"/>
            <a:t>Team Support</a:t>
          </a:r>
        </a:p>
        <a:p>
          <a:pPr marL="0" lvl="0" indent="0" algn="ctr" defTabSz="1066800">
            <a:lnSpc>
              <a:spcPct val="90000"/>
            </a:lnSpc>
            <a:spcBef>
              <a:spcPct val="0"/>
            </a:spcBef>
            <a:spcAft>
              <a:spcPct val="35000"/>
            </a:spcAft>
            <a:buNone/>
          </a:pPr>
          <a:r>
            <a:rPr lang="en-US" sz="1600" b="0" i="1" kern="1200" dirty="0">
              <a:latin typeface="Times New Roman" pitchFamily="18" charset="0"/>
              <a:cs typeface="Times New Roman" pitchFamily="18" charset="0"/>
            </a:rPr>
            <a:t>Training culture</a:t>
          </a:r>
        </a:p>
      </dsp:txBody>
      <dsp:txXfrm>
        <a:off x="281077" y="2004109"/>
        <a:ext cx="1350775" cy="1350775"/>
      </dsp:txXfrm>
    </dsp:sp>
    <dsp:sp modelId="{A21A0EA8-3456-4CFA-9AD6-F0B8A28F3964}">
      <dsp:nvSpPr>
        <dsp:cNvPr id="0" name=""/>
        <dsp:cNvSpPr/>
      </dsp:nvSpPr>
      <dsp:spPr>
        <a:xfrm rot="19408744">
          <a:off x="1830920" y="1541493"/>
          <a:ext cx="453963" cy="6447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1844291" y="1710961"/>
        <a:ext cx="317774" cy="3868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CA889-B53F-4FB6-93E9-315E40DC8183}">
      <dsp:nvSpPr>
        <dsp:cNvPr id="0" name=""/>
        <dsp:cNvSpPr/>
      </dsp:nvSpPr>
      <dsp:spPr>
        <a:xfrm>
          <a:off x="1839771" y="2113800"/>
          <a:ext cx="2476388" cy="2747917"/>
        </a:xfrm>
        <a:prstGeom prst="rect">
          <a:avLst/>
        </a:prstGeom>
        <a:gradFill rotWithShape="0">
          <a:gsLst>
            <a:gs pos="0">
              <a:schemeClr val="accent6">
                <a:lumMod val="20000"/>
                <a:lumOff val="80000"/>
              </a:schemeClr>
            </a:gs>
            <a:gs pos="17999">
              <a:srgbClr val="FEE7F2"/>
            </a:gs>
            <a:gs pos="36000">
              <a:srgbClr val="FAC77D"/>
            </a:gs>
            <a:gs pos="61000">
              <a:srgbClr val="FBA97D"/>
            </a:gs>
            <a:gs pos="82001">
              <a:srgbClr val="FBD49C"/>
            </a:gs>
            <a:gs pos="100000">
              <a:srgbClr val="FEE7F2"/>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rPr>
            <a:t>(your)</a:t>
          </a:r>
        </a:p>
        <a:p>
          <a:pPr marL="0" lvl="0" indent="0" algn="ctr" defTabSz="1778000">
            <a:lnSpc>
              <a:spcPct val="90000"/>
            </a:lnSpc>
            <a:spcBef>
              <a:spcPct val="0"/>
            </a:spcBef>
            <a:spcAft>
              <a:spcPct val="35000"/>
            </a:spcAft>
            <a:buNone/>
          </a:pPr>
          <a:r>
            <a:rPr lang="en-US" sz="6300" b="1" kern="1200" dirty="0">
              <a:solidFill>
                <a:srgbClr val="002060"/>
              </a:solidFill>
            </a:rPr>
            <a:t>Puzzle</a:t>
          </a:r>
        </a:p>
      </dsp:txBody>
      <dsp:txXfrm>
        <a:off x="1839771" y="2113800"/>
        <a:ext cx="2476388" cy="2747917"/>
      </dsp:txXfrm>
    </dsp:sp>
    <dsp:sp modelId="{A0F7ACEA-2B64-44DB-AD06-8707B05BEB82}">
      <dsp:nvSpPr>
        <dsp:cNvPr id="0" name=""/>
        <dsp:cNvSpPr/>
      </dsp:nvSpPr>
      <dsp:spPr>
        <a:xfrm rot="16145703">
          <a:off x="2746809" y="1175365"/>
          <a:ext cx="586756" cy="29510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2791774" y="1278647"/>
        <a:ext cx="498224" cy="177064"/>
      </dsp:txXfrm>
    </dsp:sp>
    <dsp:sp modelId="{21DFB6F9-4C7D-41DE-A476-190C27BF4B67}">
      <dsp:nvSpPr>
        <dsp:cNvPr id="0" name=""/>
        <dsp:cNvSpPr/>
      </dsp:nvSpPr>
      <dsp:spPr>
        <a:xfrm>
          <a:off x="5536" y="61449"/>
          <a:ext cx="6051554" cy="945613"/>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t>Connection</a:t>
          </a:r>
        </a:p>
      </dsp:txBody>
      <dsp:txXfrm>
        <a:off x="5536" y="61449"/>
        <a:ext cx="6051554" cy="945613"/>
      </dsp:txXfrm>
    </dsp:sp>
    <dsp:sp modelId="{E25557B4-753C-440D-9A4E-3B49A4D6167F}">
      <dsp:nvSpPr>
        <dsp:cNvPr id="0" name=""/>
        <dsp:cNvSpPr/>
      </dsp:nvSpPr>
      <dsp:spPr>
        <a:xfrm>
          <a:off x="4495800" y="3276600"/>
          <a:ext cx="571759" cy="272756"/>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4495800" y="3331151"/>
        <a:ext cx="489932" cy="163654"/>
      </dsp:txXfrm>
    </dsp:sp>
    <dsp:sp modelId="{DF4490BA-2609-4761-B25B-9BA1F3D7CE05}">
      <dsp:nvSpPr>
        <dsp:cNvPr id="0" name=""/>
        <dsp:cNvSpPr/>
      </dsp:nvSpPr>
      <dsp:spPr>
        <a:xfrm>
          <a:off x="5135026" y="1035930"/>
          <a:ext cx="867067" cy="4597298"/>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t>Discipline</a:t>
          </a:r>
        </a:p>
      </dsp:txBody>
      <dsp:txXfrm>
        <a:off x="5135026" y="1035930"/>
        <a:ext cx="867067" cy="4597298"/>
      </dsp:txXfrm>
    </dsp:sp>
    <dsp:sp modelId="{062B3937-B696-4A69-B74F-8DE9546089F1}">
      <dsp:nvSpPr>
        <dsp:cNvPr id="0" name=""/>
        <dsp:cNvSpPr/>
      </dsp:nvSpPr>
      <dsp:spPr>
        <a:xfrm rot="5414688">
          <a:off x="2912039" y="5166679"/>
          <a:ext cx="416410" cy="29510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2956494" y="5181435"/>
        <a:ext cx="327878" cy="177064"/>
      </dsp:txXfrm>
    </dsp:sp>
    <dsp:sp modelId="{E415A02D-599B-4A75-8A32-124ACBEC0F62}">
      <dsp:nvSpPr>
        <dsp:cNvPr id="0" name=""/>
        <dsp:cNvSpPr/>
      </dsp:nvSpPr>
      <dsp:spPr>
        <a:xfrm>
          <a:off x="40756" y="5647377"/>
          <a:ext cx="6052149" cy="892608"/>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t>Culture</a:t>
          </a:r>
        </a:p>
      </dsp:txBody>
      <dsp:txXfrm>
        <a:off x="40756" y="5647377"/>
        <a:ext cx="6052149" cy="892608"/>
      </dsp:txXfrm>
    </dsp:sp>
    <dsp:sp modelId="{5C7883E3-3471-4A2C-B13C-C14D81EA277E}">
      <dsp:nvSpPr>
        <dsp:cNvPr id="0" name=""/>
        <dsp:cNvSpPr/>
      </dsp:nvSpPr>
      <dsp:spPr>
        <a:xfrm rot="10636568">
          <a:off x="894207" y="3132636"/>
          <a:ext cx="493862" cy="295108"/>
        </a:xfrm>
        <a:prstGeom prst="rightArrow">
          <a:avLst>
            <a:gd name="adj1" fmla="val 60000"/>
            <a:gd name="adj2" fmla="val 5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10800000">
        <a:off x="982689" y="3189554"/>
        <a:ext cx="405330" cy="177064"/>
      </dsp:txXfrm>
    </dsp:sp>
    <dsp:sp modelId="{BDAE1266-6677-4A2F-9386-C074BC182791}">
      <dsp:nvSpPr>
        <dsp:cNvPr id="0" name=""/>
        <dsp:cNvSpPr/>
      </dsp:nvSpPr>
      <dsp:spPr>
        <a:xfrm>
          <a:off x="76198" y="1066810"/>
          <a:ext cx="834530" cy="4566064"/>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t>Integrity</a:t>
          </a:r>
        </a:p>
      </dsp:txBody>
      <dsp:txXfrm>
        <a:off x="76198" y="1066810"/>
        <a:ext cx="834530" cy="45660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659F9-7F26-4A87-8EE1-58437E5339CF}">
      <dsp:nvSpPr>
        <dsp:cNvPr id="0" name=""/>
        <dsp:cNvSpPr/>
      </dsp:nvSpPr>
      <dsp:spPr>
        <a:xfrm>
          <a:off x="2095503" y="0"/>
          <a:ext cx="2057400" cy="2011362"/>
        </a:xfrm>
        <a:prstGeom prst="trapezoid">
          <a:avLst>
            <a:gd name="adj" fmla="val 51144"/>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u="sng" kern="1200" dirty="0"/>
            <a:t>Elite</a:t>
          </a:r>
          <a:r>
            <a:rPr lang="en-US" sz="3400" b="1" kern="1200" dirty="0"/>
            <a:t> </a:t>
          </a:r>
        </a:p>
        <a:p>
          <a:pPr marL="0" lvl="0" indent="0" algn="ctr" defTabSz="1511300">
            <a:lnSpc>
              <a:spcPct val="90000"/>
            </a:lnSpc>
            <a:spcBef>
              <a:spcPct val="0"/>
            </a:spcBef>
            <a:spcAft>
              <a:spcPct val="35000"/>
            </a:spcAft>
            <a:buNone/>
          </a:pPr>
          <a:r>
            <a:rPr lang="en-US" sz="3400" b="1" kern="1200" dirty="0">
              <a:solidFill>
                <a:schemeClr val="accent2">
                  <a:lumMod val="75000"/>
                </a:schemeClr>
              </a:solidFill>
            </a:rPr>
            <a:t>Leadership</a:t>
          </a:r>
        </a:p>
        <a:p>
          <a:pPr marL="0" lvl="0" indent="0" algn="ctr" defTabSz="1511300">
            <a:lnSpc>
              <a:spcPct val="90000"/>
            </a:lnSpc>
            <a:spcBef>
              <a:spcPct val="0"/>
            </a:spcBef>
            <a:spcAft>
              <a:spcPct val="35000"/>
            </a:spcAft>
            <a:buNone/>
          </a:pPr>
          <a:r>
            <a:rPr lang="en-US" sz="2000" b="1" kern="1200" dirty="0">
              <a:solidFill>
                <a:schemeClr val="bg1"/>
              </a:solidFill>
            </a:rPr>
            <a:t>(required)</a:t>
          </a:r>
        </a:p>
      </dsp:txBody>
      <dsp:txXfrm>
        <a:off x="2095503" y="0"/>
        <a:ext cx="2057400" cy="2011362"/>
      </dsp:txXfrm>
    </dsp:sp>
    <dsp:sp modelId="{9A07C9BD-866D-42AF-9AD2-46239B7C1FEA}">
      <dsp:nvSpPr>
        <dsp:cNvPr id="0" name=""/>
        <dsp:cNvSpPr/>
      </dsp:nvSpPr>
      <dsp:spPr>
        <a:xfrm>
          <a:off x="1028699" y="2011362"/>
          <a:ext cx="4114800" cy="2011362"/>
        </a:xfrm>
        <a:prstGeom prst="trapezoid">
          <a:avLst>
            <a:gd name="adj" fmla="val 51144"/>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u="sng" kern="1200" dirty="0"/>
            <a:t>Senior</a:t>
          </a:r>
        </a:p>
        <a:p>
          <a:pPr marL="0" lvl="0" indent="0" algn="ctr" defTabSz="1511300">
            <a:lnSpc>
              <a:spcPct val="90000"/>
            </a:lnSpc>
            <a:spcBef>
              <a:spcPct val="0"/>
            </a:spcBef>
            <a:spcAft>
              <a:spcPct val="35000"/>
            </a:spcAft>
            <a:buNone/>
          </a:pPr>
          <a:r>
            <a:rPr lang="en-US" sz="3400" b="1" kern="1200" dirty="0">
              <a:solidFill>
                <a:schemeClr val="accent2">
                  <a:lumMod val="75000"/>
                </a:schemeClr>
              </a:solidFill>
            </a:rPr>
            <a:t>Character-Driven</a:t>
          </a:r>
        </a:p>
        <a:p>
          <a:pPr marL="0" lvl="0" indent="0" algn="ctr" defTabSz="1511300">
            <a:lnSpc>
              <a:spcPct val="90000"/>
            </a:lnSpc>
            <a:spcBef>
              <a:spcPct val="0"/>
            </a:spcBef>
            <a:spcAft>
              <a:spcPct val="35000"/>
            </a:spcAft>
            <a:buNone/>
          </a:pPr>
          <a:r>
            <a:rPr lang="en-US" sz="2000" b="1" kern="1200" dirty="0">
              <a:solidFill>
                <a:schemeClr val="bg1"/>
              </a:solidFill>
            </a:rPr>
            <a:t>(no tolerance)</a:t>
          </a:r>
        </a:p>
      </dsp:txBody>
      <dsp:txXfrm>
        <a:off x="1748789" y="2011362"/>
        <a:ext cx="2674620" cy="2011362"/>
      </dsp:txXfrm>
    </dsp:sp>
    <dsp:sp modelId="{EC56B038-94EC-4F86-A929-263E6E54007A}">
      <dsp:nvSpPr>
        <dsp:cNvPr id="0" name=""/>
        <dsp:cNvSpPr/>
      </dsp:nvSpPr>
      <dsp:spPr>
        <a:xfrm>
          <a:off x="0" y="4022725"/>
          <a:ext cx="6172199" cy="2011362"/>
        </a:xfrm>
        <a:prstGeom prst="trapezoid">
          <a:avLst>
            <a:gd name="adj" fmla="val 51144"/>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u="sng" kern="1200" dirty="0"/>
            <a:t>Age Group</a:t>
          </a:r>
        </a:p>
        <a:p>
          <a:pPr marL="0" lvl="0" indent="0" algn="ctr" defTabSz="1511300">
            <a:lnSpc>
              <a:spcPct val="90000"/>
            </a:lnSpc>
            <a:spcBef>
              <a:spcPct val="0"/>
            </a:spcBef>
            <a:spcAft>
              <a:spcPct val="35000"/>
            </a:spcAft>
            <a:buNone/>
          </a:pPr>
          <a:r>
            <a:rPr lang="en-US" sz="3400" b="1" kern="1200" dirty="0">
              <a:solidFill>
                <a:schemeClr val="accent2">
                  <a:lumMod val="75000"/>
                </a:schemeClr>
              </a:solidFill>
            </a:rPr>
            <a:t>Athletic Principals</a:t>
          </a:r>
        </a:p>
        <a:p>
          <a:pPr marL="0" lvl="0" indent="0" algn="ctr" defTabSz="1511300">
            <a:lnSpc>
              <a:spcPct val="90000"/>
            </a:lnSpc>
            <a:spcBef>
              <a:spcPct val="0"/>
            </a:spcBef>
            <a:spcAft>
              <a:spcPct val="35000"/>
            </a:spcAft>
            <a:buNone/>
          </a:pPr>
          <a:r>
            <a:rPr lang="en-US" sz="2000" b="1" kern="1200" dirty="0">
              <a:solidFill>
                <a:schemeClr val="bg1"/>
              </a:solidFill>
            </a:rPr>
            <a:t>(implied consent)</a:t>
          </a:r>
        </a:p>
      </dsp:txBody>
      <dsp:txXfrm>
        <a:off x="1080134" y="4022725"/>
        <a:ext cx="4011930" cy="201136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0225" cy="4683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14790" y="0"/>
            <a:ext cx="3070225" cy="468313"/>
          </a:xfrm>
          <a:prstGeom prst="rect">
            <a:avLst/>
          </a:prstGeom>
        </p:spPr>
        <p:txBody>
          <a:bodyPr vert="horz" lIns="91440" tIns="45720" rIns="91440" bIns="45720" rtlCol="0"/>
          <a:lstStyle>
            <a:lvl1pPr algn="r">
              <a:defRPr sz="1200"/>
            </a:lvl1pPr>
          </a:lstStyle>
          <a:p>
            <a:fld id="{0F98F350-C792-45CD-AFC2-DA9A0BCE78E9}" type="datetimeFigureOut">
              <a:rPr lang="en-US" smtClean="0"/>
              <a:pPr/>
              <a:t>5/12/2020</a:t>
            </a:fld>
            <a:endParaRPr lang="en-US" dirty="0"/>
          </a:p>
        </p:txBody>
      </p:sp>
      <p:sp>
        <p:nvSpPr>
          <p:cNvPr id="4" name="Slide Image Placeholder 3"/>
          <p:cNvSpPr>
            <a:spLocks noGrp="1" noRot="1" noChangeAspect="1"/>
          </p:cNvSpPr>
          <p:nvPr>
            <p:ph type="sldImg" idx="2"/>
          </p:nvPr>
        </p:nvSpPr>
        <p:spPr>
          <a:xfrm>
            <a:off x="2225675" y="703263"/>
            <a:ext cx="2635250" cy="35147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8025" y="4451350"/>
            <a:ext cx="5670550" cy="42179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02701"/>
            <a:ext cx="3070225" cy="46831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790" y="8902701"/>
            <a:ext cx="3070225" cy="468313"/>
          </a:xfrm>
          <a:prstGeom prst="rect">
            <a:avLst/>
          </a:prstGeom>
        </p:spPr>
        <p:txBody>
          <a:bodyPr vert="horz" lIns="91440" tIns="45720" rIns="91440" bIns="45720" rtlCol="0" anchor="b"/>
          <a:lstStyle>
            <a:lvl1pPr algn="r">
              <a:defRPr sz="1200"/>
            </a:lvl1pPr>
          </a:lstStyle>
          <a:p>
            <a:fld id="{A0FC9FA9-7C7B-4862-A3DB-25110A4F3E5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9"/>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D088F0-F0EC-4C62-B852-96CAE8020C68}" type="datetime1">
              <a:rPr lang="en-US" smtClean="0"/>
              <a:pPr/>
              <a:t>5/12/2020</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
        <p:nvSpPr>
          <p:cNvPr id="6" name="Slide Number Placeholder 5"/>
          <p:cNvSpPr>
            <a:spLocks noGrp="1"/>
          </p:cNvSpPr>
          <p:nvPr>
            <p:ph type="sldNum" sz="quarter" idx="12"/>
          </p:nvPr>
        </p:nvSpPr>
        <p:spPr/>
        <p:txBody>
          <a:bodyPr/>
          <a:lstStyle/>
          <a:p>
            <a:fld id="{0AC4F74F-622A-4FC0-843B-D3A315D45B9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09D572-0B52-4063-BD73-AEB614685328}" type="datetime1">
              <a:rPr lang="en-US" smtClean="0"/>
              <a:pPr/>
              <a:t>5/12/2020</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
        <p:nvSpPr>
          <p:cNvPr id="6" name="Slide Number Placeholder 5"/>
          <p:cNvSpPr>
            <a:spLocks noGrp="1"/>
          </p:cNvSpPr>
          <p:nvPr>
            <p:ph type="sldNum" sz="quarter" idx="12"/>
          </p:nvPr>
        </p:nvSpPr>
        <p:spPr/>
        <p:txBody>
          <a:bodyPr/>
          <a:lstStyle/>
          <a:p>
            <a:fld id="{0AC4F74F-622A-4FC0-843B-D3A315D45B9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6"/>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6"/>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0DB94-F8A3-4E8A-AD80-3AA68640A0F6}" type="datetime1">
              <a:rPr lang="en-US" smtClean="0"/>
              <a:pPr/>
              <a:t>5/12/2020</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
        <p:nvSpPr>
          <p:cNvPr id="6" name="Slide Number Placeholder 5"/>
          <p:cNvSpPr>
            <a:spLocks noGrp="1"/>
          </p:cNvSpPr>
          <p:nvPr>
            <p:ph type="sldNum" sz="quarter" idx="12"/>
          </p:nvPr>
        </p:nvSpPr>
        <p:spPr/>
        <p:txBody>
          <a:bodyPr/>
          <a:lstStyle/>
          <a:p>
            <a:fld id="{0AC4F74F-622A-4FC0-843B-D3A315D45B9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C6595A-E84C-4B5A-BC02-D4AB4D6C649E}" type="datetime1">
              <a:rPr lang="en-US" smtClean="0"/>
              <a:pPr/>
              <a:t>5/12/2020</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
        <p:nvSpPr>
          <p:cNvPr id="6" name="Slide Number Placeholder 5"/>
          <p:cNvSpPr>
            <a:spLocks noGrp="1"/>
          </p:cNvSpPr>
          <p:nvPr>
            <p:ph type="sldNum" sz="quarter" idx="12"/>
          </p:nvPr>
        </p:nvSpPr>
        <p:spPr/>
        <p:txBody>
          <a:bodyPr/>
          <a:lstStyle/>
          <a:p>
            <a:fld id="{0AC4F74F-622A-4FC0-843B-D3A315D45B9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4A1755-9440-46B1-A979-C5D1393A5B98}" type="datetime1">
              <a:rPr lang="en-US" smtClean="0"/>
              <a:pPr/>
              <a:t>5/12/2020</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
        <p:nvSpPr>
          <p:cNvPr id="6" name="Slide Number Placeholder 5"/>
          <p:cNvSpPr>
            <a:spLocks noGrp="1"/>
          </p:cNvSpPr>
          <p:nvPr>
            <p:ph type="sldNum" sz="quarter" idx="12"/>
          </p:nvPr>
        </p:nvSpPr>
        <p:spPr/>
        <p:txBody>
          <a:bodyPr/>
          <a:lstStyle/>
          <a:p>
            <a:fld id="{0AC4F74F-622A-4FC0-843B-D3A315D45B9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804F83-5E3D-472B-B7AB-8F6C706614E0}" type="datetime1">
              <a:rPr lang="en-US" smtClean="0"/>
              <a:pPr/>
              <a:t>5/12/2020</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
        <p:nvSpPr>
          <p:cNvPr id="7" name="Slide Number Placeholder 6"/>
          <p:cNvSpPr>
            <a:spLocks noGrp="1"/>
          </p:cNvSpPr>
          <p:nvPr>
            <p:ph type="sldNum" sz="quarter" idx="12"/>
          </p:nvPr>
        </p:nvSpPr>
        <p:spPr/>
        <p:txBody>
          <a:bodyPr/>
          <a:lstStyle/>
          <a:p>
            <a:fld id="{0AC4F74F-622A-4FC0-843B-D3A315D45B9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7E17F3-5771-44D8-BE0F-469EF3A97F91}" type="datetime1">
              <a:rPr lang="en-US" smtClean="0"/>
              <a:pPr/>
              <a:t>5/12/2020</a:t>
            </a:fld>
            <a:endParaRPr lang="en-US" dirty="0"/>
          </a:p>
        </p:txBody>
      </p:sp>
      <p:sp>
        <p:nvSpPr>
          <p:cNvPr id="8" name="Footer Placeholder 7"/>
          <p:cNvSpPr>
            <a:spLocks noGrp="1"/>
          </p:cNvSpPr>
          <p:nvPr>
            <p:ph type="ftr" sz="quarter" idx="11"/>
          </p:nvPr>
        </p:nvSpPr>
        <p:spPr/>
        <p:txBody>
          <a:bodyPr/>
          <a:lstStyle/>
          <a:p>
            <a:r>
              <a:rPr lang="en-US" dirty="0"/>
              <a:t>Orinda Aquatics</a:t>
            </a:r>
          </a:p>
        </p:txBody>
      </p:sp>
      <p:sp>
        <p:nvSpPr>
          <p:cNvPr id="9" name="Slide Number Placeholder 8"/>
          <p:cNvSpPr>
            <a:spLocks noGrp="1"/>
          </p:cNvSpPr>
          <p:nvPr>
            <p:ph type="sldNum" sz="quarter" idx="12"/>
          </p:nvPr>
        </p:nvSpPr>
        <p:spPr/>
        <p:txBody>
          <a:bodyPr/>
          <a:lstStyle/>
          <a:p>
            <a:fld id="{0AC4F74F-622A-4FC0-843B-D3A315D45B9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EE0B8-2357-439C-8B2F-CE3B9C92E910}" type="datetime1">
              <a:rPr lang="en-US" smtClean="0"/>
              <a:pPr/>
              <a:t>5/12/2020</a:t>
            </a:fld>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C25BC-DE80-4225-A065-76E5CD831901}" type="datetime1">
              <a:rPr lang="en-US" smtClean="0"/>
              <a:pPr/>
              <a:t>5/12/2020</a:t>
            </a:fld>
            <a:endParaRPr lang="en-US" dirty="0"/>
          </a:p>
        </p:txBody>
      </p:sp>
      <p:sp>
        <p:nvSpPr>
          <p:cNvPr id="3" name="Footer Placeholder 2"/>
          <p:cNvSpPr>
            <a:spLocks noGrp="1"/>
          </p:cNvSpPr>
          <p:nvPr>
            <p:ph type="ftr" sz="quarter" idx="11"/>
          </p:nvPr>
        </p:nvSpPr>
        <p:spPr/>
        <p:txBody>
          <a:bodyPr/>
          <a:lstStyle/>
          <a:p>
            <a:r>
              <a:rPr lang="en-US" dirty="0"/>
              <a:t>Orinda Aquatics</a:t>
            </a:r>
          </a:p>
        </p:txBody>
      </p:sp>
      <p:sp>
        <p:nvSpPr>
          <p:cNvPr id="4" name="Slide Number Placeholder 3"/>
          <p:cNvSpPr>
            <a:spLocks noGrp="1"/>
          </p:cNvSpPr>
          <p:nvPr>
            <p:ph type="sldNum" sz="quarter" idx="12"/>
          </p:nvPr>
        </p:nvSpPr>
        <p:spPr/>
        <p:txBody>
          <a:bodyPr/>
          <a:lstStyle/>
          <a:p>
            <a:fld id="{0AC4F74F-622A-4FC0-843B-D3A315D45B9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A428F8-4407-4771-BB2B-81E566C43D7F}" type="datetime1">
              <a:rPr lang="en-US" smtClean="0"/>
              <a:pPr/>
              <a:t>5/12/2020</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
        <p:nvSpPr>
          <p:cNvPr id="7" name="Slide Number Placeholder 6"/>
          <p:cNvSpPr>
            <a:spLocks noGrp="1"/>
          </p:cNvSpPr>
          <p:nvPr>
            <p:ph type="sldNum" sz="quarter" idx="12"/>
          </p:nvPr>
        </p:nvSpPr>
        <p:spPr/>
        <p:txBody>
          <a:bodyPr/>
          <a:lstStyle/>
          <a:p>
            <a:fld id="{0AC4F74F-622A-4FC0-843B-D3A315D45B9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E1FF66-3CC1-43CD-86CD-9560D89125DA}" type="datetime1">
              <a:rPr lang="en-US" smtClean="0"/>
              <a:pPr/>
              <a:t>5/12/2020</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
        <p:nvSpPr>
          <p:cNvPr id="7" name="Slide Number Placeholder 6"/>
          <p:cNvSpPr>
            <a:spLocks noGrp="1"/>
          </p:cNvSpPr>
          <p:nvPr>
            <p:ph type="sldNum" sz="quarter" idx="12"/>
          </p:nvPr>
        </p:nvSpPr>
        <p:spPr/>
        <p:txBody>
          <a:bodyPr/>
          <a:lstStyle/>
          <a:p>
            <a:fld id="{0AC4F74F-622A-4FC0-843B-D3A315D45B9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2"/>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BFE6B60F-9DB8-41A3-A69E-0CDD2C07243E}" type="datetime1">
              <a:rPr lang="en-US" smtClean="0"/>
              <a:pPr/>
              <a:t>5/12/2020</a:t>
            </a:fld>
            <a:endParaRPr lang="en-US" dirty="0"/>
          </a:p>
        </p:txBody>
      </p:sp>
      <p:sp>
        <p:nvSpPr>
          <p:cNvPr id="5" name="Footer Placeholder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Orinda Aquatics</a:t>
            </a:r>
          </a:p>
        </p:txBody>
      </p:sp>
      <p:sp>
        <p:nvSpPr>
          <p:cNvPr id="6" name="Slide Number Placeholder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AC4F74F-622A-4FC0-843B-D3A315D45B9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wmf"/><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02.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9.w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wmf"/><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w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wm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w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image" Target="../media/image160.w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w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0.xml.rels><?xml version="1.0" encoding="UTF-8" standalone="yes"?>
<Relationships xmlns="http://schemas.openxmlformats.org/package/2006/relationships"><Relationship Id="rId2" Type="http://schemas.openxmlformats.org/officeDocument/2006/relationships/image" Target="../media/image182.w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85.wm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7.w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hyperlink" Target="mailto:OAswimcoach@aol.com"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89.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1.wmf"/><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90.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6172200" cy="1066800"/>
          </a:xfrm>
        </p:spPr>
        <p:txBody>
          <a:bodyPr>
            <a:normAutofit fontScale="90000"/>
          </a:bodyPr>
          <a:lstStyle/>
          <a:p>
            <a:br>
              <a:rPr lang="en-US" b="1" dirty="0"/>
            </a:br>
            <a:r>
              <a:rPr lang="en-US" b="1" dirty="0">
                <a:solidFill>
                  <a:srgbClr val="C00000"/>
                </a:solidFill>
                <a:effectLst>
                  <a:outerShdw blurRad="38100" dist="38100" dir="2700000" algn="tl">
                    <a:srgbClr val="000000">
                      <a:alpha val="43137"/>
                    </a:srgbClr>
                  </a:outerShdw>
                </a:effectLst>
                <a:latin typeface="AR BERKLEY"/>
              </a:rPr>
              <a:t>Age-Group Development</a:t>
            </a:r>
            <a:br>
              <a:rPr lang="en-US" sz="4900" b="1" dirty="0">
                <a:solidFill>
                  <a:schemeClr val="accent2">
                    <a:lumMod val="75000"/>
                  </a:schemeClr>
                </a:solidFill>
              </a:rPr>
            </a:br>
            <a:endParaRPr lang="en-US" sz="4900" b="1" dirty="0">
              <a:solidFill>
                <a:schemeClr val="accent2">
                  <a:lumMod val="75000"/>
                </a:schemeClr>
              </a:solidFill>
            </a:endParaRPr>
          </a:p>
        </p:txBody>
      </p:sp>
      <p:sp>
        <p:nvSpPr>
          <p:cNvPr id="1025" name="Rectangle 1"/>
          <p:cNvSpPr>
            <a:spLocks noChangeArrowheads="1"/>
          </p:cNvSpPr>
          <p:nvPr/>
        </p:nvSpPr>
        <p:spPr bwMode="auto">
          <a:xfrm>
            <a:off x="228600" y="5637192"/>
            <a:ext cx="64008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a:ln>
                  <a:noFill/>
                </a:ln>
                <a:solidFill>
                  <a:srgbClr val="0070C0"/>
                </a:solidFill>
                <a:effectLst>
                  <a:outerShdw blurRad="38100" dist="38100" dir="2700000" algn="tl">
                    <a:srgbClr val="000000">
                      <a:alpha val="43137"/>
                    </a:srgbClr>
                  </a:outerShdw>
                </a:effectLst>
                <a:latin typeface="AR BERKLEY" pitchFamily="2" charset="0"/>
                <a:ea typeface="Calibri" pitchFamily="34" charset="0"/>
                <a:cs typeface="Times New Roman" pitchFamily="18" charset="0"/>
              </a:rPr>
              <a:t>A whole-</a:t>
            </a:r>
            <a:r>
              <a:rPr kumimoji="0" lang="en-US" sz="4000" b="1" i="1" u="none" strike="noStrike" cap="none" normalizeH="0" baseline="0" dirty="0" err="1">
                <a:ln>
                  <a:noFill/>
                </a:ln>
                <a:solidFill>
                  <a:srgbClr val="0070C0"/>
                </a:solidFill>
                <a:effectLst>
                  <a:outerShdw blurRad="38100" dist="38100" dir="2700000" algn="tl">
                    <a:srgbClr val="000000">
                      <a:alpha val="43137"/>
                    </a:srgbClr>
                  </a:outerShdw>
                </a:effectLst>
                <a:latin typeface="AR BERKLEY" pitchFamily="2" charset="0"/>
                <a:ea typeface="Calibri" pitchFamily="34" charset="0"/>
                <a:cs typeface="Times New Roman" pitchFamily="18" charset="0"/>
              </a:rPr>
              <a:t>istic</a:t>
            </a:r>
            <a:r>
              <a:rPr kumimoji="0" lang="en-US" sz="4000" b="1" i="1" u="none" strike="noStrike" cap="none" normalizeH="0" baseline="0" dirty="0">
                <a:ln>
                  <a:noFill/>
                </a:ln>
                <a:solidFill>
                  <a:srgbClr val="0070C0"/>
                </a:solidFill>
                <a:effectLst>
                  <a:outerShdw blurRad="38100" dist="38100" dir="2700000" algn="tl">
                    <a:srgbClr val="000000">
                      <a:alpha val="43137"/>
                    </a:srgbClr>
                  </a:outerShdw>
                </a:effectLst>
                <a:latin typeface="AR BERKLEY" pitchFamily="2" charset="0"/>
                <a:ea typeface="Calibri" pitchFamily="34" charset="0"/>
                <a:cs typeface="Times New Roman" pitchFamily="18" charset="0"/>
              </a:rPr>
              <a:t> approach…</a:t>
            </a:r>
            <a:endParaRPr kumimoji="0" lang="en-US" sz="4000" b="0" i="1" u="none" strike="noStrike" cap="none" normalizeH="0" baseline="0" dirty="0">
              <a:ln>
                <a:noFill/>
              </a:ln>
              <a:solidFill>
                <a:srgbClr val="0070C0"/>
              </a:solidFill>
              <a:effectLst>
                <a:outerShdw blurRad="38100" dist="38100" dir="2700000" algn="tl">
                  <a:srgbClr val="000000">
                    <a:alpha val="43137"/>
                  </a:srgbClr>
                </a:outerShdw>
              </a:effectLst>
              <a:latin typeface="AR BERKLEY" pitchFamily="2"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1" i="0" u="none" strike="noStrike" cap="none" normalizeH="0" baseline="0" dirty="0">
              <a:ln>
                <a:noFill/>
              </a:ln>
              <a:solidFill>
                <a:schemeClr val="accent2">
                  <a:lumMod val="75000"/>
                </a:schemeClr>
              </a:solidFill>
              <a:effectLst/>
              <a:latin typeface="Verdana"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lumMod val="50000"/>
                    <a:lumOff val="50000"/>
                  </a:schemeClr>
                </a:solidFill>
                <a:effectLst/>
                <a:latin typeface="Andalus" pitchFamily="18" charset="-78"/>
                <a:ea typeface="Calibri" pitchFamily="34" charset="0"/>
                <a:cs typeface="Andalus" pitchFamily="18" charset="-78"/>
              </a:rPr>
              <a:t>Don Heidary</a:t>
            </a:r>
            <a:endParaRPr kumimoji="0" lang="en-US" b="0" i="0" u="none" strike="noStrike" cap="none" normalizeH="0" baseline="0" dirty="0">
              <a:ln>
                <a:noFill/>
              </a:ln>
              <a:solidFill>
                <a:schemeClr val="tx1">
                  <a:lumMod val="50000"/>
                  <a:lumOff val="50000"/>
                </a:schemeClr>
              </a:solidFill>
              <a:effectLst/>
              <a:latin typeface="Andalus" pitchFamily="18" charset="-78"/>
              <a:cs typeface="Andalus" pitchFamily="18" charset="-7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lumMod val="50000"/>
                    <a:lumOff val="50000"/>
                  </a:schemeClr>
                </a:solidFill>
                <a:effectLst/>
                <a:latin typeface="Andalus" pitchFamily="18" charset="-78"/>
                <a:ea typeface="Calibri" pitchFamily="34" charset="0"/>
                <a:cs typeface="Andalus" pitchFamily="18" charset="-78"/>
              </a:rPr>
              <a:t>Orinda Aquatics, USA Swimming</a:t>
            </a:r>
            <a:endParaRPr kumimoji="0" lang="en-US" sz="1600" b="0" i="0" u="none" strike="noStrike" cap="none" normalizeH="0" baseline="0" dirty="0">
              <a:ln>
                <a:noFill/>
              </a:ln>
              <a:solidFill>
                <a:schemeClr val="tx1">
                  <a:lumMod val="50000"/>
                  <a:lumOff val="50000"/>
                </a:schemeClr>
              </a:solidFill>
              <a:effectLst/>
              <a:latin typeface="Andalus" pitchFamily="18" charset="-78"/>
              <a:cs typeface="Andalus" pitchFamily="18" charset="-7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a:ln>
                  <a:noFill/>
                </a:ln>
                <a:solidFill>
                  <a:srgbClr val="0070C0"/>
                </a:solidFill>
                <a:effectLst/>
                <a:latin typeface="Verdana" pitchFamily="34" charset="0"/>
                <a:ea typeface="Calibri" pitchFamily="34" charset="0"/>
                <a:cs typeface="Times New Roman" pitchFamily="18" charset="0"/>
              </a:rPr>
              <a:t>The American Swimming Coaches Association</a:t>
            </a:r>
            <a:endParaRPr kumimoji="0" lang="en-US" sz="1600" b="0" i="0" u="none" strike="noStrike" cap="none" normalizeH="0" baseline="0" dirty="0">
              <a:ln>
                <a:noFill/>
              </a:ln>
              <a:solidFill>
                <a:srgbClr val="0070C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39471D"/>
              </a:solidFill>
              <a:effectLst/>
              <a:latin typeface="Verdana"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rgbClr val="39471D"/>
                </a:solidFill>
                <a:effectLst/>
                <a:latin typeface="Verdana" pitchFamily="34" charset="0"/>
                <a:ea typeface="Calibri" pitchFamily="34" charset="0"/>
                <a:cs typeface="Times New Roman" pitchFamily="18" charset="0"/>
              </a:rPr>
              <a:t>Presented</a:t>
            </a:r>
            <a:r>
              <a:rPr kumimoji="0" lang="en-US" sz="1600" b="1" i="0" u="none" strike="noStrike" cap="none" normalizeH="0" dirty="0">
                <a:ln>
                  <a:noFill/>
                </a:ln>
                <a:solidFill>
                  <a:srgbClr val="39471D"/>
                </a:solidFill>
                <a:effectLst/>
                <a:latin typeface="Verdana" pitchFamily="34" charset="0"/>
                <a:ea typeface="Calibri" pitchFamily="34" charset="0"/>
                <a:cs typeface="Times New Roman" pitchFamily="18" charset="0"/>
              </a:rPr>
              <a:t> </a:t>
            </a:r>
            <a:r>
              <a:rPr kumimoji="0" lang="en-US" sz="1600" b="1" i="0" u="none" strike="noStrike" cap="none" normalizeH="0">
                <a:ln>
                  <a:noFill/>
                </a:ln>
                <a:solidFill>
                  <a:srgbClr val="39471D"/>
                </a:solidFill>
                <a:effectLst/>
                <a:latin typeface="Verdana" pitchFamily="34" charset="0"/>
                <a:ea typeface="Calibri" pitchFamily="34" charset="0"/>
                <a:cs typeface="Times New Roman" pitchFamily="18" charset="0"/>
              </a:rPr>
              <a:t>to </a:t>
            </a:r>
            <a:r>
              <a:rPr kumimoji="0" lang="en-US" sz="1600" b="1" i="0" u="none" strike="noStrike" cap="none" normalizeH="0" baseline="0">
                <a:ln>
                  <a:noFill/>
                </a:ln>
                <a:solidFill>
                  <a:srgbClr val="39471D"/>
                </a:solidFill>
                <a:effectLst/>
                <a:latin typeface="Verdana" pitchFamily="34" charset="0"/>
                <a:ea typeface="Calibri" pitchFamily="34" charset="0"/>
                <a:cs typeface="Times New Roman" pitchFamily="18" charset="0"/>
              </a:rPr>
              <a:t>Swim </a:t>
            </a:r>
            <a:r>
              <a:rPr kumimoji="0" lang="en-US" sz="1600" b="1" i="0" u="none" strike="noStrike" cap="none" normalizeH="0" baseline="0" dirty="0">
                <a:ln>
                  <a:noFill/>
                </a:ln>
                <a:solidFill>
                  <a:srgbClr val="39471D"/>
                </a:solidFill>
                <a:effectLst/>
                <a:latin typeface="Verdana" pitchFamily="34" charset="0"/>
                <a:ea typeface="Calibri" pitchFamily="34" charset="0"/>
                <a:cs typeface="Times New Roman" pitchFamily="18" charset="0"/>
              </a:rPr>
              <a:t>Ireland Coaches Clinic 2013</a:t>
            </a:r>
            <a:endParaRPr kumimoji="0" 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AC4F74F-622A-4FC0-843B-D3A315D45B90}" type="slidenum">
              <a:rPr lang="en-US" smtClean="0"/>
              <a:pPr/>
              <a:t>1</a:t>
            </a:fld>
            <a:endParaRPr lang="en-US" dirty="0"/>
          </a:p>
        </p:txBody>
      </p:sp>
      <p:sp>
        <p:nvSpPr>
          <p:cNvPr id="6" name="Footer Placeholder 5"/>
          <p:cNvSpPr>
            <a:spLocks noGrp="1"/>
          </p:cNvSpPr>
          <p:nvPr>
            <p:ph type="ftr" sz="quarter" idx="11"/>
          </p:nvPr>
        </p:nvSpPr>
        <p:spPr/>
        <p:txBody>
          <a:bodyPr/>
          <a:lstStyle/>
          <a:p>
            <a:r>
              <a:rPr lang="en-US" dirty="0"/>
              <a:t>Orinda Aquatics</a:t>
            </a:r>
          </a:p>
        </p:txBody>
      </p:sp>
      <p:pic>
        <p:nvPicPr>
          <p:cNvPr id="8" name="Picture 7" descr="IndyNatatorium-400x200.jpg"/>
          <p:cNvPicPr>
            <a:picLocks noChangeAspect="1"/>
          </p:cNvPicPr>
          <p:nvPr/>
        </p:nvPicPr>
        <p:blipFill>
          <a:blip r:embed="rId2" cstate="print"/>
          <a:stretch>
            <a:fillRect/>
          </a:stretch>
        </p:blipFill>
        <p:spPr>
          <a:xfrm>
            <a:off x="838200" y="1752600"/>
            <a:ext cx="52578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6172200" cy="6324600"/>
          </a:xfrm>
        </p:spPr>
        <p:txBody>
          <a:bodyPr>
            <a:normAutofit fontScale="90000"/>
          </a:bodyPr>
          <a:lstStyle/>
          <a:p>
            <a:br>
              <a:rPr lang="en-US" sz="3600" b="1" i="1" dirty="0">
                <a:solidFill>
                  <a:schemeClr val="accent2">
                    <a:lumMod val="75000"/>
                  </a:schemeClr>
                </a:solidFill>
                <a:latin typeface="Bookman Old Style" pitchFamily="18" charset="0"/>
              </a:rPr>
            </a:br>
            <a:br>
              <a:rPr lang="en-US" sz="3600" b="1" i="1" dirty="0">
                <a:solidFill>
                  <a:schemeClr val="accent2">
                    <a:lumMod val="75000"/>
                  </a:schemeClr>
                </a:solidFill>
                <a:latin typeface="Bookman Old Style" pitchFamily="18" charset="0"/>
              </a:rPr>
            </a:br>
            <a:br>
              <a:rPr lang="en-US" sz="3600" b="1" i="1" dirty="0">
                <a:solidFill>
                  <a:schemeClr val="accent2">
                    <a:lumMod val="75000"/>
                  </a:schemeClr>
                </a:solidFill>
                <a:latin typeface="Bookman Old Style" pitchFamily="18" charset="0"/>
              </a:rPr>
            </a:br>
            <a:r>
              <a:rPr lang="en-US" sz="4000" b="1" i="1" dirty="0">
                <a:solidFill>
                  <a:schemeClr val="accent2">
                    <a:lumMod val="75000"/>
                  </a:schemeClr>
                </a:solidFill>
                <a:latin typeface="+mn-lt"/>
              </a:rPr>
              <a:t>And, what makes a great…</a:t>
            </a:r>
            <a:br>
              <a:rPr lang="en-US" b="1" i="1" dirty="0">
                <a:solidFill>
                  <a:schemeClr val="accent2">
                    <a:lumMod val="75000"/>
                  </a:schemeClr>
                </a:solidFill>
                <a:latin typeface="+mn-lt"/>
              </a:rPr>
            </a:br>
            <a:br>
              <a:rPr lang="en-US" b="1" i="1" dirty="0">
                <a:solidFill>
                  <a:schemeClr val="accent2">
                    <a:lumMod val="75000"/>
                  </a:schemeClr>
                </a:solidFill>
                <a:latin typeface="Bookman Old Style" pitchFamily="18" charset="0"/>
              </a:rPr>
            </a:br>
            <a:r>
              <a:rPr lang="en-US" b="1" dirty="0">
                <a:solidFill>
                  <a:srgbClr val="002060"/>
                </a:solidFill>
              </a:rPr>
              <a:t>Swimmer?</a:t>
            </a:r>
            <a:br>
              <a:rPr lang="en-US" b="1" dirty="0">
                <a:solidFill>
                  <a:srgbClr val="002060"/>
                </a:solidFill>
              </a:rPr>
            </a:br>
            <a:r>
              <a:rPr lang="en-US" b="1" dirty="0">
                <a:solidFill>
                  <a:srgbClr val="002060"/>
                </a:solidFill>
              </a:rPr>
              <a:t>Athlete?</a:t>
            </a:r>
            <a:br>
              <a:rPr lang="en-US" b="1" dirty="0">
                <a:solidFill>
                  <a:srgbClr val="002060"/>
                </a:solidFill>
              </a:rPr>
            </a:br>
            <a:r>
              <a:rPr lang="en-US" b="1" dirty="0">
                <a:solidFill>
                  <a:srgbClr val="002060"/>
                </a:solidFill>
              </a:rPr>
              <a:t>Group?</a:t>
            </a:r>
            <a:br>
              <a:rPr lang="en-US" b="1" dirty="0">
                <a:solidFill>
                  <a:srgbClr val="002060"/>
                </a:solidFill>
              </a:rPr>
            </a:br>
            <a:r>
              <a:rPr lang="en-US" b="1" dirty="0">
                <a:solidFill>
                  <a:srgbClr val="002060"/>
                </a:solidFill>
              </a:rPr>
              <a:t>Team?</a:t>
            </a:r>
            <a:br>
              <a:rPr lang="en-US" b="1" dirty="0">
                <a:solidFill>
                  <a:srgbClr val="002060"/>
                </a:solidFill>
              </a:rPr>
            </a:br>
            <a:r>
              <a:rPr lang="en-US" b="1" dirty="0">
                <a:solidFill>
                  <a:srgbClr val="002060"/>
                </a:solidFill>
              </a:rPr>
              <a:t>Leader?</a:t>
            </a:r>
            <a:br>
              <a:rPr lang="en-US" b="1" dirty="0">
                <a:solidFill>
                  <a:srgbClr val="002060"/>
                </a:solidFill>
              </a:rPr>
            </a:br>
            <a:r>
              <a:rPr lang="en-US" b="1" dirty="0">
                <a:solidFill>
                  <a:srgbClr val="002060"/>
                </a:solidFill>
              </a:rPr>
              <a:t>Career?</a:t>
            </a:r>
            <a:br>
              <a:rPr lang="en-US" b="1" dirty="0">
                <a:solidFill>
                  <a:srgbClr val="002060"/>
                </a:solidFill>
              </a:rPr>
            </a:br>
            <a:r>
              <a:rPr lang="en-US" b="1" dirty="0">
                <a:solidFill>
                  <a:srgbClr val="002060"/>
                </a:solidFill>
              </a:rPr>
              <a:t>Experience?</a:t>
            </a:r>
            <a:br>
              <a:rPr lang="en-US" dirty="0"/>
            </a:br>
            <a:br>
              <a:rPr lang="en-US" dirty="0"/>
            </a:br>
            <a:r>
              <a:rPr lang="en-US" b="1" i="1" dirty="0">
                <a:solidFill>
                  <a:schemeClr val="accent2">
                    <a:lumMod val="50000"/>
                  </a:schemeClr>
                </a:solidFill>
                <a:latin typeface="Bookman Old Style" pitchFamily="18" charset="0"/>
              </a:rPr>
              <a:t>Do you know?</a:t>
            </a:r>
            <a:br>
              <a:rPr lang="en-US" b="1" i="1" dirty="0">
                <a:solidFill>
                  <a:schemeClr val="accent2">
                    <a:lumMod val="50000"/>
                  </a:schemeClr>
                </a:solidFill>
                <a:latin typeface="Bookman Old Style" pitchFamily="18" charset="0"/>
              </a:rPr>
            </a:br>
            <a:r>
              <a:rPr lang="en-US" b="1" i="1" dirty="0">
                <a:solidFill>
                  <a:schemeClr val="accent2">
                    <a:lumMod val="50000"/>
                  </a:schemeClr>
                </a:solidFill>
                <a:latin typeface="Bookman Old Style" pitchFamily="18" charset="0"/>
              </a:rPr>
              <a:t>Do the kids?</a:t>
            </a:r>
            <a:br>
              <a:rPr lang="en-US" b="1" i="1" dirty="0">
                <a:solidFill>
                  <a:schemeClr val="accent2">
                    <a:lumMod val="50000"/>
                  </a:schemeClr>
                </a:solidFill>
                <a:latin typeface="Bookman Old Style" pitchFamily="18" charset="0"/>
              </a:rPr>
            </a:br>
            <a:r>
              <a:rPr lang="en-US" b="1" i="1" dirty="0">
                <a:solidFill>
                  <a:schemeClr val="accent2">
                    <a:lumMod val="50000"/>
                  </a:schemeClr>
                </a:solidFill>
                <a:latin typeface="Bookman Old Style" pitchFamily="18" charset="0"/>
              </a:rPr>
              <a:t>Do the parents?</a:t>
            </a:r>
          </a:p>
        </p:txBody>
      </p:sp>
      <p:pic>
        <p:nvPicPr>
          <p:cNvPr id="1027" name="Picture 3" descr="C:\Users\Owner\AppData\Local\Microsoft\Windows\Temporary Internet Files\Content.IE5\CWZB2T6H\MC900157305[1].wmf"/>
          <p:cNvPicPr>
            <a:picLocks noChangeAspect="1" noChangeArrowheads="1"/>
          </p:cNvPicPr>
          <p:nvPr/>
        </p:nvPicPr>
        <p:blipFill>
          <a:blip r:embed="rId2" cstate="print"/>
          <a:srcRect/>
          <a:stretch>
            <a:fillRect/>
          </a:stretch>
        </p:blipFill>
        <p:spPr bwMode="auto">
          <a:xfrm>
            <a:off x="4953000" y="2438400"/>
            <a:ext cx="1466850" cy="2437228"/>
          </a:xfrm>
          <a:prstGeom prst="rect">
            <a:avLst/>
          </a:prstGeom>
          <a:noFill/>
        </p:spPr>
      </p:pic>
      <p:pic>
        <p:nvPicPr>
          <p:cNvPr id="1028" name="Picture 4" descr="C:\Users\Owner\AppData\Local\Microsoft\Windows\Temporary Internet Files\Content.IE5\UT6QP31W\MP900448720[1].jpg"/>
          <p:cNvPicPr>
            <a:picLocks noChangeAspect="1" noChangeArrowheads="1"/>
          </p:cNvPicPr>
          <p:nvPr/>
        </p:nvPicPr>
        <p:blipFill>
          <a:blip r:embed="rId3" cstate="print"/>
          <a:srcRect/>
          <a:stretch>
            <a:fillRect/>
          </a:stretch>
        </p:blipFill>
        <p:spPr bwMode="auto">
          <a:xfrm>
            <a:off x="457200" y="2819400"/>
            <a:ext cx="1657552" cy="1422399"/>
          </a:xfrm>
          <a:prstGeom prst="rect">
            <a:avLst/>
          </a:prstGeom>
          <a:noFill/>
        </p:spPr>
      </p:pic>
      <p:sp>
        <p:nvSpPr>
          <p:cNvPr id="6" name="Slide Number Placeholder 5"/>
          <p:cNvSpPr>
            <a:spLocks noGrp="1"/>
          </p:cNvSpPr>
          <p:nvPr>
            <p:ph type="sldNum" sz="quarter" idx="12"/>
          </p:nvPr>
        </p:nvSpPr>
        <p:spPr/>
        <p:txBody>
          <a:bodyPr/>
          <a:lstStyle/>
          <a:p>
            <a:fld id="{0AC4F74F-622A-4FC0-843B-D3A315D45B90}" type="slidenum">
              <a:rPr lang="en-US" smtClean="0"/>
              <a:pPr/>
              <a:t>10</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853016"/>
          </a:xfrm>
        </p:spPr>
        <p:txBody>
          <a:bodyPr/>
          <a:lstStyle/>
          <a:p>
            <a:r>
              <a:rPr lang="en-US" b="1" dirty="0">
                <a:solidFill>
                  <a:schemeClr val="accent2">
                    <a:lumMod val="75000"/>
                  </a:schemeClr>
                </a:solidFill>
              </a:rPr>
              <a:t>Sample Workout</a:t>
            </a:r>
          </a:p>
        </p:txBody>
      </p:sp>
      <p:pic>
        <p:nvPicPr>
          <p:cNvPr id="6" name="Content Placeholder 5" descr="Sprint WO.jpg"/>
          <p:cNvPicPr>
            <a:picLocks noGrp="1" noChangeAspect="1"/>
          </p:cNvPicPr>
          <p:nvPr>
            <p:ph idx="1"/>
          </p:nvPr>
        </p:nvPicPr>
        <p:blipFill>
          <a:blip r:embed="rId2" cstate="print"/>
          <a:stretch>
            <a:fillRect/>
          </a:stretch>
        </p:blipFill>
        <p:spPr>
          <a:xfrm>
            <a:off x="137706" y="1219200"/>
            <a:ext cx="6720294" cy="4637113"/>
          </a:xfrm>
        </p:spPr>
      </p:pic>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100</a:t>
            </a:fld>
            <a:endParaRPr lang="en-US" dirty="0"/>
          </a:p>
        </p:txBody>
      </p:sp>
      <p:sp>
        <p:nvSpPr>
          <p:cNvPr id="7" name="TextBox 6"/>
          <p:cNvSpPr txBox="1"/>
          <p:nvPr/>
        </p:nvSpPr>
        <p:spPr>
          <a:xfrm>
            <a:off x="685800" y="7162800"/>
            <a:ext cx="5410200" cy="1200329"/>
          </a:xfrm>
          <a:prstGeom prst="rect">
            <a:avLst/>
          </a:prstGeom>
          <a:noFill/>
        </p:spPr>
        <p:txBody>
          <a:bodyPr wrap="square" rtlCol="0">
            <a:spAutoFit/>
          </a:bodyPr>
          <a:lstStyle/>
          <a:p>
            <a:r>
              <a:rPr lang="en-US" b="1" dirty="0">
                <a:solidFill>
                  <a:srgbClr val="0070C0"/>
                </a:solidFill>
              </a:rPr>
              <a:t>Workouts are reviewed on deck prior to practice, and also printed and given to each lane to place on the wall above the gutter for constant view.  The sheet also  has reminders and a quote.</a:t>
            </a:r>
          </a:p>
        </p:txBody>
      </p:sp>
      <p:pic>
        <p:nvPicPr>
          <p:cNvPr id="8" name="Picture 7" descr="IMG_2441.jpg"/>
          <p:cNvPicPr>
            <a:picLocks noChangeAspect="1"/>
          </p:cNvPicPr>
          <p:nvPr/>
        </p:nvPicPr>
        <p:blipFill>
          <a:blip r:embed="rId3" cstate="print"/>
          <a:stretch>
            <a:fillRect/>
          </a:stretch>
        </p:blipFill>
        <p:spPr>
          <a:xfrm>
            <a:off x="3657600" y="4724400"/>
            <a:ext cx="2944606" cy="2209800"/>
          </a:xfrm>
          <a:prstGeom prst="rect">
            <a:avLst/>
          </a:prstGeom>
          <a:ln>
            <a:noFill/>
          </a:ln>
          <a:effectLst>
            <a:softEdge rad="112500"/>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05416"/>
          </a:xfrm>
        </p:spPr>
        <p:txBody>
          <a:bodyPr>
            <a:normAutofit fontScale="90000"/>
          </a:bodyPr>
          <a:lstStyle/>
          <a:p>
            <a:r>
              <a:rPr lang="en-US" b="1" dirty="0">
                <a:solidFill>
                  <a:schemeClr val="accent2">
                    <a:lumMod val="75000"/>
                  </a:schemeClr>
                </a:solidFill>
                <a:latin typeface="+mn-lt"/>
              </a:rPr>
              <a:t>Sample Workout Overview</a:t>
            </a:r>
            <a:br>
              <a:rPr lang="en-US" sz="3600" b="1" i="1" dirty="0">
                <a:solidFill>
                  <a:schemeClr val="accent2">
                    <a:lumMod val="75000"/>
                  </a:schemeClr>
                </a:solidFill>
                <a:latin typeface="Bookman Old Style" pitchFamily="18" charset="0"/>
              </a:rPr>
            </a:br>
            <a:r>
              <a:rPr lang="en-US" sz="1700" b="1" i="1" dirty="0">
                <a:solidFill>
                  <a:srgbClr val="002060"/>
                </a:solidFill>
                <a:latin typeface="Bookman Old Style" pitchFamily="18" charset="0"/>
              </a:rPr>
              <a:t>(goal – creative, challenging, work weakness, work season)</a:t>
            </a:r>
          </a:p>
        </p:txBody>
      </p:sp>
      <p:sp>
        <p:nvSpPr>
          <p:cNvPr id="3" name="Content Placeholder 2"/>
          <p:cNvSpPr>
            <a:spLocks noGrp="1"/>
          </p:cNvSpPr>
          <p:nvPr>
            <p:ph idx="1"/>
          </p:nvPr>
        </p:nvSpPr>
        <p:spPr>
          <a:xfrm>
            <a:off x="3581400" y="1600200"/>
            <a:ext cx="2857500" cy="4724400"/>
          </a:xfrm>
          <a:blipFill>
            <a:blip r:embed="rId2" cstate="print"/>
            <a:tile tx="0" ty="0" sx="100000" sy="100000" flip="none" algn="tl"/>
          </a:blipFill>
        </p:spPr>
        <p:txBody>
          <a:bodyPr>
            <a:normAutofit lnSpcReduction="10000"/>
          </a:bodyPr>
          <a:lstStyle/>
          <a:p>
            <a:r>
              <a:rPr lang="en-US" sz="2400" b="1" dirty="0">
                <a:solidFill>
                  <a:srgbClr val="002060"/>
                </a:solidFill>
              </a:rPr>
              <a:t>Group comingled</a:t>
            </a:r>
          </a:p>
          <a:p>
            <a:r>
              <a:rPr lang="en-US" sz="2400" b="1" dirty="0">
                <a:solidFill>
                  <a:srgbClr val="002060"/>
                </a:solidFill>
              </a:rPr>
              <a:t>Partner evaluation (interaction)</a:t>
            </a:r>
          </a:p>
          <a:p>
            <a:r>
              <a:rPr lang="en-US" sz="2400" b="1" dirty="0">
                <a:solidFill>
                  <a:srgbClr val="002060"/>
                </a:solidFill>
              </a:rPr>
              <a:t>Goal sheets/team commitment</a:t>
            </a:r>
          </a:p>
          <a:p>
            <a:r>
              <a:rPr lang="en-US" sz="2400" b="1" dirty="0">
                <a:solidFill>
                  <a:srgbClr val="002060"/>
                </a:solidFill>
              </a:rPr>
              <a:t>Video glasses</a:t>
            </a:r>
          </a:p>
          <a:p>
            <a:r>
              <a:rPr lang="en-US" sz="2400" b="1" dirty="0">
                <a:solidFill>
                  <a:srgbClr val="002060"/>
                </a:solidFill>
              </a:rPr>
              <a:t>Vasa Trainer</a:t>
            </a:r>
          </a:p>
          <a:p>
            <a:r>
              <a:rPr lang="en-US" sz="2400" b="1" dirty="0">
                <a:solidFill>
                  <a:srgbClr val="002060"/>
                </a:solidFill>
              </a:rPr>
              <a:t>Turn Master</a:t>
            </a:r>
          </a:p>
          <a:p>
            <a:r>
              <a:rPr lang="en-US" sz="2400" b="1" dirty="0">
                <a:solidFill>
                  <a:srgbClr val="002060"/>
                </a:solidFill>
              </a:rPr>
              <a:t>Fins</a:t>
            </a:r>
          </a:p>
          <a:p>
            <a:r>
              <a:rPr lang="en-US" sz="2400" b="1" dirty="0">
                <a:solidFill>
                  <a:srgbClr val="002060"/>
                </a:solidFill>
              </a:rPr>
              <a:t>Paddles</a:t>
            </a:r>
          </a:p>
          <a:p>
            <a:r>
              <a:rPr lang="en-US" sz="2400" b="1" dirty="0">
                <a:solidFill>
                  <a:srgbClr val="002060"/>
                </a:solidFill>
              </a:rPr>
              <a:t>Snorkel</a:t>
            </a:r>
          </a:p>
          <a:p>
            <a:pPr>
              <a:buNone/>
            </a:pPr>
            <a:endParaRPr lang="en-US" dirty="0"/>
          </a:p>
          <a:p>
            <a:pPr>
              <a:buNone/>
            </a:pPr>
            <a:endParaRPr lang="en-US" dirty="0"/>
          </a:p>
        </p:txBody>
      </p:sp>
      <p:sp>
        <p:nvSpPr>
          <p:cNvPr id="5" name="TextBox 4"/>
          <p:cNvSpPr txBox="1"/>
          <p:nvPr/>
        </p:nvSpPr>
        <p:spPr>
          <a:xfrm>
            <a:off x="304800" y="1600200"/>
            <a:ext cx="3086100" cy="6740307"/>
          </a:xfrm>
          <a:prstGeom prst="rect">
            <a:avLst/>
          </a:prstGeom>
          <a:blipFill>
            <a:blip r:embed="rId3" cstate="print"/>
            <a:tile tx="0" ty="0" sx="100000" sy="100000" flip="none" algn="tl"/>
          </a:blipFill>
        </p:spPr>
        <p:txBody>
          <a:bodyPr wrap="square" rtlCol="0">
            <a:spAutoFit/>
          </a:bodyPr>
          <a:lstStyle/>
          <a:p>
            <a:pPr>
              <a:buNone/>
            </a:pPr>
            <a:r>
              <a:rPr lang="en-US" sz="2400" b="1" dirty="0">
                <a:solidFill>
                  <a:srgbClr val="002060"/>
                </a:solidFill>
              </a:rPr>
              <a:t>Yards: 7,000 </a:t>
            </a:r>
          </a:p>
          <a:p>
            <a:pPr>
              <a:buNone/>
            </a:pPr>
            <a:endParaRPr lang="en-US" sz="2400" b="1" dirty="0">
              <a:solidFill>
                <a:srgbClr val="002060"/>
              </a:solidFill>
            </a:endParaRPr>
          </a:p>
          <a:p>
            <a:pPr>
              <a:buNone/>
            </a:pPr>
            <a:r>
              <a:rPr lang="en-US" sz="2400" b="1" dirty="0">
                <a:solidFill>
                  <a:schemeClr val="accent2">
                    <a:lumMod val="75000"/>
                  </a:schemeClr>
                </a:solidFill>
              </a:rPr>
              <a:t>Focus: Stroke pace to walls/UW</a:t>
            </a:r>
          </a:p>
          <a:p>
            <a:pPr>
              <a:buNone/>
            </a:pPr>
            <a:endParaRPr lang="en-US" sz="2400" b="1" dirty="0">
              <a:solidFill>
                <a:srgbClr val="002060"/>
              </a:solidFill>
            </a:endParaRPr>
          </a:p>
          <a:p>
            <a:pPr>
              <a:buNone/>
            </a:pPr>
            <a:r>
              <a:rPr lang="en-US" sz="2400" b="1" dirty="0">
                <a:solidFill>
                  <a:srgbClr val="002060"/>
                </a:solidFill>
              </a:rPr>
              <a:t>Three stations (3 stations within a station)</a:t>
            </a:r>
          </a:p>
          <a:p>
            <a:pPr>
              <a:buNone/>
            </a:pPr>
            <a:endParaRPr lang="en-US" sz="2400" b="1" dirty="0">
              <a:solidFill>
                <a:srgbClr val="002060"/>
              </a:solidFill>
            </a:endParaRPr>
          </a:p>
          <a:p>
            <a:pPr>
              <a:buNone/>
            </a:pPr>
            <a:r>
              <a:rPr lang="en-US" sz="2400" b="1" dirty="0">
                <a:solidFill>
                  <a:schemeClr val="accent2">
                    <a:lumMod val="75000"/>
                  </a:schemeClr>
                </a:solidFill>
              </a:rPr>
              <a:t>1-Speed kick, moderate paddle swim</a:t>
            </a:r>
          </a:p>
          <a:p>
            <a:pPr>
              <a:buNone/>
            </a:pPr>
            <a:r>
              <a:rPr lang="en-US" sz="2400" b="1" dirty="0">
                <a:solidFill>
                  <a:srgbClr val="002060"/>
                </a:solidFill>
              </a:rPr>
              <a:t>2-Build to walls/work UW/pace</a:t>
            </a:r>
          </a:p>
          <a:p>
            <a:pPr>
              <a:buNone/>
            </a:pPr>
            <a:r>
              <a:rPr lang="en-US" sz="2400" b="1" dirty="0">
                <a:solidFill>
                  <a:schemeClr val="accent2">
                    <a:lumMod val="75000"/>
                  </a:schemeClr>
                </a:solidFill>
              </a:rPr>
              <a:t>3-Aggressive UW/turn </a:t>
            </a:r>
            <a:r>
              <a:rPr lang="en-US" sz="2400" b="1" dirty="0">
                <a:solidFill>
                  <a:srgbClr val="002060"/>
                </a:solidFill>
              </a:rPr>
              <a:t>work, stroke/video review, goal sheet, Vasa Trainer</a:t>
            </a:r>
          </a:p>
        </p:txBody>
      </p:sp>
      <p:sp>
        <p:nvSpPr>
          <p:cNvPr id="6" name="Slide Number Placeholder 5"/>
          <p:cNvSpPr>
            <a:spLocks noGrp="1"/>
          </p:cNvSpPr>
          <p:nvPr>
            <p:ph type="sldNum" sz="quarter" idx="12"/>
          </p:nvPr>
        </p:nvSpPr>
        <p:spPr/>
        <p:txBody>
          <a:bodyPr/>
          <a:lstStyle/>
          <a:p>
            <a:fld id="{0AC4F74F-622A-4FC0-843B-D3A315D45B90}" type="slidenum">
              <a:rPr lang="en-US" smtClean="0"/>
              <a:pPr/>
              <a:t>101</a:t>
            </a:fld>
            <a:endParaRPr lang="en-US" dirty="0"/>
          </a:p>
        </p:txBody>
      </p:sp>
      <p:sp>
        <p:nvSpPr>
          <p:cNvPr id="7" name="Footer Placeholder 6"/>
          <p:cNvSpPr>
            <a:spLocks noGrp="1"/>
          </p:cNvSpPr>
          <p:nvPr>
            <p:ph type="ftr" sz="quarter" idx="11"/>
          </p:nvPr>
        </p:nvSpPr>
        <p:spPr/>
        <p:txBody>
          <a:bodyPr/>
          <a:lstStyle/>
          <a:p>
            <a:r>
              <a:rPr lang="en-US" dirty="0"/>
              <a:t>Orinda Aquatics</a:t>
            </a:r>
          </a:p>
        </p:txBody>
      </p:sp>
      <p:pic>
        <p:nvPicPr>
          <p:cNvPr id="10" name="Picture 9" descr="IMG_0045.JPG"/>
          <p:cNvPicPr>
            <a:picLocks noChangeAspect="1"/>
          </p:cNvPicPr>
          <p:nvPr/>
        </p:nvPicPr>
        <p:blipFill>
          <a:blip r:embed="rId4" cstate="print"/>
          <a:stretch>
            <a:fillRect/>
          </a:stretch>
        </p:blipFill>
        <p:spPr>
          <a:xfrm>
            <a:off x="3581400" y="6172200"/>
            <a:ext cx="3048000" cy="2276593"/>
          </a:xfrm>
          <a:prstGeom prst="rect">
            <a:avLst/>
          </a:prstGeom>
          <a:ln>
            <a:noFill/>
          </a:ln>
          <a:effectLst>
            <a:softEdge rad="112500"/>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6172200" cy="1524000"/>
          </a:xfrm>
        </p:spPr>
        <p:txBody>
          <a:bodyPr>
            <a:normAutofit fontScale="90000"/>
          </a:bodyPr>
          <a:lstStyle/>
          <a:p>
            <a:r>
              <a:rPr lang="en-US" b="1" dirty="0">
                <a:solidFill>
                  <a:schemeClr val="accent2">
                    <a:lumMod val="75000"/>
                  </a:schemeClr>
                </a:solidFill>
              </a:rPr>
              <a:t>Presenting the Workout</a:t>
            </a:r>
            <a:br>
              <a:rPr lang="en-US" b="1" dirty="0">
                <a:solidFill>
                  <a:schemeClr val="accent2">
                    <a:lumMod val="75000"/>
                  </a:schemeClr>
                </a:solidFill>
              </a:rPr>
            </a:br>
            <a:r>
              <a:rPr lang="en-US" sz="2700" b="1" dirty="0">
                <a:solidFill>
                  <a:srgbClr val="0070C0"/>
                </a:solidFill>
              </a:rPr>
              <a:t>(as or more critical than the workout itself)</a:t>
            </a: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09800"/>
            <a:ext cx="6172200" cy="472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637563" y="6901190"/>
            <a:ext cx="558287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2060"/>
                </a:solidFill>
                <a:effectLst/>
                <a:latin typeface="Calibri" pitchFamily="34" charset="0"/>
                <a:ea typeface="Calibri" pitchFamily="34" charset="0"/>
                <a:cs typeface="Times New Roman" pitchFamily="18" charset="0"/>
              </a:rPr>
              <a:t>Take a deep breath, and … </a:t>
            </a:r>
            <a:r>
              <a:rPr kumimoji="0" lang="en-US" sz="2800" b="1" i="1" u="sng" strike="noStrike" cap="none" normalizeH="0" baseline="0" dirty="0">
                <a:ln>
                  <a:noFill/>
                </a:ln>
                <a:solidFill>
                  <a:srgbClr val="002060"/>
                </a:solidFill>
                <a:effectLst/>
                <a:latin typeface="Calibri" pitchFamily="34" charset="0"/>
                <a:ea typeface="Calibri" pitchFamily="34" charset="0"/>
                <a:cs typeface="Times New Roman" pitchFamily="18" charset="0"/>
              </a:rPr>
              <a:t>you’re on</a:t>
            </a:r>
            <a:endParaRPr kumimoji="0" lang="en-US" sz="2800" b="0" i="1" u="sng" strike="noStrike" cap="none" normalizeH="0" baseline="0" dirty="0">
              <a:ln>
                <a:noFill/>
              </a:ln>
              <a:solidFill>
                <a:srgbClr val="002060"/>
              </a:solidFill>
              <a:effectLst/>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0AC4F74F-622A-4FC0-843B-D3A315D45B90}" type="slidenum">
              <a:rPr lang="en-US" smtClean="0"/>
              <a:pPr/>
              <a:t>102</a:t>
            </a:fld>
            <a:endParaRPr lang="en-US" dirty="0"/>
          </a:p>
        </p:txBody>
      </p:sp>
      <p:sp>
        <p:nvSpPr>
          <p:cNvPr id="8" name="Footer Placeholder 7"/>
          <p:cNvSpPr>
            <a:spLocks noGrp="1"/>
          </p:cNvSpPr>
          <p:nvPr>
            <p:ph type="ftr" sz="quarter" idx="11"/>
          </p:nvPr>
        </p:nvSpPr>
        <p:spPr/>
        <p:txBody>
          <a:bodyPr/>
          <a:lstStyle/>
          <a:p>
            <a:r>
              <a:rPr lang="en-US" dirty="0"/>
              <a:t>Orinda Aquatics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chemeClr val="accent2">
                    <a:lumMod val="75000"/>
                  </a:schemeClr>
                </a:solidFill>
                <a:latin typeface="+mn-lt"/>
              </a:rPr>
              <a:t>Delivering… </a:t>
            </a:r>
            <a:r>
              <a:rPr lang="en-US" sz="3600" b="1" i="1" dirty="0">
                <a:solidFill>
                  <a:schemeClr val="accent3">
                    <a:lumMod val="50000"/>
                  </a:schemeClr>
                </a:solidFill>
                <a:latin typeface="+mn-lt"/>
              </a:rPr>
              <a:t>A Great Workout</a:t>
            </a:r>
          </a:p>
        </p:txBody>
      </p:sp>
      <p:sp>
        <p:nvSpPr>
          <p:cNvPr id="3" name="Content Placeholder 2"/>
          <p:cNvSpPr>
            <a:spLocks noGrp="1"/>
          </p:cNvSpPr>
          <p:nvPr>
            <p:ph idx="1"/>
          </p:nvPr>
        </p:nvSpPr>
        <p:spPr>
          <a:xfrm>
            <a:off x="381000" y="1752600"/>
            <a:ext cx="6172200" cy="6400800"/>
          </a:xfrm>
        </p:spPr>
        <p:txBody>
          <a:bodyPr>
            <a:normAutofit/>
          </a:bodyPr>
          <a:lstStyle/>
          <a:p>
            <a:pPr>
              <a:buNone/>
            </a:pPr>
            <a:r>
              <a:rPr lang="en-US" dirty="0"/>
              <a:t> </a:t>
            </a:r>
          </a:p>
          <a:p>
            <a:pPr lvl="0"/>
            <a:endParaRPr lang="en-US" dirty="0">
              <a:solidFill>
                <a:srgbClr val="002060"/>
              </a:solidFill>
            </a:endParaRPr>
          </a:p>
          <a:p>
            <a:pPr algn="ctr">
              <a:buNone/>
            </a:pPr>
            <a:endParaRPr lang="en-US" b="1" dirty="0"/>
          </a:p>
          <a:p>
            <a:pPr algn="ctr">
              <a:buNone/>
            </a:pPr>
            <a:r>
              <a:rPr lang="en-US" b="1" dirty="0"/>
              <a:t> </a:t>
            </a:r>
            <a:br>
              <a:rPr lang="en-US" dirty="0"/>
            </a:br>
            <a:r>
              <a:rPr lang="en-US" sz="3600" b="1" dirty="0">
                <a:solidFill>
                  <a:srgbClr val="002060"/>
                </a:solidFill>
              </a:rPr>
              <a:t>“Plan your progress carefully; hour-by hour, day-by-day, month-by-month. Organized activity and maintained enthusiasm are the wellsprings of your power.”</a:t>
            </a:r>
          </a:p>
          <a:p>
            <a:pPr algn="ctr">
              <a:buNone/>
            </a:pPr>
            <a:r>
              <a:rPr lang="en-US" sz="2000" b="1" dirty="0">
                <a:solidFill>
                  <a:srgbClr val="0070C0"/>
                </a:solidFill>
              </a:rPr>
              <a:t>Paul J. Meyer</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676400"/>
            <a:ext cx="2438400" cy="200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0AC4F74F-622A-4FC0-843B-D3A315D45B90}" type="slidenum">
              <a:rPr lang="en-US" smtClean="0"/>
              <a:pPr/>
              <a:t>103</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accent2">
                    <a:lumMod val="75000"/>
                  </a:schemeClr>
                </a:solidFill>
              </a:rPr>
              <a:t>   Preparation</a:t>
            </a:r>
            <a:endParaRPr lang="en-US" dirty="0">
              <a:solidFill>
                <a:schemeClr val="accent2">
                  <a:lumMod val="75000"/>
                </a:schemeClr>
              </a:solidFill>
            </a:endParaRPr>
          </a:p>
        </p:txBody>
      </p:sp>
      <p:sp>
        <p:nvSpPr>
          <p:cNvPr id="3" name="Content Placeholder 2"/>
          <p:cNvSpPr>
            <a:spLocks noGrp="1"/>
          </p:cNvSpPr>
          <p:nvPr>
            <p:ph idx="1"/>
          </p:nvPr>
        </p:nvSpPr>
        <p:spPr>
          <a:xfrm>
            <a:off x="304800" y="1905000"/>
            <a:ext cx="6172200" cy="6629400"/>
          </a:xfrm>
        </p:spPr>
        <p:txBody>
          <a:bodyPr>
            <a:normAutofit fontScale="70000" lnSpcReduction="20000"/>
          </a:bodyPr>
          <a:lstStyle/>
          <a:p>
            <a:r>
              <a:rPr lang="en-US" b="1" dirty="0">
                <a:solidFill>
                  <a:srgbClr val="002060"/>
                </a:solidFill>
              </a:rPr>
              <a:t>Evaluate the prior days/weeks workouts to prepare the next practice.</a:t>
            </a:r>
            <a:endParaRPr lang="en-US" dirty="0">
              <a:solidFill>
                <a:srgbClr val="002060"/>
              </a:solidFill>
            </a:endParaRPr>
          </a:p>
          <a:p>
            <a:pPr>
              <a:buNone/>
            </a:pPr>
            <a:r>
              <a:rPr lang="en-US" b="1" dirty="0">
                <a:solidFill>
                  <a:srgbClr val="002060"/>
                </a:solidFill>
              </a:rPr>
              <a:t> </a:t>
            </a:r>
            <a:endParaRPr lang="en-US" dirty="0">
              <a:solidFill>
                <a:srgbClr val="002060"/>
              </a:solidFill>
            </a:endParaRPr>
          </a:p>
          <a:p>
            <a:pPr lvl="0"/>
            <a:r>
              <a:rPr lang="en-US" b="1" dirty="0">
                <a:solidFill>
                  <a:srgbClr val="0070C0"/>
                </a:solidFill>
              </a:rPr>
              <a:t>Fit the workout into the week, the month, the cycle, the season, and your swimmers’ careers!  </a:t>
            </a:r>
            <a:r>
              <a:rPr lang="en-US" b="1" i="1" u="sng" dirty="0">
                <a:solidFill>
                  <a:srgbClr val="0070C0"/>
                </a:solidFill>
              </a:rPr>
              <a:t>Know the team flow/process.</a:t>
            </a:r>
            <a:r>
              <a:rPr lang="en-US" b="1" dirty="0">
                <a:solidFill>
                  <a:srgbClr val="0070C0"/>
                </a:solidFill>
              </a:rPr>
              <a:t> </a:t>
            </a:r>
            <a:endParaRPr lang="en-US" dirty="0">
              <a:solidFill>
                <a:srgbClr val="0070C0"/>
              </a:solidFill>
            </a:endParaRPr>
          </a:p>
          <a:p>
            <a:pPr>
              <a:buNone/>
            </a:pPr>
            <a:r>
              <a:rPr lang="en-US" b="1" dirty="0">
                <a:solidFill>
                  <a:srgbClr val="002060"/>
                </a:solidFill>
              </a:rPr>
              <a:t> </a:t>
            </a:r>
            <a:endParaRPr lang="en-US" dirty="0">
              <a:solidFill>
                <a:srgbClr val="002060"/>
              </a:solidFill>
            </a:endParaRPr>
          </a:p>
          <a:p>
            <a:pPr lvl="0"/>
            <a:r>
              <a:rPr lang="en-US" b="1" dirty="0">
                <a:solidFill>
                  <a:srgbClr val="002060"/>
                </a:solidFill>
              </a:rPr>
              <a:t>Commit to create the most motivating, inspiring, challenging workout possible – everyday!  Make them </a:t>
            </a:r>
            <a:r>
              <a:rPr lang="en-US" b="1" u="sng" dirty="0">
                <a:solidFill>
                  <a:srgbClr val="002060"/>
                </a:solidFill>
              </a:rPr>
              <a:t>think</a:t>
            </a:r>
            <a:r>
              <a:rPr lang="en-US" b="1" dirty="0">
                <a:solidFill>
                  <a:srgbClr val="002060"/>
                </a:solidFill>
              </a:rPr>
              <a:t>.  Make them </a:t>
            </a:r>
            <a:r>
              <a:rPr lang="en-US" b="1" u="sng" dirty="0">
                <a:solidFill>
                  <a:srgbClr val="002060"/>
                </a:solidFill>
              </a:rPr>
              <a:t>work</a:t>
            </a:r>
            <a:r>
              <a:rPr lang="en-US" b="1" dirty="0">
                <a:solidFill>
                  <a:srgbClr val="002060"/>
                </a:solidFill>
              </a:rPr>
              <a:t>.</a:t>
            </a:r>
            <a:endParaRPr lang="en-US" dirty="0">
              <a:solidFill>
                <a:srgbClr val="002060"/>
              </a:solidFill>
            </a:endParaRPr>
          </a:p>
          <a:p>
            <a:pPr>
              <a:buNone/>
            </a:pPr>
            <a:r>
              <a:rPr lang="en-US" b="1" dirty="0">
                <a:solidFill>
                  <a:srgbClr val="002060"/>
                </a:solidFill>
              </a:rPr>
              <a:t> </a:t>
            </a:r>
            <a:endParaRPr lang="en-US" dirty="0">
              <a:solidFill>
                <a:srgbClr val="002060"/>
              </a:solidFill>
            </a:endParaRPr>
          </a:p>
          <a:p>
            <a:pPr lvl="0"/>
            <a:r>
              <a:rPr lang="en-US" b="1" dirty="0">
                <a:solidFill>
                  <a:srgbClr val="0070C0"/>
                </a:solidFill>
              </a:rPr>
              <a:t>Inspire them to come back tomorrow even more motivated.  </a:t>
            </a:r>
            <a:r>
              <a:rPr lang="en-US" b="1" u="sng" dirty="0">
                <a:solidFill>
                  <a:srgbClr val="0070C0"/>
                </a:solidFill>
              </a:rPr>
              <a:t>Make the workout an experience</a:t>
            </a:r>
            <a:r>
              <a:rPr lang="en-US" b="1" dirty="0">
                <a:solidFill>
                  <a:srgbClr val="0070C0"/>
                </a:solidFill>
              </a:rPr>
              <a:t> and not just a practice. </a:t>
            </a:r>
            <a:endParaRPr lang="en-US" dirty="0">
              <a:solidFill>
                <a:srgbClr val="0070C0"/>
              </a:solidFill>
            </a:endParaRPr>
          </a:p>
          <a:p>
            <a:pPr>
              <a:buNone/>
            </a:pPr>
            <a:r>
              <a:rPr lang="en-US" b="1" dirty="0">
                <a:solidFill>
                  <a:srgbClr val="002060"/>
                </a:solidFill>
              </a:rPr>
              <a:t> </a:t>
            </a:r>
            <a:endParaRPr lang="en-US" dirty="0">
              <a:solidFill>
                <a:srgbClr val="002060"/>
              </a:solidFill>
            </a:endParaRPr>
          </a:p>
          <a:p>
            <a:pPr lvl="0"/>
            <a:r>
              <a:rPr lang="en-US" b="1" dirty="0">
                <a:solidFill>
                  <a:srgbClr val="002060"/>
                </a:solidFill>
              </a:rPr>
              <a:t>Make sure the workout is written, planned, </a:t>
            </a:r>
            <a:r>
              <a:rPr lang="en-US" b="1" u="sng" dirty="0">
                <a:solidFill>
                  <a:schemeClr val="accent2">
                    <a:lumMod val="75000"/>
                  </a:schemeClr>
                </a:solidFill>
              </a:rPr>
              <a:t>rehearsed</a:t>
            </a:r>
            <a:r>
              <a:rPr lang="en-US" b="1" dirty="0">
                <a:solidFill>
                  <a:srgbClr val="002060"/>
                </a:solidFill>
              </a:rPr>
              <a:t>, and ready to be presented.  </a:t>
            </a:r>
            <a:endParaRPr lang="en-US" dirty="0">
              <a:solidFill>
                <a:srgbClr val="002060"/>
              </a:solidFill>
            </a:endParaRPr>
          </a:p>
          <a:p>
            <a:pPr lvl="0"/>
            <a:endParaRPr lang="en-US" b="1" dirty="0">
              <a:solidFill>
                <a:srgbClr val="002060"/>
              </a:solidFill>
            </a:endParaRPr>
          </a:p>
          <a:p>
            <a:pPr lvl="0"/>
            <a:r>
              <a:rPr lang="en-US" b="1" dirty="0">
                <a:solidFill>
                  <a:srgbClr val="0070C0"/>
                </a:solidFill>
              </a:rPr>
              <a:t>Think about any issues, announcements, events, highlights, introductions, articles, challenges, etc. </a:t>
            </a:r>
            <a:endParaRPr lang="en-US" dirty="0">
              <a:solidFill>
                <a:srgbClr val="0070C0"/>
              </a:solidFill>
            </a:endParaRPr>
          </a:p>
          <a:p>
            <a:pPr>
              <a:buNone/>
            </a:pPr>
            <a:endParaRPr lang="en-US" dirty="0">
              <a:solidFill>
                <a:schemeClr val="accent2">
                  <a:lumMod val="75000"/>
                </a:schemeClr>
              </a:solidFill>
            </a:endParaRPr>
          </a:p>
        </p:txBody>
      </p:sp>
      <p:pic>
        <p:nvPicPr>
          <p:cNvPr id="4" name="Picture 3" descr="C:\Users\Owner\AppData\Local\Microsoft\Windows\Temporary Internet Files\Content.IE5\S5QNO5OM\MP900430790[1].jpg"/>
          <p:cNvPicPr/>
          <p:nvPr/>
        </p:nvPicPr>
        <p:blipFill>
          <a:blip r:embed="rId2" cstate="print"/>
          <a:srcRect/>
          <a:stretch>
            <a:fillRect/>
          </a:stretch>
        </p:blipFill>
        <p:spPr bwMode="auto">
          <a:xfrm>
            <a:off x="3886200" y="381000"/>
            <a:ext cx="1981200" cy="1371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AC4F74F-622A-4FC0-843B-D3A315D45B90}" type="slidenum">
              <a:rPr lang="en-US" smtClean="0"/>
              <a:pPr/>
              <a:t>104</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29216"/>
          </a:xfrm>
        </p:spPr>
        <p:txBody>
          <a:bodyPr/>
          <a:lstStyle/>
          <a:p>
            <a:r>
              <a:rPr lang="en-US" b="1" dirty="0">
                <a:solidFill>
                  <a:schemeClr val="accent2">
                    <a:lumMod val="75000"/>
                  </a:schemeClr>
                </a:solidFill>
              </a:rPr>
              <a:t>Evaluations</a:t>
            </a:r>
            <a:endParaRPr lang="en-US" dirty="0">
              <a:solidFill>
                <a:schemeClr val="accent2">
                  <a:lumMod val="75000"/>
                </a:schemeClr>
              </a:solidFill>
            </a:endParaRPr>
          </a:p>
        </p:txBody>
      </p:sp>
      <p:sp>
        <p:nvSpPr>
          <p:cNvPr id="3" name="Content Placeholder 2"/>
          <p:cNvSpPr>
            <a:spLocks noGrp="1"/>
          </p:cNvSpPr>
          <p:nvPr>
            <p:ph idx="1"/>
          </p:nvPr>
        </p:nvSpPr>
        <p:spPr>
          <a:xfrm>
            <a:off x="342900" y="1295400"/>
            <a:ext cx="6172200" cy="7467600"/>
          </a:xfrm>
        </p:spPr>
        <p:txBody>
          <a:bodyPr>
            <a:normAutofit fontScale="47500" lnSpcReduction="20000"/>
          </a:bodyPr>
          <a:lstStyle/>
          <a:p>
            <a:pPr>
              <a:buNone/>
            </a:pPr>
            <a:r>
              <a:rPr lang="en-US" sz="3600" b="1" dirty="0">
                <a:solidFill>
                  <a:schemeClr val="accent2">
                    <a:lumMod val="75000"/>
                  </a:schemeClr>
                </a:solidFill>
              </a:rPr>
              <a:t>1. Integrity</a:t>
            </a:r>
            <a:endParaRPr lang="en-US" sz="3600" dirty="0">
              <a:solidFill>
                <a:schemeClr val="accent2">
                  <a:lumMod val="75000"/>
                </a:schemeClr>
              </a:solidFill>
            </a:endParaRPr>
          </a:p>
          <a:p>
            <a:pPr>
              <a:buNone/>
            </a:pPr>
            <a:r>
              <a:rPr lang="en-US" sz="3600" b="1" dirty="0">
                <a:solidFill>
                  <a:srgbClr val="002060"/>
                </a:solidFill>
              </a:rPr>
              <a:t> If you asked your swimmers to swim 21x50 Freestyle @ 44 with 12 SPL (strokes per lap), alt. breathing, 2 lines out in a SL, and you told them that you would be in the office, what would they do?  Why?  Do you trust them implicitly?  Do they trust you implicitly?</a:t>
            </a:r>
            <a:endParaRPr lang="en-US" sz="3600" dirty="0">
              <a:solidFill>
                <a:srgbClr val="002060"/>
              </a:solidFill>
            </a:endParaRPr>
          </a:p>
          <a:p>
            <a:pPr>
              <a:buNone/>
            </a:pPr>
            <a:r>
              <a:rPr lang="en-US" sz="3600" b="1" dirty="0">
                <a:solidFill>
                  <a:srgbClr val="002060"/>
                </a:solidFill>
              </a:rPr>
              <a:t> </a:t>
            </a:r>
            <a:endParaRPr lang="en-US" sz="3600" dirty="0">
              <a:solidFill>
                <a:srgbClr val="002060"/>
              </a:solidFill>
            </a:endParaRPr>
          </a:p>
          <a:p>
            <a:pPr>
              <a:buNone/>
            </a:pPr>
            <a:r>
              <a:rPr lang="en-US" sz="3600" b="1" dirty="0">
                <a:solidFill>
                  <a:schemeClr val="accent2">
                    <a:lumMod val="75000"/>
                  </a:schemeClr>
                </a:solidFill>
              </a:rPr>
              <a:t>2. Work Ethic</a:t>
            </a:r>
            <a:endParaRPr lang="en-US" sz="3600" dirty="0">
              <a:solidFill>
                <a:schemeClr val="accent2">
                  <a:lumMod val="75000"/>
                </a:schemeClr>
              </a:solidFill>
            </a:endParaRPr>
          </a:p>
          <a:p>
            <a:pPr>
              <a:buNone/>
            </a:pPr>
            <a:r>
              <a:rPr lang="en-US" sz="3600" b="1" dirty="0">
                <a:solidFill>
                  <a:srgbClr val="0070C0"/>
                </a:solidFill>
              </a:rPr>
              <a:t>How would you evaluate the work ethic of your group?  Do they like to work hard?  Do they embrace it and see the benefit?  How do you sell it?  Command it?  Demand it? </a:t>
            </a:r>
            <a:endParaRPr lang="en-US" sz="3600" dirty="0">
              <a:solidFill>
                <a:srgbClr val="0070C0"/>
              </a:solidFill>
            </a:endParaRPr>
          </a:p>
          <a:p>
            <a:pPr>
              <a:buNone/>
            </a:pPr>
            <a:r>
              <a:rPr lang="en-US" sz="3600" b="1" dirty="0">
                <a:solidFill>
                  <a:srgbClr val="0070C0"/>
                </a:solidFill>
              </a:rPr>
              <a:t>  </a:t>
            </a:r>
            <a:endParaRPr lang="en-US" sz="3600" dirty="0">
              <a:solidFill>
                <a:srgbClr val="0070C0"/>
              </a:solidFill>
            </a:endParaRPr>
          </a:p>
          <a:p>
            <a:pPr>
              <a:buNone/>
            </a:pPr>
            <a:r>
              <a:rPr lang="en-US" sz="3600" b="1" dirty="0">
                <a:solidFill>
                  <a:schemeClr val="accent2">
                    <a:lumMod val="75000"/>
                  </a:schemeClr>
                </a:solidFill>
              </a:rPr>
              <a:t>3. Attitude</a:t>
            </a:r>
            <a:endParaRPr lang="en-US" sz="3600" dirty="0">
              <a:solidFill>
                <a:schemeClr val="accent2">
                  <a:lumMod val="75000"/>
                </a:schemeClr>
              </a:solidFill>
            </a:endParaRPr>
          </a:p>
          <a:p>
            <a:pPr>
              <a:buNone/>
            </a:pPr>
            <a:r>
              <a:rPr lang="en-US" sz="3600" b="1" dirty="0">
                <a:solidFill>
                  <a:srgbClr val="002060"/>
                </a:solidFill>
              </a:rPr>
              <a:t>Monitor the attitude as you would the pool chemicals or temperature.  </a:t>
            </a:r>
            <a:r>
              <a:rPr lang="en-US" sz="3600" b="1" u="sng" dirty="0">
                <a:solidFill>
                  <a:srgbClr val="002060"/>
                </a:solidFill>
              </a:rPr>
              <a:t>As the chemicals will dictate the quality of the water, so too will the swimmers’ attitude dictate the quality of the workout!</a:t>
            </a:r>
            <a:r>
              <a:rPr lang="en-US" sz="3600" b="1" dirty="0">
                <a:solidFill>
                  <a:srgbClr val="002060"/>
                </a:solidFill>
              </a:rPr>
              <a:t>  </a:t>
            </a:r>
            <a:endParaRPr lang="en-US" sz="3600" dirty="0">
              <a:solidFill>
                <a:srgbClr val="002060"/>
              </a:solidFill>
            </a:endParaRPr>
          </a:p>
          <a:p>
            <a:pPr>
              <a:buNone/>
            </a:pPr>
            <a:r>
              <a:rPr lang="en-US" sz="3600" b="1" dirty="0">
                <a:solidFill>
                  <a:srgbClr val="002060"/>
                </a:solidFill>
              </a:rPr>
              <a:t> </a:t>
            </a:r>
            <a:endParaRPr lang="en-US" sz="3600" dirty="0">
              <a:solidFill>
                <a:schemeClr val="accent2">
                  <a:lumMod val="75000"/>
                </a:schemeClr>
              </a:solidFill>
            </a:endParaRPr>
          </a:p>
          <a:p>
            <a:pPr>
              <a:buNone/>
            </a:pPr>
            <a:r>
              <a:rPr lang="en-US" sz="3600" b="1" dirty="0">
                <a:solidFill>
                  <a:schemeClr val="accent2">
                    <a:lumMod val="75000"/>
                  </a:schemeClr>
                </a:solidFill>
              </a:rPr>
              <a:t>4. Motivation/Energy level</a:t>
            </a:r>
            <a:endParaRPr lang="en-US" sz="3600" dirty="0">
              <a:solidFill>
                <a:schemeClr val="accent2">
                  <a:lumMod val="75000"/>
                </a:schemeClr>
              </a:solidFill>
            </a:endParaRPr>
          </a:p>
          <a:p>
            <a:pPr>
              <a:buNone/>
            </a:pPr>
            <a:r>
              <a:rPr lang="en-US" sz="3600" b="1" dirty="0">
                <a:solidFill>
                  <a:srgbClr val="0070C0"/>
                </a:solidFill>
              </a:rPr>
              <a:t>Monitor energy level/motivation from the time they walk in the gate/door, as they walk out of the locker room, get in, warm-up, etc.  If the group lacks motivation/energy, is it you? Them? The WO? The team?</a:t>
            </a:r>
            <a:endParaRPr lang="en-US" sz="3600" dirty="0">
              <a:solidFill>
                <a:srgbClr val="0070C0"/>
              </a:solidFill>
            </a:endParaRPr>
          </a:p>
          <a:p>
            <a:pPr>
              <a:buNone/>
            </a:pPr>
            <a:r>
              <a:rPr lang="en-US" sz="3600" b="1" dirty="0">
                <a:solidFill>
                  <a:srgbClr val="002060"/>
                </a:solidFill>
              </a:rPr>
              <a:t> </a:t>
            </a:r>
            <a:endParaRPr lang="en-US" sz="3600" dirty="0">
              <a:solidFill>
                <a:srgbClr val="002060"/>
              </a:solidFill>
            </a:endParaRPr>
          </a:p>
          <a:p>
            <a:pPr>
              <a:buNone/>
            </a:pPr>
            <a:r>
              <a:rPr lang="en-US" sz="3600" b="1" dirty="0">
                <a:solidFill>
                  <a:schemeClr val="accent2">
                    <a:lumMod val="75000"/>
                  </a:schemeClr>
                </a:solidFill>
              </a:rPr>
              <a:t>5. Yourself</a:t>
            </a:r>
            <a:endParaRPr lang="en-US" sz="3600" dirty="0">
              <a:solidFill>
                <a:schemeClr val="accent2">
                  <a:lumMod val="75000"/>
                </a:schemeClr>
              </a:solidFill>
            </a:endParaRPr>
          </a:p>
          <a:p>
            <a:pPr>
              <a:buNone/>
            </a:pPr>
            <a:r>
              <a:rPr lang="en-US" sz="3600" b="1" dirty="0">
                <a:solidFill>
                  <a:srgbClr val="002060"/>
                </a:solidFill>
              </a:rPr>
              <a:t>Every time you leave the workout, evaluate yourself, your workout, and how the kids responded to you and your workout.  Be honest with yourself.  Commit to be better tomorrow.  Ask kids, parents, etc.</a:t>
            </a:r>
            <a:endParaRPr lang="en-US" sz="3600" dirty="0">
              <a:solidFill>
                <a:srgbClr val="002060"/>
              </a:solidFill>
            </a:endParaRPr>
          </a:p>
          <a:p>
            <a:pPr>
              <a:buNone/>
            </a:pPr>
            <a:r>
              <a:rPr lang="en-US" sz="3400" b="1" dirty="0">
                <a:solidFill>
                  <a:srgbClr val="002060"/>
                </a:solidFill>
              </a:rPr>
              <a:t> </a:t>
            </a:r>
            <a:endParaRPr lang="en-US" sz="3400" dirty="0">
              <a:solidFill>
                <a:srgbClr val="002060"/>
              </a:solidFill>
            </a:endParaRPr>
          </a:p>
          <a:p>
            <a:pPr>
              <a:buNone/>
            </a:pP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228600"/>
            <a:ext cx="748311"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0AC4F74F-622A-4FC0-843B-D3A315D45B90}" type="slidenum">
              <a:rPr lang="en-US" smtClean="0"/>
              <a:pPr/>
              <a:t>105</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0"/>
            <a:ext cx="6172200" cy="1524000"/>
          </a:xfrm>
        </p:spPr>
        <p:txBody>
          <a:bodyPr>
            <a:normAutofit/>
          </a:bodyPr>
          <a:lstStyle/>
          <a:p>
            <a:r>
              <a:rPr lang="en-US" sz="6000" b="1" dirty="0">
                <a:solidFill>
                  <a:schemeClr val="accent2">
                    <a:lumMod val="75000"/>
                  </a:schemeClr>
                </a:solidFill>
                <a:latin typeface="Andalus" pitchFamily="18" charset="-78"/>
                <a:cs typeface="Andalus" pitchFamily="18" charset="-78"/>
              </a:rPr>
              <a:t>Goal Setting</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106</a:t>
            </a:fld>
            <a:endParaRPr lang="en-US" dirty="0"/>
          </a:p>
        </p:txBody>
      </p:sp>
      <p:pic>
        <p:nvPicPr>
          <p:cNvPr id="6" name="Picture 2" descr="C:\Users\Owner\AppData\Local\Microsoft\Windows\Temporary Internet Files\Content.IE5\7ZVAVLBR\MC900251131[1].wmf"/>
          <p:cNvPicPr>
            <a:picLocks noGrp="1" noChangeAspect="1" noChangeArrowheads="1"/>
          </p:cNvPicPr>
          <p:nvPr>
            <p:ph idx="1"/>
          </p:nvPr>
        </p:nvPicPr>
        <p:blipFill>
          <a:blip r:embed="rId2" cstate="print"/>
          <a:srcRect/>
          <a:stretch>
            <a:fillRect/>
          </a:stretch>
        </p:blipFill>
        <p:spPr bwMode="auto">
          <a:xfrm>
            <a:off x="2362200" y="2971800"/>
            <a:ext cx="2133600" cy="2220956"/>
          </a:xfrm>
          <a:prstGeom prst="rect">
            <a:avLst/>
          </a:prstGeom>
          <a:noFill/>
        </p:spPr>
      </p:pic>
      <p:sp>
        <p:nvSpPr>
          <p:cNvPr id="7" name="Rectangle 6"/>
          <p:cNvSpPr/>
          <p:nvPr/>
        </p:nvSpPr>
        <p:spPr>
          <a:xfrm>
            <a:off x="304800" y="5867400"/>
            <a:ext cx="6248400" cy="1200329"/>
          </a:xfrm>
          <a:prstGeom prst="rect">
            <a:avLst/>
          </a:prstGeom>
          <a:blipFill>
            <a:blip r:embed="rId3" cstate="print"/>
            <a:tile tx="0" ty="0" sx="100000" sy="100000" flip="none" algn="tl"/>
          </a:blipFill>
        </p:spPr>
        <p:txBody>
          <a:bodyPr wrap="square">
            <a:spAutoFit/>
          </a:bodyPr>
          <a:lstStyle/>
          <a:p>
            <a:pPr algn="ctr"/>
            <a:r>
              <a:rPr lang="en-US" sz="3600" b="1" dirty="0">
                <a:solidFill>
                  <a:srgbClr val="002060"/>
                </a:solidFill>
              </a:rPr>
              <a:t>“Happy people plan actions,</a:t>
            </a:r>
          </a:p>
          <a:p>
            <a:pPr algn="ctr"/>
            <a:r>
              <a:rPr lang="en-US" sz="3600" b="1" dirty="0">
                <a:solidFill>
                  <a:srgbClr val="002060"/>
                </a:solidFill>
              </a:rPr>
              <a:t>    they don’t plan results.” </a:t>
            </a:r>
            <a:r>
              <a:rPr lang="en-US" sz="1200" b="1" dirty="0">
                <a:solidFill>
                  <a:srgbClr val="002060"/>
                </a:solidFill>
              </a:rPr>
              <a:t>D. Wholey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0"/>
            <a:ext cx="6172200" cy="6034617"/>
          </a:xfrm>
        </p:spPr>
        <p:txBody>
          <a:bodyPr/>
          <a:lstStyle/>
          <a:p>
            <a:pPr>
              <a:buNone/>
            </a:pPr>
            <a:r>
              <a:rPr lang="en-US" sz="4800" b="1" i="1" dirty="0">
                <a:solidFill>
                  <a:schemeClr val="accent2">
                    <a:lumMod val="75000"/>
                  </a:schemeClr>
                </a:solidFill>
              </a:rPr>
              <a:t>   </a:t>
            </a:r>
          </a:p>
          <a:p>
            <a:pPr>
              <a:buNone/>
            </a:pPr>
            <a:r>
              <a:rPr lang="en-US" sz="4800" b="1" i="1" dirty="0">
                <a:solidFill>
                  <a:schemeClr val="accent2">
                    <a:lumMod val="75000"/>
                  </a:schemeClr>
                </a:solidFill>
              </a:rPr>
              <a:t>   “If you want to be happy, set a goal that commands your thoughts, liberates your energy, and inspires your hopes.”  </a:t>
            </a:r>
            <a:r>
              <a:rPr lang="en-US" sz="2000" b="1" i="1" dirty="0">
                <a:solidFill>
                  <a:schemeClr val="accent2">
                    <a:lumMod val="75000"/>
                  </a:schemeClr>
                </a:solidFill>
              </a:rPr>
              <a:t>Carnegie</a:t>
            </a:r>
            <a:endParaRPr lang="en-US" sz="2000" dirty="0">
              <a:solidFill>
                <a:schemeClr val="accent2">
                  <a:lumMod val="75000"/>
                </a:schemeClr>
              </a:solidFill>
            </a:endParaRPr>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107</a:t>
            </a:fld>
            <a:endParaRPr lang="en-US" dirty="0"/>
          </a:p>
        </p:txBody>
      </p:sp>
      <p:pic>
        <p:nvPicPr>
          <p:cNvPr id="189442" name="Picture 2" descr="C:\Users\Owner\AppData\Local\Microsoft\Windows\Temporary Internet Files\Content.IE5\OD0AASI3\MP900409210[1].jpg"/>
          <p:cNvPicPr>
            <a:picLocks noChangeAspect="1" noChangeArrowheads="1"/>
          </p:cNvPicPr>
          <p:nvPr/>
        </p:nvPicPr>
        <p:blipFill>
          <a:blip r:embed="rId2" cstate="print"/>
          <a:srcRect/>
          <a:stretch>
            <a:fillRect/>
          </a:stretch>
        </p:blipFill>
        <p:spPr bwMode="auto">
          <a:xfrm>
            <a:off x="1981200" y="1066800"/>
            <a:ext cx="2971800" cy="1980426"/>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81616"/>
          </a:xfrm>
        </p:spPr>
        <p:txBody>
          <a:bodyPr>
            <a:normAutofit/>
          </a:bodyPr>
          <a:lstStyle/>
          <a:p>
            <a:r>
              <a:rPr lang="en-US" b="1" dirty="0">
                <a:solidFill>
                  <a:schemeClr val="accent2">
                    <a:lumMod val="75000"/>
                  </a:schemeClr>
                </a:solidFill>
                <a:latin typeface="+mn-lt"/>
              </a:rPr>
              <a:t>Broad Goals (in order)</a:t>
            </a:r>
          </a:p>
        </p:txBody>
      </p:sp>
      <p:sp>
        <p:nvSpPr>
          <p:cNvPr id="3" name="Content Placeholder 2"/>
          <p:cNvSpPr>
            <a:spLocks noGrp="1"/>
          </p:cNvSpPr>
          <p:nvPr>
            <p:ph idx="1"/>
          </p:nvPr>
        </p:nvSpPr>
        <p:spPr>
          <a:xfrm>
            <a:off x="304800" y="1676400"/>
            <a:ext cx="6172200" cy="6034617"/>
          </a:xfrm>
        </p:spPr>
        <p:txBody>
          <a:bodyPr/>
          <a:lstStyle/>
          <a:p>
            <a:pPr marL="914400" lvl="1" indent="-514350">
              <a:buFont typeface="+mj-lt"/>
              <a:buAutoNum type="arabicPeriod"/>
            </a:pPr>
            <a:r>
              <a:rPr lang="en-US" b="1" dirty="0">
                <a:solidFill>
                  <a:srgbClr val="002060"/>
                </a:solidFill>
              </a:rPr>
              <a:t>Good person</a:t>
            </a:r>
          </a:p>
          <a:p>
            <a:pPr marL="914400" lvl="1" indent="-514350">
              <a:buFont typeface="+mj-lt"/>
              <a:buAutoNum type="arabicPeriod"/>
            </a:pPr>
            <a:r>
              <a:rPr lang="en-US" b="1" dirty="0">
                <a:solidFill>
                  <a:srgbClr val="002060"/>
                </a:solidFill>
              </a:rPr>
              <a:t>Good athlete</a:t>
            </a:r>
          </a:p>
          <a:p>
            <a:pPr marL="914400" lvl="1" indent="-514350">
              <a:buFont typeface="+mj-lt"/>
              <a:buAutoNum type="arabicPeriod"/>
            </a:pPr>
            <a:r>
              <a:rPr lang="en-US" b="1" dirty="0">
                <a:solidFill>
                  <a:srgbClr val="002060"/>
                </a:solidFill>
              </a:rPr>
              <a:t>Good teammate</a:t>
            </a:r>
          </a:p>
          <a:p>
            <a:pPr marL="914400" lvl="1" indent="-514350">
              <a:buFont typeface="+mj-lt"/>
              <a:buAutoNum type="arabicPeriod"/>
            </a:pPr>
            <a:r>
              <a:rPr lang="en-US" b="1" dirty="0">
                <a:solidFill>
                  <a:srgbClr val="002060"/>
                </a:solidFill>
              </a:rPr>
              <a:t>Good swimmer</a:t>
            </a:r>
          </a:p>
          <a:p>
            <a:pPr marL="514350" indent="-514350" algn="ctr">
              <a:buNone/>
            </a:pPr>
            <a:endParaRPr lang="en-US" sz="1200" b="1" i="1" dirty="0">
              <a:solidFill>
                <a:schemeClr val="accent2">
                  <a:lumMod val="75000"/>
                </a:schemeClr>
              </a:solidFill>
            </a:endParaRPr>
          </a:p>
          <a:p>
            <a:pPr marL="514350" indent="-514350" algn="ctr">
              <a:buNone/>
            </a:pPr>
            <a:r>
              <a:rPr lang="en-US" sz="4400" b="1" i="1" dirty="0">
                <a:solidFill>
                  <a:schemeClr val="accent2">
                    <a:lumMod val="75000"/>
                  </a:schemeClr>
                </a:solidFill>
              </a:rPr>
              <a:t>Most </a:t>
            </a:r>
            <a:r>
              <a:rPr lang="en-US" sz="4400" b="1" i="1" u="sng" dirty="0">
                <a:solidFill>
                  <a:schemeClr val="accent2">
                    <a:lumMod val="75000"/>
                  </a:schemeClr>
                </a:solidFill>
              </a:rPr>
              <a:t>only</a:t>
            </a:r>
            <a:r>
              <a:rPr lang="en-US" sz="4400" b="1" i="1" dirty="0">
                <a:solidFill>
                  <a:schemeClr val="accent2">
                    <a:lumMod val="75000"/>
                  </a:schemeClr>
                </a:solidFill>
              </a:rPr>
              <a:t> care about #4</a:t>
            </a:r>
          </a:p>
          <a:p>
            <a:pPr marL="514350" indent="-514350" algn="ctr">
              <a:buNone/>
            </a:pPr>
            <a:endParaRPr lang="en-US" sz="4400" b="1" i="1" dirty="0">
              <a:solidFill>
                <a:srgbClr val="0070C0"/>
              </a:solidFill>
            </a:endParaRPr>
          </a:p>
          <a:p>
            <a:pPr marL="514350" indent="-514350" algn="ctr">
              <a:buNone/>
            </a:pPr>
            <a:endParaRPr lang="en-US" sz="4400" b="1" i="1" dirty="0">
              <a:solidFill>
                <a:srgbClr val="0070C0"/>
              </a:solidFill>
            </a:endParaRPr>
          </a:p>
          <a:p>
            <a:pPr marL="514350" indent="-514350" algn="ctr">
              <a:buNone/>
            </a:pPr>
            <a:endParaRPr lang="en-US" sz="4400" b="1" i="1" dirty="0">
              <a:solidFill>
                <a:srgbClr val="0070C0"/>
              </a:solidFill>
            </a:endParaRPr>
          </a:p>
          <a:p>
            <a:pPr marL="514350" indent="-514350" algn="ctr">
              <a:buNone/>
            </a:pPr>
            <a:endParaRPr lang="en-US" sz="4400" b="1" i="1" dirty="0">
              <a:solidFill>
                <a:srgbClr val="0070C0"/>
              </a:solidFill>
            </a:endParaRPr>
          </a:p>
          <a:p>
            <a:pPr marL="514350" indent="-514350" algn="ctr">
              <a:buNone/>
            </a:pPr>
            <a:endParaRPr lang="en-US" sz="4400" b="1" i="1" dirty="0">
              <a:solidFill>
                <a:srgbClr val="0070C0"/>
              </a:solidFill>
            </a:endParaRPr>
          </a:p>
          <a:p>
            <a:pPr marL="514350" indent="-514350" algn="ctr">
              <a:buNone/>
            </a:pPr>
            <a:endParaRPr lang="en-US" sz="4400" b="1" i="1" dirty="0">
              <a:solidFill>
                <a:srgbClr val="0070C0"/>
              </a:solidFill>
            </a:endParaRPr>
          </a:p>
          <a:p>
            <a:pPr marL="514350" indent="-514350" algn="ctr">
              <a:buNone/>
            </a:pPr>
            <a:endParaRPr lang="en-US" sz="4400" b="1" i="1" dirty="0">
              <a:solidFill>
                <a:srgbClr val="0070C0"/>
              </a:solidFill>
            </a:endParaRPr>
          </a:p>
          <a:p>
            <a:pPr marL="514350" indent="-514350" algn="ctr">
              <a:buNone/>
            </a:pPr>
            <a:endParaRPr lang="en-US" sz="4400" b="1" i="1" dirty="0">
              <a:solidFill>
                <a:srgbClr val="0070C0"/>
              </a:solidFill>
            </a:endParaRPr>
          </a:p>
          <a:p>
            <a:pPr marL="514350" indent="-514350" algn="ctr">
              <a:buNone/>
            </a:pPr>
            <a:endParaRPr lang="en-US" sz="4400" b="1" i="1" dirty="0">
              <a:solidFill>
                <a:srgbClr val="0070C0"/>
              </a:solidFill>
            </a:endParaRPr>
          </a:p>
        </p:txBody>
      </p:sp>
      <p:pic>
        <p:nvPicPr>
          <p:cNvPr id="5" name="Picture 4" descr="Pool.jpg"/>
          <p:cNvPicPr>
            <a:picLocks noChangeAspect="1"/>
          </p:cNvPicPr>
          <p:nvPr/>
        </p:nvPicPr>
        <p:blipFill>
          <a:blip r:embed="rId2" cstate="print"/>
          <a:stretch>
            <a:fillRect/>
          </a:stretch>
        </p:blipFill>
        <p:spPr>
          <a:xfrm>
            <a:off x="1371600" y="5029200"/>
            <a:ext cx="4222763" cy="2971800"/>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0AC4F74F-622A-4FC0-843B-D3A315D45B90}" type="slidenum">
              <a:rPr lang="en-US" smtClean="0"/>
              <a:pPr/>
              <a:t>108</a:t>
            </a:fld>
            <a:endParaRPr lang="en-US" dirty="0"/>
          </a:p>
        </p:txBody>
      </p:sp>
      <p:sp>
        <p:nvSpPr>
          <p:cNvPr id="8" name="Footer Placeholder 7"/>
          <p:cNvSpPr>
            <a:spLocks noGrp="1"/>
          </p:cNvSpPr>
          <p:nvPr>
            <p:ph type="ftr" sz="quarter" idx="11"/>
          </p:nvPr>
        </p:nvSpPr>
        <p:spPr/>
        <p:txBody>
          <a:bodyPr/>
          <a:lstStyle/>
          <a:p>
            <a:r>
              <a:rPr lang="en-US" dirty="0"/>
              <a:t>Orinda Aquatics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548216"/>
          </a:xfrm>
        </p:spPr>
        <p:txBody>
          <a:bodyPr>
            <a:noAutofit/>
          </a:bodyPr>
          <a:lstStyle/>
          <a:p>
            <a:r>
              <a:rPr lang="en-US" b="1" dirty="0">
                <a:solidFill>
                  <a:schemeClr val="accent2">
                    <a:lumMod val="75000"/>
                  </a:schemeClr>
                </a:solidFill>
                <a:latin typeface="+mn-lt"/>
              </a:rPr>
              <a:t>Age-Group Goal Setting</a:t>
            </a:r>
          </a:p>
        </p:txBody>
      </p:sp>
      <p:sp>
        <p:nvSpPr>
          <p:cNvPr id="3" name="Content Placeholder 2"/>
          <p:cNvSpPr>
            <a:spLocks noGrp="1"/>
          </p:cNvSpPr>
          <p:nvPr>
            <p:ph idx="1"/>
          </p:nvPr>
        </p:nvSpPr>
        <p:spPr>
          <a:xfrm>
            <a:off x="381000" y="914400"/>
            <a:ext cx="6172200" cy="7696200"/>
          </a:xfrm>
        </p:spPr>
        <p:txBody>
          <a:bodyPr>
            <a:noAutofit/>
          </a:bodyPr>
          <a:lstStyle/>
          <a:p>
            <a:pPr algn="ctr">
              <a:buNone/>
            </a:pPr>
            <a:r>
              <a:rPr lang="en-US" sz="1600" b="1" dirty="0">
                <a:solidFill>
                  <a:srgbClr val="0070C0"/>
                </a:solidFill>
              </a:rPr>
              <a:t>“If you don’t know where you are going, any path will do.”</a:t>
            </a:r>
          </a:p>
          <a:p>
            <a:pPr>
              <a:buNone/>
            </a:pPr>
            <a:r>
              <a:rPr lang="en-US" sz="1600" dirty="0"/>
              <a:t> </a:t>
            </a:r>
          </a:p>
          <a:p>
            <a:pPr>
              <a:buNone/>
            </a:pPr>
            <a:r>
              <a:rPr lang="en-US" sz="1600" b="1" dirty="0">
                <a:solidFill>
                  <a:srgbClr val="7030A0"/>
                </a:solidFill>
              </a:rPr>
              <a:t>Goals are critical to maintaining focus and direction, but goal setting should only be a </a:t>
            </a:r>
            <a:r>
              <a:rPr lang="en-US" sz="1600" b="1" i="1" dirty="0">
                <a:solidFill>
                  <a:srgbClr val="7030A0"/>
                </a:solidFill>
              </a:rPr>
              <a:t>positive</a:t>
            </a:r>
            <a:r>
              <a:rPr lang="en-US" sz="1600" b="1" dirty="0">
                <a:solidFill>
                  <a:srgbClr val="7030A0"/>
                </a:solidFill>
              </a:rPr>
              <a:t> aspect to sports and not introduce negative or self-defeating implications.  </a:t>
            </a:r>
          </a:p>
          <a:p>
            <a:pPr>
              <a:buNone/>
            </a:pPr>
            <a:r>
              <a:rPr lang="en-US" sz="1600" b="1" i="1" dirty="0"/>
              <a:t> </a:t>
            </a:r>
            <a:endParaRPr lang="en-US" sz="1600" dirty="0"/>
          </a:p>
          <a:p>
            <a:pPr>
              <a:buNone/>
            </a:pPr>
            <a:r>
              <a:rPr lang="en-US" sz="1600" b="1" i="1" dirty="0">
                <a:solidFill>
                  <a:srgbClr val="002060"/>
                </a:solidFill>
              </a:rPr>
              <a:t>1) Always begin with </a:t>
            </a:r>
            <a:r>
              <a:rPr lang="en-US" sz="1600" b="1" i="1" u="sng" dirty="0">
                <a:solidFill>
                  <a:srgbClr val="002060"/>
                </a:solidFill>
              </a:rPr>
              <a:t>Big Picture Goals</a:t>
            </a:r>
            <a:r>
              <a:rPr lang="en-US" sz="1600" b="1" i="1" dirty="0">
                <a:solidFill>
                  <a:srgbClr val="002060"/>
                </a:solidFill>
              </a:rPr>
              <a:t>. They are the most significant part of goal setting and should include:</a:t>
            </a:r>
            <a:endParaRPr lang="en-US" sz="1600" dirty="0">
              <a:solidFill>
                <a:srgbClr val="002060"/>
              </a:solidFill>
            </a:endParaRPr>
          </a:p>
          <a:p>
            <a:r>
              <a:rPr lang="en-US" sz="1400" dirty="0"/>
              <a:t>Attending practice and being on time</a:t>
            </a:r>
          </a:p>
          <a:p>
            <a:r>
              <a:rPr lang="en-US" sz="1400" dirty="0"/>
              <a:t>Putting in extra time</a:t>
            </a:r>
          </a:p>
          <a:p>
            <a:r>
              <a:rPr lang="en-US" sz="1400" dirty="0"/>
              <a:t>Training hard</a:t>
            </a:r>
          </a:p>
          <a:p>
            <a:r>
              <a:rPr lang="en-US" sz="1400" dirty="0"/>
              <a:t>Training smart</a:t>
            </a:r>
          </a:p>
          <a:p>
            <a:r>
              <a:rPr lang="en-US" sz="1400" dirty="0"/>
              <a:t>Being positive (even in challenging times)</a:t>
            </a:r>
          </a:p>
          <a:p>
            <a:r>
              <a:rPr lang="en-US" sz="1400" dirty="0"/>
              <a:t>Being enthusiastic</a:t>
            </a:r>
          </a:p>
          <a:p>
            <a:r>
              <a:rPr lang="en-US" sz="1400" dirty="0"/>
              <a:t>Supporting your teammates in achieving their goals</a:t>
            </a:r>
          </a:p>
          <a:p>
            <a:r>
              <a:rPr lang="en-US" sz="1400" dirty="0"/>
              <a:t>Acting with integrity</a:t>
            </a:r>
          </a:p>
          <a:p>
            <a:pPr>
              <a:buNone/>
            </a:pPr>
            <a:r>
              <a:rPr lang="en-US" sz="1600" b="1" i="1" dirty="0">
                <a:solidFill>
                  <a:srgbClr val="002060"/>
                </a:solidFill>
              </a:rPr>
              <a:t> 2) Once you feel you have accomplished these goals, move on to more specific goals:</a:t>
            </a:r>
            <a:endParaRPr lang="en-US" sz="1600" dirty="0">
              <a:solidFill>
                <a:srgbClr val="002060"/>
              </a:solidFill>
            </a:endParaRPr>
          </a:p>
          <a:p>
            <a:r>
              <a:rPr lang="en-US" sz="1400" dirty="0"/>
              <a:t>Work on starts</a:t>
            </a:r>
          </a:p>
          <a:p>
            <a:r>
              <a:rPr lang="en-US" sz="1400" dirty="0"/>
              <a:t>Work on streamlines</a:t>
            </a:r>
          </a:p>
          <a:p>
            <a:r>
              <a:rPr lang="en-US" sz="1400" dirty="0"/>
              <a:t>Work on turns (</a:t>
            </a:r>
            <a:r>
              <a:rPr lang="en-US" sz="1400" u="sng" dirty="0"/>
              <a:t>always</a:t>
            </a:r>
            <a:r>
              <a:rPr lang="en-US" sz="1400" dirty="0"/>
              <a:t> legal)</a:t>
            </a:r>
          </a:p>
          <a:p>
            <a:r>
              <a:rPr lang="en-US" sz="1400" dirty="0"/>
              <a:t>Speed under water</a:t>
            </a:r>
          </a:p>
          <a:p>
            <a:r>
              <a:rPr lang="en-US" sz="1400" dirty="0"/>
              <a:t>Work on breathing patterns</a:t>
            </a:r>
          </a:p>
          <a:p>
            <a:r>
              <a:rPr lang="en-US" sz="1400" dirty="0"/>
              <a:t>Know race strategies</a:t>
            </a:r>
          </a:p>
          <a:p>
            <a:pPr>
              <a:buNone/>
            </a:pPr>
            <a:r>
              <a:rPr lang="en-US" sz="1600" b="1" i="1" dirty="0">
                <a:solidFill>
                  <a:srgbClr val="002060"/>
                </a:solidFill>
              </a:rPr>
              <a:t> 3) After you feel you have been successful with the broader goals, and are willing to commit to specific goals, you should </a:t>
            </a:r>
            <a:r>
              <a:rPr lang="en-US" sz="1600" b="1" i="1" u="sng" dirty="0">
                <a:solidFill>
                  <a:srgbClr val="002060"/>
                </a:solidFill>
              </a:rPr>
              <a:t>then</a:t>
            </a:r>
            <a:r>
              <a:rPr lang="en-US" sz="1600" b="1" i="1" dirty="0">
                <a:solidFill>
                  <a:srgbClr val="002060"/>
                </a:solidFill>
              </a:rPr>
              <a:t>:</a:t>
            </a:r>
            <a:endParaRPr lang="en-US" sz="1600" dirty="0">
              <a:solidFill>
                <a:srgbClr val="002060"/>
              </a:solidFill>
            </a:endParaRPr>
          </a:p>
          <a:p>
            <a:r>
              <a:rPr lang="en-US" sz="1400" dirty="0"/>
              <a:t>Assess your realistic potential</a:t>
            </a:r>
          </a:p>
          <a:p>
            <a:r>
              <a:rPr lang="en-US" sz="1400" dirty="0"/>
              <a:t>Talk to your coach</a:t>
            </a:r>
          </a:p>
          <a:p>
            <a:r>
              <a:rPr lang="en-US" sz="1400" dirty="0"/>
              <a:t>Set goal times (use time standards as guidance)</a:t>
            </a:r>
          </a:p>
          <a:p>
            <a:pPr>
              <a:buNone/>
            </a:pPr>
            <a:endParaRPr lang="en-US" sz="1600" dirty="0"/>
          </a:p>
        </p:txBody>
      </p:sp>
      <p:pic>
        <p:nvPicPr>
          <p:cNvPr id="4" name="Picture 3" descr="MPj04331790000[1]"/>
          <p:cNvPicPr/>
          <p:nvPr/>
        </p:nvPicPr>
        <p:blipFill>
          <a:blip r:embed="rId2" cstate="print"/>
          <a:srcRect/>
          <a:stretch>
            <a:fillRect/>
          </a:stretch>
        </p:blipFill>
        <p:spPr bwMode="auto">
          <a:xfrm>
            <a:off x="4419600" y="3048000"/>
            <a:ext cx="2057400" cy="1600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AC4F74F-622A-4FC0-843B-D3A315D45B90}" type="slidenum">
              <a:rPr lang="en-US" smtClean="0"/>
              <a:pPr/>
              <a:t>109</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6858000" cy="1524000"/>
          </a:xfrm>
        </p:spPr>
        <p:txBody>
          <a:bodyPr>
            <a:noAutofit/>
          </a:bodyPr>
          <a:lstStyle/>
          <a:p>
            <a:r>
              <a:rPr lang="en-US" sz="5400" b="1" dirty="0">
                <a:solidFill>
                  <a:schemeClr val="accent2">
                    <a:lumMod val="75000"/>
                  </a:schemeClr>
                </a:solidFill>
                <a:latin typeface="+mn-lt"/>
              </a:rPr>
              <a:t>Is there a clear</a:t>
            </a:r>
            <a:br>
              <a:rPr lang="en-US" sz="5400" b="1" dirty="0">
                <a:solidFill>
                  <a:schemeClr val="accent2">
                    <a:lumMod val="75000"/>
                  </a:schemeClr>
                </a:solidFill>
                <a:latin typeface="+mn-lt"/>
              </a:rPr>
            </a:br>
            <a:r>
              <a:rPr lang="en-US" sz="5400" b="1" dirty="0">
                <a:solidFill>
                  <a:schemeClr val="accent2">
                    <a:lumMod val="75000"/>
                  </a:schemeClr>
                </a:solidFill>
                <a:latin typeface="+mn-lt"/>
              </a:rPr>
              <a:t>picture of success? Do you have one?</a:t>
            </a:r>
            <a:endParaRPr lang="en-US" sz="5400" dirty="0">
              <a:solidFill>
                <a:schemeClr val="accent2">
                  <a:lumMod val="75000"/>
                </a:schemeClr>
              </a:solidFill>
              <a:latin typeface="+mn-lt"/>
            </a:endParaRPr>
          </a:p>
        </p:txBody>
      </p:sp>
      <p:pic>
        <p:nvPicPr>
          <p:cNvPr id="4" name="Content Placeholder 3" descr="teamphoto.jpg"/>
          <p:cNvPicPr>
            <a:picLocks noGrp="1"/>
          </p:cNvPicPr>
          <p:nvPr>
            <p:ph idx="1"/>
          </p:nvPr>
        </p:nvPicPr>
        <p:blipFill>
          <a:blip r:embed="rId2" cstate="print"/>
          <a:stretch>
            <a:fillRect/>
          </a:stretch>
        </p:blipFill>
        <p:spPr>
          <a:xfrm>
            <a:off x="304800" y="3352800"/>
            <a:ext cx="6172200" cy="3505200"/>
          </a:xfrm>
          <a:prstGeom prst="rect">
            <a:avLst/>
          </a:prstGeom>
        </p:spPr>
      </p:pic>
      <p:sp>
        <p:nvSpPr>
          <p:cNvPr id="5" name="Slide Number Placeholder 4"/>
          <p:cNvSpPr>
            <a:spLocks noGrp="1"/>
          </p:cNvSpPr>
          <p:nvPr>
            <p:ph type="sldNum" sz="quarter" idx="12"/>
          </p:nvPr>
        </p:nvSpPr>
        <p:spPr/>
        <p:txBody>
          <a:bodyPr/>
          <a:lstStyle/>
          <a:p>
            <a:fld id="{0AC4F74F-622A-4FC0-843B-D3A315D45B90}" type="slidenum">
              <a:rPr lang="en-US" smtClean="0"/>
              <a:pPr/>
              <a:t>11</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
        <p:nvSpPr>
          <p:cNvPr id="7" name="TextBox 6"/>
          <p:cNvSpPr txBox="1"/>
          <p:nvPr/>
        </p:nvSpPr>
        <p:spPr>
          <a:xfrm>
            <a:off x="609600" y="7239000"/>
            <a:ext cx="5486400" cy="584775"/>
          </a:xfrm>
          <a:prstGeom prst="rect">
            <a:avLst/>
          </a:prstGeom>
          <a:noFill/>
        </p:spPr>
        <p:txBody>
          <a:bodyPr wrap="square" rtlCol="0">
            <a:spAutoFit/>
          </a:bodyPr>
          <a:lstStyle/>
          <a:p>
            <a:pPr algn="ctr"/>
            <a:r>
              <a:rPr lang="en-US" sz="3200" b="1" dirty="0">
                <a:solidFill>
                  <a:srgbClr val="0070C0"/>
                </a:solidFill>
              </a:rPr>
              <a:t>This presentation is about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548216"/>
          </a:xfrm>
        </p:spPr>
        <p:txBody>
          <a:bodyPr>
            <a:normAutofit fontScale="90000"/>
          </a:bodyPr>
          <a:lstStyle/>
          <a:p>
            <a:r>
              <a:rPr lang="en-US" b="1" dirty="0">
                <a:solidFill>
                  <a:schemeClr val="accent2">
                    <a:lumMod val="75000"/>
                  </a:schemeClr>
                </a:solidFill>
                <a:latin typeface="+mn-lt"/>
              </a:rPr>
              <a:t>Goal Sheet - Simple</a:t>
            </a:r>
          </a:p>
        </p:txBody>
      </p:sp>
      <p:pic>
        <p:nvPicPr>
          <p:cNvPr id="6" name="Content Placeholder 5" descr="Goal 1.jpg"/>
          <p:cNvPicPr>
            <a:picLocks noGrp="1" noChangeAspect="1"/>
          </p:cNvPicPr>
          <p:nvPr>
            <p:ph idx="1"/>
          </p:nvPr>
        </p:nvPicPr>
        <p:blipFill>
          <a:blip r:embed="rId2" cstate="print"/>
          <a:stretch>
            <a:fillRect/>
          </a:stretch>
        </p:blipFill>
        <p:spPr>
          <a:xfrm>
            <a:off x="304800" y="990600"/>
            <a:ext cx="6174876" cy="7543800"/>
          </a:xfrm>
        </p:spPr>
      </p:pic>
      <p:sp>
        <p:nvSpPr>
          <p:cNvPr id="4" name="Slide Number Placeholder 3"/>
          <p:cNvSpPr>
            <a:spLocks noGrp="1"/>
          </p:cNvSpPr>
          <p:nvPr>
            <p:ph type="sldNum" sz="quarter" idx="12"/>
          </p:nvPr>
        </p:nvSpPr>
        <p:spPr/>
        <p:txBody>
          <a:bodyPr/>
          <a:lstStyle/>
          <a:p>
            <a:fld id="{0AC4F74F-622A-4FC0-843B-D3A315D45B90}" type="slidenum">
              <a:rPr lang="en-US" smtClean="0"/>
              <a:pPr/>
              <a:t>110</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548216"/>
          </a:xfrm>
        </p:spPr>
        <p:txBody>
          <a:bodyPr>
            <a:normAutofit fontScale="90000"/>
          </a:bodyPr>
          <a:lstStyle/>
          <a:p>
            <a:r>
              <a:rPr lang="en-US" b="1" dirty="0">
                <a:solidFill>
                  <a:schemeClr val="accent2">
                    <a:lumMod val="75000"/>
                  </a:schemeClr>
                </a:solidFill>
              </a:rPr>
              <a:t>Goal Sheet - Detailed</a:t>
            </a:r>
          </a:p>
        </p:txBody>
      </p:sp>
      <p:pic>
        <p:nvPicPr>
          <p:cNvPr id="6" name="Content Placeholder 5" descr="Goal 2.jpg"/>
          <p:cNvPicPr>
            <a:picLocks noGrp="1" noChangeAspect="1"/>
          </p:cNvPicPr>
          <p:nvPr>
            <p:ph idx="1"/>
          </p:nvPr>
        </p:nvPicPr>
        <p:blipFill>
          <a:blip r:embed="rId2" cstate="print"/>
          <a:stretch>
            <a:fillRect/>
          </a:stretch>
        </p:blipFill>
        <p:spPr>
          <a:xfrm>
            <a:off x="304800" y="914400"/>
            <a:ext cx="6324600" cy="8077200"/>
          </a:xfrm>
        </p:spPr>
      </p:pic>
      <p:sp>
        <p:nvSpPr>
          <p:cNvPr id="4" name="Slide Number Placeholder 3"/>
          <p:cNvSpPr>
            <a:spLocks noGrp="1"/>
          </p:cNvSpPr>
          <p:nvPr>
            <p:ph type="sldNum" sz="quarter" idx="12"/>
          </p:nvPr>
        </p:nvSpPr>
        <p:spPr/>
        <p:txBody>
          <a:bodyPr/>
          <a:lstStyle/>
          <a:p>
            <a:fld id="{0AC4F74F-622A-4FC0-843B-D3A315D45B90}" type="slidenum">
              <a:rPr lang="en-US" smtClean="0"/>
              <a:pPr/>
              <a:t>111</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1600"/>
            <a:ext cx="6172200" cy="1524000"/>
          </a:xfrm>
        </p:spPr>
        <p:txBody>
          <a:bodyPr>
            <a:noAutofit/>
          </a:bodyPr>
          <a:lstStyle/>
          <a:p>
            <a:r>
              <a:rPr lang="en-US" sz="6600" b="1" dirty="0">
                <a:solidFill>
                  <a:schemeClr val="accent2">
                    <a:lumMod val="75000"/>
                  </a:schemeClr>
                </a:solidFill>
              </a:rPr>
              <a:t>Know what you are training for.</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112</a:t>
            </a:fld>
            <a:endParaRPr lang="en-US" dirty="0"/>
          </a:p>
        </p:txBody>
      </p:sp>
      <p:pic>
        <p:nvPicPr>
          <p:cNvPr id="6" name="Content Placeholder 5" descr="DSC01948"/>
          <p:cNvPicPr>
            <a:picLocks noGrp="1"/>
          </p:cNvPicPr>
          <p:nvPr>
            <p:ph idx="1"/>
          </p:nvPr>
        </p:nvPicPr>
        <p:blipFill>
          <a:blip r:embed="rId2" cstate="print"/>
          <a:srcRect/>
          <a:stretch>
            <a:fillRect/>
          </a:stretch>
        </p:blipFill>
        <p:spPr bwMode="auto">
          <a:xfrm>
            <a:off x="457200" y="3352800"/>
            <a:ext cx="6172200" cy="3317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6553200" cy="1524000"/>
          </a:xfrm>
        </p:spPr>
        <p:txBody>
          <a:bodyPr>
            <a:normAutofit/>
          </a:bodyPr>
          <a:lstStyle/>
          <a:p>
            <a:r>
              <a:rPr lang="en-US" sz="4800" b="1" dirty="0">
                <a:solidFill>
                  <a:schemeClr val="accent2">
                    <a:lumMod val="75000"/>
                  </a:schemeClr>
                </a:solidFill>
                <a:latin typeface="Andalus" pitchFamily="18" charset="-78"/>
                <a:cs typeface="Andalus" pitchFamily="18" charset="-78"/>
              </a:rPr>
              <a:t>3) Coach Competence</a:t>
            </a:r>
          </a:p>
        </p:txBody>
      </p:sp>
      <p:pic>
        <p:nvPicPr>
          <p:cNvPr id="26626" name="Picture 2" descr="C:\Users\Owner\AppData\Local\Microsoft\Windows\Temporary Internet Files\Content.IE5\7ZVAVLBR\MC900232133[1].wmf"/>
          <p:cNvPicPr>
            <a:picLocks noGrp="1" noChangeAspect="1" noChangeArrowheads="1"/>
          </p:cNvPicPr>
          <p:nvPr>
            <p:ph idx="1"/>
          </p:nvPr>
        </p:nvPicPr>
        <p:blipFill>
          <a:blip r:embed="rId2" cstate="print"/>
          <a:srcRect/>
          <a:stretch>
            <a:fillRect/>
          </a:stretch>
        </p:blipFill>
        <p:spPr bwMode="auto">
          <a:xfrm>
            <a:off x="990600" y="2514600"/>
            <a:ext cx="2524511" cy="2590800"/>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113</a:t>
            </a:fld>
            <a:endParaRPr lang="en-US" dirty="0"/>
          </a:p>
        </p:txBody>
      </p:sp>
      <p:sp>
        <p:nvSpPr>
          <p:cNvPr id="6" name="Footer Placeholder 5"/>
          <p:cNvSpPr>
            <a:spLocks noGrp="1"/>
          </p:cNvSpPr>
          <p:nvPr>
            <p:ph type="ftr" sz="quarter" idx="11"/>
          </p:nvPr>
        </p:nvSpPr>
        <p:spPr/>
        <p:txBody>
          <a:bodyPr/>
          <a:lstStyle/>
          <a:p>
            <a:r>
              <a:rPr lang="en-US" dirty="0"/>
              <a:t>Orinda Aquatics</a:t>
            </a:r>
          </a:p>
        </p:txBody>
      </p:sp>
      <p:pic>
        <p:nvPicPr>
          <p:cNvPr id="7" name="Picture 6" descr="C:\Users\Owner\AppData\Local\Microsoft\Windows\Temporary Internet Files\Content.IE5\S5QNO5OM\MP900399573[1].jpg"/>
          <p:cNvPicPr/>
          <p:nvPr/>
        </p:nvPicPr>
        <p:blipFill>
          <a:blip r:embed="rId3" cstate="print"/>
          <a:srcRect/>
          <a:stretch>
            <a:fillRect/>
          </a:stretch>
        </p:blipFill>
        <p:spPr bwMode="auto">
          <a:xfrm>
            <a:off x="3429000" y="4114800"/>
            <a:ext cx="2466975" cy="1600200"/>
          </a:xfrm>
          <a:prstGeom prst="rect">
            <a:avLst/>
          </a:prstGeom>
          <a:noFill/>
          <a:ln w="9525">
            <a:noFill/>
            <a:miter lim="800000"/>
            <a:headEnd/>
            <a:tailEnd/>
          </a:ln>
        </p:spPr>
      </p:pic>
      <p:sp>
        <p:nvSpPr>
          <p:cNvPr id="8" name="Rectangle 7"/>
          <p:cNvSpPr/>
          <p:nvPr/>
        </p:nvSpPr>
        <p:spPr>
          <a:xfrm>
            <a:off x="381000" y="6400800"/>
            <a:ext cx="6096000" cy="1200329"/>
          </a:xfrm>
          <a:prstGeom prst="rect">
            <a:avLst/>
          </a:prstGeom>
          <a:blipFill>
            <a:blip r:embed="rId4" cstate="print"/>
            <a:tile tx="0" ty="0" sx="100000" sy="100000" flip="none" algn="tl"/>
          </a:blipFill>
        </p:spPr>
        <p:txBody>
          <a:bodyPr wrap="square">
            <a:spAutoFit/>
          </a:bodyPr>
          <a:lstStyle/>
          <a:p>
            <a:pPr algn="ctr">
              <a:buNone/>
            </a:pPr>
            <a:r>
              <a:rPr lang="en-US" sz="3600" b="1" dirty="0">
                <a:solidFill>
                  <a:srgbClr val="002060"/>
                </a:solidFill>
              </a:rPr>
              <a:t>The greatest coaches have been the greatest students.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6172200" cy="6034617"/>
          </a:xfrm>
        </p:spPr>
        <p:txBody>
          <a:bodyPr>
            <a:normAutofit lnSpcReduction="10000"/>
          </a:bodyPr>
          <a:lstStyle/>
          <a:p>
            <a:pPr algn="ctr">
              <a:buNone/>
            </a:pPr>
            <a:r>
              <a:rPr lang="en-US" sz="4400" b="1" dirty="0">
                <a:solidFill>
                  <a:srgbClr val="002060"/>
                </a:solidFill>
              </a:rPr>
              <a:t>Do you have ten years of experience </a:t>
            </a:r>
            <a:r>
              <a:rPr lang="en-US" sz="4400" b="1" dirty="0">
                <a:solidFill>
                  <a:schemeClr val="accent2">
                    <a:lumMod val="75000"/>
                  </a:schemeClr>
                </a:solidFill>
              </a:rPr>
              <a:t>or </a:t>
            </a:r>
            <a:r>
              <a:rPr lang="en-US" sz="4400" b="1" dirty="0">
                <a:solidFill>
                  <a:srgbClr val="002060"/>
                </a:solidFill>
              </a:rPr>
              <a:t>one year of experience repeated ten times?</a:t>
            </a:r>
          </a:p>
          <a:p>
            <a:pPr>
              <a:buNone/>
            </a:pPr>
            <a:endParaRPr lang="en-US" dirty="0"/>
          </a:p>
          <a:p>
            <a:pPr>
              <a:buNone/>
            </a:pPr>
            <a:endParaRPr lang="en-US" dirty="0"/>
          </a:p>
          <a:p>
            <a:pPr algn="ctr">
              <a:buNone/>
            </a:pPr>
            <a:endParaRPr lang="en-US" sz="4800" b="1" dirty="0">
              <a:solidFill>
                <a:schemeClr val="accent2">
                  <a:lumMod val="75000"/>
                </a:schemeClr>
              </a:solidFill>
            </a:endParaRPr>
          </a:p>
          <a:p>
            <a:pPr algn="ctr">
              <a:buNone/>
            </a:pPr>
            <a:r>
              <a:rPr lang="en-US" sz="4800" b="1" dirty="0">
                <a:solidFill>
                  <a:schemeClr val="accent2">
                    <a:lumMod val="75000"/>
                  </a:schemeClr>
                </a:solidFill>
              </a:rPr>
              <a:t>Get better every day in every area!</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114</a:t>
            </a:fld>
            <a:endParaRPr lang="en-US" dirty="0"/>
          </a:p>
        </p:txBody>
      </p:sp>
      <p:pic>
        <p:nvPicPr>
          <p:cNvPr id="1026" name="Picture 2" descr="C:\Users\Owner\AppData\Local\Microsoft\Windows\Temporary Internet Files\Content.IE5\OD0AASI3\MC900437059[1].png"/>
          <p:cNvPicPr>
            <a:picLocks noChangeAspect="1" noChangeArrowheads="1"/>
          </p:cNvPicPr>
          <p:nvPr/>
        </p:nvPicPr>
        <p:blipFill>
          <a:blip r:embed="rId2" cstate="print"/>
          <a:srcRect/>
          <a:stretch>
            <a:fillRect/>
          </a:stretch>
        </p:blipFill>
        <p:spPr bwMode="auto">
          <a:xfrm>
            <a:off x="533400" y="3429000"/>
            <a:ext cx="1905000" cy="1905000"/>
          </a:xfrm>
          <a:prstGeom prst="rect">
            <a:avLst/>
          </a:prstGeom>
          <a:noFill/>
        </p:spPr>
      </p:pic>
      <p:pic>
        <p:nvPicPr>
          <p:cNvPr id="1027" name="Picture 3" descr="C:\Users\Owner\AppData\Local\Microsoft\Windows\Temporary Internet Files\Content.IE5\01PS0EA9\MC900434726[1].png"/>
          <p:cNvPicPr>
            <a:picLocks noChangeAspect="1" noChangeArrowheads="1"/>
          </p:cNvPicPr>
          <p:nvPr/>
        </p:nvPicPr>
        <p:blipFill>
          <a:blip r:embed="rId3" cstate="print"/>
          <a:srcRect/>
          <a:stretch>
            <a:fillRect/>
          </a:stretch>
        </p:blipFill>
        <p:spPr bwMode="auto">
          <a:xfrm>
            <a:off x="4648200" y="3733800"/>
            <a:ext cx="1676400" cy="1676400"/>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853016"/>
          </a:xfrm>
        </p:spPr>
        <p:txBody>
          <a:bodyPr>
            <a:normAutofit/>
          </a:bodyPr>
          <a:lstStyle/>
          <a:p>
            <a:r>
              <a:rPr lang="en-US" sz="3600" b="1" dirty="0">
                <a:solidFill>
                  <a:schemeClr val="accent2">
                    <a:lumMod val="75000"/>
                  </a:schemeClr>
                </a:solidFill>
              </a:rPr>
              <a:t>Thoughts on Learning/Growing</a:t>
            </a:r>
          </a:p>
        </p:txBody>
      </p:sp>
      <p:sp>
        <p:nvSpPr>
          <p:cNvPr id="3" name="Content Placeholder 2"/>
          <p:cNvSpPr>
            <a:spLocks noGrp="1"/>
          </p:cNvSpPr>
          <p:nvPr>
            <p:ph idx="1"/>
          </p:nvPr>
        </p:nvSpPr>
        <p:spPr>
          <a:xfrm>
            <a:off x="304800" y="1295400"/>
            <a:ext cx="6172200" cy="6553200"/>
          </a:xfrm>
        </p:spPr>
        <p:txBody>
          <a:bodyPr>
            <a:normAutofit fontScale="25000" lnSpcReduction="20000"/>
          </a:bodyPr>
          <a:lstStyle/>
          <a:p>
            <a:r>
              <a:rPr lang="en-US" sz="8000" b="1" dirty="0">
                <a:solidFill>
                  <a:srgbClr val="002060"/>
                </a:solidFill>
              </a:rPr>
              <a:t>What do you know?</a:t>
            </a:r>
          </a:p>
          <a:p>
            <a:r>
              <a:rPr lang="en-US" sz="8000" b="1" dirty="0">
                <a:solidFill>
                  <a:srgbClr val="002060"/>
                </a:solidFill>
              </a:rPr>
              <a:t>What don’t you know?</a:t>
            </a:r>
          </a:p>
          <a:p>
            <a:r>
              <a:rPr lang="en-US" sz="8000" b="1" dirty="0">
                <a:solidFill>
                  <a:srgbClr val="002060"/>
                </a:solidFill>
              </a:rPr>
              <a:t>How will you know either?</a:t>
            </a:r>
          </a:p>
          <a:p>
            <a:r>
              <a:rPr lang="en-US" sz="8000" b="1" dirty="0">
                <a:solidFill>
                  <a:srgbClr val="002060"/>
                </a:solidFill>
              </a:rPr>
              <a:t>What is your coaching philosophy based on?</a:t>
            </a:r>
          </a:p>
          <a:p>
            <a:endParaRPr lang="en-US" sz="8000" b="1" dirty="0">
              <a:solidFill>
                <a:srgbClr val="002060"/>
              </a:solidFill>
            </a:endParaRPr>
          </a:p>
          <a:p>
            <a:r>
              <a:rPr lang="en-US" sz="8000" b="1" dirty="0">
                <a:solidFill>
                  <a:srgbClr val="002060"/>
                </a:solidFill>
              </a:rPr>
              <a:t>Be an information sponge</a:t>
            </a:r>
          </a:p>
          <a:p>
            <a:pPr lvl="1"/>
            <a:r>
              <a:rPr lang="en-US" sz="7600" b="1" dirty="0">
                <a:solidFill>
                  <a:srgbClr val="002060"/>
                </a:solidFill>
              </a:rPr>
              <a:t>ASCA</a:t>
            </a:r>
          </a:p>
          <a:p>
            <a:pPr lvl="2"/>
            <a:r>
              <a:rPr lang="en-US" sz="7200" b="1" dirty="0">
                <a:solidFill>
                  <a:srgbClr val="002060"/>
                </a:solidFill>
              </a:rPr>
              <a:t>Information/articles/audio</a:t>
            </a:r>
          </a:p>
          <a:p>
            <a:pPr lvl="2"/>
            <a:r>
              <a:rPr lang="en-US" sz="7200" b="1" dirty="0">
                <a:solidFill>
                  <a:srgbClr val="002060"/>
                </a:solidFill>
              </a:rPr>
              <a:t>Schools</a:t>
            </a:r>
          </a:p>
          <a:p>
            <a:pPr lvl="2"/>
            <a:r>
              <a:rPr lang="en-US" sz="7200" b="1" dirty="0">
                <a:solidFill>
                  <a:srgbClr val="002060"/>
                </a:solidFill>
              </a:rPr>
              <a:t>Certification</a:t>
            </a:r>
          </a:p>
          <a:p>
            <a:pPr lvl="1"/>
            <a:r>
              <a:rPr lang="en-US" sz="7600" b="1" dirty="0">
                <a:solidFill>
                  <a:srgbClr val="002060"/>
                </a:solidFill>
              </a:rPr>
              <a:t>Periodicals</a:t>
            </a:r>
          </a:p>
          <a:p>
            <a:pPr lvl="1"/>
            <a:r>
              <a:rPr lang="en-US" sz="7600" b="1" dirty="0">
                <a:solidFill>
                  <a:srgbClr val="002060"/>
                </a:solidFill>
              </a:rPr>
              <a:t>Videos</a:t>
            </a:r>
          </a:p>
          <a:p>
            <a:pPr lvl="1"/>
            <a:r>
              <a:rPr lang="en-US" sz="7600" b="1" dirty="0">
                <a:solidFill>
                  <a:srgbClr val="002060"/>
                </a:solidFill>
              </a:rPr>
              <a:t>Websites (all 200 million of them)</a:t>
            </a:r>
          </a:p>
          <a:p>
            <a:pPr lvl="1"/>
            <a:r>
              <a:rPr lang="en-US" sz="7600" b="1" dirty="0">
                <a:solidFill>
                  <a:srgbClr val="002060"/>
                </a:solidFill>
              </a:rPr>
              <a:t>Research</a:t>
            </a:r>
          </a:p>
          <a:p>
            <a:r>
              <a:rPr lang="en-US" sz="8000" b="1" dirty="0">
                <a:solidFill>
                  <a:srgbClr val="002060"/>
                </a:solidFill>
              </a:rPr>
              <a:t>Filter information</a:t>
            </a:r>
          </a:p>
          <a:p>
            <a:endParaRPr lang="en-US" sz="8000" b="1" dirty="0">
              <a:solidFill>
                <a:srgbClr val="002060"/>
              </a:solidFill>
            </a:endParaRPr>
          </a:p>
          <a:p>
            <a:r>
              <a:rPr lang="en-US" sz="8000" b="1" dirty="0">
                <a:solidFill>
                  <a:srgbClr val="002060"/>
                </a:solidFill>
              </a:rPr>
              <a:t>Meet with head coach regularly</a:t>
            </a:r>
          </a:p>
          <a:p>
            <a:r>
              <a:rPr lang="en-US" sz="8000" b="1" dirty="0">
                <a:solidFill>
                  <a:srgbClr val="002060"/>
                </a:solidFill>
              </a:rPr>
              <a:t>Have a mentor</a:t>
            </a:r>
          </a:p>
          <a:p>
            <a:endParaRPr lang="en-US" sz="8000" b="1" dirty="0">
              <a:solidFill>
                <a:srgbClr val="002060"/>
              </a:solidFill>
            </a:endParaRPr>
          </a:p>
          <a:p>
            <a:r>
              <a:rPr lang="en-US" sz="8000" b="1" i="1" dirty="0">
                <a:solidFill>
                  <a:schemeClr val="accent2">
                    <a:lumMod val="75000"/>
                  </a:schemeClr>
                </a:solidFill>
              </a:rPr>
              <a:t>Be open-minded – do not stay narrow in view or perspective</a:t>
            </a:r>
          </a:p>
          <a:p>
            <a:r>
              <a:rPr lang="en-US" sz="8000" b="1" i="1" dirty="0">
                <a:solidFill>
                  <a:schemeClr val="accent2">
                    <a:lumMod val="75000"/>
                  </a:schemeClr>
                </a:solidFill>
              </a:rPr>
              <a:t>Visit clubs</a:t>
            </a:r>
          </a:p>
          <a:p>
            <a:r>
              <a:rPr lang="en-US" sz="8000" b="1" i="1" dirty="0">
                <a:solidFill>
                  <a:schemeClr val="accent2">
                    <a:lumMod val="75000"/>
                  </a:schemeClr>
                </a:solidFill>
              </a:rPr>
              <a:t>Lose ego</a:t>
            </a:r>
          </a:p>
          <a:p>
            <a:r>
              <a:rPr lang="en-US" sz="8000" b="1" i="1" dirty="0">
                <a:solidFill>
                  <a:schemeClr val="accent2">
                    <a:lumMod val="75000"/>
                  </a:schemeClr>
                </a:solidFill>
              </a:rPr>
              <a:t>Ask for feedback</a:t>
            </a:r>
          </a:p>
          <a:p>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115</a:t>
            </a:fld>
            <a:endParaRPr lang="en-US" dirty="0"/>
          </a:p>
        </p:txBody>
      </p:sp>
      <p:sp>
        <p:nvSpPr>
          <p:cNvPr id="5" name="Footer Placeholder 4"/>
          <p:cNvSpPr>
            <a:spLocks noGrp="1"/>
          </p:cNvSpPr>
          <p:nvPr>
            <p:ph type="ftr" sz="quarter" idx="11"/>
          </p:nvPr>
        </p:nvSpPr>
        <p:spPr/>
        <p:txBody>
          <a:bodyPr/>
          <a:lstStyle/>
          <a:p>
            <a:r>
              <a:rPr lang="en-US" dirty="0"/>
              <a:t>Orinda Aquatics</a:t>
            </a:r>
          </a:p>
        </p:txBody>
      </p:sp>
      <p:pic>
        <p:nvPicPr>
          <p:cNvPr id="64514" name="Picture 2" descr="C:\Users\Owner\AppData\Local\Microsoft\Windows\Temporary Internet Files\Content.IE5\399V08F1\MP900422194[1].jpg"/>
          <p:cNvPicPr>
            <a:picLocks noChangeAspect="1" noChangeArrowheads="1"/>
          </p:cNvPicPr>
          <p:nvPr/>
        </p:nvPicPr>
        <p:blipFill>
          <a:blip r:embed="rId2" cstate="print"/>
          <a:srcRect/>
          <a:stretch>
            <a:fillRect/>
          </a:stretch>
        </p:blipFill>
        <p:spPr bwMode="auto">
          <a:xfrm>
            <a:off x="4572000" y="2743200"/>
            <a:ext cx="1982167" cy="2971800"/>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2">
                    <a:lumMod val="75000"/>
                  </a:schemeClr>
                </a:solidFill>
              </a:rPr>
              <a:t>Meets – another classroom</a:t>
            </a:r>
            <a:br>
              <a:rPr lang="en-US" b="1" dirty="0"/>
            </a:br>
            <a:endParaRPr lang="en-US" dirty="0"/>
          </a:p>
        </p:txBody>
      </p:sp>
      <p:sp>
        <p:nvSpPr>
          <p:cNvPr id="3" name="Content Placeholder 2"/>
          <p:cNvSpPr>
            <a:spLocks noGrp="1"/>
          </p:cNvSpPr>
          <p:nvPr>
            <p:ph idx="1"/>
          </p:nvPr>
        </p:nvSpPr>
        <p:spPr>
          <a:xfrm>
            <a:off x="381000" y="1752600"/>
            <a:ext cx="6172200" cy="6553200"/>
          </a:xfrm>
        </p:spPr>
        <p:txBody>
          <a:bodyPr>
            <a:normAutofit fontScale="77500" lnSpcReduction="20000"/>
          </a:bodyPr>
          <a:lstStyle/>
          <a:p>
            <a:pPr lvl="0"/>
            <a:r>
              <a:rPr lang="en-US" b="1" dirty="0">
                <a:solidFill>
                  <a:srgbClr val="002060"/>
                </a:solidFill>
              </a:rPr>
              <a:t>Watch (the best) kids </a:t>
            </a:r>
          </a:p>
          <a:p>
            <a:pPr lvl="1"/>
            <a:r>
              <a:rPr lang="en-US" b="1" dirty="0">
                <a:solidFill>
                  <a:srgbClr val="002060"/>
                </a:solidFill>
              </a:rPr>
              <a:t>In all areas</a:t>
            </a:r>
          </a:p>
          <a:p>
            <a:pPr lvl="0"/>
            <a:r>
              <a:rPr lang="en-US" b="1" dirty="0">
                <a:solidFill>
                  <a:srgbClr val="002060"/>
                </a:solidFill>
              </a:rPr>
              <a:t>Team attire</a:t>
            </a:r>
          </a:p>
          <a:p>
            <a:pPr lvl="0"/>
            <a:r>
              <a:rPr lang="en-US" b="1" dirty="0">
                <a:solidFill>
                  <a:srgbClr val="002060"/>
                </a:solidFill>
              </a:rPr>
              <a:t>Team area</a:t>
            </a:r>
          </a:p>
          <a:p>
            <a:pPr lvl="0"/>
            <a:r>
              <a:rPr lang="en-US" b="1" dirty="0">
                <a:solidFill>
                  <a:srgbClr val="002060"/>
                </a:solidFill>
              </a:rPr>
              <a:t>Warm-up (drills/methodology, discipline)</a:t>
            </a:r>
          </a:p>
          <a:p>
            <a:pPr lvl="0"/>
            <a:r>
              <a:rPr lang="en-US" b="1" dirty="0">
                <a:solidFill>
                  <a:srgbClr val="002060"/>
                </a:solidFill>
              </a:rPr>
              <a:t>Warm-down/recovery</a:t>
            </a:r>
          </a:p>
          <a:p>
            <a:pPr lvl="0"/>
            <a:r>
              <a:rPr lang="en-US" b="1" dirty="0">
                <a:solidFill>
                  <a:srgbClr val="002060"/>
                </a:solidFill>
              </a:rPr>
              <a:t>Watch races at higher level meets</a:t>
            </a:r>
          </a:p>
          <a:p>
            <a:pPr lvl="0"/>
            <a:r>
              <a:rPr lang="en-US" b="1" dirty="0">
                <a:solidFill>
                  <a:srgbClr val="002060"/>
                </a:solidFill>
              </a:rPr>
              <a:t>Starts</a:t>
            </a:r>
          </a:p>
          <a:p>
            <a:pPr lvl="0"/>
            <a:r>
              <a:rPr lang="en-US" b="1" dirty="0">
                <a:solidFill>
                  <a:srgbClr val="002060"/>
                </a:solidFill>
              </a:rPr>
              <a:t>Turns</a:t>
            </a:r>
          </a:p>
          <a:p>
            <a:pPr lvl="0"/>
            <a:r>
              <a:rPr lang="en-US" b="1" dirty="0">
                <a:solidFill>
                  <a:srgbClr val="002060"/>
                </a:solidFill>
              </a:rPr>
              <a:t>Pacing/race strategy</a:t>
            </a:r>
          </a:p>
          <a:p>
            <a:pPr lvl="0"/>
            <a:r>
              <a:rPr lang="en-US" b="1" dirty="0">
                <a:solidFill>
                  <a:srgbClr val="002060"/>
                </a:solidFill>
              </a:rPr>
              <a:t>Breathing pattern</a:t>
            </a:r>
          </a:p>
          <a:p>
            <a:pPr lvl="0"/>
            <a:r>
              <a:rPr lang="en-US" b="1" dirty="0">
                <a:solidFill>
                  <a:srgbClr val="002060"/>
                </a:solidFill>
              </a:rPr>
              <a:t>Underwater discipline</a:t>
            </a:r>
          </a:p>
          <a:p>
            <a:pPr lvl="0"/>
            <a:r>
              <a:rPr lang="en-US" b="1" dirty="0">
                <a:solidFill>
                  <a:srgbClr val="002060"/>
                </a:solidFill>
              </a:rPr>
              <a:t>Finishes</a:t>
            </a:r>
          </a:p>
          <a:p>
            <a:pPr lvl="0"/>
            <a:r>
              <a:rPr lang="en-US" b="1" dirty="0">
                <a:solidFill>
                  <a:srgbClr val="002060"/>
                </a:solidFill>
              </a:rPr>
              <a:t>Dialogue with the coach</a:t>
            </a:r>
          </a:p>
          <a:p>
            <a:pPr lvl="0"/>
            <a:r>
              <a:rPr lang="en-US" b="1" dirty="0">
                <a:solidFill>
                  <a:srgbClr val="002060"/>
                </a:solidFill>
              </a:rPr>
              <a:t>Rapport with team</a:t>
            </a:r>
          </a:p>
          <a:p>
            <a:pPr lvl="0"/>
            <a:r>
              <a:rPr lang="en-US" b="1" dirty="0">
                <a:solidFill>
                  <a:srgbClr val="002060"/>
                </a:solidFill>
              </a:rPr>
              <a:t>Coach race analysis</a:t>
            </a:r>
          </a:p>
          <a:p>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116</a:t>
            </a:fld>
            <a:endParaRPr lang="en-US" dirty="0"/>
          </a:p>
        </p:txBody>
      </p:sp>
      <p:sp>
        <p:nvSpPr>
          <p:cNvPr id="5" name="Footer Placeholder 4"/>
          <p:cNvSpPr>
            <a:spLocks noGrp="1"/>
          </p:cNvSpPr>
          <p:nvPr>
            <p:ph type="ftr" sz="quarter" idx="11"/>
          </p:nvPr>
        </p:nvSpPr>
        <p:spPr/>
        <p:txBody>
          <a:bodyPr/>
          <a:lstStyle/>
          <a:p>
            <a:r>
              <a:rPr lang="en-US" dirty="0"/>
              <a:t>Orinda Aquatics</a:t>
            </a:r>
          </a:p>
        </p:txBody>
      </p:sp>
      <p:pic>
        <p:nvPicPr>
          <p:cNvPr id="6" name="Picture 5" descr="Image-5863968-152832246-3-WebLarge_0_6e2d2fd514471aadaaea35fed55274d4_1.jpg"/>
          <p:cNvPicPr>
            <a:picLocks noChangeAspect="1"/>
          </p:cNvPicPr>
          <p:nvPr/>
        </p:nvPicPr>
        <p:blipFill>
          <a:blip r:embed="rId2" cstate="print"/>
          <a:stretch>
            <a:fillRect/>
          </a:stretch>
        </p:blipFill>
        <p:spPr>
          <a:xfrm>
            <a:off x="4191000" y="1524000"/>
            <a:ext cx="1978269" cy="1600200"/>
          </a:xfrm>
          <a:prstGeom prst="rect">
            <a:avLst/>
          </a:prstGeom>
          <a:ln>
            <a:noFill/>
          </a:ln>
          <a:effectLst>
            <a:softEdge rad="112500"/>
          </a:effectLst>
        </p:spPr>
      </p:pic>
      <p:pic>
        <p:nvPicPr>
          <p:cNvPr id="7" name="Picture 6" descr="_DSC2454 a.jpg"/>
          <p:cNvPicPr>
            <a:picLocks noChangeAspect="1"/>
          </p:cNvPicPr>
          <p:nvPr/>
        </p:nvPicPr>
        <p:blipFill>
          <a:blip r:embed="rId3" cstate="print"/>
          <a:stretch>
            <a:fillRect/>
          </a:stretch>
        </p:blipFill>
        <p:spPr>
          <a:xfrm>
            <a:off x="3810000" y="4648200"/>
            <a:ext cx="2788919" cy="1600200"/>
          </a:xfrm>
          <a:prstGeom prst="rect">
            <a:avLst/>
          </a:prstGeom>
          <a:ln>
            <a:noFill/>
          </a:ln>
          <a:effectLst>
            <a:softEdge rad="112500"/>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29216"/>
          </a:xfrm>
        </p:spPr>
        <p:txBody>
          <a:bodyPr/>
          <a:lstStyle/>
          <a:p>
            <a:r>
              <a:rPr lang="en-US" b="1" dirty="0">
                <a:solidFill>
                  <a:schemeClr val="accent2">
                    <a:lumMod val="75000"/>
                  </a:schemeClr>
                </a:solidFill>
              </a:rPr>
              <a:t>Look in the Mirror</a:t>
            </a:r>
          </a:p>
        </p:txBody>
      </p:sp>
      <p:sp>
        <p:nvSpPr>
          <p:cNvPr id="3" name="Content Placeholder 2"/>
          <p:cNvSpPr>
            <a:spLocks noGrp="1"/>
          </p:cNvSpPr>
          <p:nvPr>
            <p:ph idx="1"/>
          </p:nvPr>
        </p:nvSpPr>
        <p:spPr>
          <a:xfrm>
            <a:off x="228600" y="1447800"/>
            <a:ext cx="6172200" cy="6934200"/>
          </a:xfrm>
        </p:spPr>
        <p:txBody>
          <a:bodyPr>
            <a:normAutofit fontScale="92500" lnSpcReduction="20000"/>
          </a:bodyPr>
          <a:lstStyle/>
          <a:p>
            <a:r>
              <a:rPr lang="en-US" b="1" dirty="0">
                <a:solidFill>
                  <a:srgbClr val="002060"/>
                </a:solidFill>
              </a:rPr>
              <a:t>Evaluate yourself – who is grading you?</a:t>
            </a:r>
          </a:p>
          <a:p>
            <a:pPr lvl="1"/>
            <a:r>
              <a:rPr lang="en-US" b="1" dirty="0">
                <a:solidFill>
                  <a:srgbClr val="0070C0"/>
                </a:solidFill>
              </a:rPr>
              <a:t>Deck presence </a:t>
            </a:r>
          </a:p>
          <a:p>
            <a:pPr lvl="1"/>
            <a:r>
              <a:rPr lang="en-US" b="1" dirty="0">
                <a:solidFill>
                  <a:srgbClr val="0070C0"/>
                </a:solidFill>
              </a:rPr>
              <a:t>Kids response</a:t>
            </a:r>
          </a:p>
          <a:p>
            <a:pPr lvl="2"/>
            <a:r>
              <a:rPr lang="en-US" b="1" dirty="0">
                <a:solidFill>
                  <a:srgbClr val="002060"/>
                </a:solidFill>
              </a:rPr>
              <a:t>To training</a:t>
            </a:r>
          </a:p>
          <a:p>
            <a:pPr lvl="2"/>
            <a:r>
              <a:rPr lang="en-US" b="1" dirty="0">
                <a:solidFill>
                  <a:srgbClr val="002060"/>
                </a:solidFill>
              </a:rPr>
              <a:t>To teaching</a:t>
            </a:r>
          </a:p>
          <a:p>
            <a:pPr lvl="2"/>
            <a:r>
              <a:rPr lang="en-US" b="1" dirty="0">
                <a:solidFill>
                  <a:srgbClr val="002060"/>
                </a:solidFill>
              </a:rPr>
              <a:t>To you!</a:t>
            </a:r>
          </a:p>
          <a:p>
            <a:pPr lvl="1"/>
            <a:r>
              <a:rPr lang="en-US" b="1" dirty="0">
                <a:solidFill>
                  <a:srgbClr val="0070C0"/>
                </a:solidFill>
              </a:rPr>
              <a:t>Preparation</a:t>
            </a:r>
          </a:p>
          <a:p>
            <a:pPr lvl="1"/>
            <a:r>
              <a:rPr lang="en-US" b="1" dirty="0">
                <a:solidFill>
                  <a:srgbClr val="0070C0"/>
                </a:solidFill>
              </a:rPr>
              <a:t>Athletic evolution of kids</a:t>
            </a:r>
          </a:p>
          <a:p>
            <a:pPr lvl="2"/>
            <a:r>
              <a:rPr lang="en-US" b="1" dirty="0">
                <a:solidFill>
                  <a:srgbClr val="002060"/>
                </a:solidFill>
              </a:rPr>
              <a:t>Don’t be naive – know why kids develop </a:t>
            </a:r>
          </a:p>
          <a:p>
            <a:pPr lvl="1"/>
            <a:r>
              <a:rPr lang="en-US" b="1" dirty="0">
                <a:solidFill>
                  <a:srgbClr val="0070C0"/>
                </a:solidFill>
              </a:rPr>
              <a:t>Skill development</a:t>
            </a:r>
          </a:p>
          <a:p>
            <a:pPr lvl="2"/>
            <a:r>
              <a:rPr lang="en-US" b="1" dirty="0">
                <a:solidFill>
                  <a:srgbClr val="002060"/>
                </a:solidFill>
              </a:rPr>
              <a:t>Starts</a:t>
            </a:r>
          </a:p>
          <a:p>
            <a:pPr lvl="2"/>
            <a:r>
              <a:rPr lang="en-US" b="1" dirty="0">
                <a:solidFill>
                  <a:srgbClr val="002060"/>
                </a:solidFill>
              </a:rPr>
              <a:t>Turns</a:t>
            </a:r>
          </a:p>
          <a:p>
            <a:pPr lvl="2"/>
            <a:r>
              <a:rPr lang="en-US" b="1" dirty="0">
                <a:solidFill>
                  <a:srgbClr val="002060"/>
                </a:solidFill>
              </a:rPr>
              <a:t>Legality</a:t>
            </a:r>
          </a:p>
          <a:p>
            <a:pPr lvl="1"/>
            <a:r>
              <a:rPr lang="en-US" b="1" dirty="0">
                <a:solidFill>
                  <a:srgbClr val="0070C0"/>
                </a:solidFill>
              </a:rPr>
              <a:t>Fundamental development</a:t>
            </a:r>
          </a:p>
          <a:p>
            <a:pPr lvl="1"/>
            <a:r>
              <a:rPr lang="en-US" b="1" dirty="0">
                <a:solidFill>
                  <a:srgbClr val="0070C0"/>
                </a:solidFill>
              </a:rPr>
              <a:t>Race development</a:t>
            </a:r>
          </a:p>
          <a:p>
            <a:pPr lvl="1"/>
            <a:r>
              <a:rPr lang="en-US" b="1" dirty="0">
                <a:solidFill>
                  <a:srgbClr val="0070C0"/>
                </a:solidFill>
              </a:rPr>
              <a:t>Relationships with coaches</a:t>
            </a:r>
          </a:p>
          <a:p>
            <a:pPr lvl="1"/>
            <a:r>
              <a:rPr lang="en-US" b="1" dirty="0">
                <a:solidFill>
                  <a:srgbClr val="0070C0"/>
                </a:solidFill>
              </a:rPr>
              <a:t>What parents think about you</a:t>
            </a:r>
          </a:p>
          <a:p>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117</a:t>
            </a:fld>
            <a:endParaRPr lang="en-US" dirty="0"/>
          </a:p>
        </p:txBody>
      </p:sp>
      <p:sp>
        <p:nvSpPr>
          <p:cNvPr id="5" name="Footer Placeholder 4"/>
          <p:cNvSpPr>
            <a:spLocks noGrp="1"/>
          </p:cNvSpPr>
          <p:nvPr>
            <p:ph type="ftr" sz="quarter" idx="11"/>
          </p:nvPr>
        </p:nvSpPr>
        <p:spPr/>
        <p:txBody>
          <a:bodyPr/>
          <a:lstStyle/>
          <a:p>
            <a:r>
              <a:rPr lang="en-US" dirty="0"/>
              <a:t>Orinda Aquatics</a:t>
            </a:r>
          </a:p>
        </p:txBody>
      </p:sp>
      <p:pic>
        <p:nvPicPr>
          <p:cNvPr id="62465" name="Picture 1" descr="C:\Users\Owner\AppData\Local\Microsoft\Windows\Temporary Internet Files\Content.IE5\01PS0EA9\MC900290952[1].wmf"/>
          <p:cNvPicPr>
            <a:picLocks noChangeAspect="1" noChangeArrowheads="1"/>
          </p:cNvPicPr>
          <p:nvPr/>
        </p:nvPicPr>
        <p:blipFill>
          <a:blip r:embed="rId2" cstate="print"/>
          <a:srcRect/>
          <a:stretch>
            <a:fillRect/>
          </a:stretch>
        </p:blipFill>
        <p:spPr bwMode="auto">
          <a:xfrm>
            <a:off x="5105400" y="5562600"/>
            <a:ext cx="1292791" cy="1676400"/>
          </a:xfrm>
          <a:prstGeom prst="rect">
            <a:avLst/>
          </a:prstGeom>
          <a:noFill/>
        </p:spPr>
      </p:pic>
      <p:pic>
        <p:nvPicPr>
          <p:cNvPr id="7" name="Picture 2" descr="C:\Users\Owner\AppData\Local\Microsoft\Windows\Temporary Internet Files\Content.IE5\IJU9FQFJ\MC900120995[1].wmf"/>
          <p:cNvPicPr>
            <a:picLocks noChangeAspect="1" noChangeArrowheads="1"/>
          </p:cNvPicPr>
          <p:nvPr/>
        </p:nvPicPr>
        <p:blipFill>
          <a:blip r:embed="rId3" cstate="print"/>
          <a:srcRect/>
          <a:stretch>
            <a:fillRect/>
          </a:stretch>
        </p:blipFill>
        <p:spPr bwMode="auto">
          <a:xfrm>
            <a:off x="4724400" y="1905000"/>
            <a:ext cx="1500907" cy="2438400"/>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157816"/>
          </a:xfrm>
        </p:spPr>
        <p:txBody>
          <a:bodyPr>
            <a:normAutofit/>
          </a:bodyPr>
          <a:lstStyle/>
          <a:p>
            <a:r>
              <a:rPr lang="en-US" b="1" dirty="0">
                <a:solidFill>
                  <a:schemeClr val="accent2">
                    <a:lumMod val="75000"/>
                  </a:schemeClr>
                </a:solidFill>
              </a:rPr>
              <a:t>There is </a:t>
            </a:r>
            <a:r>
              <a:rPr lang="en-US" b="1" u="sng" dirty="0">
                <a:solidFill>
                  <a:schemeClr val="accent2">
                    <a:lumMod val="75000"/>
                  </a:schemeClr>
                </a:solidFill>
              </a:rPr>
              <a:t>no</a:t>
            </a:r>
            <a:r>
              <a:rPr lang="en-US" b="1" dirty="0">
                <a:solidFill>
                  <a:schemeClr val="accent2">
                    <a:lumMod val="75000"/>
                  </a:schemeClr>
                </a:solidFill>
              </a:rPr>
              <a:t> excuse.</a:t>
            </a:r>
            <a:br>
              <a:rPr lang="en-US" b="1" dirty="0">
                <a:solidFill>
                  <a:schemeClr val="accent2">
                    <a:lumMod val="75000"/>
                  </a:schemeClr>
                </a:solidFill>
              </a:rPr>
            </a:br>
            <a:r>
              <a:rPr lang="en-US" sz="2200" b="1" dirty="0">
                <a:solidFill>
                  <a:srgbClr val="0070C0"/>
                </a:solidFill>
              </a:rPr>
              <a:t>The coach must be accountable for development.</a:t>
            </a:r>
          </a:p>
        </p:txBody>
      </p:sp>
      <p:sp>
        <p:nvSpPr>
          <p:cNvPr id="3" name="Content Placeholder 2"/>
          <p:cNvSpPr>
            <a:spLocks noGrp="1"/>
          </p:cNvSpPr>
          <p:nvPr>
            <p:ph idx="1"/>
          </p:nvPr>
        </p:nvSpPr>
        <p:spPr/>
        <p:txBody>
          <a:bodyPr>
            <a:normAutofit/>
          </a:bodyPr>
          <a:lstStyle/>
          <a:p>
            <a:r>
              <a:rPr lang="en-US" sz="4000" b="1" dirty="0">
                <a:solidFill>
                  <a:srgbClr val="002060"/>
                </a:solidFill>
              </a:rPr>
              <a:t>“They don’t get it.”</a:t>
            </a:r>
          </a:p>
          <a:p>
            <a:r>
              <a:rPr lang="en-US" sz="4000" b="1" dirty="0">
                <a:solidFill>
                  <a:srgbClr val="002060"/>
                </a:solidFill>
              </a:rPr>
              <a:t>“They don’t listen.”</a:t>
            </a:r>
          </a:p>
          <a:p>
            <a:r>
              <a:rPr lang="en-US" sz="4000" b="1" dirty="0">
                <a:solidFill>
                  <a:srgbClr val="002060"/>
                </a:solidFill>
              </a:rPr>
              <a:t>“They are immature.”</a:t>
            </a:r>
          </a:p>
          <a:p>
            <a:r>
              <a:rPr lang="en-US" sz="4000" b="1" dirty="0">
                <a:solidFill>
                  <a:srgbClr val="002060"/>
                </a:solidFill>
              </a:rPr>
              <a:t>“They do not understand.”</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118</a:t>
            </a:fld>
            <a:endParaRPr lang="en-US" dirty="0"/>
          </a:p>
        </p:txBody>
      </p:sp>
      <p:pic>
        <p:nvPicPr>
          <p:cNvPr id="6" name="Picture 5" descr="DSC07176.JPG"/>
          <p:cNvPicPr>
            <a:picLocks noChangeAspect="1"/>
          </p:cNvPicPr>
          <p:nvPr/>
        </p:nvPicPr>
        <p:blipFill>
          <a:blip r:embed="rId2" cstate="print"/>
          <a:stretch>
            <a:fillRect/>
          </a:stretch>
        </p:blipFill>
        <p:spPr>
          <a:xfrm>
            <a:off x="1600200" y="5334000"/>
            <a:ext cx="3733800" cy="2481092"/>
          </a:xfrm>
          <a:prstGeom prst="rect">
            <a:avLst/>
          </a:prstGeom>
          <a:ln>
            <a:noFill/>
          </a:ln>
          <a:effectLst>
            <a:softEdge rad="112500"/>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6172200" cy="1524000"/>
          </a:xfrm>
        </p:spPr>
        <p:txBody>
          <a:bodyPr>
            <a:normAutofit fontScale="90000"/>
          </a:bodyPr>
          <a:lstStyle/>
          <a:p>
            <a:br>
              <a:rPr lang="en-US" b="1" dirty="0"/>
            </a:br>
            <a:r>
              <a:rPr lang="en-US" sz="7300" b="1" dirty="0">
                <a:solidFill>
                  <a:schemeClr val="accent2">
                    <a:lumMod val="50000"/>
                  </a:schemeClr>
                </a:solidFill>
                <a:latin typeface="Andalus" pitchFamily="18" charset="-78"/>
                <a:cs typeface="Andalus" pitchFamily="18" charset="-78"/>
              </a:rPr>
              <a:t>4) Planning, </a:t>
            </a:r>
            <a:br>
              <a:rPr lang="en-US" sz="6000" b="1" dirty="0">
                <a:solidFill>
                  <a:schemeClr val="accent2">
                    <a:lumMod val="50000"/>
                  </a:schemeClr>
                </a:solidFill>
                <a:latin typeface="Mistral" pitchFamily="66" charset="0"/>
              </a:rPr>
            </a:br>
            <a:r>
              <a:rPr lang="en-US" sz="3600" b="1" dirty="0">
                <a:solidFill>
                  <a:schemeClr val="accent2">
                    <a:lumMod val="50000"/>
                  </a:schemeClr>
                </a:solidFill>
                <a:latin typeface="+mn-lt"/>
              </a:rPr>
              <a:t>Organization, &amp; Structure</a:t>
            </a:r>
          </a:p>
        </p:txBody>
      </p:sp>
      <p:pic>
        <p:nvPicPr>
          <p:cNvPr id="27650" name="Picture 2" descr="C:\Users\Owner\AppData\Local\Microsoft\Windows\Temporary Internet Files\Content.IE5\7ZVAVLBR\MC900384392[1].wmf"/>
          <p:cNvPicPr>
            <a:picLocks noChangeAspect="1" noChangeArrowheads="1"/>
          </p:cNvPicPr>
          <p:nvPr/>
        </p:nvPicPr>
        <p:blipFill>
          <a:blip r:embed="rId2" cstate="print"/>
          <a:srcRect/>
          <a:stretch>
            <a:fillRect/>
          </a:stretch>
        </p:blipFill>
        <p:spPr bwMode="auto">
          <a:xfrm>
            <a:off x="1905000" y="3276600"/>
            <a:ext cx="2845962" cy="3068117"/>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119</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
        <p:nvSpPr>
          <p:cNvPr id="7" name="Title 1"/>
          <p:cNvSpPr txBox="1">
            <a:spLocks/>
          </p:cNvSpPr>
          <p:nvPr/>
        </p:nvSpPr>
        <p:spPr>
          <a:xfrm>
            <a:off x="304800" y="6553200"/>
            <a:ext cx="6172200" cy="1524000"/>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mj-lt"/>
                <a:ea typeface="+mj-ea"/>
                <a:cs typeface="+mj-cs"/>
              </a:rPr>
              <a:t>“Planning is bringing the future into the present.” </a:t>
            </a:r>
            <a:r>
              <a:rPr kumimoji="0" lang="en-US" sz="2700" b="0" i="0" u="none" strike="noStrike" kern="1200" cap="none" spc="0" normalizeH="0" baseline="0" noProof="0" dirty="0">
                <a:ln>
                  <a:noFill/>
                </a:ln>
                <a:solidFill>
                  <a:schemeClr val="tx1"/>
                </a:solidFill>
                <a:effectLst/>
                <a:uLnTx/>
                <a:uFillTx/>
                <a:latin typeface="+mj-lt"/>
                <a:ea typeface="+mj-ea"/>
                <a:cs typeface="+mj-cs"/>
              </a:rPr>
              <a:t>Alan Lakein</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422400"/>
            <a:ext cx="6172200" cy="1524000"/>
          </a:xfrm>
        </p:spPr>
        <p:txBody>
          <a:bodyPr>
            <a:noAutofit/>
          </a:bodyPr>
          <a:lstStyle/>
          <a:p>
            <a:r>
              <a:rPr lang="en-US" sz="4800" b="1" dirty="0">
                <a:solidFill>
                  <a:schemeClr val="accent2">
                    <a:lumMod val="75000"/>
                  </a:schemeClr>
                </a:solidFill>
                <a:latin typeface="Andalus" pitchFamily="18" charset="-78"/>
                <a:cs typeface="Andalus" pitchFamily="18" charset="-78"/>
              </a:rPr>
              <a:t>Developing Swimmers</a:t>
            </a:r>
            <a:br>
              <a:rPr lang="en-US" sz="4800" dirty="0">
                <a:solidFill>
                  <a:schemeClr val="accent2">
                    <a:lumMod val="75000"/>
                  </a:schemeClr>
                </a:solidFill>
                <a:latin typeface="Andalus" pitchFamily="18" charset="-78"/>
                <a:cs typeface="Andalus" pitchFamily="18" charset="-78"/>
              </a:rPr>
            </a:br>
            <a:r>
              <a:rPr lang="en-US" sz="4800" b="1" dirty="0">
                <a:solidFill>
                  <a:srgbClr val="002060"/>
                </a:solidFill>
                <a:latin typeface="Andalus" pitchFamily="18" charset="-78"/>
                <a:cs typeface="Andalus" pitchFamily="18" charset="-78"/>
              </a:rPr>
              <a:t>Building Careers</a:t>
            </a:r>
            <a:endParaRPr lang="en-US" sz="4800" dirty="0">
              <a:solidFill>
                <a:srgbClr val="002060"/>
              </a:solidFill>
              <a:latin typeface="Andalus" pitchFamily="18" charset="-78"/>
              <a:cs typeface="Andalus" pitchFamily="18" charset="-78"/>
            </a:endParaRPr>
          </a:p>
        </p:txBody>
      </p:sp>
      <p:pic>
        <p:nvPicPr>
          <p:cNvPr id="4" name="Content Placeholder 3" descr="002.JPG"/>
          <p:cNvPicPr>
            <a:picLocks noGrp="1"/>
          </p:cNvPicPr>
          <p:nvPr>
            <p:ph idx="1"/>
          </p:nvPr>
        </p:nvPicPr>
        <p:blipFill>
          <a:blip r:embed="rId2" cstate="print"/>
          <a:stretch>
            <a:fillRect/>
          </a:stretch>
        </p:blipFill>
        <p:spPr>
          <a:xfrm>
            <a:off x="990600" y="3454402"/>
            <a:ext cx="4953000" cy="3884815"/>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12</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6172200" cy="6034617"/>
          </a:xfrm>
        </p:spPr>
        <p:txBody>
          <a:bodyPr/>
          <a:lstStyle/>
          <a:p>
            <a:pPr>
              <a:buNone/>
            </a:pPr>
            <a:r>
              <a:rPr lang="en-US" sz="3600" b="1" dirty="0">
                <a:solidFill>
                  <a:srgbClr val="002060"/>
                </a:solidFill>
              </a:rPr>
              <a:t>    It is said the most people spend more time planning a vacation than they do their life.  What about your coaching life, or your team’s life, not day-to-day tasks, but a road map to an incredible environment or culture that breeds character, success, and fulfillment. DH</a:t>
            </a:r>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120</a:t>
            </a:fld>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90600"/>
            <a:ext cx="6172200" cy="929216"/>
          </a:xfrm>
        </p:spPr>
        <p:txBody>
          <a:bodyPr/>
          <a:lstStyle/>
          <a:p>
            <a:r>
              <a:rPr lang="en-US" b="1" dirty="0">
                <a:solidFill>
                  <a:schemeClr val="accent2">
                    <a:lumMod val="50000"/>
                  </a:schemeClr>
                </a:solidFill>
              </a:rPr>
              <a:t>What to Plan?</a:t>
            </a:r>
          </a:p>
        </p:txBody>
      </p:sp>
      <p:sp>
        <p:nvSpPr>
          <p:cNvPr id="3" name="Content Placeholder 2"/>
          <p:cNvSpPr>
            <a:spLocks noGrp="1"/>
          </p:cNvSpPr>
          <p:nvPr>
            <p:ph idx="1"/>
          </p:nvPr>
        </p:nvSpPr>
        <p:spPr>
          <a:xfrm>
            <a:off x="685800" y="2133600"/>
            <a:ext cx="5638800" cy="6034617"/>
          </a:xfrm>
        </p:spPr>
        <p:txBody>
          <a:bodyPr>
            <a:normAutofit/>
          </a:bodyPr>
          <a:lstStyle/>
          <a:p>
            <a:endParaRPr lang="en-US" sz="3600" b="1" dirty="0">
              <a:solidFill>
                <a:srgbClr val="002060"/>
              </a:solidFill>
            </a:endParaRPr>
          </a:p>
          <a:p>
            <a:endParaRPr lang="en-US" sz="3600" b="1" dirty="0">
              <a:solidFill>
                <a:srgbClr val="002060"/>
              </a:solidFill>
            </a:endParaRPr>
          </a:p>
          <a:p>
            <a:endParaRPr lang="en-US" sz="3600" b="1" dirty="0">
              <a:solidFill>
                <a:srgbClr val="002060"/>
              </a:solidFill>
            </a:endParaRPr>
          </a:p>
          <a:p>
            <a:endParaRPr lang="en-US" sz="3600" b="1" dirty="0">
              <a:solidFill>
                <a:srgbClr val="002060"/>
              </a:solidFill>
            </a:endParaRPr>
          </a:p>
          <a:p>
            <a:pPr algn="ctr">
              <a:buNone/>
            </a:pPr>
            <a:r>
              <a:rPr lang="en-US" sz="8800" b="1" dirty="0">
                <a:solidFill>
                  <a:srgbClr val="002060"/>
                </a:solidFill>
                <a:latin typeface="Mistral" pitchFamily="66" charset="0"/>
              </a:rPr>
              <a:t>Everything!</a:t>
            </a:r>
          </a:p>
        </p:txBody>
      </p:sp>
      <p:sp>
        <p:nvSpPr>
          <p:cNvPr id="4" name="Slide Number Placeholder 3"/>
          <p:cNvSpPr>
            <a:spLocks noGrp="1"/>
          </p:cNvSpPr>
          <p:nvPr>
            <p:ph type="sldNum" sz="quarter" idx="12"/>
          </p:nvPr>
        </p:nvSpPr>
        <p:spPr/>
        <p:txBody>
          <a:bodyPr/>
          <a:lstStyle/>
          <a:p>
            <a:fld id="{0AC4F74F-622A-4FC0-843B-D3A315D45B90}" type="slidenum">
              <a:rPr lang="en-US" smtClean="0"/>
              <a:pPr/>
              <a:t>121</a:t>
            </a:fld>
            <a:endParaRPr lang="en-US" dirty="0"/>
          </a:p>
        </p:txBody>
      </p:sp>
      <p:sp>
        <p:nvSpPr>
          <p:cNvPr id="5" name="Footer Placeholder 4"/>
          <p:cNvSpPr>
            <a:spLocks noGrp="1"/>
          </p:cNvSpPr>
          <p:nvPr>
            <p:ph type="ftr" sz="quarter" idx="11"/>
          </p:nvPr>
        </p:nvSpPr>
        <p:spPr/>
        <p:txBody>
          <a:bodyPr/>
          <a:lstStyle/>
          <a:p>
            <a:r>
              <a:rPr lang="en-US" dirty="0"/>
              <a:t>Orinda Aquatics</a:t>
            </a:r>
          </a:p>
        </p:txBody>
      </p:sp>
      <p:pic>
        <p:nvPicPr>
          <p:cNvPr id="6" name="Content Placeholder 3" descr="C:\Users\Owner\AppData\Local\Microsoft\Windows\Temporary Internet Files\Content.IE5\KW4O3MV8\MP900309639[1].jpg"/>
          <p:cNvPicPr>
            <a:picLocks/>
          </p:cNvPicPr>
          <p:nvPr/>
        </p:nvPicPr>
        <p:blipFill>
          <a:blip r:embed="rId2" cstate="print"/>
          <a:srcRect/>
          <a:stretch>
            <a:fillRect/>
          </a:stretch>
        </p:blipFill>
        <p:spPr bwMode="auto">
          <a:xfrm>
            <a:off x="1600200" y="2209800"/>
            <a:ext cx="3429000" cy="2590800"/>
          </a:xfrm>
          <a:prstGeom prst="rect">
            <a:avLst/>
          </a:prstGeom>
          <a:ln>
            <a:noFill/>
          </a:ln>
          <a:effectLst>
            <a:softEdge rad="112500"/>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05416"/>
          </a:xfrm>
        </p:spPr>
        <p:txBody>
          <a:bodyPr/>
          <a:lstStyle/>
          <a:p>
            <a:r>
              <a:rPr lang="en-US" b="1" i="1" dirty="0">
                <a:solidFill>
                  <a:schemeClr val="accent2">
                    <a:lumMod val="75000"/>
                  </a:schemeClr>
                </a:solidFill>
              </a:rPr>
              <a:t>Some things…</a:t>
            </a:r>
          </a:p>
        </p:txBody>
      </p:sp>
      <p:sp>
        <p:nvSpPr>
          <p:cNvPr id="3" name="Content Placeholder 2"/>
          <p:cNvSpPr>
            <a:spLocks noGrp="1"/>
          </p:cNvSpPr>
          <p:nvPr>
            <p:ph idx="1"/>
          </p:nvPr>
        </p:nvSpPr>
        <p:spPr>
          <a:xfrm>
            <a:off x="457200" y="1600200"/>
            <a:ext cx="6172200" cy="6477000"/>
          </a:xfrm>
        </p:spPr>
        <p:txBody>
          <a:bodyPr>
            <a:normAutofit fontScale="62500" lnSpcReduction="20000"/>
          </a:bodyPr>
          <a:lstStyle/>
          <a:p>
            <a:r>
              <a:rPr lang="en-US" sz="3300" b="1" dirty="0">
                <a:solidFill>
                  <a:srgbClr val="002060"/>
                </a:solidFill>
              </a:rPr>
              <a:t>Sets</a:t>
            </a:r>
          </a:p>
          <a:p>
            <a:r>
              <a:rPr lang="en-US" sz="3300" b="1" dirty="0">
                <a:solidFill>
                  <a:srgbClr val="002060"/>
                </a:solidFill>
              </a:rPr>
              <a:t>Tests</a:t>
            </a:r>
          </a:p>
          <a:p>
            <a:r>
              <a:rPr lang="en-US" sz="3300" b="1" dirty="0">
                <a:solidFill>
                  <a:srgbClr val="002060"/>
                </a:solidFill>
              </a:rPr>
              <a:t>Workout</a:t>
            </a:r>
          </a:p>
          <a:p>
            <a:r>
              <a:rPr lang="en-US" sz="3300" b="1" dirty="0">
                <a:solidFill>
                  <a:srgbClr val="002060"/>
                </a:solidFill>
              </a:rPr>
              <a:t>Day</a:t>
            </a:r>
          </a:p>
          <a:p>
            <a:r>
              <a:rPr lang="en-US" sz="3300" b="1" dirty="0">
                <a:solidFill>
                  <a:srgbClr val="002060"/>
                </a:solidFill>
              </a:rPr>
              <a:t>Week</a:t>
            </a:r>
          </a:p>
          <a:p>
            <a:r>
              <a:rPr lang="en-US" sz="3300" b="1" dirty="0">
                <a:solidFill>
                  <a:srgbClr val="002060"/>
                </a:solidFill>
              </a:rPr>
              <a:t>Cycle</a:t>
            </a:r>
          </a:p>
          <a:p>
            <a:r>
              <a:rPr lang="en-US" sz="3300" b="1" dirty="0">
                <a:solidFill>
                  <a:srgbClr val="002060"/>
                </a:solidFill>
              </a:rPr>
              <a:t>Season</a:t>
            </a:r>
          </a:p>
          <a:p>
            <a:r>
              <a:rPr lang="en-US" sz="3300" b="1" dirty="0">
                <a:solidFill>
                  <a:srgbClr val="002060"/>
                </a:solidFill>
              </a:rPr>
              <a:t>Year</a:t>
            </a:r>
          </a:p>
          <a:p>
            <a:r>
              <a:rPr lang="en-US" sz="3300" b="1" dirty="0">
                <a:solidFill>
                  <a:srgbClr val="002060"/>
                </a:solidFill>
              </a:rPr>
              <a:t>Career</a:t>
            </a:r>
          </a:p>
          <a:p>
            <a:r>
              <a:rPr lang="en-US" sz="3300" b="1" dirty="0">
                <a:solidFill>
                  <a:srgbClr val="002060"/>
                </a:solidFill>
              </a:rPr>
              <a:t>Competition plan</a:t>
            </a:r>
          </a:p>
          <a:p>
            <a:r>
              <a:rPr lang="en-US" sz="3300" b="1" dirty="0">
                <a:solidFill>
                  <a:srgbClr val="002060"/>
                </a:solidFill>
              </a:rPr>
              <a:t>Dry land</a:t>
            </a:r>
          </a:p>
          <a:p>
            <a:r>
              <a:rPr lang="en-US" sz="3300" b="1" dirty="0">
                <a:solidFill>
                  <a:srgbClr val="002060"/>
                </a:solidFill>
              </a:rPr>
              <a:t>Activities/social</a:t>
            </a:r>
          </a:p>
          <a:p>
            <a:r>
              <a:rPr lang="en-US" sz="3300" b="1" dirty="0">
                <a:solidFill>
                  <a:srgbClr val="002060"/>
                </a:solidFill>
              </a:rPr>
              <a:t>Swimmer meetings</a:t>
            </a:r>
          </a:p>
          <a:p>
            <a:r>
              <a:rPr lang="en-US" sz="3300" b="1" dirty="0">
                <a:solidFill>
                  <a:srgbClr val="002060"/>
                </a:solidFill>
              </a:rPr>
              <a:t>Parent meetings</a:t>
            </a:r>
          </a:p>
          <a:p>
            <a:r>
              <a:rPr lang="en-US" sz="3300" b="1" dirty="0">
                <a:solidFill>
                  <a:srgbClr val="002060"/>
                </a:solidFill>
              </a:rPr>
              <a:t>Groups</a:t>
            </a:r>
          </a:p>
          <a:p>
            <a:r>
              <a:rPr lang="en-US" sz="3300" b="1" dirty="0">
                <a:solidFill>
                  <a:srgbClr val="002060"/>
                </a:solidFill>
              </a:rPr>
              <a:t>Expectations</a:t>
            </a:r>
          </a:p>
          <a:p>
            <a:r>
              <a:rPr lang="en-US" sz="3300" b="1" dirty="0">
                <a:solidFill>
                  <a:srgbClr val="002060"/>
                </a:solidFill>
              </a:rPr>
              <a:t>Discipline</a:t>
            </a:r>
          </a:p>
          <a:p>
            <a:r>
              <a:rPr lang="en-US" sz="3300" b="1" dirty="0">
                <a:solidFill>
                  <a:srgbClr val="002060"/>
                </a:solidFill>
              </a:rPr>
              <a:t>Relationships</a:t>
            </a:r>
          </a:p>
          <a:p>
            <a:r>
              <a:rPr lang="en-US" sz="3300" b="1" dirty="0">
                <a:solidFill>
                  <a:srgbClr val="002060"/>
                </a:solidFill>
              </a:rPr>
              <a:t>Team success</a:t>
            </a:r>
          </a:p>
          <a:p>
            <a:endParaRPr lang="en-US" b="1" dirty="0">
              <a:solidFill>
                <a:srgbClr val="002060"/>
              </a:solidFill>
            </a:endParaRPr>
          </a:p>
          <a:p>
            <a:endParaRPr lang="en-US" dirty="0"/>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122</a:t>
            </a:fld>
            <a:endParaRPr lang="en-US" dirty="0"/>
          </a:p>
        </p:txBody>
      </p:sp>
      <p:pic>
        <p:nvPicPr>
          <p:cNvPr id="27649" name="Picture 1" descr="C:\Users\Owner\AppData\Local\Microsoft\Windows\Temporary Internet Files\Content.IE5\CWZB2T6H\MC900078732[2].wmf"/>
          <p:cNvPicPr>
            <a:picLocks noChangeAspect="1" noChangeArrowheads="1"/>
          </p:cNvPicPr>
          <p:nvPr/>
        </p:nvPicPr>
        <p:blipFill>
          <a:blip r:embed="rId2" cstate="print"/>
          <a:srcRect/>
          <a:stretch>
            <a:fillRect/>
          </a:stretch>
        </p:blipFill>
        <p:spPr bwMode="auto">
          <a:xfrm>
            <a:off x="3352800" y="2819400"/>
            <a:ext cx="2751151" cy="3934305"/>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776816"/>
          </a:xfrm>
        </p:spPr>
        <p:txBody>
          <a:bodyPr>
            <a:normAutofit/>
          </a:bodyPr>
          <a:lstStyle/>
          <a:p>
            <a:r>
              <a:rPr lang="en-US" b="1" dirty="0">
                <a:solidFill>
                  <a:schemeClr val="accent2">
                    <a:lumMod val="75000"/>
                  </a:schemeClr>
                </a:solidFill>
              </a:rPr>
              <a:t>Workout Organization </a:t>
            </a:r>
            <a:endParaRPr lang="en-US" dirty="0">
              <a:solidFill>
                <a:schemeClr val="accent2">
                  <a:lumMod val="75000"/>
                </a:schemeClr>
              </a:solidFill>
            </a:endParaRPr>
          </a:p>
        </p:txBody>
      </p:sp>
      <p:sp>
        <p:nvSpPr>
          <p:cNvPr id="3" name="Content Placeholder 2"/>
          <p:cNvSpPr>
            <a:spLocks noGrp="1"/>
          </p:cNvSpPr>
          <p:nvPr>
            <p:ph idx="1"/>
          </p:nvPr>
        </p:nvSpPr>
        <p:spPr>
          <a:xfrm>
            <a:off x="381000" y="1143000"/>
            <a:ext cx="6172200" cy="7620000"/>
          </a:xfrm>
        </p:spPr>
        <p:txBody>
          <a:bodyPr>
            <a:normAutofit fontScale="32500" lnSpcReduction="20000"/>
          </a:bodyPr>
          <a:lstStyle/>
          <a:p>
            <a:pPr>
              <a:buNone/>
            </a:pPr>
            <a:r>
              <a:rPr lang="en-US" b="1" dirty="0"/>
              <a:t> </a:t>
            </a:r>
            <a:endParaRPr lang="en-US" dirty="0"/>
          </a:p>
          <a:p>
            <a:pPr lvl="0"/>
            <a:r>
              <a:rPr lang="en-US" sz="6000" b="1" dirty="0">
                <a:solidFill>
                  <a:srgbClr val="002060"/>
                </a:solidFill>
              </a:rPr>
              <a:t>Have a workout/group meeting prior to every workout to review;</a:t>
            </a:r>
            <a:endParaRPr lang="en-US" sz="6000" dirty="0">
              <a:solidFill>
                <a:srgbClr val="002060"/>
              </a:solidFill>
            </a:endParaRPr>
          </a:p>
          <a:p>
            <a:pPr lvl="1"/>
            <a:r>
              <a:rPr lang="en-US" sz="6000" b="1" dirty="0">
                <a:solidFill>
                  <a:srgbClr val="002060"/>
                </a:solidFill>
              </a:rPr>
              <a:t> The workout or main set </a:t>
            </a:r>
            <a:endParaRPr lang="en-US" sz="6000" dirty="0">
              <a:solidFill>
                <a:srgbClr val="002060"/>
              </a:solidFill>
            </a:endParaRPr>
          </a:p>
          <a:p>
            <a:pPr lvl="1"/>
            <a:r>
              <a:rPr lang="en-US" sz="6000" b="1" dirty="0">
                <a:solidFill>
                  <a:srgbClr val="002060"/>
                </a:solidFill>
              </a:rPr>
              <a:t>The objectives and purpose</a:t>
            </a:r>
            <a:endParaRPr lang="en-US" sz="6000" dirty="0">
              <a:solidFill>
                <a:srgbClr val="002060"/>
              </a:solidFill>
            </a:endParaRPr>
          </a:p>
          <a:p>
            <a:pPr lvl="1"/>
            <a:r>
              <a:rPr lang="en-US" sz="6000" b="1" dirty="0">
                <a:solidFill>
                  <a:srgbClr val="002060"/>
                </a:solidFill>
              </a:rPr>
              <a:t>Organization and equipment needed</a:t>
            </a:r>
            <a:endParaRPr lang="en-US" sz="6000" dirty="0">
              <a:solidFill>
                <a:srgbClr val="002060"/>
              </a:solidFill>
            </a:endParaRPr>
          </a:p>
          <a:p>
            <a:pPr lvl="1"/>
            <a:r>
              <a:rPr lang="en-US" sz="6000" b="1" dirty="0">
                <a:solidFill>
                  <a:srgbClr val="002060"/>
                </a:solidFill>
              </a:rPr>
              <a:t>Administrative issues</a:t>
            </a:r>
            <a:endParaRPr lang="en-US" sz="6000" dirty="0">
              <a:solidFill>
                <a:srgbClr val="002060"/>
              </a:solidFill>
            </a:endParaRPr>
          </a:p>
          <a:p>
            <a:pPr lvl="1"/>
            <a:r>
              <a:rPr lang="en-US" sz="6000" b="1" dirty="0">
                <a:solidFill>
                  <a:srgbClr val="002060"/>
                </a:solidFill>
              </a:rPr>
              <a:t>Reiterate why we are here; swimming, season, sports, life</a:t>
            </a:r>
            <a:endParaRPr lang="en-US" sz="6000" dirty="0">
              <a:solidFill>
                <a:srgbClr val="002060"/>
              </a:solidFill>
            </a:endParaRPr>
          </a:p>
          <a:p>
            <a:pPr>
              <a:buNone/>
            </a:pPr>
            <a:r>
              <a:rPr lang="en-US" sz="6000" b="1" dirty="0">
                <a:solidFill>
                  <a:srgbClr val="002060"/>
                </a:solidFill>
              </a:rPr>
              <a:t> </a:t>
            </a:r>
            <a:endParaRPr lang="en-US" sz="6000" dirty="0">
              <a:solidFill>
                <a:srgbClr val="002060"/>
              </a:solidFill>
            </a:endParaRPr>
          </a:p>
          <a:p>
            <a:pPr lvl="0"/>
            <a:r>
              <a:rPr lang="en-US" sz="6000" b="1" dirty="0">
                <a:solidFill>
                  <a:srgbClr val="002060"/>
                </a:solidFill>
              </a:rPr>
              <a:t>Get in as a group/team </a:t>
            </a:r>
            <a:r>
              <a:rPr lang="en-US" sz="6000" b="1" i="1" dirty="0">
                <a:solidFill>
                  <a:srgbClr val="002060"/>
                </a:solidFill>
              </a:rPr>
              <a:t>(no individuals)</a:t>
            </a:r>
            <a:r>
              <a:rPr lang="en-US" sz="6000" b="1" dirty="0">
                <a:solidFill>
                  <a:srgbClr val="002060"/>
                </a:solidFill>
              </a:rPr>
              <a:t> </a:t>
            </a:r>
            <a:endParaRPr lang="en-US" sz="6000" dirty="0">
              <a:solidFill>
                <a:srgbClr val="002060"/>
              </a:solidFill>
            </a:endParaRPr>
          </a:p>
          <a:p>
            <a:pPr>
              <a:buNone/>
            </a:pPr>
            <a:r>
              <a:rPr lang="en-US" sz="6000" b="1" dirty="0">
                <a:solidFill>
                  <a:srgbClr val="002060"/>
                </a:solidFill>
              </a:rPr>
              <a:t> </a:t>
            </a:r>
            <a:endParaRPr lang="en-US" sz="6000" dirty="0">
              <a:solidFill>
                <a:srgbClr val="002060"/>
              </a:solidFill>
            </a:endParaRPr>
          </a:p>
          <a:p>
            <a:pPr lvl="0"/>
            <a:r>
              <a:rPr lang="en-US" sz="6000" b="1" dirty="0">
                <a:solidFill>
                  <a:srgbClr val="002060"/>
                </a:solidFill>
              </a:rPr>
              <a:t>Always have each swimmer in the proper lane for the right reason</a:t>
            </a:r>
            <a:endParaRPr lang="en-US" sz="6000" dirty="0">
              <a:solidFill>
                <a:srgbClr val="002060"/>
              </a:solidFill>
            </a:endParaRPr>
          </a:p>
          <a:p>
            <a:pPr lvl="0"/>
            <a:endParaRPr lang="en-US" sz="6000" b="1" dirty="0">
              <a:solidFill>
                <a:srgbClr val="002060"/>
              </a:solidFill>
            </a:endParaRPr>
          </a:p>
          <a:p>
            <a:pPr lvl="0"/>
            <a:r>
              <a:rPr lang="en-US" sz="6000" b="1" dirty="0">
                <a:solidFill>
                  <a:srgbClr val="002060"/>
                </a:solidFill>
              </a:rPr>
              <a:t>Rotate swimmers based on set objective (get them out on the deck)</a:t>
            </a:r>
            <a:endParaRPr lang="en-US" sz="6000" dirty="0">
              <a:solidFill>
                <a:srgbClr val="002060"/>
              </a:solidFill>
            </a:endParaRPr>
          </a:p>
          <a:p>
            <a:pPr lvl="1"/>
            <a:r>
              <a:rPr lang="en-US" sz="6000" b="1" dirty="0">
                <a:solidFill>
                  <a:srgbClr val="002060"/>
                </a:solidFill>
              </a:rPr>
              <a:t>Heats (drills/technique/speed)</a:t>
            </a:r>
            <a:endParaRPr lang="en-US" sz="6000" dirty="0">
              <a:solidFill>
                <a:srgbClr val="002060"/>
              </a:solidFill>
            </a:endParaRPr>
          </a:p>
          <a:p>
            <a:pPr lvl="1"/>
            <a:r>
              <a:rPr lang="en-US" sz="6000" b="1" dirty="0">
                <a:solidFill>
                  <a:srgbClr val="002060"/>
                </a:solidFill>
              </a:rPr>
              <a:t>Stroke Groups (match up)</a:t>
            </a:r>
            <a:endParaRPr lang="en-US" sz="6000" dirty="0">
              <a:solidFill>
                <a:srgbClr val="002060"/>
              </a:solidFill>
            </a:endParaRPr>
          </a:p>
          <a:p>
            <a:pPr lvl="1"/>
            <a:r>
              <a:rPr lang="en-US" sz="6000" b="1" dirty="0">
                <a:solidFill>
                  <a:srgbClr val="002060"/>
                </a:solidFill>
              </a:rPr>
              <a:t>Random (count off – team building)</a:t>
            </a:r>
            <a:endParaRPr lang="en-US" sz="6000" dirty="0">
              <a:solidFill>
                <a:srgbClr val="002060"/>
              </a:solidFill>
            </a:endParaRPr>
          </a:p>
          <a:p>
            <a:pPr lvl="1"/>
            <a:r>
              <a:rPr lang="en-US" sz="6000" b="1" dirty="0">
                <a:solidFill>
                  <a:srgbClr val="002060"/>
                </a:solidFill>
              </a:rPr>
              <a:t>Mix ages, gender, group (forced separation)</a:t>
            </a:r>
            <a:endParaRPr lang="en-US" sz="6000" dirty="0">
              <a:solidFill>
                <a:srgbClr val="002060"/>
              </a:solidFill>
            </a:endParaRPr>
          </a:p>
          <a:p>
            <a:pPr lvl="1"/>
            <a:r>
              <a:rPr lang="en-US" sz="6000" b="1" dirty="0">
                <a:solidFill>
                  <a:srgbClr val="002060"/>
                </a:solidFill>
              </a:rPr>
              <a:t>Interval (threshold/endurance)</a:t>
            </a:r>
            <a:endParaRPr lang="en-US" sz="6000" dirty="0">
              <a:solidFill>
                <a:srgbClr val="002060"/>
              </a:solidFill>
            </a:endParaRPr>
          </a:p>
          <a:p>
            <a:pPr lvl="1"/>
            <a:r>
              <a:rPr lang="en-US" sz="6000" b="1" dirty="0">
                <a:solidFill>
                  <a:srgbClr val="002060"/>
                </a:solidFill>
              </a:rPr>
              <a:t>Game</a:t>
            </a:r>
            <a:endParaRPr lang="en-US" sz="6000" dirty="0">
              <a:solidFill>
                <a:srgbClr val="002060"/>
              </a:solidFill>
            </a:endParaRPr>
          </a:p>
          <a:p>
            <a:pPr lvl="1"/>
            <a:r>
              <a:rPr lang="en-US" sz="6000" b="1" dirty="0">
                <a:solidFill>
                  <a:srgbClr val="002060"/>
                </a:solidFill>
              </a:rPr>
              <a:t>Challenge</a:t>
            </a:r>
            <a:endParaRPr lang="en-US" sz="6000" dirty="0">
              <a:solidFill>
                <a:srgbClr val="002060"/>
              </a:solidFill>
            </a:endParaRPr>
          </a:p>
          <a:p>
            <a:pPr>
              <a:buNone/>
            </a:pPr>
            <a:r>
              <a:rPr lang="en-US" sz="6000" b="1" dirty="0">
                <a:solidFill>
                  <a:srgbClr val="002060"/>
                </a:solidFill>
              </a:rPr>
              <a:t> </a:t>
            </a:r>
            <a:endParaRPr lang="en-US" sz="6000" dirty="0">
              <a:solidFill>
                <a:srgbClr val="002060"/>
              </a:solidFill>
            </a:endParaRPr>
          </a:p>
          <a:p>
            <a:pPr>
              <a:buNone/>
            </a:pPr>
            <a:endParaRPr lang="en-US" sz="6000"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1600200"/>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0AC4F74F-622A-4FC0-843B-D3A315D45B90}" type="slidenum">
              <a:rPr lang="en-US" smtClean="0"/>
              <a:pPr/>
              <a:t>123</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Continued</a:t>
            </a:r>
          </a:p>
        </p:txBody>
      </p:sp>
      <p:sp>
        <p:nvSpPr>
          <p:cNvPr id="3" name="Content Placeholder 2"/>
          <p:cNvSpPr>
            <a:spLocks noGrp="1"/>
          </p:cNvSpPr>
          <p:nvPr>
            <p:ph idx="1"/>
          </p:nvPr>
        </p:nvSpPr>
        <p:spPr>
          <a:xfrm>
            <a:off x="304800" y="1676400"/>
            <a:ext cx="6172200" cy="6858000"/>
          </a:xfrm>
        </p:spPr>
        <p:txBody>
          <a:bodyPr>
            <a:normAutofit fontScale="40000" lnSpcReduction="20000"/>
          </a:bodyPr>
          <a:lstStyle/>
          <a:p>
            <a:r>
              <a:rPr lang="en-US" sz="6000" b="1" dirty="0">
                <a:solidFill>
                  <a:schemeClr val="accent2">
                    <a:lumMod val="75000"/>
                  </a:schemeClr>
                </a:solidFill>
              </a:rPr>
              <a:t>Constantly monitor the swimmer’s:</a:t>
            </a:r>
          </a:p>
          <a:p>
            <a:pPr lvl="1"/>
            <a:r>
              <a:rPr lang="en-US" sz="6000" b="1" dirty="0">
                <a:solidFill>
                  <a:srgbClr val="002060"/>
                </a:solidFill>
              </a:rPr>
              <a:t>Focus</a:t>
            </a:r>
          </a:p>
          <a:p>
            <a:pPr lvl="1"/>
            <a:r>
              <a:rPr lang="en-US" sz="6000" b="1" dirty="0">
                <a:solidFill>
                  <a:srgbClr val="002060"/>
                </a:solidFill>
              </a:rPr>
              <a:t>Integrity</a:t>
            </a:r>
          </a:p>
          <a:p>
            <a:pPr lvl="1"/>
            <a:r>
              <a:rPr lang="en-US" sz="6000" b="1" dirty="0">
                <a:solidFill>
                  <a:srgbClr val="002060"/>
                </a:solidFill>
              </a:rPr>
              <a:t>Work ethic</a:t>
            </a:r>
          </a:p>
          <a:p>
            <a:pPr lvl="1"/>
            <a:r>
              <a:rPr lang="en-US" sz="6000" b="1" dirty="0">
                <a:solidFill>
                  <a:srgbClr val="002060"/>
                </a:solidFill>
              </a:rPr>
              <a:t>Body language</a:t>
            </a:r>
          </a:p>
          <a:p>
            <a:pPr lvl="1"/>
            <a:r>
              <a:rPr lang="en-US" sz="6000" b="1" dirty="0">
                <a:solidFill>
                  <a:srgbClr val="002060"/>
                </a:solidFill>
              </a:rPr>
              <a:t>Response to coaches</a:t>
            </a:r>
          </a:p>
          <a:p>
            <a:pPr lvl="1"/>
            <a:r>
              <a:rPr lang="en-US" sz="6000" b="1" dirty="0">
                <a:solidFill>
                  <a:srgbClr val="002060"/>
                </a:solidFill>
              </a:rPr>
              <a:t>Response to the workout</a:t>
            </a:r>
          </a:p>
          <a:p>
            <a:pPr lvl="1"/>
            <a:r>
              <a:rPr lang="en-US" sz="6000" b="1" dirty="0">
                <a:solidFill>
                  <a:srgbClr val="002060"/>
                </a:solidFill>
              </a:rPr>
              <a:t>Response to teammates.</a:t>
            </a:r>
            <a:endParaRPr lang="en-US" sz="6000" dirty="0">
              <a:solidFill>
                <a:srgbClr val="002060"/>
              </a:solidFill>
            </a:endParaRPr>
          </a:p>
          <a:p>
            <a:pPr lvl="2"/>
            <a:r>
              <a:rPr lang="en-US" sz="6000" b="1" dirty="0">
                <a:solidFill>
                  <a:srgbClr val="0070C0"/>
                </a:solidFill>
              </a:rPr>
              <a:t>Stopping</a:t>
            </a:r>
          </a:p>
          <a:p>
            <a:pPr lvl="2"/>
            <a:r>
              <a:rPr lang="en-US" sz="6000" b="1" dirty="0">
                <a:solidFill>
                  <a:srgbClr val="0070C0"/>
                </a:solidFill>
              </a:rPr>
              <a:t>Talking</a:t>
            </a:r>
            <a:endParaRPr lang="en-US" sz="6000" dirty="0">
              <a:solidFill>
                <a:srgbClr val="0070C0"/>
              </a:solidFill>
            </a:endParaRPr>
          </a:p>
          <a:p>
            <a:pPr lvl="2"/>
            <a:r>
              <a:rPr lang="en-US" sz="6000" b="1" dirty="0">
                <a:solidFill>
                  <a:srgbClr val="0070C0"/>
                </a:solidFill>
              </a:rPr>
              <a:t>Watching clock</a:t>
            </a:r>
            <a:endParaRPr lang="en-US" sz="6000" dirty="0">
              <a:solidFill>
                <a:srgbClr val="0070C0"/>
              </a:solidFill>
            </a:endParaRPr>
          </a:p>
          <a:p>
            <a:pPr lvl="2"/>
            <a:r>
              <a:rPr lang="en-US" sz="6000" b="1" dirty="0">
                <a:solidFill>
                  <a:srgbClr val="0070C0"/>
                </a:solidFill>
              </a:rPr>
              <a:t>Focus, eye contact, support of teammates</a:t>
            </a:r>
            <a:endParaRPr lang="en-US" sz="6000" dirty="0">
              <a:solidFill>
                <a:srgbClr val="0070C0"/>
              </a:solidFill>
            </a:endParaRPr>
          </a:p>
          <a:p>
            <a:pPr lvl="2"/>
            <a:r>
              <a:rPr lang="en-US" sz="6000" b="1" dirty="0">
                <a:solidFill>
                  <a:srgbClr val="0070C0"/>
                </a:solidFill>
              </a:rPr>
              <a:t>Streamline, Stroke Drill, Stroke Rate, Heart Rate 			</a:t>
            </a:r>
            <a:endParaRPr lang="en-US" sz="6000" dirty="0">
              <a:solidFill>
                <a:srgbClr val="0070C0"/>
              </a:solidFill>
            </a:endParaRPr>
          </a:p>
          <a:p>
            <a:pPr>
              <a:buNone/>
            </a:pPr>
            <a:r>
              <a:rPr lang="en-US" sz="6000" b="1" dirty="0">
                <a:solidFill>
                  <a:srgbClr val="0070C0"/>
                </a:solidFill>
              </a:rPr>
              <a:t> </a:t>
            </a:r>
            <a:endParaRPr lang="en-US" sz="6000" dirty="0">
              <a:solidFill>
                <a:srgbClr val="0070C0"/>
              </a:solidFill>
            </a:endParaRPr>
          </a:p>
          <a:p>
            <a:r>
              <a:rPr lang="en-US" sz="6000" b="1" dirty="0">
                <a:solidFill>
                  <a:schemeClr val="accent3">
                    <a:lumMod val="50000"/>
                  </a:schemeClr>
                </a:solidFill>
              </a:rPr>
              <a:t>Be willing and ready to alter or change the workout to improve quality. </a:t>
            </a:r>
            <a:endParaRPr lang="en-US" sz="6000" dirty="0">
              <a:solidFill>
                <a:schemeClr val="accent3">
                  <a:lumMod val="50000"/>
                </a:schemeClr>
              </a:solidFill>
            </a:endParaRPr>
          </a:p>
          <a:p>
            <a:pPr>
              <a:buNone/>
            </a:pPr>
            <a:r>
              <a:rPr lang="en-US" sz="6000" b="1" dirty="0">
                <a:solidFill>
                  <a:srgbClr val="002060"/>
                </a:solidFill>
              </a:rPr>
              <a:t> </a:t>
            </a:r>
            <a:endParaRPr lang="en-US" sz="6000" dirty="0">
              <a:solidFill>
                <a:srgbClr val="002060"/>
              </a:solidFill>
            </a:endParaRPr>
          </a:p>
          <a:p>
            <a:endParaRPr lang="en-US" dirty="0"/>
          </a:p>
        </p:txBody>
      </p:sp>
      <p:sp>
        <p:nvSpPr>
          <p:cNvPr id="4" name="Footer Placeholder 3"/>
          <p:cNvSpPr>
            <a:spLocks noGrp="1"/>
          </p:cNvSpPr>
          <p:nvPr>
            <p:ph type="ftr" sz="quarter" idx="11"/>
          </p:nvPr>
        </p:nvSpPr>
        <p:spPr/>
        <p:txBody>
          <a:bodyPr/>
          <a:lstStyle/>
          <a:p>
            <a:r>
              <a:rPr lang="en-US"/>
              <a:t>Orinda Aquatics</a:t>
            </a:r>
            <a:endParaRPr lang="en-US"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124</a:t>
            </a:fld>
            <a:endParaRPr lang="en-US" dirty="0"/>
          </a:p>
        </p:txBody>
      </p:sp>
      <p:pic>
        <p:nvPicPr>
          <p:cNvPr id="6" name="Picture 5" descr="Thanksgiving 2006 051.jpg"/>
          <p:cNvPicPr>
            <a:picLocks noChangeAspect="1"/>
          </p:cNvPicPr>
          <p:nvPr/>
        </p:nvPicPr>
        <p:blipFill>
          <a:blip r:embed="rId2" cstate="print"/>
          <a:stretch>
            <a:fillRect/>
          </a:stretch>
        </p:blipFill>
        <p:spPr>
          <a:xfrm>
            <a:off x="4495800" y="2590800"/>
            <a:ext cx="2057400" cy="2743200"/>
          </a:xfrm>
          <a:prstGeom prst="rect">
            <a:avLst/>
          </a:prstGeom>
          <a:ln>
            <a:noFill/>
          </a:ln>
          <a:effectLst>
            <a:softEdge rad="112500"/>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6172200" cy="762000"/>
          </a:xfrm>
        </p:spPr>
        <p:txBody>
          <a:bodyPr>
            <a:noAutofit/>
          </a:bodyPr>
          <a:lstStyle/>
          <a:p>
            <a:r>
              <a:rPr lang="en-US" sz="3600" b="1" dirty="0">
                <a:solidFill>
                  <a:schemeClr val="accent2">
                    <a:lumMod val="75000"/>
                  </a:schemeClr>
                </a:solidFill>
              </a:rPr>
              <a:t>Workout Rotation</a:t>
            </a:r>
            <a:br>
              <a:rPr lang="en-US" sz="3600" b="1" dirty="0">
                <a:solidFill>
                  <a:schemeClr val="accent2">
                    <a:lumMod val="75000"/>
                  </a:schemeClr>
                </a:solidFill>
              </a:rPr>
            </a:br>
            <a:r>
              <a:rPr lang="en-US" sz="1800" b="1" dirty="0">
                <a:solidFill>
                  <a:schemeClr val="accent2">
                    <a:lumMod val="75000"/>
                  </a:schemeClr>
                </a:solidFill>
              </a:rPr>
              <a:t>Kids are moved (organization) depending on set/focus</a:t>
            </a:r>
          </a:p>
        </p:txBody>
      </p:sp>
      <p:pic>
        <p:nvPicPr>
          <p:cNvPr id="6" name="Content Placeholder 5" descr="Command WO.jpg"/>
          <p:cNvPicPr>
            <a:picLocks noGrp="1" noChangeAspect="1"/>
          </p:cNvPicPr>
          <p:nvPr>
            <p:ph idx="1"/>
          </p:nvPr>
        </p:nvPicPr>
        <p:blipFill>
          <a:blip r:embed="rId2" cstate="print"/>
          <a:stretch>
            <a:fillRect/>
          </a:stretch>
        </p:blipFill>
        <p:spPr>
          <a:xfrm>
            <a:off x="0" y="1143000"/>
            <a:ext cx="6858000" cy="7497752"/>
          </a:xfrm>
        </p:spPr>
      </p:pic>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125</a:t>
            </a:fld>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172200" cy="853016"/>
          </a:xfrm>
        </p:spPr>
        <p:txBody>
          <a:bodyPr>
            <a:normAutofit fontScale="90000"/>
          </a:bodyPr>
          <a:lstStyle/>
          <a:p>
            <a:r>
              <a:rPr lang="en-US" b="1" dirty="0">
                <a:solidFill>
                  <a:schemeClr val="accent2">
                    <a:lumMod val="75000"/>
                  </a:schemeClr>
                </a:solidFill>
              </a:rPr>
              <a:t>Swimmer Notes</a:t>
            </a:r>
            <a:br>
              <a:rPr lang="en-US" b="1" dirty="0">
                <a:solidFill>
                  <a:schemeClr val="accent2">
                    <a:lumMod val="75000"/>
                  </a:schemeClr>
                </a:solidFill>
              </a:rPr>
            </a:br>
            <a:r>
              <a:rPr lang="en-US" sz="1800" b="1" dirty="0">
                <a:solidFill>
                  <a:srgbClr val="002060"/>
                </a:solidFill>
              </a:rPr>
              <a:t>an expansive spreadsheet with notes, goals, evaluations, etc.</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126</a:t>
            </a:fld>
            <a:endParaRPr lang="en-US" dirty="0"/>
          </a:p>
        </p:txBody>
      </p:sp>
      <p:pic>
        <p:nvPicPr>
          <p:cNvPr id="9" name="Picture 8" descr="Notes.jpg"/>
          <p:cNvPicPr>
            <a:picLocks noChangeAspect="1"/>
          </p:cNvPicPr>
          <p:nvPr/>
        </p:nvPicPr>
        <p:blipFill>
          <a:blip r:embed="rId2" cstate="print"/>
          <a:stretch>
            <a:fillRect/>
          </a:stretch>
        </p:blipFill>
        <p:spPr>
          <a:xfrm>
            <a:off x="152400" y="1295400"/>
            <a:ext cx="6553200" cy="7464716"/>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solidFill>
                  <a:schemeClr val="accent2">
                    <a:lumMod val="75000"/>
                  </a:schemeClr>
                </a:solidFill>
              </a:rPr>
            </a:br>
            <a:br>
              <a:rPr lang="en-US" b="1" dirty="0">
                <a:solidFill>
                  <a:schemeClr val="accent2">
                    <a:lumMod val="75000"/>
                  </a:schemeClr>
                </a:solidFill>
              </a:rPr>
            </a:br>
            <a:r>
              <a:rPr lang="en-US" b="1" dirty="0">
                <a:solidFill>
                  <a:schemeClr val="accent2">
                    <a:lumMod val="75000"/>
                  </a:schemeClr>
                </a:solidFill>
              </a:rPr>
              <a:t>Weekly Training Plan</a:t>
            </a:r>
            <a:r>
              <a:rPr lang="en-US" b="1" dirty="0">
                <a:solidFill>
                  <a:srgbClr val="002060"/>
                </a:solidFill>
              </a:rPr>
              <a:t> </a:t>
            </a:r>
            <a:br>
              <a:rPr lang="en-US" b="1" dirty="0">
                <a:solidFill>
                  <a:srgbClr val="002060"/>
                </a:solidFill>
              </a:rPr>
            </a:br>
            <a:r>
              <a:rPr lang="en-US" sz="2700" b="1" dirty="0">
                <a:solidFill>
                  <a:srgbClr val="002060"/>
                </a:solidFill>
              </a:rPr>
              <a:t>Sample weekly training plan </a:t>
            </a:r>
            <a:br>
              <a:rPr lang="en-US" sz="2700" b="1" dirty="0">
                <a:solidFill>
                  <a:schemeClr val="accent2">
                    <a:lumMod val="75000"/>
                  </a:schemeClr>
                </a:solidFill>
              </a:rPr>
            </a:br>
            <a:br>
              <a:rPr lang="en-US" b="1" dirty="0">
                <a:solidFill>
                  <a:schemeClr val="accent2">
                    <a:lumMod val="75000"/>
                  </a:schemeClr>
                </a:solidFill>
              </a:rPr>
            </a:br>
            <a:endParaRPr lang="en-US" b="1" dirty="0">
              <a:solidFill>
                <a:schemeClr val="accent2">
                  <a:lumMod val="75000"/>
                </a:schemeClr>
              </a:solidFill>
            </a:endParaRPr>
          </a:p>
        </p:txBody>
      </p:sp>
      <p:pic>
        <p:nvPicPr>
          <p:cNvPr id="6" name="Content Placeholder 5" descr="Week Plan.jpg"/>
          <p:cNvPicPr>
            <a:picLocks noGrp="1" noChangeAspect="1"/>
          </p:cNvPicPr>
          <p:nvPr>
            <p:ph idx="1"/>
          </p:nvPr>
        </p:nvPicPr>
        <p:blipFill>
          <a:blip r:embed="rId2" cstate="print"/>
          <a:stretch>
            <a:fillRect/>
          </a:stretch>
        </p:blipFill>
        <p:spPr>
          <a:xfrm>
            <a:off x="152400" y="2209800"/>
            <a:ext cx="6475803" cy="3962401"/>
          </a:xfrm>
        </p:spPr>
      </p:pic>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127</a:t>
            </a:fld>
            <a:endParaRPr lang="en-US" dirty="0"/>
          </a:p>
        </p:txBody>
      </p:sp>
      <p:sp>
        <p:nvSpPr>
          <p:cNvPr id="7" name="TextBox 6"/>
          <p:cNvSpPr txBox="1"/>
          <p:nvPr/>
        </p:nvSpPr>
        <p:spPr>
          <a:xfrm>
            <a:off x="152400" y="6705600"/>
            <a:ext cx="6553200" cy="830997"/>
          </a:xfrm>
          <a:prstGeom prst="rect">
            <a:avLst/>
          </a:prstGeom>
          <a:noFill/>
        </p:spPr>
        <p:txBody>
          <a:bodyPr wrap="square" rtlCol="0">
            <a:spAutoFit/>
          </a:bodyPr>
          <a:lstStyle/>
          <a:p>
            <a:pPr algn="ctr"/>
            <a:r>
              <a:rPr lang="en-US" sz="2400" b="1" dirty="0">
                <a:solidFill>
                  <a:srgbClr val="002060"/>
                </a:solidFill>
              </a:rPr>
              <a:t>A weekly schedule of coaching assignments and focus will help with planning.</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6172200" cy="1524000"/>
          </a:xfrm>
        </p:spPr>
        <p:txBody>
          <a:bodyPr>
            <a:normAutofit fontScale="90000"/>
          </a:bodyPr>
          <a:lstStyle/>
          <a:p>
            <a:r>
              <a:rPr lang="en-US" b="1" dirty="0">
                <a:solidFill>
                  <a:schemeClr val="accent2">
                    <a:lumMod val="75000"/>
                  </a:schemeClr>
                </a:solidFill>
              </a:rPr>
              <a:t>Swimmer Training Plan</a:t>
            </a:r>
            <a:br>
              <a:rPr lang="en-US" b="1" dirty="0">
                <a:solidFill>
                  <a:schemeClr val="accent2">
                    <a:lumMod val="75000"/>
                  </a:schemeClr>
                </a:solidFill>
              </a:rPr>
            </a:br>
            <a:r>
              <a:rPr lang="en-US" sz="2700" b="1" dirty="0">
                <a:solidFill>
                  <a:srgbClr val="002060"/>
                </a:solidFill>
              </a:rPr>
              <a:t>Sample swimmer notes</a:t>
            </a:r>
            <a:br>
              <a:rPr lang="en-US" sz="2700" b="1" dirty="0">
                <a:solidFill>
                  <a:srgbClr val="002060"/>
                </a:solidFill>
              </a:rPr>
            </a:br>
            <a:endParaRPr lang="en-US" sz="2700" b="1" dirty="0">
              <a:solidFill>
                <a:srgbClr val="002060"/>
              </a:solidFill>
            </a:endParaRPr>
          </a:p>
        </p:txBody>
      </p:sp>
      <p:pic>
        <p:nvPicPr>
          <p:cNvPr id="6" name="Content Placeholder 5" descr="Training Plan.jpg"/>
          <p:cNvPicPr>
            <a:picLocks noGrp="1" noChangeAspect="1"/>
          </p:cNvPicPr>
          <p:nvPr>
            <p:ph idx="1"/>
          </p:nvPr>
        </p:nvPicPr>
        <p:blipFill>
          <a:blip r:embed="rId2" cstate="print"/>
          <a:stretch>
            <a:fillRect/>
          </a:stretch>
        </p:blipFill>
        <p:spPr>
          <a:xfrm>
            <a:off x="0" y="2286000"/>
            <a:ext cx="6604615" cy="3733800"/>
          </a:xfrm>
        </p:spPr>
      </p:pic>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128</a:t>
            </a:fld>
            <a:endParaRPr lang="en-US" dirty="0"/>
          </a:p>
        </p:txBody>
      </p:sp>
      <p:sp>
        <p:nvSpPr>
          <p:cNvPr id="8" name="TextBox 7"/>
          <p:cNvSpPr txBox="1"/>
          <p:nvPr/>
        </p:nvSpPr>
        <p:spPr>
          <a:xfrm>
            <a:off x="152400" y="6324600"/>
            <a:ext cx="6477000" cy="1107996"/>
          </a:xfrm>
          <a:prstGeom prst="rect">
            <a:avLst/>
          </a:prstGeom>
          <a:noFill/>
        </p:spPr>
        <p:txBody>
          <a:bodyPr wrap="square" rtlCol="0">
            <a:spAutoFit/>
          </a:bodyPr>
          <a:lstStyle/>
          <a:p>
            <a:pPr algn="ctr"/>
            <a:r>
              <a:rPr lang="en-US" sz="2200" b="1" dirty="0">
                <a:solidFill>
                  <a:srgbClr val="002060"/>
                </a:solidFill>
              </a:rPr>
              <a:t>If you have the time and ability to do so, a detailed sheet per swimmer will help with tracking of stroke development and workout performance.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29216"/>
          </a:xfrm>
        </p:spPr>
        <p:txBody>
          <a:bodyPr/>
          <a:lstStyle/>
          <a:p>
            <a:r>
              <a:rPr lang="en-US" b="1" dirty="0">
                <a:solidFill>
                  <a:schemeClr val="accent2">
                    <a:lumMod val="75000"/>
                  </a:schemeClr>
                </a:solidFill>
              </a:rPr>
              <a:t>Meet Management</a:t>
            </a:r>
          </a:p>
        </p:txBody>
      </p:sp>
      <p:sp>
        <p:nvSpPr>
          <p:cNvPr id="3" name="Content Placeholder 2"/>
          <p:cNvSpPr>
            <a:spLocks noGrp="1"/>
          </p:cNvSpPr>
          <p:nvPr>
            <p:ph idx="1"/>
          </p:nvPr>
        </p:nvSpPr>
        <p:spPr>
          <a:xfrm>
            <a:off x="228600" y="1371600"/>
            <a:ext cx="6172200" cy="6248400"/>
          </a:xfrm>
        </p:spPr>
        <p:txBody>
          <a:bodyPr>
            <a:noAutofit/>
          </a:bodyPr>
          <a:lstStyle/>
          <a:p>
            <a:r>
              <a:rPr lang="en-US" sz="1800" b="1" dirty="0">
                <a:solidFill>
                  <a:srgbClr val="0070C0"/>
                </a:solidFill>
              </a:rPr>
              <a:t>Structure</a:t>
            </a:r>
          </a:p>
          <a:p>
            <a:pPr lvl="1"/>
            <a:r>
              <a:rPr lang="en-US" sz="1800" b="1" dirty="0">
                <a:solidFill>
                  <a:srgbClr val="002060"/>
                </a:solidFill>
              </a:rPr>
              <a:t>Entries</a:t>
            </a:r>
          </a:p>
          <a:p>
            <a:pPr lvl="1"/>
            <a:r>
              <a:rPr lang="en-US" sz="1800" b="1" dirty="0">
                <a:solidFill>
                  <a:srgbClr val="002060"/>
                </a:solidFill>
              </a:rPr>
              <a:t>Arrival</a:t>
            </a:r>
          </a:p>
          <a:p>
            <a:pPr lvl="1"/>
            <a:r>
              <a:rPr lang="en-US" sz="1800" b="1" dirty="0">
                <a:solidFill>
                  <a:srgbClr val="002060"/>
                </a:solidFill>
              </a:rPr>
              <a:t>Stretch</a:t>
            </a:r>
          </a:p>
          <a:p>
            <a:pPr lvl="1"/>
            <a:r>
              <a:rPr lang="en-US" sz="1800" b="1" dirty="0">
                <a:solidFill>
                  <a:srgbClr val="002060"/>
                </a:solidFill>
              </a:rPr>
              <a:t>Meeting</a:t>
            </a:r>
          </a:p>
          <a:p>
            <a:pPr lvl="1"/>
            <a:r>
              <a:rPr lang="en-US" sz="1800" b="1" dirty="0">
                <a:solidFill>
                  <a:srgbClr val="002060"/>
                </a:solidFill>
              </a:rPr>
              <a:t>Warm-up</a:t>
            </a:r>
          </a:p>
          <a:p>
            <a:pPr lvl="1"/>
            <a:r>
              <a:rPr lang="en-US" sz="1800" b="1" dirty="0">
                <a:solidFill>
                  <a:srgbClr val="002060"/>
                </a:solidFill>
              </a:rPr>
              <a:t>Meeting</a:t>
            </a:r>
          </a:p>
          <a:p>
            <a:r>
              <a:rPr lang="en-US" sz="1800" b="1" dirty="0">
                <a:solidFill>
                  <a:srgbClr val="0070C0"/>
                </a:solidFill>
              </a:rPr>
              <a:t>Racing</a:t>
            </a:r>
          </a:p>
          <a:p>
            <a:pPr lvl="1"/>
            <a:r>
              <a:rPr lang="en-US" sz="1800" b="1" dirty="0">
                <a:solidFill>
                  <a:srgbClr val="002060"/>
                </a:solidFill>
              </a:rPr>
              <a:t>Check in with coach</a:t>
            </a:r>
          </a:p>
          <a:p>
            <a:pPr lvl="1"/>
            <a:r>
              <a:rPr lang="en-US" sz="1800" b="1" dirty="0">
                <a:solidFill>
                  <a:srgbClr val="002060"/>
                </a:solidFill>
              </a:rPr>
              <a:t>Race</a:t>
            </a:r>
          </a:p>
          <a:p>
            <a:pPr lvl="1"/>
            <a:r>
              <a:rPr lang="en-US" sz="1800" b="1" dirty="0">
                <a:solidFill>
                  <a:srgbClr val="002060"/>
                </a:solidFill>
              </a:rPr>
              <a:t>Warm-down</a:t>
            </a:r>
          </a:p>
          <a:p>
            <a:pPr lvl="1"/>
            <a:r>
              <a:rPr lang="en-US" sz="1800" b="1" dirty="0">
                <a:solidFill>
                  <a:srgbClr val="002060"/>
                </a:solidFill>
              </a:rPr>
              <a:t>Meet with coach</a:t>
            </a:r>
          </a:p>
          <a:p>
            <a:pPr lvl="1"/>
            <a:r>
              <a:rPr lang="en-US" sz="1800" b="1" dirty="0">
                <a:solidFill>
                  <a:srgbClr val="002060"/>
                </a:solidFill>
              </a:rPr>
              <a:t>ALWAYS positive</a:t>
            </a:r>
          </a:p>
          <a:p>
            <a:pPr lvl="1"/>
            <a:r>
              <a:rPr lang="en-US" sz="1800" b="1" dirty="0">
                <a:solidFill>
                  <a:srgbClr val="002060"/>
                </a:solidFill>
              </a:rPr>
              <a:t>Find value in every swim – to learn and move forward</a:t>
            </a:r>
          </a:p>
          <a:p>
            <a:pPr lvl="1"/>
            <a:r>
              <a:rPr lang="en-US" sz="1800" b="1" dirty="0">
                <a:solidFill>
                  <a:srgbClr val="002060"/>
                </a:solidFill>
              </a:rPr>
              <a:t>Finals – better/faster</a:t>
            </a:r>
          </a:p>
          <a:p>
            <a:pPr lvl="1"/>
            <a:r>
              <a:rPr lang="en-US" sz="1800" b="1" dirty="0">
                <a:solidFill>
                  <a:srgbClr val="002060"/>
                </a:solidFill>
              </a:rPr>
              <a:t>Relays even faster</a:t>
            </a:r>
          </a:p>
          <a:p>
            <a:r>
              <a:rPr lang="en-US" sz="1800" b="1" dirty="0">
                <a:solidFill>
                  <a:srgbClr val="0070C0"/>
                </a:solidFill>
              </a:rPr>
              <a:t>Support team</a:t>
            </a:r>
          </a:p>
          <a:p>
            <a:pPr lvl="1"/>
            <a:r>
              <a:rPr lang="en-US" sz="1800" b="1" dirty="0">
                <a:solidFill>
                  <a:srgbClr val="002060"/>
                </a:solidFill>
              </a:rPr>
              <a:t>Team area</a:t>
            </a:r>
          </a:p>
          <a:p>
            <a:pPr lvl="1"/>
            <a:r>
              <a:rPr lang="en-US" sz="1800" b="1" dirty="0">
                <a:solidFill>
                  <a:srgbClr val="002060"/>
                </a:solidFill>
              </a:rPr>
              <a:t>Positive</a:t>
            </a:r>
          </a:p>
          <a:p>
            <a:pPr lvl="1"/>
            <a:r>
              <a:rPr lang="en-US" sz="1800" b="1" dirty="0">
                <a:solidFill>
                  <a:srgbClr val="002060"/>
                </a:solidFill>
              </a:rPr>
              <a:t>Cheer</a:t>
            </a:r>
          </a:p>
          <a:p>
            <a:pPr lvl="1"/>
            <a:r>
              <a:rPr lang="en-US" sz="1800" b="1" dirty="0">
                <a:solidFill>
                  <a:srgbClr val="002060"/>
                </a:solidFill>
              </a:rPr>
              <a:t>Clean up</a:t>
            </a:r>
          </a:p>
        </p:txBody>
      </p:sp>
      <p:sp>
        <p:nvSpPr>
          <p:cNvPr id="4" name="Footer Placeholder 3"/>
          <p:cNvSpPr>
            <a:spLocks noGrp="1"/>
          </p:cNvSpPr>
          <p:nvPr>
            <p:ph type="ftr" sz="quarter" idx="11"/>
          </p:nvPr>
        </p:nvSpPr>
        <p:spPr/>
        <p:txBody>
          <a:bodyPr/>
          <a:lstStyle/>
          <a:p>
            <a:r>
              <a:rPr lang="en-US"/>
              <a:t>Orinda Aquatics</a:t>
            </a:r>
            <a:endParaRPr lang="en-US"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129</a:t>
            </a:fld>
            <a:endParaRPr lang="en-US" dirty="0"/>
          </a:p>
        </p:txBody>
      </p:sp>
      <p:pic>
        <p:nvPicPr>
          <p:cNvPr id="6" name="Picture 5" descr="Image-5863968-152832275-3-WebLarge_0_e61524eccf4c9e948fd8aaf4efe22eff_1.jpg"/>
          <p:cNvPicPr>
            <a:picLocks noChangeAspect="1"/>
          </p:cNvPicPr>
          <p:nvPr/>
        </p:nvPicPr>
        <p:blipFill>
          <a:blip r:embed="rId2" cstate="print"/>
          <a:stretch>
            <a:fillRect/>
          </a:stretch>
        </p:blipFill>
        <p:spPr>
          <a:xfrm>
            <a:off x="2667000" y="1447800"/>
            <a:ext cx="3200400" cy="2130553"/>
          </a:xfrm>
          <a:prstGeom prst="rect">
            <a:avLst/>
          </a:prstGeom>
          <a:ln>
            <a:noFill/>
          </a:ln>
          <a:effectLst>
            <a:softEdge rad="112500"/>
          </a:effectLst>
        </p:spPr>
      </p:pic>
      <p:pic>
        <p:nvPicPr>
          <p:cNvPr id="8" name="Picture 7" descr="Image-5863968-155544066-2-WebLarge_0_dcbddc07ec1ed7fca7414cb7ebcee646_1.jpg"/>
          <p:cNvPicPr>
            <a:picLocks noChangeAspect="1"/>
          </p:cNvPicPr>
          <p:nvPr/>
        </p:nvPicPr>
        <p:blipFill>
          <a:blip r:embed="rId3" cstate="print"/>
          <a:stretch>
            <a:fillRect/>
          </a:stretch>
        </p:blipFill>
        <p:spPr>
          <a:xfrm>
            <a:off x="3276600" y="6324600"/>
            <a:ext cx="2705918" cy="1801368"/>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727200"/>
            <a:ext cx="6172200" cy="1524000"/>
          </a:xfrm>
        </p:spPr>
        <p:txBody>
          <a:bodyPr>
            <a:noAutofit/>
          </a:bodyPr>
          <a:lstStyle/>
          <a:p>
            <a:r>
              <a:rPr lang="en-US" sz="4800" b="1" dirty="0">
                <a:solidFill>
                  <a:schemeClr val="accent2">
                    <a:lumMod val="75000"/>
                  </a:schemeClr>
                </a:solidFill>
                <a:latin typeface="Andalus" pitchFamily="18" charset="-78"/>
                <a:cs typeface="Andalus" pitchFamily="18" charset="-78"/>
              </a:rPr>
              <a:t>Developing Programs</a:t>
            </a:r>
            <a:br>
              <a:rPr lang="en-US" sz="4800" dirty="0">
                <a:solidFill>
                  <a:schemeClr val="accent2">
                    <a:lumMod val="75000"/>
                  </a:schemeClr>
                </a:solidFill>
                <a:latin typeface="Andalus" pitchFamily="18" charset="-78"/>
                <a:cs typeface="Andalus" pitchFamily="18" charset="-78"/>
              </a:rPr>
            </a:br>
            <a:r>
              <a:rPr lang="en-US" sz="4800" b="1" dirty="0">
                <a:solidFill>
                  <a:srgbClr val="002060"/>
                </a:solidFill>
                <a:latin typeface="Andalus" pitchFamily="18" charset="-78"/>
                <a:cs typeface="Andalus" pitchFamily="18" charset="-78"/>
              </a:rPr>
              <a:t>Building Teams</a:t>
            </a:r>
            <a:br>
              <a:rPr lang="en-US" sz="6000" dirty="0">
                <a:solidFill>
                  <a:srgbClr val="002060"/>
                </a:solidFill>
                <a:latin typeface="Mistral" pitchFamily="66" charset="0"/>
              </a:rPr>
            </a:br>
            <a:endParaRPr lang="en-US" sz="6000" dirty="0">
              <a:solidFill>
                <a:srgbClr val="002060"/>
              </a:solidFill>
              <a:latin typeface="Mistral" pitchFamily="66" charset="0"/>
            </a:endParaRPr>
          </a:p>
        </p:txBody>
      </p:sp>
      <p:pic>
        <p:nvPicPr>
          <p:cNvPr id="4" name="Content Placeholder 3" descr="_DSC2089.jpg"/>
          <p:cNvPicPr>
            <a:picLocks noGrp="1"/>
          </p:cNvPicPr>
          <p:nvPr>
            <p:ph idx="1"/>
          </p:nvPr>
        </p:nvPicPr>
        <p:blipFill>
          <a:blip r:embed="rId2" cstate="print"/>
          <a:stretch>
            <a:fillRect/>
          </a:stretch>
        </p:blipFill>
        <p:spPr>
          <a:xfrm>
            <a:off x="304800" y="3276600"/>
            <a:ext cx="6172200" cy="3886198"/>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13</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6172200" cy="609600"/>
          </a:xfrm>
        </p:spPr>
        <p:txBody>
          <a:bodyPr>
            <a:normAutofit fontScale="90000"/>
          </a:bodyPr>
          <a:lstStyle/>
          <a:p>
            <a:r>
              <a:rPr lang="en-US" b="1" dirty="0">
                <a:solidFill>
                  <a:schemeClr val="accent2">
                    <a:lumMod val="75000"/>
                  </a:schemeClr>
                </a:solidFill>
              </a:rPr>
              <a:t>Staff</a:t>
            </a:r>
          </a:p>
        </p:txBody>
      </p:sp>
      <p:sp>
        <p:nvSpPr>
          <p:cNvPr id="3" name="Content Placeholder 2"/>
          <p:cNvSpPr>
            <a:spLocks noGrp="1"/>
          </p:cNvSpPr>
          <p:nvPr>
            <p:ph idx="1"/>
          </p:nvPr>
        </p:nvSpPr>
        <p:spPr>
          <a:xfrm>
            <a:off x="304800" y="990600"/>
            <a:ext cx="6172200" cy="6034617"/>
          </a:xfrm>
        </p:spPr>
        <p:txBody>
          <a:bodyPr>
            <a:noAutofit/>
          </a:bodyPr>
          <a:lstStyle/>
          <a:p>
            <a:pPr>
              <a:buNone/>
            </a:pPr>
            <a:r>
              <a:rPr lang="en-US" sz="2400" b="1" i="1" dirty="0">
                <a:solidFill>
                  <a:srgbClr val="0070C0"/>
                </a:solidFill>
              </a:rPr>
              <a:t>General:</a:t>
            </a:r>
          </a:p>
          <a:p>
            <a:r>
              <a:rPr lang="en-US" sz="2400" b="1" dirty="0">
                <a:solidFill>
                  <a:srgbClr val="002060"/>
                </a:solidFill>
              </a:rPr>
              <a:t>Like-minded</a:t>
            </a:r>
          </a:p>
          <a:p>
            <a:r>
              <a:rPr lang="en-US" sz="2400" b="1" dirty="0">
                <a:solidFill>
                  <a:srgbClr val="002060"/>
                </a:solidFill>
              </a:rPr>
              <a:t>Pursue same vision/mission/values</a:t>
            </a:r>
          </a:p>
          <a:p>
            <a:r>
              <a:rPr lang="en-US" sz="2400" b="1" dirty="0">
                <a:solidFill>
                  <a:srgbClr val="002060"/>
                </a:solidFill>
              </a:rPr>
              <a:t>Same development philosophy</a:t>
            </a:r>
          </a:p>
          <a:p>
            <a:r>
              <a:rPr lang="en-US" sz="2400" b="1" dirty="0">
                <a:solidFill>
                  <a:srgbClr val="002060"/>
                </a:solidFill>
              </a:rPr>
              <a:t>Meetings</a:t>
            </a:r>
          </a:p>
          <a:p>
            <a:r>
              <a:rPr lang="en-US" sz="2400" b="1" dirty="0">
                <a:solidFill>
                  <a:srgbClr val="002060"/>
                </a:solidFill>
              </a:rPr>
              <a:t>Conference calls</a:t>
            </a:r>
          </a:p>
          <a:p>
            <a:r>
              <a:rPr lang="en-US" sz="2400" b="1" dirty="0">
                <a:solidFill>
                  <a:srgbClr val="002060"/>
                </a:solidFill>
              </a:rPr>
              <a:t>Ongoing dialogue about kids</a:t>
            </a:r>
          </a:p>
          <a:p>
            <a:endParaRPr lang="en-US" sz="2400" b="1" dirty="0"/>
          </a:p>
          <a:p>
            <a:pPr>
              <a:buNone/>
            </a:pPr>
            <a:r>
              <a:rPr lang="en-US" sz="2400" b="1" i="1" dirty="0">
                <a:solidFill>
                  <a:srgbClr val="0070C0"/>
                </a:solidFill>
              </a:rPr>
              <a:t>Workout</a:t>
            </a:r>
          </a:p>
          <a:p>
            <a:r>
              <a:rPr lang="en-US" sz="2400" b="1" dirty="0">
                <a:solidFill>
                  <a:srgbClr val="002060"/>
                </a:solidFill>
              </a:rPr>
              <a:t>Fifteen minutes early</a:t>
            </a:r>
          </a:p>
          <a:p>
            <a:r>
              <a:rPr lang="en-US" sz="2400" b="1" dirty="0">
                <a:solidFill>
                  <a:srgbClr val="002060"/>
                </a:solidFill>
              </a:rPr>
              <a:t>Engage kids</a:t>
            </a:r>
          </a:p>
          <a:p>
            <a:r>
              <a:rPr lang="en-US" sz="2400" b="1" dirty="0">
                <a:solidFill>
                  <a:srgbClr val="002060"/>
                </a:solidFill>
              </a:rPr>
              <a:t>No sitting/professional</a:t>
            </a:r>
          </a:p>
          <a:p>
            <a:r>
              <a:rPr lang="en-US" sz="2400" b="1" dirty="0">
                <a:solidFill>
                  <a:srgbClr val="002060"/>
                </a:solidFill>
              </a:rPr>
              <a:t>High energy/high caring</a:t>
            </a:r>
          </a:p>
          <a:p>
            <a:r>
              <a:rPr lang="en-US" sz="2400" b="1" dirty="0">
                <a:solidFill>
                  <a:srgbClr val="002060"/>
                </a:solidFill>
              </a:rPr>
              <a:t>Connect</a:t>
            </a:r>
          </a:p>
          <a:p>
            <a:pPr lvl="1"/>
            <a:r>
              <a:rPr lang="en-US" sz="2400" b="1" dirty="0">
                <a:solidFill>
                  <a:schemeClr val="accent2">
                    <a:lumMod val="75000"/>
                  </a:schemeClr>
                </a:solidFill>
              </a:rPr>
              <a:t>Personal</a:t>
            </a:r>
          </a:p>
          <a:p>
            <a:pPr lvl="1"/>
            <a:r>
              <a:rPr lang="en-US" sz="2400" b="1" dirty="0">
                <a:solidFill>
                  <a:schemeClr val="accent2">
                    <a:lumMod val="75000"/>
                  </a:schemeClr>
                </a:solidFill>
              </a:rPr>
              <a:t>Technique</a:t>
            </a:r>
          </a:p>
          <a:p>
            <a:pPr lvl="1"/>
            <a:r>
              <a:rPr lang="en-US" sz="2400" b="1" dirty="0">
                <a:solidFill>
                  <a:schemeClr val="accent2">
                    <a:lumMod val="75000"/>
                  </a:schemeClr>
                </a:solidFill>
              </a:rPr>
              <a:t>Training</a:t>
            </a:r>
          </a:p>
        </p:txBody>
      </p:sp>
      <p:pic>
        <p:nvPicPr>
          <p:cNvPr id="28674" name="Picture 2" descr="C:\Users\Owner\AppData\Local\Microsoft\Windows\Temporary Internet Files\Content.IE5\399V08F1\MP900398873[1].jpg"/>
          <p:cNvPicPr>
            <a:picLocks noChangeAspect="1" noChangeArrowheads="1"/>
          </p:cNvPicPr>
          <p:nvPr/>
        </p:nvPicPr>
        <p:blipFill>
          <a:blip r:embed="rId2" cstate="print"/>
          <a:srcRect/>
          <a:stretch>
            <a:fillRect/>
          </a:stretch>
        </p:blipFill>
        <p:spPr bwMode="auto">
          <a:xfrm>
            <a:off x="3886200" y="4419600"/>
            <a:ext cx="2667000" cy="2286000"/>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130</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6172200" cy="6034617"/>
          </a:xfrm>
        </p:spPr>
        <p:txBody>
          <a:bodyPr>
            <a:normAutofit/>
          </a:bodyPr>
          <a:lstStyle/>
          <a:p>
            <a:pPr algn="ctr">
              <a:buNone/>
            </a:pPr>
            <a:r>
              <a:rPr lang="en-US" sz="6600" b="1" dirty="0">
                <a:solidFill>
                  <a:schemeClr val="accent2">
                    <a:lumMod val="75000"/>
                  </a:schemeClr>
                </a:solidFill>
                <a:latin typeface="Andalus" pitchFamily="18" charset="-78"/>
                <a:cs typeface="Andalus" pitchFamily="18" charset="-78"/>
              </a:rPr>
              <a:t>The Borders</a:t>
            </a:r>
          </a:p>
          <a:p>
            <a:pPr algn="ctr">
              <a:buNone/>
            </a:pPr>
            <a:r>
              <a:rPr lang="en-US" sz="4000" b="1" dirty="0">
                <a:solidFill>
                  <a:srgbClr val="002060"/>
                </a:solidFill>
              </a:rPr>
              <a:t>(Framework)</a:t>
            </a:r>
            <a:endParaRPr lang="en-US" sz="4000" dirty="0">
              <a:solidFill>
                <a:srgbClr val="002060"/>
              </a:solidFill>
            </a:endParaRPr>
          </a:p>
        </p:txBody>
      </p:sp>
      <p:pic>
        <p:nvPicPr>
          <p:cNvPr id="4" name="Picture 3" descr="https://encrypted-tbn0.gstatic.com/images?q=tbn:ANd9GcS5kRFrG2TpiI7hKs8OHb9b4qdsQkm5pkBOcMXLI205KyN5aIDG1g"/>
          <p:cNvPicPr/>
          <p:nvPr/>
        </p:nvPicPr>
        <p:blipFill>
          <a:blip r:embed="rId2" cstate="print"/>
          <a:srcRect/>
          <a:stretch>
            <a:fillRect/>
          </a:stretch>
        </p:blipFill>
        <p:spPr bwMode="auto">
          <a:xfrm>
            <a:off x="1066800" y="3962400"/>
            <a:ext cx="4648200" cy="2819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AC4F74F-622A-4FC0-843B-D3A315D45B90}" type="slidenum">
              <a:rPr lang="en-US" smtClean="0"/>
              <a:pPr/>
              <a:t>131</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6019800" cy="8077200"/>
          </a:xfrm>
        </p:spPr>
        <p:txBody>
          <a:bodyPr>
            <a:normAutofit fontScale="40000" lnSpcReduction="20000"/>
          </a:bodyPr>
          <a:lstStyle/>
          <a:p>
            <a:pPr algn="ctr">
              <a:buNone/>
            </a:pPr>
            <a:r>
              <a:rPr lang="en-US" sz="10000" b="1" dirty="0">
                <a:solidFill>
                  <a:schemeClr val="accent2">
                    <a:lumMod val="75000"/>
                  </a:schemeClr>
                </a:solidFill>
                <a:latin typeface="Andalus" pitchFamily="18" charset="-78"/>
                <a:cs typeface="Andalus" pitchFamily="18" charset="-78"/>
              </a:rPr>
              <a:t>1) Integrity</a:t>
            </a:r>
          </a:p>
          <a:p>
            <a:pPr algn="ctr">
              <a:buNone/>
            </a:pPr>
            <a:r>
              <a:rPr lang="en-US" sz="8000" b="1" dirty="0">
                <a:solidFill>
                  <a:srgbClr val="002060"/>
                </a:solidFill>
              </a:rPr>
              <a:t>Maintains respect/trust on all fronts (better in all areas)</a:t>
            </a:r>
          </a:p>
          <a:p>
            <a:pPr algn="ctr">
              <a:buNone/>
            </a:pPr>
            <a:endParaRPr lang="en-US" sz="8000" b="1" dirty="0">
              <a:solidFill>
                <a:srgbClr val="0070C0"/>
              </a:solidFill>
            </a:endParaRPr>
          </a:p>
          <a:p>
            <a:pPr algn="ctr">
              <a:buNone/>
            </a:pPr>
            <a:r>
              <a:rPr lang="en-US" sz="10000" b="1" dirty="0">
                <a:solidFill>
                  <a:schemeClr val="accent2">
                    <a:lumMod val="75000"/>
                  </a:schemeClr>
                </a:solidFill>
                <a:latin typeface="Andalus" pitchFamily="18" charset="-78"/>
                <a:cs typeface="Andalus" pitchFamily="18" charset="-78"/>
              </a:rPr>
              <a:t>2) Discipline</a:t>
            </a:r>
          </a:p>
          <a:p>
            <a:pPr algn="ctr">
              <a:buNone/>
            </a:pPr>
            <a:r>
              <a:rPr lang="en-US" sz="8000" b="1" dirty="0">
                <a:solidFill>
                  <a:srgbClr val="002060"/>
                </a:solidFill>
              </a:rPr>
              <a:t>Maintains structure, focus, effort, </a:t>
            </a:r>
            <a:r>
              <a:rPr lang="en-US" sz="8000" b="1" i="1" dirty="0">
                <a:solidFill>
                  <a:srgbClr val="002060"/>
                </a:solidFill>
              </a:rPr>
              <a:t>and</a:t>
            </a:r>
            <a:r>
              <a:rPr lang="en-US" sz="8000" b="1" dirty="0">
                <a:solidFill>
                  <a:srgbClr val="002060"/>
                </a:solidFill>
              </a:rPr>
              <a:t> safety</a:t>
            </a:r>
          </a:p>
          <a:p>
            <a:pPr algn="ctr">
              <a:buNone/>
            </a:pPr>
            <a:endParaRPr lang="en-US" sz="8000" b="1" dirty="0">
              <a:solidFill>
                <a:srgbClr val="0070C0"/>
              </a:solidFill>
            </a:endParaRPr>
          </a:p>
          <a:p>
            <a:pPr algn="ctr">
              <a:buNone/>
            </a:pPr>
            <a:r>
              <a:rPr lang="en-US" sz="10000" b="1" dirty="0">
                <a:solidFill>
                  <a:schemeClr val="accent2">
                    <a:lumMod val="75000"/>
                  </a:schemeClr>
                </a:solidFill>
                <a:latin typeface="Andalus" pitchFamily="18" charset="-78"/>
                <a:cs typeface="Andalus" pitchFamily="18" charset="-78"/>
              </a:rPr>
              <a:t>3) Connection</a:t>
            </a:r>
          </a:p>
          <a:p>
            <a:pPr algn="ctr">
              <a:buNone/>
            </a:pPr>
            <a:r>
              <a:rPr lang="en-US" sz="8000" b="1" dirty="0">
                <a:solidFill>
                  <a:srgbClr val="002060"/>
                </a:solidFill>
              </a:rPr>
              <a:t>Links coach to swimmer and swimmer to process</a:t>
            </a:r>
          </a:p>
          <a:p>
            <a:pPr algn="ctr">
              <a:buNone/>
            </a:pPr>
            <a:endParaRPr lang="en-US" sz="8000" b="1" dirty="0">
              <a:solidFill>
                <a:srgbClr val="0070C0"/>
              </a:solidFill>
            </a:endParaRPr>
          </a:p>
          <a:p>
            <a:pPr algn="ctr">
              <a:buNone/>
            </a:pPr>
            <a:r>
              <a:rPr lang="en-US" sz="10000" b="1" dirty="0">
                <a:solidFill>
                  <a:schemeClr val="accent2">
                    <a:lumMod val="75000"/>
                  </a:schemeClr>
                </a:solidFill>
                <a:latin typeface="Andalus" pitchFamily="18" charset="-78"/>
                <a:cs typeface="Andalus" pitchFamily="18" charset="-78"/>
              </a:rPr>
              <a:t>4) Culture</a:t>
            </a:r>
          </a:p>
          <a:p>
            <a:pPr algn="ctr">
              <a:buNone/>
            </a:pPr>
            <a:r>
              <a:rPr lang="en-US" sz="8000" b="1" dirty="0">
                <a:solidFill>
                  <a:srgbClr val="002060"/>
                </a:solidFill>
              </a:rPr>
              <a:t>Provides a blanket that wraps your team in its vision-wind at your  back</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0AC4F74F-622A-4FC0-843B-D3A315D45B90}" type="slidenum">
              <a:rPr lang="en-US" smtClean="0"/>
              <a:pPr/>
              <a:t>132</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81000" y="1447800"/>
          <a:ext cx="6172200" cy="6949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194" name="Group 2"/>
          <p:cNvGrpSpPr>
            <a:grpSpLocks/>
          </p:cNvGrpSpPr>
          <p:nvPr/>
        </p:nvGrpSpPr>
        <p:grpSpPr bwMode="auto">
          <a:xfrm>
            <a:off x="1371600" y="2667000"/>
            <a:ext cx="3962346" cy="4038600"/>
            <a:chOff x="1824" y="633"/>
            <a:chExt cx="2882" cy="2849"/>
          </a:xfrm>
        </p:grpSpPr>
        <p:sp>
          <p:nvSpPr>
            <p:cNvPr id="8195" name="Puzzle3"/>
            <p:cNvSpPr>
              <a:spLocks noEditPoints="1" noChangeArrowheads="1"/>
            </p:cNvSpPr>
            <p:nvPr/>
          </p:nvSpPr>
          <p:spPr bwMode="auto">
            <a:xfrm>
              <a:off x="3204" y="63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6" name="Puzzle2"/>
            <p:cNvSpPr>
              <a:spLocks noEditPoints="1" noChangeArrowheads="1"/>
            </p:cNvSpPr>
            <p:nvPr/>
          </p:nvSpPr>
          <p:spPr bwMode="auto">
            <a:xfrm>
              <a:off x="2880" y="1736"/>
              <a:ext cx="1826" cy="1445"/>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7" name="Puzzle4"/>
            <p:cNvSpPr>
              <a:spLocks noEditPoints="1" noChangeArrowheads="1"/>
            </p:cNvSpPr>
            <p:nvPr/>
          </p:nvSpPr>
          <p:spPr bwMode="auto">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8" name="Puzzle1"/>
            <p:cNvSpPr>
              <a:spLocks noEditPoints="1" noChangeArrowheads="1"/>
            </p:cNvSpPr>
            <p:nvPr/>
          </p:nvSpPr>
          <p:spPr bwMode="auto">
            <a:xfrm>
              <a:off x="1824" y="109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0" name="Slide Number Placeholder 9"/>
          <p:cNvSpPr>
            <a:spLocks noGrp="1"/>
          </p:cNvSpPr>
          <p:nvPr>
            <p:ph type="sldNum" sz="quarter" idx="12"/>
          </p:nvPr>
        </p:nvSpPr>
        <p:spPr/>
        <p:txBody>
          <a:bodyPr/>
          <a:lstStyle/>
          <a:p>
            <a:fld id="{0AC4F74F-622A-4FC0-843B-D3A315D45B90}" type="slidenum">
              <a:rPr lang="en-US" smtClean="0"/>
              <a:pPr/>
              <a:t>133</a:t>
            </a:fld>
            <a:endParaRPr lang="en-US" dirty="0"/>
          </a:p>
        </p:txBody>
      </p:sp>
      <p:sp>
        <p:nvSpPr>
          <p:cNvPr id="11" name="Footer Placeholder 10"/>
          <p:cNvSpPr>
            <a:spLocks noGrp="1"/>
          </p:cNvSpPr>
          <p:nvPr>
            <p:ph type="ftr" sz="quarter" idx="11"/>
          </p:nvPr>
        </p:nvSpPr>
        <p:spPr/>
        <p:txBody>
          <a:bodyPr/>
          <a:lstStyle/>
          <a:p>
            <a:r>
              <a:rPr lang="en-US" dirty="0"/>
              <a:t>Orinda Aquatics</a:t>
            </a:r>
          </a:p>
        </p:txBody>
      </p:sp>
      <p:sp>
        <p:nvSpPr>
          <p:cNvPr id="12" name="TextBox 11"/>
          <p:cNvSpPr txBox="1"/>
          <p:nvPr/>
        </p:nvSpPr>
        <p:spPr>
          <a:xfrm>
            <a:off x="609600" y="609600"/>
            <a:ext cx="5715000" cy="461665"/>
          </a:xfrm>
          <a:prstGeom prst="rect">
            <a:avLst/>
          </a:prstGeom>
          <a:noFill/>
        </p:spPr>
        <p:txBody>
          <a:bodyPr wrap="square" rtlCol="0">
            <a:spAutoFit/>
          </a:bodyPr>
          <a:lstStyle/>
          <a:p>
            <a:pPr algn="ctr"/>
            <a:r>
              <a:rPr lang="en-US" sz="2400" b="1" dirty="0">
                <a:solidFill>
                  <a:schemeClr val="accent2">
                    <a:lumMod val="75000"/>
                  </a:schemeClr>
                </a:solidFill>
              </a:rPr>
              <a:t>The “borders” or framework all connect!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6172200" cy="1524000"/>
          </a:xfrm>
        </p:spPr>
        <p:txBody>
          <a:bodyPr>
            <a:normAutofit/>
          </a:bodyPr>
          <a:lstStyle/>
          <a:p>
            <a:r>
              <a:rPr lang="en-US" sz="8000" b="1" dirty="0">
                <a:solidFill>
                  <a:schemeClr val="accent2">
                    <a:lumMod val="75000"/>
                  </a:schemeClr>
                </a:solidFill>
                <a:latin typeface="+mn-lt"/>
              </a:rPr>
              <a:t>“Integrity…</a:t>
            </a:r>
          </a:p>
        </p:txBody>
      </p:sp>
      <p:sp>
        <p:nvSpPr>
          <p:cNvPr id="3" name="Content Placeholder 2"/>
          <p:cNvSpPr>
            <a:spLocks noGrp="1"/>
          </p:cNvSpPr>
          <p:nvPr>
            <p:ph idx="1"/>
          </p:nvPr>
        </p:nvSpPr>
        <p:spPr>
          <a:xfrm>
            <a:off x="304800" y="2743200"/>
            <a:ext cx="6172200" cy="3352800"/>
          </a:xfrm>
        </p:spPr>
        <p:txBody>
          <a:bodyPr>
            <a:normAutofit/>
          </a:bodyPr>
          <a:lstStyle/>
          <a:p>
            <a:pPr algn="ctr">
              <a:buNone/>
            </a:pPr>
            <a:r>
              <a:rPr lang="en-US" sz="8000" b="1" dirty="0">
                <a:solidFill>
                  <a:srgbClr val="002060"/>
                </a:solidFill>
              </a:rPr>
              <a:t>has no need of rules.”</a:t>
            </a:r>
          </a:p>
          <a:p>
            <a:pPr algn="ctr">
              <a:buNone/>
            </a:pPr>
            <a:r>
              <a:rPr lang="en-US" b="1" dirty="0">
                <a:solidFill>
                  <a:schemeClr val="accent2">
                    <a:lumMod val="75000"/>
                  </a:schemeClr>
                </a:solidFill>
              </a:rPr>
              <a:t>Albert Camus</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134</a:t>
            </a:fld>
            <a:endParaRPr lang="en-US" dirty="0"/>
          </a:p>
        </p:txBody>
      </p:sp>
      <p:sp>
        <p:nvSpPr>
          <p:cNvPr id="6" name="TextBox 5"/>
          <p:cNvSpPr txBox="1"/>
          <p:nvPr/>
        </p:nvSpPr>
        <p:spPr>
          <a:xfrm>
            <a:off x="228600" y="7010400"/>
            <a:ext cx="6324600" cy="461665"/>
          </a:xfrm>
          <a:prstGeom prst="rect">
            <a:avLst/>
          </a:prstGeom>
          <a:noFill/>
        </p:spPr>
        <p:txBody>
          <a:bodyPr wrap="square" rtlCol="0">
            <a:spAutoFit/>
          </a:bodyPr>
          <a:lstStyle/>
          <a:p>
            <a:pPr algn="ctr"/>
            <a:r>
              <a:rPr lang="en-US" sz="2400" b="1" dirty="0">
                <a:solidFill>
                  <a:srgbClr val="0070C0"/>
                </a:solidFill>
              </a:rPr>
              <a:t>This is a team theme and is repeated constantly.</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2133603"/>
            <a:ext cx="6172200" cy="5105398"/>
          </a:xfrm>
        </p:spPr>
        <p:txBody>
          <a:bodyPr>
            <a:normAutofit/>
          </a:bodyPr>
          <a:lstStyle/>
          <a:p>
            <a:pPr algn="ctr">
              <a:buNone/>
            </a:pPr>
            <a:endParaRPr lang="en-US" b="1" dirty="0">
              <a:solidFill>
                <a:srgbClr val="002060"/>
              </a:solidFill>
            </a:endParaRPr>
          </a:p>
          <a:p>
            <a:pPr algn="ctr">
              <a:buNone/>
            </a:pPr>
            <a:r>
              <a:rPr lang="en-US" b="1" dirty="0">
                <a:solidFill>
                  <a:srgbClr val="0070C0"/>
                </a:solidFill>
              </a:rPr>
              <a:t>“One of the truest tests of integrity is the blunt refusal to be compromised.” </a:t>
            </a:r>
            <a:r>
              <a:rPr lang="en-US" sz="1200" b="1" dirty="0">
                <a:solidFill>
                  <a:srgbClr val="0070C0"/>
                </a:solidFill>
              </a:rPr>
              <a:t>Chinua Achebe</a:t>
            </a:r>
          </a:p>
          <a:p>
            <a:pPr algn="ctr">
              <a:buNone/>
            </a:pPr>
            <a:endParaRPr lang="en-US" b="1" dirty="0">
              <a:solidFill>
                <a:srgbClr val="002060"/>
              </a:solidFill>
            </a:endParaRPr>
          </a:p>
          <a:p>
            <a:pPr algn="ctr">
              <a:buNone/>
            </a:pPr>
            <a:r>
              <a:rPr lang="en-US" b="1" dirty="0">
                <a:solidFill>
                  <a:srgbClr val="002060"/>
                </a:solidFill>
              </a:rPr>
              <a:t>“Character is that which reveals moral purpose, exposing the class of things a man chooses and avoids.” </a:t>
            </a:r>
            <a:r>
              <a:rPr lang="en-US" sz="1200" b="1" dirty="0">
                <a:solidFill>
                  <a:srgbClr val="002060"/>
                </a:solidFill>
              </a:rPr>
              <a:t>Aristotle</a:t>
            </a:r>
          </a:p>
        </p:txBody>
      </p:sp>
      <p:pic>
        <p:nvPicPr>
          <p:cNvPr id="4" name="Picture 3" descr="https://encrypted-tbn1.gstatic.com/images?q=tbn:ANd9GcT-N7hgVPTkCYvxacK97SjwyCyoTuPu5v066tLEDiXYGwr8Xi1P5g"/>
          <p:cNvPicPr/>
          <p:nvPr/>
        </p:nvPicPr>
        <p:blipFill>
          <a:blip r:embed="rId2" cstate="print"/>
          <a:srcRect/>
          <a:stretch>
            <a:fillRect/>
          </a:stretch>
        </p:blipFill>
        <p:spPr bwMode="auto">
          <a:xfrm>
            <a:off x="2286000" y="533400"/>
            <a:ext cx="2209800" cy="2209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AC4F74F-622A-4FC0-843B-D3A315D45B90}" type="slidenum">
              <a:rPr lang="en-US" smtClean="0"/>
              <a:pPr/>
              <a:t>135</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09600"/>
            <a:ext cx="6172200" cy="1280584"/>
          </a:xfrm>
        </p:spPr>
        <p:txBody>
          <a:bodyPr>
            <a:normAutofit fontScale="90000"/>
          </a:bodyPr>
          <a:lstStyle/>
          <a:p>
            <a:r>
              <a:rPr lang="en-US" sz="4900" b="1" dirty="0">
                <a:solidFill>
                  <a:schemeClr val="accent2">
                    <a:lumMod val="75000"/>
                  </a:schemeClr>
                </a:solidFill>
              </a:rPr>
              <a:t>Integrity</a:t>
            </a:r>
            <a:br>
              <a:rPr lang="en-US" sz="4900" b="1" dirty="0">
                <a:solidFill>
                  <a:schemeClr val="accent2">
                    <a:lumMod val="75000"/>
                  </a:schemeClr>
                </a:solidFill>
              </a:rPr>
            </a:br>
            <a:r>
              <a:rPr lang="en-US" sz="3600" b="1" i="1" dirty="0">
                <a:solidFill>
                  <a:srgbClr val="0070C0"/>
                </a:solidFill>
              </a:rPr>
              <a:t>Kids must have:</a:t>
            </a:r>
            <a:br>
              <a:rPr lang="en-US" sz="3600" i="1" dirty="0">
                <a:solidFill>
                  <a:srgbClr val="0070C0"/>
                </a:solidFill>
              </a:rPr>
            </a:br>
            <a:endParaRPr lang="en-US" sz="3600" i="1" dirty="0">
              <a:solidFill>
                <a:srgbClr val="0070C0"/>
              </a:solidFill>
            </a:endParaRPr>
          </a:p>
        </p:txBody>
      </p:sp>
      <p:sp>
        <p:nvSpPr>
          <p:cNvPr id="3" name="Content Placeholder 2"/>
          <p:cNvSpPr>
            <a:spLocks noGrp="1"/>
          </p:cNvSpPr>
          <p:nvPr>
            <p:ph idx="1"/>
          </p:nvPr>
        </p:nvSpPr>
        <p:spPr>
          <a:xfrm>
            <a:off x="304800" y="1447800"/>
            <a:ext cx="6172200" cy="6034617"/>
          </a:xfrm>
        </p:spPr>
        <p:txBody>
          <a:bodyPr>
            <a:normAutofit/>
          </a:bodyPr>
          <a:lstStyle/>
          <a:p>
            <a:endParaRPr lang="en-US" b="1" dirty="0">
              <a:solidFill>
                <a:srgbClr val="002060"/>
              </a:solidFill>
            </a:endParaRPr>
          </a:p>
          <a:p>
            <a:r>
              <a:rPr lang="en-US" b="1" dirty="0">
                <a:solidFill>
                  <a:srgbClr val="002060"/>
                </a:solidFill>
              </a:rPr>
              <a:t>Respect for the athletic process</a:t>
            </a:r>
          </a:p>
          <a:p>
            <a:r>
              <a:rPr lang="en-US" b="1" dirty="0">
                <a:solidFill>
                  <a:srgbClr val="002060"/>
                </a:solidFill>
              </a:rPr>
              <a:t>Respect for team process</a:t>
            </a:r>
          </a:p>
          <a:p>
            <a:r>
              <a:rPr lang="en-US" b="1" dirty="0">
                <a:solidFill>
                  <a:srgbClr val="002060"/>
                </a:solidFill>
              </a:rPr>
              <a:t>Respect for the support process</a:t>
            </a:r>
          </a:p>
          <a:p>
            <a:r>
              <a:rPr lang="en-US" b="1" dirty="0">
                <a:solidFill>
                  <a:srgbClr val="002060"/>
                </a:solidFill>
              </a:rPr>
              <a:t>Respect for the workout/training</a:t>
            </a:r>
          </a:p>
          <a:p>
            <a:r>
              <a:rPr lang="en-US" b="1" dirty="0">
                <a:solidFill>
                  <a:srgbClr val="002060"/>
                </a:solidFill>
              </a:rPr>
              <a:t>Respect for the meet process</a:t>
            </a:r>
          </a:p>
          <a:p>
            <a:r>
              <a:rPr lang="en-US" b="1" dirty="0">
                <a:solidFill>
                  <a:srgbClr val="002060"/>
                </a:solidFill>
              </a:rPr>
              <a:t>Appreciation for everyone and everything</a:t>
            </a:r>
          </a:p>
          <a:p>
            <a:pPr>
              <a:buNone/>
            </a:pPr>
            <a:endParaRPr lang="en-US" dirty="0"/>
          </a:p>
          <a:p>
            <a:pPr>
              <a:buNone/>
            </a:pPr>
            <a:endParaRPr lang="en-US" dirty="0"/>
          </a:p>
        </p:txBody>
      </p:sp>
      <p:pic>
        <p:nvPicPr>
          <p:cNvPr id="4" name="Picture 3" descr="One_more_for_gold.jpg"/>
          <p:cNvPicPr>
            <a:picLocks noChangeAspect="1"/>
          </p:cNvPicPr>
          <p:nvPr/>
        </p:nvPicPr>
        <p:blipFill>
          <a:blip r:embed="rId2" cstate="print"/>
          <a:stretch>
            <a:fillRect/>
          </a:stretch>
        </p:blipFill>
        <p:spPr>
          <a:xfrm>
            <a:off x="2286000" y="6096000"/>
            <a:ext cx="2362200" cy="2338531"/>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136</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6629400" cy="1524000"/>
          </a:xfrm>
        </p:spPr>
        <p:txBody>
          <a:bodyPr>
            <a:normAutofit/>
          </a:bodyPr>
          <a:lstStyle/>
          <a:p>
            <a:r>
              <a:rPr lang="en-US" sz="3600" b="1" dirty="0">
                <a:solidFill>
                  <a:schemeClr val="accent2">
                    <a:lumMod val="75000"/>
                  </a:schemeClr>
                </a:solidFill>
              </a:rPr>
              <a:t>Respect for the athletic process:</a:t>
            </a:r>
            <a:br>
              <a:rPr lang="en-US" b="1" dirty="0">
                <a:solidFill>
                  <a:srgbClr val="002060"/>
                </a:solidFill>
              </a:rPr>
            </a:br>
            <a:endParaRPr lang="en-US" dirty="0"/>
          </a:p>
        </p:txBody>
      </p:sp>
      <p:sp>
        <p:nvSpPr>
          <p:cNvPr id="3" name="Content Placeholder 2"/>
          <p:cNvSpPr>
            <a:spLocks noGrp="1"/>
          </p:cNvSpPr>
          <p:nvPr>
            <p:ph idx="1"/>
          </p:nvPr>
        </p:nvSpPr>
        <p:spPr>
          <a:xfrm>
            <a:off x="533400" y="1676400"/>
            <a:ext cx="5867400" cy="6034617"/>
          </a:xfrm>
        </p:spPr>
        <p:txBody>
          <a:bodyPr/>
          <a:lstStyle/>
          <a:p>
            <a:r>
              <a:rPr lang="en-US" b="1" dirty="0">
                <a:solidFill>
                  <a:srgbClr val="002060"/>
                </a:solidFill>
              </a:rPr>
              <a:t>Schedules</a:t>
            </a:r>
          </a:p>
          <a:p>
            <a:r>
              <a:rPr lang="en-US" b="1" dirty="0">
                <a:solidFill>
                  <a:srgbClr val="002060"/>
                </a:solidFill>
              </a:rPr>
              <a:t>Training</a:t>
            </a:r>
          </a:p>
          <a:p>
            <a:r>
              <a:rPr lang="en-US" b="1" dirty="0">
                <a:solidFill>
                  <a:srgbClr val="002060"/>
                </a:solidFill>
              </a:rPr>
              <a:t>Effort</a:t>
            </a:r>
          </a:p>
          <a:p>
            <a:r>
              <a:rPr lang="en-US" b="1" dirty="0">
                <a:solidFill>
                  <a:srgbClr val="002060"/>
                </a:solidFill>
              </a:rPr>
              <a:t>Perseverance</a:t>
            </a:r>
          </a:p>
          <a:p>
            <a:r>
              <a:rPr lang="en-US" b="1" dirty="0">
                <a:solidFill>
                  <a:srgbClr val="002060"/>
                </a:solidFill>
              </a:rPr>
              <a:t>Challenge/adversity</a:t>
            </a:r>
          </a:p>
          <a:p>
            <a:r>
              <a:rPr lang="en-US" b="1" dirty="0">
                <a:solidFill>
                  <a:srgbClr val="002060"/>
                </a:solidFill>
              </a:rPr>
              <a:t>Sacrifice</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137</a:t>
            </a:fld>
            <a:endParaRPr lang="en-US" dirty="0"/>
          </a:p>
        </p:txBody>
      </p:sp>
      <p:pic>
        <p:nvPicPr>
          <p:cNvPr id="6" name="Picture 5" descr="IMG_2420.jpg"/>
          <p:cNvPicPr>
            <a:picLocks noChangeAspect="1"/>
          </p:cNvPicPr>
          <p:nvPr/>
        </p:nvPicPr>
        <p:blipFill>
          <a:blip r:embed="rId2" cstate="print"/>
          <a:stretch>
            <a:fillRect/>
          </a:stretch>
        </p:blipFill>
        <p:spPr>
          <a:xfrm>
            <a:off x="1447800" y="5410200"/>
            <a:ext cx="3657600" cy="274487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Respect for team process</a:t>
            </a:r>
            <a:br>
              <a:rPr lang="en-US" b="1" dirty="0">
                <a:solidFill>
                  <a:srgbClr val="002060"/>
                </a:solidFill>
              </a:rPr>
            </a:br>
            <a:endParaRPr lang="en-US" dirty="0"/>
          </a:p>
        </p:txBody>
      </p:sp>
      <p:sp>
        <p:nvSpPr>
          <p:cNvPr id="3" name="Content Placeholder 2"/>
          <p:cNvSpPr>
            <a:spLocks noGrp="1"/>
          </p:cNvSpPr>
          <p:nvPr>
            <p:ph idx="1"/>
          </p:nvPr>
        </p:nvSpPr>
        <p:spPr>
          <a:xfrm>
            <a:off x="304800" y="1219200"/>
            <a:ext cx="6172200" cy="6034617"/>
          </a:xfrm>
        </p:spPr>
        <p:txBody>
          <a:bodyPr/>
          <a:lstStyle/>
          <a:p>
            <a:r>
              <a:rPr lang="en-US" b="1" dirty="0">
                <a:solidFill>
                  <a:srgbClr val="002060"/>
                </a:solidFill>
              </a:rPr>
              <a:t>A greater good</a:t>
            </a:r>
          </a:p>
          <a:p>
            <a:r>
              <a:rPr lang="en-US" b="1" dirty="0">
                <a:solidFill>
                  <a:srgbClr val="002060"/>
                </a:solidFill>
              </a:rPr>
              <a:t>Team goals</a:t>
            </a:r>
          </a:p>
          <a:p>
            <a:r>
              <a:rPr lang="en-US" b="1" dirty="0">
                <a:solidFill>
                  <a:srgbClr val="002060"/>
                </a:solidFill>
              </a:rPr>
              <a:t>Team environment</a:t>
            </a:r>
          </a:p>
          <a:p>
            <a:r>
              <a:rPr lang="en-US" b="1" dirty="0">
                <a:solidFill>
                  <a:srgbClr val="002060"/>
                </a:solidFill>
              </a:rPr>
              <a:t>Team activities</a:t>
            </a:r>
          </a:p>
          <a:p>
            <a:r>
              <a:rPr lang="en-US" b="1" dirty="0">
                <a:solidFill>
                  <a:srgbClr val="002060"/>
                </a:solidFill>
              </a:rPr>
              <a:t>Celebrate the success of others</a:t>
            </a:r>
          </a:p>
          <a:p>
            <a:r>
              <a:rPr lang="en-US" b="1" dirty="0">
                <a:solidFill>
                  <a:srgbClr val="002060"/>
                </a:solidFill>
              </a:rPr>
              <a:t>Team championship meet</a:t>
            </a:r>
          </a:p>
          <a:p>
            <a:endParaRPr lang="en-US" b="1" dirty="0">
              <a:solidFill>
                <a:srgbClr val="002060"/>
              </a:solidFill>
            </a:endParaRP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138</a:t>
            </a:fld>
            <a:endParaRPr lang="en-US" dirty="0"/>
          </a:p>
        </p:txBody>
      </p:sp>
      <p:pic>
        <p:nvPicPr>
          <p:cNvPr id="7" name="Picture 6" descr="IMG_0184.JPG"/>
          <p:cNvPicPr>
            <a:picLocks noChangeAspect="1"/>
          </p:cNvPicPr>
          <p:nvPr/>
        </p:nvPicPr>
        <p:blipFill>
          <a:blip r:embed="rId2" cstate="print"/>
          <a:stretch>
            <a:fillRect/>
          </a:stretch>
        </p:blipFill>
        <p:spPr>
          <a:xfrm>
            <a:off x="1219200" y="4800600"/>
            <a:ext cx="4445000" cy="3333750"/>
          </a:xfrm>
          <a:prstGeom prst="rect">
            <a:avLst/>
          </a:prstGeom>
          <a:ln>
            <a:noFill/>
          </a:ln>
          <a:effectLst>
            <a:softEdge rad="112500"/>
          </a:effectLst>
        </p:spPr>
      </p:pic>
      <p:pic>
        <p:nvPicPr>
          <p:cNvPr id="8" name="Picture 3" descr="C:\Users\Owner\AppData\Local\Microsoft\Windows\Temporary Internet Files\Content.IE5\01PS0EA9\MC900383284[1].wmf"/>
          <p:cNvPicPr>
            <a:picLocks noChangeAspect="1" noChangeArrowheads="1"/>
          </p:cNvPicPr>
          <p:nvPr/>
        </p:nvPicPr>
        <p:blipFill>
          <a:blip r:embed="rId3" cstate="print"/>
          <a:srcRect/>
          <a:stretch>
            <a:fillRect/>
          </a:stretch>
        </p:blipFill>
        <p:spPr bwMode="auto">
          <a:xfrm>
            <a:off x="4419600" y="1600200"/>
            <a:ext cx="1838858" cy="1662379"/>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66184"/>
            <a:ext cx="6858000" cy="1524000"/>
          </a:xfrm>
        </p:spPr>
        <p:txBody>
          <a:bodyPr>
            <a:normAutofit fontScale="90000"/>
          </a:bodyPr>
          <a:lstStyle/>
          <a:p>
            <a:br>
              <a:rPr lang="en-US" b="1" dirty="0">
                <a:solidFill>
                  <a:srgbClr val="002060"/>
                </a:solidFill>
              </a:rPr>
            </a:br>
            <a:r>
              <a:rPr lang="en-US" sz="4200" b="1" dirty="0">
                <a:solidFill>
                  <a:schemeClr val="accent2">
                    <a:lumMod val="75000"/>
                  </a:schemeClr>
                </a:solidFill>
              </a:rPr>
              <a:t>Respect for the support process</a:t>
            </a:r>
            <a:br>
              <a:rPr lang="en-US" b="1" dirty="0">
                <a:solidFill>
                  <a:srgbClr val="002060"/>
                </a:solidFill>
              </a:rPr>
            </a:br>
            <a:endParaRPr lang="en-US" dirty="0"/>
          </a:p>
        </p:txBody>
      </p:sp>
      <p:sp>
        <p:nvSpPr>
          <p:cNvPr id="3" name="Content Placeholder 2"/>
          <p:cNvSpPr>
            <a:spLocks noGrp="1"/>
          </p:cNvSpPr>
          <p:nvPr>
            <p:ph idx="1"/>
          </p:nvPr>
        </p:nvSpPr>
        <p:spPr>
          <a:xfrm>
            <a:off x="381000" y="1828800"/>
            <a:ext cx="6172200" cy="6034617"/>
          </a:xfrm>
        </p:spPr>
        <p:txBody>
          <a:bodyPr/>
          <a:lstStyle/>
          <a:p>
            <a:r>
              <a:rPr lang="en-US" b="1" dirty="0">
                <a:solidFill>
                  <a:srgbClr val="002060"/>
                </a:solidFill>
              </a:rPr>
              <a:t>Coaches (all levels)</a:t>
            </a:r>
          </a:p>
          <a:p>
            <a:r>
              <a:rPr lang="en-US" b="1" dirty="0">
                <a:solidFill>
                  <a:srgbClr val="002060"/>
                </a:solidFill>
              </a:rPr>
              <a:t>Staff</a:t>
            </a:r>
          </a:p>
          <a:p>
            <a:r>
              <a:rPr lang="en-US" b="1" dirty="0">
                <a:solidFill>
                  <a:srgbClr val="002060"/>
                </a:solidFill>
              </a:rPr>
              <a:t>Facility</a:t>
            </a:r>
          </a:p>
          <a:p>
            <a:r>
              <a:rPr lang="en-US" b="1" dirty="0">
                <a:solidFill>
                  <a:srgbClr val="002060"/>
                </a:solidFill>
              </a:rPr>
              <a:t>Parents</a:t>
            </a:r>
          </a:p>
          <a:p>
            <a:r>
              <a:rPr lang="en-US" b="1" dirty="0">
                <a:solidFill>
                  <a:srgbClr val="002060"/>
                </a:solidFill>
              </a:rPr>
              <a:t>Officials</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139</a:t>
            </a:fld>
            <a:endParaRPr lang="en-US" dirty="0"/>
          </a:p>
        </p:txBody>
      </p:sp>
      <p:pic>
        <p:nvPicPr>
          <p:cNvPr id="6" name="Picture 5" descr="DSC07192.JPG"/>
          <p:cNvPicPr>
            <a:picLocks noChangeAspect="1"/>
          </p:cNvPicPr>
          <p:nvPr/>
        </p:nvPicPr>
        <p:blipFill>
          <a:blip r:embed="rId2" cstate="print"/>
          <a:stretch>
            <a:fillRect/>
          </a:stretch>
        </p:blipFill>
        <p:spPr>
          <a:xfrm>
            <a:off x="1219200" y="4876800"/>
            <a:ext cx="4461061" cy="2964353"/>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919816"/>
          </a:xfrm>
        </p:spPr>
        <p:txBody>
          <a:bodyPr>
            <a:normAutofit/>
          </a:bodyPr>
          <a:lstStyle/>
          <a:p>
            <a:r>
              <a:rPr lang="en-US" b="1" i="1" dirty="0">
                <a:solidFill>
                  <a:schemeClr val="accent2">
                    <a:lumMod val="75000"/>
                  </a:schemeClr>
                </a:solidFill>
              </a:rPr>
              <a:t>It is about the pieces </a:t>
            </a:r>
            <a:r>
              <a:rPr lang="en-US" b="1" i="1" u="sng" dirty="0">
                <a:solidFill>
                  <a:schemeClr val="accent2">
                    <a:lumMod val="75000"/>
                  </a:schemeClr>
                </a:solidFill>
              </a:rPr>
              <a:t>and,</a:t>
            </a:r>
            <a:br>
              <a:rPr lang="en-US" b="1" i="1" u="sng" dirty="0">
                <a:solidFill>
                  <a:schemeClr val="accent2">
                    <a:lumMod val="75000"/>
                  </a:schemeClr>
                </a:solidFill>
              </a:rPr>
            </a:br>
            <a:r>
              <a:rPr lang="en-US" b="1" i="1" dirty="0">
                <a:solidFill>
                  <a:schemeClr val="accent2">
                    <a:lumMod val="75000"/>
                  </a:schemeClr>
                </a:solidFill>
              </a:rPr>
              <a:t> the assembly</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14</a:t>
            </a:fld>
            <a:endParaRPr lang="en-US" dirty="0"/>
          </a:p>
        </p:txBody>
      </p:sp>
      <p:pic>
        <p:nvPicPr>
          <p:cNvPr id="188418" name="Picture 2" descr="C:\Users\Owner\AppData\Local\Microsoft\Windows\Temporary Internet Files\Content.IE5\244A91JR\MP900442177[1].jpg"/>
          <p:cNvPicPr>
            <a:picLocks noGrp="1" noChangeAspect="1" noChangeArrowheads="1"/>
          </p:cNvPicPr>
          <p:nvPr>
            <p:ph idx="1"/>
          </p:nvPr>
        </p:nvPicPr>
        <p:blipFill>
          <a:blip r:embed="rId2" cstate="print"/>
          <a:srcRect/>
          <a:stretch>
            <a:fillRect/>
          </a:stretch>
        </p:blipFill>
        <p:spPr bwMode="auto">
          <a:xfrm>
            <a:off x="1295400" y="2286000"/>
            <a:ext cx="4459976" cy="3962400"/>
          </a:xfrm>
          <a:prstGeom prst="rect">
            <a:avLst/>
          </a:prstGeom>
          <a:noFill/>
        </p:spPr>
      </p:pic>
      <p:sp>
        <p:nvSpPr>
          <p:cNvPr id="7" name="TextBox 6"/>
          <p:cNvSpPr txBox="1"/>
          <p:nvPr/>
        </p:nvSpPr>
        <p:spPr>
          <a:xfrm>
            <a:off x="228600" y="6324600"/>
            <a:ext cx="6248400" cy="2062103"/>
          </a:xfrm>
          <a:prstGeom prst="rect">
            <a:avLst/>
          </a:prstGeom>
          <a:noFill/>
        </p:spPr>
        <p:txBody>
          <a:bodyPr wrap="square" rtlCol="0">
            <a:spAutoFit/>
          </a:bodyPr>
          <a:lstStyle/>
          <a:p>
            <a:pPr algn="ctr"/>
            <a:r>
              <a:rPr lang="en-US" sz="3200" b="1" dirty="0">
                <a:solidFill>
                  <a:srgbClr val="002060"/>
                </a:solidFill>
              </a:rPr>
              <a:t>It’s about what lies beyond the millions of websites, drills, and sets, and the more common pieces of the age-group puzzle.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6324600" cy="1524000"/>
          </a:xfrm>
        </p:spPr>
        <p:txBody>
          <a:bodyPr>
            <a:normAutofit/>
          </a:bodyPr>
          <a:lstStyle/>
          <a:p>
            <a:r>
              <a:rPr lang="en-US" sz="3600" b="1" dirty="0">
                <a:solidFill>
                  <a:schemeClr val="accent2">
                    <a:lumMod val="75000"/>
                  </a:schemeClr>
                </a:solidFill>
              </a:rPr>
              <a:t>Respect for the training process</a:t>
            </a:r>
            <a:br>
              <a:rPr lang="en-US" b="1" dirty="0">
                <a:solidFill>
                  <a:srgbClr val="002060"/>
                </a:solidFill>
              </a:rPr>
            </a:br>
            <a:endParaRPr lang="en-US" dirty="0"/>
          </a:p>
        </p:txBody>
      </p:sp>
      <p:sp>
        <p:nvSpPr>
          <p:cNvPr id="3" name="Content Placeholder 2"/>
          <p:cNvSpPr>
            <a:spLocks noGrp="1"/>
          </p:cNvSpPr>
          <p:nvPr>
            <p:ph idx="1"/>
          </p:nvPr>
        </p:nvSpPr>
        <p:spPr>
          <a:xfrm>
            <a:off x="228600" y="1905000"/>
            <a:ext cx="6172200" cy="6034617"/>
          </a:xfrm>
        </p:spPr>
        <p:txBody>
          <a:bodyPr/>
          <a:lstStyle/>
          <a:p>
            <a:pPr lvl="1"/>
            <a:r>
              <a:rPr lang="en-US" sz="3200" b="1" dirty="0">
                <a:solidFill>
                  <a:srgbClr val="002060"/>
                </a:solidFill>
              </a:rPr>
              <a:t>On time</a:t>
            </a:r>
          </a:p>
          <a:p>
            <a:pPr lvl="1"/>
            <a:r>
              <a:rPr lang="en-US" sz="3200" b="1" dirty="0">
                <a:solidFill>
                  <a:srgbClr val="002060"/>
                </a:solidFill>
              </a:rPr>
              <a:t>Positive</a:t>
            </a:r>
          </a:p>
          <a:p>
            <a:pPr lvl="1"/>
            <a:r>
              <a:rPr lang="en-US" sz="3200" b="1" dirty="0">
                <a:solidFill>
                  <a:srgbClr val="002060"/>
                </a:solidFill>
              </a:rPr>
              <a:t>Prepared</a:t>
            </a:r>
          </a:p>
          <a:p>
            <a:pPr lvl="1"/>
            <a:r>
              <a:rPr lang="en-US" sz="3200" b="1" dirty="0">
                <a:solidFill>
                  <a:srgbClr val="002060"/>
                </a:solidFill>
              </a:rPr>
              <a:t>Set objectives</a:t>
            </a:r>
          </a:p>
          <a:p>
            <a:pPr lvl="1"/>
            <a:r>
              <a:rPr lang="en-US" sz="3200" b="1" dirty="0">
                <a:solidFill>
                  <a:srgbClr val="002060"/>
                </a:solidFill>
              </a:rPr>
              <a:t>Stroke focus</a:t>
            </a:r>
          </a:p>
          <a:p>
            <a:pPr lvl="1"/>
            <a:r>
              <a:rPr lang="en-US" sz="3200" b="1" dirty="0">
                <a:solidFill>
                  <a:srgbClr val="002060"/>
                </a:solidFill>
              </a:rPr>
              <a:t>Purposeful</a:t>
            </a:r>
          </a:p>
          <a:p>
            <a:pPr lvl="1"/>
            <a:r>
              <a:rPr lang="en-US" sz="3200" b="1" dirty="0">
                <a:solidFill>
                  <a:srgbClr val="002060"/>
                </a:solidFill>
              </a:rPr>
              <a:t>Supportive</a:t>
            </a:r>
          </a:p>
          <a:p>
            <a:endParaRPr lang="en-US" dirty="0"/>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140</a:t>
            </a:fld>
            <a:endParaRPr lang="en-US" dirty="0"/>
          </a:p>
        </p:txBody>
      </p:sp>
      <p:pic>
        <p:nvPicPr>
          <p:cNvPr id="11" name="Picture 10" descr="IMG_2522.jpg"/>
          <p:cNvPicPr>
            <a:picLocks noChangeAspect="1"/>
          </p:cNvPicPr>
          <p:nvPr/>
        </p:nvPicPr>
        <p:blipFill>
          <a:blip r:embed="rId2" cstate="print"/>
          <a:stretch>
            <a:fillRect/>
          </a:stretch>
        </p:blipFill>
        <p:spPr>
          <a:xfrm>
            <a:off x="3505200" y="1447800"/>
            <a:ext cx="2843068" cy="2133600"/>
          </a:xfrm>
          <a:prstGeom prst="rect">
            <a:avLst/>
          </a:prstGeom>
          <a:ln>
            <a:noFill/>
          </a:ln>
          <a:effectLst>
            <a:softEdge rad="112500"/>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515100" cy="1843616"/>
          </a:xfrm>
        </p:spPr>
        <p:txBody>
          <a:bodyPr>
            <a:normAutofit fontScale="90000"/>
          </a:bodyPr>
          <a:lstStyle/>
          <a:p>
            <a:r>
              <a:rPr lang="en-US" b="1" dirty="0">
                <a:solidFill>
                  <a:schemeClr val="accent2">
                    <a:lumMod val="75000"/>
                  </a:schemeClr>
                </a:solidFill>
              </a:rPr>
              <a:t>Respect for the meet process</a:t>
            </a:r>
            <a:br>
              <a:rPr lang="en-US" b="1" dirty="0">
                <a:solidFill>
                  <a:srgbClr val="002060"/>
                </a:solidFill>
              </a:rPr>
            </a:br>
            <a:endParaRPr lang="en-US" dirty="0"/>
          </a:p>
        </p:txBody>
      </p:sp>
      <p:sp>
        <p:nvSpPr>
          <p:cNvPr id="3" name="Content Placeholder 2"/>
          <p:cNvSpPr>
            <a:spLocks noGrp="1"/>
          </p:cNvSpPr>
          <p:nvPr>
            <p:ph idx="1"/>
          </p:nvPr>
        </p:nvSpPr>
        <p:spPr>
          <a:xfrm>
            <a:off x="381000" y="1447800"/>
            <a:ext cx="6172200" cy="6034617"/>
          </a:xfrm>
        </p:spPr>
        <p:txBody>
          <a:bodyPr/>
          <a:lstStyle/>
          <a:p>
            <a:r>
              <a:rPr lang="en-US" b="1" dirty="0">
                <a:solidFill>
                  <a:srgbClr val="002060"/>
                </a:solidFill>
              </a:rPr>
              <a:t>Arrival</a:t>
            </a:r>
          </a:p>
          <a:p>
            <a:r>
              <a:rPr lang="en-US" b="1" dirty="0">
                <a:solidFill>
                  <a:srgbClr val="002060"/>
                </a:solidFill>
              </a:rPr>
              <a:t>Attire</a:t>
            </a:r>
          </a:p>
          <a:p>
            <a:r>
              <a:rPr lang="en-US" b="1" dirty="0">
                <a:solidFill>
                  <a:srgbClr val="002060"/>
                </a:solidFill>
              </a:rPr>
              <a:t>Team area (stay, keep clean)</a:t>
            </a:r>
          </a:p>
          <a:p>
            <a:r>
              <a:rPr lang="en-US" b="1" dirty="0">
                <a:solidFill>
                  <a:srgbClr val="002060"/>
                </a:solidFill>
              </a:rPr>
              <a:t>Events, finals, relays</a:t>
            </a:r>
          </a:p>
          <a:p>
            <a:r>
              <a:rPr lang="en-US" b="1" dirty="0">
                <a:solidFill>
                  <a:srgbClr val="002060"/>
                </a:solidFill>
              </a:rPr>
              <a:t>Team support, cheering</a:t>
            </a:r>
          </a:p>
          <a:p>
            <a:r>
              <a:rPr lang="en-US" b="1" dirty="0">
                <a:solidFill>
                  <a:srgbClr val="002060"/>
                </a:solidFill>
              </a:rPr>
              <a:t>Dealing with “poor” swims</a:t>
            </a:r>
          </a:p>
          <a:p>
            <a:r>
              <a:rPr lang="en-US" b="1" dirty="0">
                <a:solidFill>
                  <a:srgbClr val="002060"/>
                </a:solidFill>
              </a:rPr>
              <a:t>Dealing with “good” swims</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141</a:t>
            </a:fld>
            <a:endParaRPr lang="en-US" dirty="0"/>
          </a:p>
        </p:txBody>
      </p:sp>
      <p:pic>
        <p:nvPicPr>
          <p:cNvPr id="6" name="Picture 5" descr="_DSC2089.jpg"/>
          <p:cNvPicPr>
            <a:picLocks noChangeAspect="1"/>
          </p:cNvPicPr>
          <p:nvPr/>
        </p:nvPicPr>
        <p:blipFill>
          <a:blip r:embed="rId2" cstate="print"/>
          <a:stretch>
            <a:fillRect/>
          </a:stretch>
        </p:blipFill>
        <p:spPr>
          <a:xfrm>
            <a:off x="838200" y="5638800"/>
            <a:ext cx="5105400" cy="2786153"/>
          </a:xfrm>
          <a:prstGeom prst="rect">
            <a:avLst/>
          </a:prstGeom>
          <a:ln>
            <a:noFill/>
          </a:ln>
          <a:effectLst>
            <a:softEdge rad="112500"/>
          </a:effec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Ultimate Goal</a:t>
            </a:r>
          </a:p>
        </p:txBody>
      </p:sp>
      <p:pic>
        <p:nvPicPr>
          <p:cNvPr id="4" name="Content Placeholder 3" descr="C:\Users\Owner\Pictures\Orinda Aquatics\Character Camp\2012\photo8.jpg"/>
          <p:cNvPicPr>
            <a:picLocks noGrp="1"/>
          </p:cNvPicPr>
          <p:nvPr>
            <p:ph idx="1"/>
          </p:nvPr>
        </p:nvPicPr>
        <p:blipFill>
          <a:blip r:embed="rId2" cstate="print"/>
          <a:srcRect/>
          <a:stretch>
            <a:fillRect/>
          </a:stretch>
        </p:blipFill>
        <p:spPr bwMode="auto">
          <a:xfrm>
            <a:off x="1676400" y="1676400"/>
            <a:ext cx="3701154"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142</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
        <p:nvSpPr>
          <p:cNvPr id="7" name="TextBox 6"/>
          <p:cNvSpPr txBox="1"/>
          <p:nvPr/>
        </p:nvSpPr>
        <p:spPr>
          <a:xfrm>
            <a:off x="228600" y="6477000"/>
            <a:ext cx="6400800" cy="769441"/>
          </a:xfrm>
          <a:prstGeom prst="rect">
            <a:avLst/>
          </a:prstGeom>
          <a:noFill/>
        </p:spPr>
        <p:txBody>
          <a:bodyPr wrap="square" rtlCol="0">
            <a:spAutoFit/>
          </a:bodyPr>
          <a:lstStyle/>
          <a:p>
            <a:pPr algn="ctr"/>
            <a:r>
              <a:rPr lang="en-US" sz="4400" b="1" dirty="0">
                <a:solidFill>
                  <a:schemeClr val="accent2">
                    <a:lumMod val="75000"/>
                  </a:schemeClr>
                </a:solidFill>
              </a:rPr>
              <a:t>A leader and a role model</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6172200" cy="6034617"/>
          </a:xfrm>
        </p:spPr>
        <p:txBody>
          <a:bodyPr>
            <a:normAutofit fontScale="92500" lnSpcReduction="10000"/>
          </a:bodyPr>
          <a:lstStyle/>
          <a:p>
            <a:pPr>
              <a:buNone/>
            </a:pPr>
            <a:r>
              <a:rPr lang="en-US" b="1" i="1" dirty="0">
                <a:solidFill>
                  <a:srgbClr val="0070C0"/>
                </a:solidFill>
              </a:rPr>
              <a:t>    We don’t demand integrity because we want nice kids.  What we </a:t>
            </a:r>
            <a:r>
              <a:rPr lang="en-US" b="1" i="1" u="sng" dirty="0">
                <a:solidFill>
                  <a:srgbClr val="0070C0"/>
                </a:solidFill>
              </a:rPr>
              <a:t>want</a:t>
            </a:r>
            <a:r>
              <a:rPr lang="en-US" b="1" i="1" dirty="0">
                <a:solidFill>
                  <a:srgbClr val="0070C0"/>
                </a:solidFill>
              </a:rPr>
              <a:t> are:</a:t>
            </a:r>
          </a:p>
          <a:p>
            <a:pPr>
              <a:buNone/>
            </a:pPr>
            <a:endParaRPr lang="en-US" b="1" i="1" dirty="0">
              <a:solidFill>
                <a:srgbClr val="0070C0"/>
              </a:solidFill>
            </a:endParaRPr>
          </a:p>
          <a:p>
            <a:r>
              <a:rPr lang="en-US" b="1" dirty="0">
                <a:solidFill>
                  <a:srgbClr val="002060"/>
                </a:solidFill>
              </a:rPr>
              <a:t>Leaders and role models</a:t>
            </a:r>
          </a:p>
          <a:p>
            <a:r>
              <a:rPr lang="en-US" b="1" dirty="0">
                <a:solidFill>
                  <a:srgbClr val="002060"/>
                </a:solidFill>
              </a:rPr>
              <a:t>Elite athletes</a:t>
            </a:r>
          </a:p>
          <a:p>
            <a:r>
              <a:rPr lang="en-US" b="1" dirty="0">
                <a:solidFill>
                  <a:srgbClr val="002060"/>
                </a:solidFill>
              </a:rPr>
              <a:t>People who put the team first</a:t>
            </a:r>
          </a:p>
          <a:p>
            <a:r>
              <a:rPr lang="en-US" b="1" dirty="0">
                <a:solidFill>
                  <a:srgbClr val="002060"/>
                </a:solidFill>
              </a:rPr>
              <a:t>Kids who care</a:t>
            </a:r>
          </a:p>
          <a:p>
            <a:r>
              <a:rPr lang="en-US" b="1" dirty="0">
                <a:solidFill>
                  <a:srgbClr val="002060"/>
                </a:solidFill>
              </a:rPr>
              <a:t>People who we trust implicitly</a:t>
            </a:r>
          </a:p>
          <a:p>
            <a:r>
              <a:rPr lang="en-US" b="1" dirty="0">
                <a:solidFill>
                  <a:srgbClr val="002060"/>
                </a:solidFill>
              </a:rPr>
              <a:t>Athletes who will do what we ask</a:t>
            </a:r>
          </a:p>
          <a:p>
            <a:r>
              <a:rPr lang="en-US" b="1" dirty="0">
                <a:solidFill>
                  <a:schemeClr val="accent2">
                    <a:lumMod val="75000"/>
                  </a:schemeClr>
                </a:solidFill>
              </a:rPr>
              <a:t>And swimmers who will maximize their potential and their career</a:t>
            </a:r>
          </a:p>
        </p:txBody>
      </p:sp>
      <p:sp>
        <p:nvSpPr>
          <p:cNvPr id="4" name="Slide Number Placeholder 3"/>
          <p:cNvSpPr>
            <a:spLocks noGrp="1"/>
          </p:cNvSpPr>
          <p:nvPr>
            <p:ph type="sldNum" sz="quarter" idx="12"/>
          </p:nvPr>
        </p:nvSpPr>
        <p:spPr/>
        <p:txBody>
          <a:bodyPr/>
          <a:lstStyle/>
          <a:p>
            <a:fld id="{0AC4F74F-622A-4FC0-843B-D3A315D45B90}" type="slidenum">
              <a:rPr lang="en-US" smtClean="0"/>
              <a:pPr/>
              <a:t>143</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6172200" cy="6034617"/>
          </a:xfrm>
        </p:spPr>
        <p:txBody>
          <a:bodyPr>
            <a:normAutofit lnSpcReduction="10000"/>
          </a:bodyPr>
          <a:lstStyle/>
          <a:p>
            <a:pPr>
              <a:buNone/>
            </a:pPr>
            <a:r>
              <a:rPr lang="en-US" sz="4800" b="1" dirty="0">
                <a:solidFill>
                  <a:schemeClr val="accent2">
                    <a:lumMod val="75000"/>
                  </a:schemeClr>
                </a:solidFill>
              </a:rPr>
              <a:t>   Integrity can be a platform from which all things are drawn.</a:t>
            </a:r>
            <a:endParaRPr lang="en-US" sz="4800" b="1" dirty="0">
              <a:solidFill>
                <a:srgbClr val="002060"/>
              </a:solidFill>
            </a:endParaRPr>
          </a:p>
          <a:p>
            <a:endParaRPr lang="en-US" b="1" i="1" dirty="0">
              <a:solidFill>
                <a:srgbClr val="002060"/>
              </a:solidFill>
            </a:endParaRPr>
          </a:p>
          <a:p>
            <a:pPr lvl="2"/>
            <a:r>
              <a:rPr lang="en-US" sz="3600" b="1" i="1" dirty="0">
                <a:solidFill>
                  <a:srgbClr val="002060"/>
                </a:solidFill>
              </a:rPr>
              <a:t>Technique</a:t>
            </a:r>
          </a:p>
          <a:p>
            <a:pPr lvl="2"/>
            <a:r>
              <a:rPr lang="en-US" sz="3600" b="1" i="1" dirty="0">
                <a:solidFill>
                  <a:srgbClr val="002060"/>
                </a:solidFill>
              </a:rPr>
              <a:t>Training</a:t>
            </a:r>
          </a:p>
          <a:p>
            <a:pPr lvl="2"/>
            <a:r>
              <a:rPr lang="en-US" sz="3600" b="1" i="1" dirty="0">
                <a:solidFill>
                  <a:srgbClr val="002060"/>
                </a:solidFill>
              </a:rPr>
              <a:t>Relationships</a:t>
            </a:r>
          </a:p>
          <a:p>
            <a:pPr lvl="2"/>
            <a:r>
              <a:rPr lang="en-US" sz="3600" b="1" i="1" dirty="0">
                <a:solidFill>
                  <a:srgbClr val="002060"/>
                </a:solidFill>
              </a:rPr>
              <a:t>Careers</a:t>
            </a:r>
          </a:p>
          <a:p>
            <a:pPr lvl="2"/>
            <a:r>
              <a:rPr lang="en-US" sz="3600" b="1" i="1" dirty="0">
                <a:solidFill>
                  <a:srgbClr val="002060"/>
                </a:solidFill>
              </a:rPr>
              <a:t>Organization</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144</a:t>
            </a:fld>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A Perpetual Leadership Model</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145</a:t>
            </a:fld>
            <a:endParaRPr lang="en-US" dirty="0"/>
          </a:p>
        </p:txBody>
      </p:sp>
      <p:graphicFrame>
        <p:nvGraphicFramePr>
          <p:cNvPr id="6" name="Content Placeholder 3"/>
          <p:cNvGraphicFramePr>
            <a:graphicFrameLocks noGrp="1"/>
          </p:cNvGraphicFramePr>
          <p:nvPr>
            <p:ph idx="1"/>
          </p:nvPr>
        </p:nvGraphicFramePr>
        <p:xfrm>
          <a:off x="342900" y="2133600"/>
          <a:ext cx="6172200" cy="6034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81616"/>
          </a:xfrm>
        </p:spPr>
        <p:txBody>
          <a:bodyPr/>
          <a:lstStyle/>
          <a:p>
            <a:r>
              <a:rPr lang="en-US" b="1" dirty="0">
                <a:solidFill>
                  <a:schemeClr val="accent2">
                    <a:lumMod val="75000"/>
                  </a:schemeClr>
                </a:solidFill>
              </a:rPr>
              <a:t>How?</a:t>
            </a:r>
          </a:p>
        </p:txBody>
      </p:sp>
      <p:sp>
        <p:nvSpPr>
          <p:cNvPr id="3" name="Content Placeholder 2"/>
          <p:cNvSpPr>
            <a:spLocks noGrp="1"/>
          </p:cNvSpPr>
          <p:nvPr>
            <p:ph idx="1"/>
          </p:nvPr>
        </p:nvSpPr>
        <p:spPr>
          <a:xfrm>
            <a:off x="381000" y="1524000"/>
            <a:ext cx="6172200" cy="6034617"/>
          </a:xfrm>
        </p:spPr>
        <p:txBody>
          <a:bodyPr/>
          <a:lstStyle/>
          <a:p>
            <a:r>
              <a:rPr lang="en-US" b="1" dirty="0">
                <a:solidFill>
                  <a:srgbClr val="002060"/>
                </a:solidFill>
              </a:rPr>
              <a:t>Expectations</a:t>
            </a:r>
          </a:p>
          <a:p>
            <a:r>
              <a:rPr lang="en-US" b="1" dirty="0">
                <a:solidFill>
                  <a:srgbClr val="002060"/>
                </a:solidFill>
              </a:rPr>
              <a:t>Accountability</a:t>
            </a:r>
          </a:p>
          <a:p>
            <a:r>
              <a:rPr lang="en-US" b="1" dirty="0">
                <a:solidFill>
                  <a:srgbClr val="002060"/>
                </a:solidFill>
              </a:rPr>
              <a:t>Constant dialogue</a:t>
            </a:r>
          </a:p>
          <a:p>
            <a:r>
              <a:rPr lang="en-US" b="1" dirty="0">
                <a:solidFill>
                  <a:srgbClr val="002060"/>
                </a:solidFill>
              </a:rPr>
              <a:t>Meetings</a:t>
            </a:r>
          </a:p>
          <a:p>
            <a:r>
              <a:rPr lang="en-US" b="1" dirty="0">
                <a:solidFill>
                  <a:srgbClr val="002060"/>
                </a:solidFill>
              </a:rPr>
              <a:t>Articles</a:t>
            </a:r>
          </a:p>
          <a:p>
            <a:r>
              <a:rPr lang="en-US" b="1" dirty="0">
                <a:solidFill>
                  <a:srgbClr val="002060"/>
                </a:solidFill>
              </a:rPr>
              <a:t>Quotes</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146</a:t>
            </a:fld>
            <a:endParaRPr lang="en-US" dirty="0"/>
          </a:p>
        </p:txBody>
      </p:sp>
      <p:pic>
        <p:nvPicPr>
          <p:cNvPr id="193539" name="Picture 3" descr="C:\Users\Owner\AppData\Local\Microsoft\Windows\Temporary Internet Files\Content.IE5\244A91JR\MC900370018[1].wmf"/>
          <p:cNvPicPr>
            <a:picLocks noChangeAspect="1" noChangeArrowheads="1"/>
          </p:cNvPicPr>
          <p:nvPr/>
        </p:nvPicPr>
        <p:blipFill>
          <a:blip r:embed="rId2" cstate="print"/>
          <a:srcRect/>
          <a:stretch>
            <a:fillRect/>
          </a:stretch>
        </p:blipFill>
        <p:spPr bwMode="auto">
          <a:xfrm>
            <a:off x="1524000" y="4267200"/>
            <a:ext cx="4533246" cy="3777332"/>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19400"/>
            <a:ext cx="6172200" cy="1524000"/>
          </a:xfrm>
        </p:spPr>
        <p:txBody>
          <a:bodyPr>
            <a:noAutofit/>
          </a:bodyPr>
          <a:lstStyle/>
          <a:p>
            <a:r>
              <a:rPr lang="en-US" sz="7200" b="1" dirty="0">
                <a:solidFill>
                  <a:srgbClr val="0070C0"/>
                </a:solidFill>
              </a:rPr>
              <a:t>How does integrity frame </a:t>
            </a:r>
            <a:r>
              <a:rPr lang="en-US" sz="7200" b="1" i="1" dirty="0">
                <a:solidFill>
                  <a:srgbClr val="0070C0"/>
                </a:solidFill>
              </a:rPr>
              <a:t>your</a:t>
            </a:r>
            <a:r>
              <a:rPr lang="en-US" sz="7200" b="1" dirty="0">
                <a:solidFill>
                  <a:srgbClr val="0070C0"/>
                </a:solidFill>
              </a:rPr>
              <a:t> program?</a:t>
            </a:r>
          </a:p>
        </p:txBody>
      </p:sp>
      <p:sp>
        <p:nvSpPr>
          <p:cNvPr id="3" name="Footer Placeholder 2"/>
          <p:cNvSpPr>
            <a:spLocks noGrp="1"/>
          </p:cNvSpPr>
          <p:nvPr>
            <p:ph type="ftr" sz="quarter" idx="11"/>
          </p:nvPr>
        </p:nvSpPr>
        <p:spPr/>
        <p:txBody>
          <a:bodyPr/>
          <a:lstStyle/>
          <a:p>
            <a:r>
              <a:rPr lang="en-US"/>
              <a:t>Orinda Aquatics</a:t>
            </a:r>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147</a:t>
            </a:fld>
            <a:endParaRPr 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6172200" cy="6034617"/>
          </a:xfrm>
        </p:spPr>
        <p:txBody>
          <a:bodyPr>
            <a:normAutofit/>
          </a:bodyPr>
          <a:lstStyle/>
          <a:p>
            <a:pPr algn="ctr">
              <a:buNone/>
            </a:pPr>
            <a:r>
              <a:rPr lang="en-US" sz="7200" b="1" dirty="0">
                <a:solidFill>
                  <a:schemeClr val="accent2">
                    <a:lumMod val="75000"/>
                  </a:schemeClr>
                </a:solidFill>
                <a:latin typeface="Andalus" pitchFamily="18" charset="-78"/>
                <a:cs typeface="Andalus" pitchFamily="18" charset="-78"/>
              </a:rPr>
              <a:t>Discipline</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148</a:t>
            </a:fld>
            <a:endParaRPr lang="en-US" dirty="0"/>
          </a:p>
        </p:txBody>
      </p:sp>
      <p:pic>
        <p:nvPicPr>
          <p:cNvPr id="8194" name="Picture 2" descr="C:\Users\Owner\AppData\Local\Microsoft\Windows\Temporary Internet Files\Content.IE5\CWZB2T6H\MC900281333[1].wmf"/>
          <p:cNvPicPr>
            <a:picLocks noChangeAspect="1" noChangeArrowheads="1"/>
          </p:cNvPicPr>
          <p:nvPr/>
        </p:nvPicPr>
        <p:blipFill>
          <a:blip r:embed="rId2" cstate="print"/>
          <a:srcRect/>
          <a:stretch>
            <a:fillRect/>
          </a:stretch>
        </p:blipFill>
        <p:spPr bwMode="auto">
          <a:xfrm>
            <a:off x="1219200" y="3200400"/>
            <a:ext cx="2169814" cy="2886064"/>
          </a:xfrm>
          <a:prstGeom prst="rect">
            <a:avLst/>
          </a:prstGeom>
          <a:noFill/>
        </p:spPr>
      </p:pic>
      <p:pic>
        <p:nvPicPr>
          <p:cNvPr id="8196" name="Picture 4" descr="C:\Users\Owner\AppData\Local\Microsoft\Windows\Temporary Internet Files\Content.IE5\244A91JR\MP900399536[1].jpg"/>
          <p:cNvPicPr>
            <a:picLocks noChangeAspect="1" noChangeArrowheads="1"/>
          </p:cNvPicPr>
          <p:nvPr/>
        </p:nvPicPr>
        <p:blipFill>
          <a:blip r:embed="rId3" cstate="print"/>
          <a:srcRect/>
          <a:stretch>
            <a:fillRect/>
          </a:stretch>
        </p:blipFill>
        <p:spPr bwMode="auto">
          <a:xfrm>
            <a:off x="3657600" y="4572000"/>
            <a:ext cx="2081784" cy="3121152"/>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8800"/>
            <a:ext cx="6172200" cy="6034617"/>
          </a:xfrm>
        </p:spPr>
        <p:txBody>
          <a:bodyPr/>
          <a:lstStyle/>
          <a:p>
            <a:pPr algn="ctr">
              <a:buNone/>
            </a:pPr>
            <a:r>
              <a:rPr lang="en-US" b="1" dirty="0">
                <a:solidFill>
                  <a:schemeClr val="accent2">
                    <a:lumMod val="75000"/>
                  </a:schemeClr>
                </a:solidFill>
              </a:rPr>
              <a:t>“If we do not discipline ourselves, the world will do it for us.” </a:t>
            </a:r>
            <a:r>
              <a:rPr lang="en-US" sz="1000" b="1" dirty="0">
                <a:solidFill>
                  <a:srgbClr val="002060"/>
                </a:solidFill>
              </a:rPr>
              <a:t>William Feather</a:t>
            </a:r>
          </a:p>
          <a:p>
            <a:pPr algn="ctr">
              <a:buNone/>
            </a:pPr>
            <a:endParaRPr lang="en-US" b="1" dirty="0">
              <a:solidFill>
                <a:srgbClr val="002060"/>
              </a:solidFill>
            </a:endParaRPr>
          </a:p>
          <a:p>
            <a:pPr algn="ctr">
              <a:buNone/>
            </a:pPr>
            <a:r>
              <a:rPr lang="en-US" b="1" dirty="0">
                <a:solidFill>
                  <a:srgbClr val="002060"/>
                </a:solidFill>
              </a:rPr>
              <a:t>“Many of life’s circumstances are created by three basic choices: the disciplines you choose to keep, the people you choose to be with, and the laws you choose to obey.” </a:t>
            </a:r>
            <a:r>
              <a:rPr lang="en-US" sz="1000" b="1" dirty="0">
                <a:solidFill>
                  <a:srgbClr val="002060"/>
                </a:solidFill>
              </a:rPr>
              <a:t>Charles Millhuff</a:t>
            </a:r>
          </a:p>
        </p:txBody>
      </p:sp>
      <p:sp>
        <p:nvSpPr>
          <p:cNvPr id="4" name="Slide Number Placeholder 3"/>
          <p:cNvSpPr>
            <a:spLocks noGrp="1"/>
          </p:cNvSpPr>
          <p:nvPr>
            <p:ph type="sldNum" sz="quarter" idx="12"/>
          </p:nvPr>
        </p:nvSpPr>
        <p:spPr/>
        <p:txBody>
          <a:bodyPr/>
          <a:lstStyle/>
          <a:p>
            <a:fld id="{0AC4F74F-622A-4FC0-843B-D3A315D45B90}" type="slidenum">
              <a:rPr lang="en-US" smtClean="0"/>
              <a:pPr/>
              <a:t>149</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700616"/>
          </a:xfrm>
        </p:spPr>
        <p:txBody>
          <a:bodyPr>
            <a:normAutofit fontScale="90000"/>
          </a:bodyPr>
          <a:lstStyle/>
          <a:p>
            <a:br>
              <a:rPr lang="en-US" b="1" dirty="0">
                <a:solidFill>
                  <a:schemeClr val="accent2">
                    <a:lumMod val="75000"/>
                  </a:schemeClr>
                </a:solidFill>
                <a:latin typeface="Mistral" pitchFamily="66" charset="0"/>
              </a:rPr>
            </a:br>
            <a:r>
              <a:rPr lang="en-US" sz="3100" b="1" dirty="0">
                <a:solidFill>
                  <a:schemeClr val="accent2">
                    <a:lumMod val="75000"/>
                  </a:schemeClr>
                </a:solidFill>
                <a:latin typeface="+mn-lt"/>
                <a:cs typeface="Levenim MT" pitchFamily="2" charset="-79"/>
              </a:rPr>
              <a:t>Don/Ron Heidary, Orinda Aquatics </a:t>
            </a:r>
            <a:br>
              <a:rPr lang="en-US" dirty="0"/>
            </a:br>
            <a:endParaRPr lang="en-US" dirty="0"/>
          </a:p>
        </p:txBody>
      </p:sp>
      <p:sp>
        <p:nvSpPr>
          <p:cNvPr id="3" name="Content Placeholder 2"/>
          <p:cNvSpPr>
            <a:spLocks noGrp="1"/>
          </p:cNvSpPr>
          <p:nvPr>
            <p:ph idx="1"/>
          </p:nvPr>
        </p:nvSpPr>
        <p:spPr>
          <a:xfrm>
            <a:off x="304800" y="1143000"/>
            <a:ext cx="6172200" cy="7696200"/>
          </a:xfrm>
        </p:spPr>
        <p:txBody>
          <a:bodyPr>
            <a:normAutofit fontScale="62500" lnSpcReduction="20000"/>
          </a:bodyPr>
          <a:lstStyle/>
          <a:p>
            <a:pPr>
              <a:buNone/>
            </a:pPr>
            <a:r>
              <a:rPr lang="en-US" b="1" dirty="0"/>
              <a:t> </a:t>
            </a:r>
            <a:r>
              <a:rPr lang="en-US" b="1" dirty="0">
                <a:solidFill>
                  <a:srgbClr val="002060"/>
                </a:solidFill>
              </a:rPr>
              <a:t>25 years with large, successful, summer-league programs (200-250 swimmers)</a:t>
            </a:r>
            <a:endParaRPr lang="en-US" dirty="0">
              <a:solidFill>
                <a:srgbClr val="002060"/>
              </a:solidFill>
            </a:endParaRPr>
          </a:p>
          <a:p>
            <a:pPr lvl="1"/>
            <a:r>
              <a:rPr lang="en-US" sz="3200" b="1" dirty="0">
                <a:solidFill>
                  <a:srgbClr val="0070C0"/>
                </a:solidFill>
              </a:rPr>
              <a:t>Coached all ages everyday</a:t>
            </a:r>
            <a:endParaRPr lang="en-US" sz="3200" dirty="0">
              <a:solidFill>
                <a:srgbClr val="0070C0"/>
              </a:solidFill>
            </a:endParaRPr>
          </a:p>
          <a:p>
            <a:pPr lvl="1"/>
            <a:r>
              <a:rPr lang="en-US" sz="3200" b="1" dirty="0">
                <a:solidFill>
                  <a:srgbClr val="0070C0"/>
                </a:solidFill>
              </a:rPr>
              <a:t>Technique driven (aggressive, daily in-water lessons)</a:t>
            </a:r>
            <a:endParaRPr lang="en-US" sz="3200" dirty="0">
              <a:solidFill>
                <a:srgbClr val="0070C0"/>
              </a:solidFill>
            </a:endParaRPr>
          </a:p>
          <a:p>
            <a:pPr lvl="1"/>
            <a:r>
              <a:rPr lang="en-US" sz="3200" b="1" dirty="0">
                <a:solidFill>
                  <a:srgbClr val="0070C0"/>
                </a:solidFill>
              </a:rPr>
              <a:t>Highly disciplined/integrity-driven backdrop</a:t>
            </a:r>
            <a:endParaRPr lang="en-US" sz="3200" dirty="0">
              <a:solidFill>
                <a:srgbClr val="0070C0"/>
              </a:solidFill>
            </a:endParaRPr>
          </a:p>
          <a:p>
            <a:pPr>
              <a:buNone/>
            </a:pPr>
            <a:r>
              <a:rPr lang="en-US" b="1" dirty="0">
                <a:solidFill>
                  <a:srgbClr val="002060"/>
                </a:solidFill>
              </a:rPr>
              <a:t> </a:t>
            </a:r>
            <a:endParaRPr lang="en-US" dirty="0">
              <a:solidFill>
                <a:srgbClr val="002060"/>
              </a:solidFill>
            </a:endParaRPr>
          </a:p>
          <a:p>
            <a:r>
              <a:rPr lang="en-US" b="1" dirty="0">
                <a:solidFill>
                  <a:srgbClr val="002060"/>
                </a:solidFill>
              </a:rPr>
              <a:t>30 years with large, successful, high school programs (100+ swimmers)</a:t>
            </a:r>
            <a:endParaRPr lang="en-US" dirty="0">
              <a:solidFill>
                <a:srgbClr val="002060"/>
              </a:solidFill>
            </a:endParaRPr>
          </a:p>
          <a:p>
            <a:pPr lvl="1"/>
            <a:r>
              <a:rPr lang="en-US" sz="3200" b="1" dirty="0">
                <a:solidFill>
                  <a:srgbClr val="0070C0"/>
                </a:solidFill>
              </a:rPr>
              <a:t>Understand teenage mentality/social challenges</a:t>
            </a:r>
            <a:endParaRPr lang="en-US" sz="3200" dirty="0">
              <a:solidFill>
                <a:srgbClr val="0070C0"/>
              </a:solidFill>
            </a:endParaRPr>
          </a:p>
          <a:p>
            <a:pPr lvl="1"/>
            <a:r>
              <a:rPr lang="en-US" sz="3200" b="1" dirty="0">
                <a:solidFill>
                  <a:srgbClr val="0070C0"/>
                </a:solidFill>
              </a:rPr>
              <a:t>Short season to develop culture and success</a:t>
            </a:r>
          </a:p>
          <a:p>
            <a:pPr lvl="1"/>
            <a:r>
              <a:rPr lang="en-US" sz="3200" b="1" dirty="0">
                <a:solidFill>
                  <a:srgbClr val="0070C0"/>
                </a:solidFill>
              </a:rPr>
              <a:t>Won twenty (NCS) Section Championships</a:t>
            </a:r>
          </a:p>
          <a:p>
            <a:pPr lvl="1"/>
            <a:r>
              <a:rPr lang="en-US" sz="3200" b="1" dirty="0">
                <a:solidFill>
                  <a:srgbClr val="0070C0"/>
                </a:solidFill>
              </a:rPr>
              <a:t>Steven </a:t>
            </a:r>
            <a:r>
              <a:rPr lang="en-US" sz="3200" b="1" dirty="0" err="1">
                <a:solidFill>
                  <a:srgbClr val="0070C0"/>
                </a:solidFill>
              </a:rPr>
              <a:t>Stumph</a:t>
            </a:r>
            <a:r>
              <a:rPr lang="en-US" sz="3200" b="1" dirty="0">
                <a:solidFill>
                  <a:srgbClr val="0070C0"/>
                </a:solidFill>
              </a:rPr>
              <a:t> set National Record in Breaststroke at 53.3</a:t>
            </a:r>
          </a:p>
          <a:p>
            <a:pPr lvl="1"/>
            <a:r>
              <a:rPr lang="en-US" sz="3200" b="1" dirty="0">
                <a:solidFill>
                  <a:srgbClr val="0070C0"/>
                </a:solidFill>
              </a:rPr>
              <a:t>200 Medley Relays 1:30.5, 1:32.5, 400 Free Relay 3:01</a:t>
            </a:r>
            <a:endParaRPr lang="en-US" sz="3200" dirty="0">
              <a:solidFill>
                <a:srgbClr val="0070C0"/>
              </a:solidFill>
            </a:endParaRPr>
          </a:p>
          <a:p>
            <a:pPr>
              <a:buNone/>
            </a:pPr>
            <a:r>
              <a:rPr lang="en-US" b="1" dirty="0">
                <a:solidFill>
                  <a:srgbClr val="002060"/>
                </a:solidFill>
              </a:rPr>
              <a:t> </a:t>
            </a:r>
            <a:endParaRPr lang="en-US" dirty="0">
              <a:solidFill>
                <a:srgbClr val="002060"/>
              </a:solidFill>
            </a:endParaRPr>
          </a:p>
          <a:p>
            <a:r>
              <a:rPr lang="en-US" b="1" dirty="0">
                <a:solidFill>
                  <a:srgbClr val="002060"/>
                </a:solidFill>
              </a:rPr>
              <a:t>20 Years at Orinda Aquatics (averaged 125 swimmers)</a:t>
            </a:r>
            <a:endParaRPr lang="en-US" dirty="0">
              <a:solidFill>
                <a:srgbClr val="002060"/>
              </a:solidFill>
            </a:endParaRPr>
          </a:p>
          <a:p>
            <a:pPr lvl="1"/>
            <a:r>
              <a:rPr lang="en-US" sz="3200" b="1" dirty="0">
                <a:solidFill>
                  <a:srgbClr val="0070C0"/>
                </a:solidFill>
              </a:rPr>
              <a:t>Aggressive character-driven culture</a:t>
            </a:r>
          </a:p>
          <a:p>
            <a:pPr lvl="1"/>
            <a:r>
              <a:rPr lang="en-US" sz="3200" b="1" dirty="0">
                <a:solidFill>
                  <a:srgbClr val="0070C0"/>
                </a:solidFill>
              </a:rPr>
              <a:t>Relationship driven</a:t>
            </a:r>
            <a:endParaRPr lang="en-US" sz="3200" dirty="0">
              <a:solidFill>
                <a:srgbClr val="0070C0"/>
              </a:solidFill>
            </a:endParaRPr>
          </a:p>
          <a:p>
            <a:pPr lvl="1"/>
            <a:r>
              <a:rPr lang="en-US" sz="3200" b="1" dirty="0">
                <a:solidFill>
                  <a:srgbClr val="0070C0"/>
                </a:solidFill>
              </a:rPr>
              <a:t>Highly productive at regional/national levels</a:t>
            </a:r>
            <a:endParaRPr lang="en-US" sz="3200" dirty="0">
              <a:solidFill>
                <a:srgbClr val="0070C0"/>
              </a:solidFill>
            </a:endParaRPr>
          </a:p>
          <a:p>
            <a:pPr lvl="1"/>
            <a:r>
              <a:rPr lang="en-US" sz="3200" b="1" dirty="0">
                <a:solidFill>
                  <a:srgbClr val="0070C0"/>
                </a:solidFill>
              </a:rPr>
              <a:t>One of the top “smaller clubs” in USA (number one in 2009)</a:t>
            </a:r>
          </a:p>
          <a:p>
            <a:pPr lvl="1"/>
            <a:r>
              <a:rPr lang="en-US" sz="3200" b="1" dirty="0">
                <a:solidFill>
                  <a:srgbClr val="0070C0"/>
                </a:solidFill>
              </a:rPr>
              <a:t>Have won Sectionals, Far Westerns, JO’s</a:t>
            </a:r>
            <a:endParaRPr lang="en-US" sz="3200" dirty="0">
              <a:solidFill>
                <a:srgbClr val="0070C0"/>
              </a:solidFill>
            </a:endParaRPr>
          </a:p>
          <a:p>
            <a:pPr lvl="1"/>
            <a:r>
              <a:rPr lang="en-US" sz="3200" b="1" dirty="0">
                <a:solidFill>
                  <a:srgbClr val="0070C0"/>
                </a:solidFill>
              </a:rPr>
              <a:t>Men finished 3</a:t>
            </a:r>
            <a:r>
              <a:rPr lang="en-US" sz="3200" b="1" baseline="30000" dirty="0">
                <a:solidFill>
                  <a:srgbClr val="0070C0"/>
                </a:solidFill>
              </a:rPr>
              <a:t>rd</a:t>
            </a:r>
            <a:r>
              <a:rPr lang="en-US" sz="3200" b="1" dirty="0">
                <a:solidFill>
                  <a:srgbClr val="0070C0"/>
                </a:solidFill>
              </a:rPr>
              <a:t> at USA Junior Nationals (long course 2012)</a:t>
            </a:r>
            <a:endParaRPr lang="en-US" sz="3200" dirty="0">
              <a:solidFill>
                <a:srgbClr val="0070C0"/>
              </a:solidFill>
            </a:endParaRPr>
          </a:p>
          <a:p>
            <a:pPr>
              <a:buNone/>
            </a:pPr>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15</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6096000" cy="6858000"/>
          </a:xfrm>
        </p:spPr>
        <p:txBody>
          <a:bodyPr>
            <a:normAutofit lnSpcReduction="10000"/>
          </a:bodyPr>
          <a:lstStyle/>
          <a:p>
            <a:pPr algn="ctr">
              <a:buNone/>
            </a:pPr>
            <a:r>
              <a:rPr lang="en-US" sz="6000" b="1" i="1" dirty="0">
                <a:solidFill>
                  <a:schemeClr val="accent2">
                    <a:lumMod val="75000"/>
                  </a:schemeClr>
                </a:solidFill>
              </a:rPr>
              <a:t>Everything</a:t>
            </a:r>
          </a:p>
          <a:p>
            <a:pPr algn="ctr">
              <a:buNone/>
            </a:pPr>
            <a:r>
              <a:rPr lang="en-US" b="1" dirty="0">
                <a:solidFill>
                  <a:schemeClr val="accent3">
                    <a:lumMod val="50000"/>
                  </a:schemeClr>
                </a:solidFill>
              </a:rPr>
              <a:t>is disciplined:</a:t>
            </a:r>
          </a:p>
          <a:p>
            <a:pPr>
              <a:buNone/>
            </a:pPr>
            <a:endParaRPr lang="en-US" sz="2000" b="1" dirty="0"/>
          </a:p>
          <a:p>
            <a:r>
              <a:rPr lang="en-US" b="1" dirty="0">
                <a:solidFill>
                  <a:srgbClr val="002060"/>
                </a:solidFill>
              </a:rPr>
              <a:t>Safety</a:t>
            </a:r>
          </a:p>
          <a:p>
            <a:r>
              <a:rPr lang="en-US" b="1" dirty="0">
                <a:solidFill>
                  <a:srgbClr val="002060"/>
                </a:solidFill>
              </a:rPr>
              <a:t>Behavior</a:t>
            </a:r>
          </a:p>
          <a:p>
            <a:r>
              <a:rPr lang="en-US" b="1" dirty="0">
                <a:solidFill>
                  <a:srgbClr val="002060"/>
                </a:solidFill>
              </a:rPr>
              <a:t>Warm-up</a:t>
            </a:r>
          </a:p>
          <a:p>
            <a:r>
              <a:rPr lang="en-US" b="1" dirty="0">
                <a:solidFill>
                  <a:srgbClr val="002060"/>
                </a:solidFill>
              </a:rPr>
              <a:t>Stroke</a:t>
            </a:r>
          </a:p>
          <a:p>
            <a:r>
              <a:rPr lang="en-US" b="1" dirty="0">
                <a:solidFill>
                  <a:srgbClr val="002060"/>
                </a:solidFill>
              </a:rPr>
              <a:t>Training</a:t>
            </a:r>
          </a:p>
          <a:p>
            <a:r>
              <a:rPr lang="en-US" b="1" dirty="0">
                <a:solidFill>
                  <a:srgbClr val="002060"/>
                </a:solidFill>
              </a:rPr>
              <a:t>Work</a:t>
            </a:r>
          </a:p>
          <a:p>
            <a:r>
              <a:rPr lang="en-US" b="1" dirty="0">
                <a:solidFill>
                  <a:srgbClr val="002060"/>
                </a:solidFill>
              </a:rPr>
              <a:t>Dry land</a:t>
            </a:r>
          </a:p>
          <a:p>
            <a:r>
              <a:rPr lang="en-US" b="1" dirty="0">
                <a:solidFill>
                  <a:srgbClr val="002060"/>
                </a:solidFill>
              </a:rPr>
              <a:t>Meets</a:t>
            </a:r>
          </a:p>
          <a:p>
            <a:r>
              <a:rPr lang="en-US" b="1" dirty="0">
                <a:solidFill>
                  <a:srgbClr val="002060"/>
                </a:solidFill>
              </a:rPr>
              <a:t>Racing</a:t>
            </a:r>
          </a:p>
          <a:p>
            <a:pPr>
              <a:buNone/>
            </a:pPr>
            <a:endParaRPr lang="en-US" dirty="0"/>
          </a:p>
        </p:txBody>
      </p:sp>
      <p:pic>
        <p:nvPicPr>
          <p:cNvPr id="29698" name="Picture 2" descr="C:\Users\Owner\AppData\Local\Microsoft\Windows\Temporary Internet Files\Content.IE5\7ZVAVLBR\MC900047766[1].wmf"/>
          <p:cNvPicPr>
            <a:picLocks noChangeAspect="1" noChangeArrowheads="1"/>
          </p:cNvPicPr>
          <p:nvPr/>
        </p:nvPicPr>
        <p:blipFill>
          <a:blip r:embed="rId2" cstate="print"/>
          <a:srcRect/>
          <a:stretch>
            <a:fillRect/>
          </a:stretch>
        </p:blipFill>
        <p:spPr bwMode="auto">
          <a:xfrm>
            <a:off x="3733800" y="2819400"/>
            <a:ext cx="2049506" cy="1828800"/>
          </a:xfrm>
          <a:prstGeom prst="rect">
            <a:avLst/>
          </a:prstGeom>
          <a:noFill/>
        </p:spPr>
      </p:pic>
      <p:pic>
        <p:nvPicPr>
          <p:cNvPr id="6" name="Picture 5" descr="San Diego 2008 317.jpg"/>
          <p:cNvPicPr>
            <a:picLocks noChangeAspect="1"/>
          </p:cNvPicPr>
          <p:nvPr/>
        </p:nvPicPr>
        <p:blipFill>
          <a:blip r:embed="rId3" cstate="print"/>
          <a:stretch>
            <a:fillRect/>
          </a:stretch>
        </p:blipFill>
        <p:spPr>
          <a:xfrm>
            <a:off x="3048000" y="5410200"/>
            <a:ext cx="2980335" cy="1981605"/>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0AC4F74F-622A-4FC0-843B-D3A315D45B90}" type="slidenum">
              <a:rPr lang="en-US" smtClean="0"/>
              <a:pPr/>
              <a:t>150</a:t>
            </a:fld>
            <a:endParaRPr lang="en-US" dirty="0"/>
          </a:p>
        </p:txBody>
      </p:sp>
      <p:sp>
        <p:nvSpPr>
          <p:cNvPr id="8" name="Footer Placeholder 7"/>
          <p:cNvSpPr>
            <a:spLocks noGrp="1"/>
          </p:cNvSpPr>
          <p:nvPr>
            <p:ph type="ftr" sz="quarter" idx="11"/>
          </p:nvPr>
        </p:nvSpPr>
        <p:spPr/>
        <p:txBody>
          <a:bodyPr/>
          <a:lstStyle/>
          <a:p>
            <a:r>
              <a:rPr lang="en-US" dirty="0"/>
              <a:t>Orinda Aquatics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6172200" cy="6034617"/>
          </a:xfrm>
        </p:spPr>
        <p:txBody>
          <a:bodyPr/>
          <a:lstStyle/>
          <a:p>
            <a:pPr>
              <a:buNone/>
            </a:pPr>
            <a:r>
              <a:rPr lang="en-US" b="1" dirty="0">
                <a:solidFill>
                  <a:schemeClr val="accent2">
                    <a:lumMod val="75000"/>
                  </a:schemeClr>
                </a:solidFill>
              </a:rPr>
              <a:t>    “</a:t>
            </a:r>
            <a:r>
              <a:rPr lang="en-US" sz="4400" b="1" dirty="0">
                <a:solidFill>
                  <a:schemeClr val="accent2">
                    <a:lumMod val="75000"/>
                  </a:schemeClr>
                </a:solidFill>
              </a:rPr>
              <a:t>We are what we repeatedly do, </a:t>
            </a:r>
            <a:r>
              <a:rPr lang="en-US" sz="4400" b="1" i="1" dirty="0">
                <a:solidFill>
                  <a:srgbClr val="002060"/>
                </a:solidFill>
              </a:rPr>
              <a:t>excellence then is not an act, but a habit.</a:t>
            </a:r>
            <a:r>
              <a:rPr lang="en-US" b="1" i="1" dirty="0">
                <a:solidFill>
                  <a:srgbClr val="002060"/>
                </a:solidFill>
              </a:rPr>
              <a:t> ”</a:t>
            </a:r>
          </a:p>
          <a:p>
            <a:pPr algn="ctr">
              <a:buNone/>
            </a:pPr>
            <a:r>
              <a:rPr lang="en-US" b="1" i="1" dirty="0">
                <a:solidFill>
                  <a:schemeClr val="tx1">
                    <a:lumMod val="50000"/>
                    <a:lumOff val="50000"/>
                  </a:schemeClr>
                </a:solidFill>
              </a:rPr>
              <a:t>Aristotle</a:t>
            </a:r>
          </a:p>
          <a:p>
            <a:pPr>
              <a:buNone/>
            </a:pPr>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151</a:t>
            </a:fld>
            <a:endParaRPr lang="en-US" dirty="0"/>
          </a:p>
        </p:txBody>
      </p:sp>
      <p:pic>
        <p:nvPicPr>
          <p:cNvPr id="7" name="Picture 6" descr="Austin10.jpg"/>
          <p:cNvPicPr>
            <a:picLocks noChangeAspect="1"/>
          </p:cNvPicPr>
          <p:nvPr/>
        </p:nvPicPr>
        <p:blipFill>
          <a:blip r:embed="rId2" cstate="print"/>
          <a:stretch>
            <a:fillRect/>
          </a:stretch>
        </p:blipFill>
        <p:spPr>
          <a:xfrm>
            <a:off x="457200" y="4191000"/>
            <a:ext cx="5867400" cy="2204859"/>
          </a:xfrm>
          <a:prstGeom prst="rect">
            <a:avLst/>
          </a:prstGeom>
          <a:ln>
            <a:noFill/>
          </a:ln>
          <a:effectLst>
            <a:softEdge rad="112500"/>
          </a:effectLst>
        </p:spPr>
      </p:pic>
      <p:sp>
        <p:nvSpPr>
          <p:cNvPr id="8" name="TextBox 7"/>
          <p:cNvSpPr txBox="1"/>
          <p:nvPr/>
        </p:nvSpPr>
        <p:spPr>
          <a:xfrm>
            <a:off x="381000" y="7086600"/>
            <a:ext cx="6096000" cy="954107"/>
          </a:xfrm>
          <a:prstGeom prst="rect">
            <a:avLst/>
          </a:prstGeom>
          <a:blipFill>
            <a:blip r:embed="rId3" cstate="print"/>
            <a:tile tx="0" ty="0" sx="100000" sy="100000" flip="none" algn="tl"/>
          </a:blipFill>
        </p:spPr>
        <p:txBody>
          <a:bodyPr wrap="square" rtlCol="0">
            <a:spAutoFit/>
          </a:bodyPr>
          <a:lstStyle/>
          <a:p>
            <a:pPr algn="ctr"/>
            <a:r>
              <a:rPr lang="en-US" sz="2800" b="1" dirty="0">
                <a:solidFill>
                  <a:srgbClr val="002060"/>
                </a:solidFill>
              </a:rPr>
              <a:t>“Discipline is the bridge between goals and accomplishments.”</a:t>
            </a:r>
            <a:r>
              <a:rPr lang="en-US" b="1" dirty="0">
                <a:solidFill>
                  <a:srgbClr val="002060"/>
                </a:solidFill>
              </a:rPr>
              <a:t> --JIM ROHN</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19400"/>
            <a:ext cx="6172200" cy="1524000"/>
          </a:xfrm>
        </p:spPr>
        <p:txBody>
          <a:bodyPr>
            <a:noAutofit/>
          </a:bodyPr>
          <a:lstStyle/>
          <a:p>
            <a:r>
              <a:rPr lang="en-US" sz="7200" b="1" dirty="0">
                <a:solidFill>
                  <a:srgbClr val="0070C0"/>
                </a:solidFill>
              </a:rPr>
              <a:t>How does discipline frame </a:t>
            </a:r>
            <a:r>
              <a:rPr lang="en-US" sz="7200" b="1" i="1" dirty="0">
                <a:solidFill>
                  <a:srgbClr val="0070C0"/>
                </a:solidFill>
              </a:rPr>
              <a:t>your</a:t>
            </a:r>
            <a:r>
              <a:rPr lang="en-US" sz="7200" b="1" dirty="0">
                <a:solidFill>
                  <a:srgbClr val="0070C0"/>
                </a:solidFill>
              </a:rPr>
              <a:t> program?</a:t>
            </a:r>
          </a:p>
        </p:txBody>
      </p:sp>
      <p:sp>
        <p:nvSpPr>
          <p:cNvPr id="3" name="Footer Placeholder 2"/>
          <p:cNvSpPr>
            <a:spLocks noGrp="1"/>
          </p:cNvSpPr>
          <p:nvPr>
            <p:ph type="ftr" sz="quarter" idx="11"/>
          </p:nvPr>
        </p:nvSpPr>
        <p:spPr/>
        <p:txBody>
          <a:bodyPr/>
          <a:lstStyle/>
          <a:p>
            <a:r>
              <a:rPr lang="en-US"/>
              <a:t>Orinda Aquatics</a:t>
            </a:r>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152</a:t>
            </a:fld>
            <a:endParaRPr 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0"/>
            <a:ext cx="6172200" cy="914400"/>
          </a:xfrm>
        </p:spPr>
        <p:txBody>
          <a:bodyPr>
            <a:noAutofit/>
          </a:bodyPr>
          <a:lstStyle/>
          <a:p>
            <a:r>
              <a:rPr lang="en-US" sz="7200" b="1" dirty="0">
                <a:solidFill>
                  <a:schemeClr val="accent2">
                    <a:lumMod val="75000"/>
                  </a:schemeClr>
                </a:solidFill>
                <a:latin typeface="Andalus" pitchFamily="18" charset="-78"/>
                <a:cs typeface="Andalus" pitchFamily="18" charset="-78"/>
              </a:rPr>
              <a:t>Connection</a:t>
            </a:r>
          </a:p>
        </p:txBody>
      </p:sp>
      <p:pic>
        <p:nvPicPr>
          <p:cNvPr id="4" name="Content Placeholder 3" descr="IMG_1139.JPG"/>
          <p:cNvPicPr>
            <a:picLocks noGrp="1" noChangeAspect="1"/>
          </p:cNvPicPr>
          <p:nvPr>
            <p:ph idx="1"/>
          </p:nvPr>
        </p:nvPicPr>
        <p:blipFill>
          <a:blip r:embed="rId2" cstate="print"/>
          <a:stretch>
            <a:fillRect/>
          </a:stretch>
        </p:blipFill>
        <p:spPr>
          <a:xfrm>
            <a:off x="990600" y="2667000"/>
            <a:ext cx="4800600" cy="3600450"/>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153</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853016"/>
          </a:xfrm>
        </p:spPr>
        <p:txBody>
          <a:bodyPr>
            <a:normAutofit fontScale="90000"/>
          </a:bodyPr>
          <a:lstStyle/>
          <a:p>
            <a:br>
              <a:rPr lang="en-US" b="1" dirty="0">
                <a:solidFill>
                  <a:schemeClr val="accent2">
                    <a:lumMod val="75000"/>
                  </a:schemeClr>
                </a:solidFill>
              </a:rPr>
            </a:br>
            <a:r>
              <a:rPr lang="en-US" sz="5300" b="1" dirty="0">
                <a:solidFill>
                  <a:schemeClr val="accent2">
                    <a:lumMod val="75000"/>
                  </a:schemeClr>
                </a:solidFill>
                <a:latin typeface="+mn-lt"/>
              </a:rPr>
              <a:t>Connection</a:t>
            </a:r>
            <a:br>
              <a:rPr lang="en-US" sz="5300" b="1" dirty="0">
                <a:solidFill>
                  <a:schemeClr val="accent2">
                    <a:lumMod val="75000"/>
                  </a:schemeClr>
                </a:solidFill>
                <a:latin typeface="+mn-lt"/>
              </a:rPr>
            </a:br>
            <a:endParaRPr lang="en-US" sz="5300" b="1" dirty="0">
              <a:latin typeface="+mn-lt"/>
            </a:endParaRPr>
          </a:p>
        </p:txBody>
      </p:sp>
      <p:sp>
        <p:nvSpPr>
          <p:cNvPr id="3" name="Content Placeholder 2"/>
          <p:cNvSpPr>
            <a:spLocks noGrp="1"/>
          </p:cNvSpPr>
          <p:nvPr>
            <p:ph idx="1"/>
          </p:nvPr>
        </p:nvSpPr>
        <p:spPr>
          <a:xfrm>
            <a:off x="228600" y="1447800"/>
            <a:ext cx="6400800" cy="6034617"/>
          </a:xfrm>
        </p:spPr>
        <p:txBody>
          <a:bodyPr>
            <a:normAutofit/>
          </a:bodyPr>
          <a:lstStyle/>
          <a:p>
            <a:pPr algn="ctr">
              <a:buNone/>
            </a:pPr>
            <a:r>
              <a:rPr lang="en-US" sz="3600" b="1" i="1" dirty="0">
                <a:solidFill>
                  <a:srgbClr val="002060"/>
                </a:solidFill>
              </a:rPr>
              <a:t>“Build for your team a feeling of oneness, of dependence on one another and of strength to be derived by unity.” </a:t>
            </a:r>
          </a:p>
          <a:p>
            <a:pPr algn="ctr">
              <a:buNone/>
            </a:pPr>
            <a:r>
              <a:rPr lang="en-US" sz="2000" b="1" i="1" dirty="0">
                <a:solidFill>
                  <a:srgbClr val="002060"/>
                </a:solidFill>
              </a:rPr>
              <a:t>Vince Lombardi </a:t>
            </a:r>
            <a:endParaRPr lang="en-US" sz="2000" dirty="0">
              <a:solidFill>
                <a:srgbClr val="002060"/>
              </a:solidFill>
            </a:endParaRPr>
          </a:p>
          <a:p>
            <a:pPr algn="ctr">
              <a:buNone/>
            </a:pPr>
            <a:br>
              <a:rPr lang="en-US" sz="4000" b="1" i="1" dirty="0">
                <a:solidFill>
                  <a:srgbClr val="002060"/>
                </a:solidFill>
              </a:rPr>
            </a:br>
            <a:endParaRPr lang="en-US" sz="4000" dirty="0">
              <a:solidFill>
                <a:srgbClr val="002060"/>
              </a:solidFill>
            </a:endParaRPr>
          </a:p>
        </p:txBody>
      </p:sp>
      <p:sp>
        <p:nvSpPr>
          <p:cNvPr id="4" name="Slide Number Placeholder 3"/>
          <p:cNvSpPr>
            <a:spLocks noGrp="1"/>
          </p:cNvSpPr>
          <p:nvPr>
            <p:ph type="sldNum" sz="quarter" idx="12"/>
          </p:nvPr>
        </p:nvSpPr>
        <p:spPr/>
        <p:txBody>
          <a:bodyPr/>
          <a:lstStyle/>
          <a:p>
            <a:fld id="{0AC4F74F-622A-4FC0-843B-D3A315D45B90}" type="slidenum">
              <a:rPr lang="en-US" smtClean="0"/>
              <a:pPr/>
              <a:t>154</a:t>
            </a:fld>
            <a:endParaRPr lang="en-US" dirty="0"/>
          </a:p>
        </p:txBody>
      </p:sp>
      <p:sp>
        <p:nvSpPr>
          <p:cNvPr id="5" name="Footer Placeholder 4"/>
          <p:cNvSpPr>
            <a:spLocks noGrp="1"/>
          </p:cNvSpPr>
          <p:nvPr>
            <p:ph type="ftr" sz="quarter" idx="11"/>
          </p:nvPr>
        </p:nvSpPr>
        <p:spPr/>
        <p:txBody>
          <a:bodyPr/>
          <a:lstStyle/>
          <a:p>
            <a:r>
              <a:rPr lang="en-US" dirty="0"/>
              <a:t>Orinda Aquatics</a:t>
            </a:r>
          </a:p>
        </p:txBody>
      </p:sp>
      <p:pic>
        <p:nvPicPr>
          <p:cNvPr id="6" name="Picture 5" descr="_DSC2454 a.jpg"/>
          <p:cNvPicPr>
            <a:picLocks noChangeAspect="1"/>
          </p:cNvPicPr>
          <p:nvPr/>
        </p:nvPicPr>
        <p:blipFill>
          <a:blip r:embed="rId2" cstate="print"/>
          <a:stretch>
            <a:fillRect/>
          </a:stretch>
        </p:blipFill>
        <p:spPr>
          <a:xfrm>
            <a:off x="838200" y="4724400"/>
            <a:ext cx="5273038" cy="3025515"/>
          </a:xfrm>
          <a:prstGeom prst="rect">
            <a:avLst/>
          </a:prstGeom>
          <a:ln>
            <a:noFill/>
          </a:ln>
          <a:effectLst>
            <a:softEdge rad="112500"/>
          </a:effec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6172200" cy="1524000"/>
          </a:xfrm>
        </p:spPr>
        <p:txBody>
          <a:bodyPr>
            <a:normAutofit fontScale="90000"/>
          </a:bodyPr>
          <a:lstStyle/>
          <a:p>
            <a:r>
              <a:rPr lang="en-US" b="1" i="1" dirty="0">
                <a:solidFill>
                  <a:schemeClr val="accent2">
                    <a:lumMod val="75000"/>
                  </a:schemeClr>
                </a:solidFill>
              </a:rPr>
              <a:t>Too often we focus on the wrong thing…</a:t>
            </a:r>
            <a:br>
              <a:rPr lang="en-US" dirty="0"/>
            </a:br>
            <a:endParaRPr lang="en-US" dirty="0"/>
          </a:p>
        </p:txBody>
      </p:sp>
      <p:sp>
        <p:nvSpPr>
          <p:cNvPr id="3" name="Content Placeholder 2"/>
          <p:cNvSpPr>
            <a:spLocks noGrp="1"/>
          </p:cNvSpPr>
          <p:nvPr>
            <p:ph idx="1"/>
          </p:nvPr>
        </p:nvSpPr>
        <p:spPr>
          <a:xfrm>
            <a:off x="304800" y="1981201"/>
            <a:ext cx="6172200" cy="4876800"/>
          </a:xfrm>
        </p:spPr>
        <p:txBody>
          <a:bodyPr>
            <a:normAutofit/>
          </a:bodyPr>
          <a:lstStyle/>
          <a:p>
            <a:r>
              <a:rPr lang="en-US" b="1" dirty="0">
                <a:solidFill>
                  <a:srgbClr val="002060"/>
                </a:solidFill>
              </a:rPr>
              <a:t>Try to fix a stroke in someone who doesn’t work hard</a:t>
            </a:r>
            <a:endParaRPr lang="en-US" dirty="0">
              <a:solidFill>
                <a:srgbClr val="002060"/>
              </a:solidFill>
            </a:endParaRPr>
          </a:p>
          <a:p>
            <a:pPr lvl="0"/>
            <a:r>
              <a:rPr lang="en-US" b="1" dirty="0">
                <a:solidFill>
                  <a:srgbClr val="002060"/>
                </a:solidFill>
              </a:rPr>
              <a:t>Condemn a parent without trying to bring them into the process</a:t>
            </a:r>
            <a:endParaRPr lang="en-US" dirty="0">
              <a:solidFill>
                <a:srgbClr val="002060"/>
              </a:solidFill>
            </a:endParaRPr>
          </a:p>
          <a:p>
            <a:pPr lvl="0"/>
            <a:r>
              <a:rPr lang="en-US" b="1" dirty="0">
                <a:solidFill>
                  <a:srgbClr val="002060"/>
                </a:solidFill>
              </a:rPr>
              <a:t>Try to win a meet with a team that has no identity</a:t>
            </a:r>
            <a:endParaRPr lang="en-US" dirty="0">
              <a:solidFill>
                <a:srgbClr val="002060"/>
              </a:solidFill>
            </a:endParaRPr>
          </a:p>
          <a:p>
            <a:pPr lvl="0"/>
            <a:r>
              <a:rPr lang="en-US" b="1" dirty="0">
                <a:solidFill>
                  <a:srgbClr val="002060"/>
                </a:solidFill>
              </a:rPr>
              <a:t>Criticize a team for not caring when they don’t know what to care about.</a:t>
            </a:r>
            <a:endParaRPr lang="en-US" dirty="0">
              <a:solidFill>
                <a:srgbClr val="002060"/>
              </a:solidFill>
            </a:endParaRPr>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155</a:t>
            </a:fld>
            <a:endParaRPr lang="en-US" dirty="0"/>
          </a:p>
        </p:txBody>
      </p:sp>
      <p:sp>
        <p:nvSpPr>
          <p:cNvPr id="6" name="TextBox 5"/>
          <p:cNvSpPr txBox="1"/>
          <p:nvPr/>
        </p:nvSpPr>
        <p:spPr>
          <a:xfrm>
            <a:off x="304800" y="7010400"/>
            <a:ext cx="6248400" cy="830997"/>
          </a:xfrm>
          <a:prstGeom prst="rect">
            <a:avLst/>
          </a:prstGeom>
          <a:blipFill>
            <a:blip r:embed="rId2" cstate="print"/>
            <a:tile tx="0" ty="0" sx="100000" sy="100000" flip="none" algn="tl"/>
          </a:blipFill>
        </p:spPr>
        <p:txBody>
          <a:bodyPr wrap="square" rtlCol="0">
            <a:spAutoFit/>
          </a:bodyPr>
          <a:lstStyle/>
          <a:p>
            <a:pPr algn="ctr"/>
            <a:r>
              <a:rPr lang="en-US" sz="2400" b="1" dirty="0"/>
              <a:t>Coaching five disconnected kids is less productive that coaching fifty connected ones.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29216"/>
          </a:xfrm>
        </p:spPr>
        <p:txBody>
          <a:bodyPr/>
          <a:lstStyle/>
          <a:p>
            <a:r>
              <a:rPr lang="en-US" b="1" dirty="0">
                <a:solidFill>
                  <a:schemeClr val="accent2">
                    <a:lumMod val="75000"/>
                  </a:schemeClr>
                </a:solidFill>
              </a:rPr>
              <a:t>Coaching (connection) ?’s</a:t>
            </a:r>
          </a:p>
        </p:txBody>
      </p:sp>
      <p:sp>
        <p:nvSpPr>
          <p:cNvPr id="3" name="Content Placeholder 2"/>
          <p:cNvSpPr>
            <a:spLocks noGrp="1"/>
          </p:cNvSpPr>
          <p:nvPr>
            <p:ph idx="1"/>
          </p:nvPr>
        </p:nvSpPr>
        <p:spPr>
          <a:xfrm>
            <a:off x="152400" y="1371600"/>
            <a:ext cx="6324600" cy="6034617"/>
          </a:xfrm>
        </p:spPr>
        <p:txBody>
          <a:bodyPr>
            <a:noAutofit/>
          </a:bodyPr>
          <a:lstStyle/>
          <a:p>
            <a:r>
              <a:rPr lang="en-US" sz="2000" b="1" dirty="0">
                <a:solidFill>
                  <a:srgbClr val="002060"/>
                </a:solidFill>
              </a:rPr>
              <a:t>Do you view coaching as a job or a privilege?...a little extra money or the opportunity to touch and impact the lives of children? </a:t>
            </a:r>
            <a:endParaRPr lang="en-US" sz="2000" dirty="0">
              <a:solidFill>
                <a:srgbClr val="002060"/>
              </a:solidFill>
            </a:endParaRPr>
          </a:p>
          <a:p>
            <a:pPr>
              <a:buNone/>
            </a:pPr>
            <a:r>
              <a:rPr lang="en-US" sz="2000" b="1" dirty="0">
                <a:solidFill>
                  <a:srgbClr val="002060"/>
                </a:solidFill>
              </a:rPr>
              <a:t> </a:t>
            </a:r>
            <a:endParaRPr lang="en-US" sz="2000" dirty="0">
              <a:solidFill>
                <a:srgbClr val="002060"/>
              </a:solidFill>
            </a:endParaRPr>
          </a:p>
          <a:p>
            <a:r>
              <a:rPr lang="en-US" sz="2000" b="1" dirty="0">
                <a:solidFill>
                  <a:srgbClr val="002060"/>
                </a:solidFill>
              </a:rPr>
              <a:t>Are you making a difference in the quality of the swimmer, the group, the team, the culture?  Are YOU a role model?  Is your job more about you or them? </a:t>
            </a:r>
            <a:endParaRPr lang="en-US" sz="2000" dirty="0">
              <a:solidFill>
                <a:srgbClr val="002060"/>
              </a:solidFill>
            </a:endParaRPr>
          </a:p>
          <a:p>
            <a:pPr>
              <a:buNone/>
            </a:pPr>
            <a:r>
              <a:rPr lang="en-US" sz="2000" b="1" dirty="0">
                <a:solidFill>
                  <a:srgbClr val="002060"/>
                </a:solidFill>
              </a:rPr>
              <a:t>  </a:t>
            </a:r>
            <a:endParaRPr lang="en-US" sz="2000" dirty="0">
              <a:solidFill>
                <a:srgbClr val="002060"/>
              </a:solidFill>
            </a:endParaRPr>
          </a:p>
          <a:p>
            <a:r>
              <a:rPr lang="en-US" sz="2000" b="1" dirty="0">
                <a:solidFill>
                  <a:srgbClr val="002060"/>
                </a:solidFill>
              </a:rPr>
              <a:t>How do you think kids interpret what you say? Do you connect? </a:t>
            </a:r>
            <a:endParaRPr lang="en-US" sz="2000" dirty="0">
              <a:solidFill>
                <a:srgbClr val="002060"/>
              </a:solidFill>
            </a:endParaRPr>
          </a:p>
          <a:p>
            <a:pPr>
              <a:buNone/>
            </a:pPr>
            <a:r>
              <a:rPr lang="en-US" sz="2000" b="1" dirty="0">
                <a:solidFill>
                  <a:srgbClr val="002060"/>
                </a:solidFill>
              </a:rPr>
              <a:t>  </a:t>
            </a:r>
            <a:endParaRPr lang="en-US" sz="2000" dirty="0">
              <a:solidFill>
                <a:srgbClr val="002060"/>
              </a:solidFill>
            </a:endParaRPr>
          </a:p>
          <a:p>
            <a:r>
              <a:rPr lang="en-US" sz="2000" b="1" dirty="0">
                <a:solidFill>
                  <a:srgbClr val="002060"/>
                </a:solidFill>
              </a:rPr>
              <a:t>If a parent observed your coaching style, how would they define your “presence” on the deck? </a:t>
            </a:r>
            <a:endParaRPr lang="en-US" sz="2000" dirty="0">
              <a:solidFill>
                <a:srgbClr val="002060"/>
              </a:solidFill>
            </a:endParaRPr>
          </a:p>
          <a:p>
            <a:pPr>
              <a:buNone/>
            </a:pPr>
            <a:r>
              <a:rPr lang="en-US" sz="2000" b="1" dirty="0">
                <a:solidFill>
                  <a:srgbClr val="002060"/>
                </a:solidFill>
              </a:rPr>
              <a:t>  </a:t>
            </a:r>
            <a:endParaRPr lang="en-US" sz="2000" dirty="0">
              <a:solidFill>
                <a:srgbClr val="002060"/>
              </a:solidFill>
            </a:endParaRPr>
          </a:p>
          <a:p>
            <a:r>
              <a:rPr lang="en-US" sz="2000" b="1" dirty="0">
                <a:solidFill>
                  <a:srgbClr val="002060"/>
                </a:solidFill>
              </a:rPr>
              <a:t>If a parent observed all of the clubs in your area, how would they rate you and your effectiveness on the deck? </a:t>
            </a:r>
            <a:endParaRPr lang="en-US" sz="2000" dirty="0">
              <a:solidFill>
                <a:srgbClr val="002060"/>
              </a:solidFill>
            </a:endParaRPr>
          </a:p>
          <a:p>
            <a:pPr>
              <a:buNone/>
            </a:pPr>
            <a:r>
              <a:rPr lang="en-US" sz="2000" b="1" dirty="0">
                <a:solidFill>
                  <a:srgbClr val="002060"/>
                </a:solidFill>
              </a:rPr>
              <a:t>  </a:t>
            </a:r>
            <a:endParaRPr lang="en-US" sz="2000" dirty="0">
              <a:solidFill>
                <a:srgbClr val="002060"/>
              </a:solidFill>
            </a:endParaRPr>
          </a:p>
          <a:p>
            <a:r>
              <a:rPr lang="en-US" sz="2000" b="1" dirty="0">
                <a:solidFill>
                  <a:srgbClr val="002060"/>
                </a:solidFill>
              </a:rPr>
              <a:t>Do you watch every swimmer?  Does every swimmer know that they are being watched? </a:t>
            </a:r>
            <a:endParaRPr lang="en-US" sz="2000" dirty="0">
              <a:solidFill>
                <a:srgbClr val="002060"/>
              </a:solidFill>
            </a:endParaRPr>
          </a:p>
          <a:p>
            <a:endParaRPr lang="en-US" sz="2000" dirty="0">
              <a:solidFill>
                <a:srgbClr val="002060"/>
              </a:solidFill>
            </a:endParaRP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2057400"/>
            <a:ext cx="863324"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0AC4F74F-622A-4FC0-843B-D3A315D45B90}" type="slidenum">
              <a:rPr lang="en-US" smtClean="0"/>
              <a:pPr/>
              <a:t>156</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29216"/>
          </a:xfrm>
        </p:spPr>
        <p:txBody>
          <a:bodyPr>
            <a:normAutofit/>
          </a:bodyPr>
          <a:lstStyle/>
          <a:p>
            <a:r>
              <a:rPr lang="en-US" b="1" dirty="0">
                <a:solidFill>
                  <a:schemeClr val="accent2">
                    <a:lumMod val="75000"/>
                  </a:schemeClr>
                </a:solidFill>
              </a:rPr>
              <a:t>Command of Workout </a:t>
            </a:r>
            <a:endParaRPr lang="en-US" dirty="0">
              <a:solidFill>
                <a:schemeClr val="accent2">
                  <a:lumMod val="75000"/>
                </a:schemeClr>
              </a:solidFill>
            </a:endParaRPr>
          </a:p>
        </p:txBody>
      </p:sp>
      <p:sp>
        <p:nvSpPr>
          <p:cNvPr id="3" name="Content Placeholder 2"/>
          <p:cNvSpPr>
            <a:spLocks noGrp="1"/>
          </p:cNvSpPr>
          <p:nvPr>
            <p:ph idx="1"/>
          </p:nvPr>
        </p:nvSpPr>
        <p:spPr>
          <a:xfrm>
            <a:off x="0" y="1295400"/>
            <a:ext cx="6172200" cy="7391400"/>
          </a:xfrm>
        </p:spPr>
        <p:txBody>
          <a:bodyPr>
            <a:normAutofit fontScale="55000" lnSpcReduction="20000"/>
          </a:bodyPr>
          <a:lstStyle/>
          <a:p>
            <a:pPr>
              <a:buNone/>
            </a:pPr>
            <a:r>
              <a:rPr lang="en-US" sz="4200" b="1" dirty="0">
                <a:solidFill>
                  <a:srgbClr val="002060"/>
                </a:solidFill>
              </a:rPr>
              <a:t> </a:t>
            </a:r>
            <a:endParaRPr lang="en-US" sz="4200" dirty="0">
              <a:solidFill>
                <a:srgbClr val="002060"/>
              </a:solidFill>
            </a:endParaRPr>
          </a:p>
          <a:p>
            <a:r>
              <a:rPr lang="en-US" sz="4200" b="1" dirty="0">
                <a:solidFill>
                  <a:srgbClr val="002060"/>
                </a:solidFill>
              </a:rPr>
              <a:t>Voice/Communication </a:t>
            </a:r>
            <a:r>
              <a:rPr lang="en-US" sz="4200" b="1" i="1" dirty="0">
                <a:solidFill>
                  <a:srgbClr val="002060"/>
                </a:solidFill>
              </a:rPr>
              <a:t>(it’s not how loud, but how effective)</a:t>
            </a:r>
            <a:r>
              <a:rPr lang="en-US" sz="4200" b="1" dirty="0">
                <a:solidFill>
                  <a:srgbClr val="002060"/>
                </a:solidFill>
              </a:rPr>
              <a:t> </a:t>
            </a:r>
            <a:endParaRPr lang="en-US" sz="4200" dirty="0">
              <a:solidFill>
                <a:srgbClr val="002060"/>
              </a:solidFill>
            </a:endParaRPr>
          </a:p>
          <a:p>
            <a:pPr lvl="1"/>
            <a:r>
              <a:rPr lang="en-US" sz="4200" b="1" dirty="0">
                <a:solidFill>
                  <a:srgbClr val="0070C0"/>
                </a:solidFill>
              </a:rPr>
              <a:t>Explain sets from various locations (ONLY with full attention) </a:t>
            </a:r>
            <a:endParaRPr lang="en-US" sz="4200" dirty="0">
              <a:solidFill>
                <a:srgbClr val="0070C0"/>
              </a:solidFill>
            </a:endParaRPr>
          </a:p>
          <a:p>
            <a:pPr lvl="1"/>
            <a:r>
              <a:rPr lang="en-US" sz="4200" b="1" dirty="0">
                <a:solidFill>
                  <a:srgbClr val="0070C0"/>
                </a:solidFill>
              </a:rPr>
              <a:t>Communicate with everyone from anywhere on the deck </a:t>
            </a:r>
            <a:endParaRPr lang="en-US" sz="4200" dirty="0">
              <a:solidFill>
                <a:srgbClr val="0070C0"/>
              </a:solidFill>
            </a:endParaRPr>
          </a:p>
          <a:p>
            <a:pPr lvl="1"/>
            <a:r>
              <a:rPr lang="en-US" sz="4200" b="1" dirty="0">
                <a:solidFill>
                  <a:srgbClr val="0070C0"/>
                </a:solidFill>
              </a:rPr>
              <a:t>Communicate during turns, breaths, and between repeats</a:t>
            </a:r>
            <a:endParaRPr lang="en-US" sz="4200" dirty="0">
              <a:solidFill>
                <a:srgbClr val="0070C0"/>
              </a:solidFill>
            </a:endParaRPr>
          </a:p>
          <a:p>
            <a:pPr lvl="1"/>
            <a:r>
              <a:rPr lang="en-US" sz="4200" b="1" dirty="0">
                <a:solidFill>
                  <a:srgbClr val="0070C0"/>
                </a:solidFill>
              </a:rPr>
              <a:t>Pull swimmers out of the water (individual, lane, group, or WO) </a:t>
            </a:r>
            <a:endParaRPr lang="en-US" sz="4200" dirty="0">
              <a:solidFill>
                <a:srgbClr val="0070C0"/>
              </a:solidFill>
            </a:endParaRPr>
          </a:p>
          <a:p>
            <a:pPr>
              <a:buNone/>
            </a:pPr>
            <a:r>
              <a:rPr lang="en-US" sz="4200" b="1" dirty="0">
                <a:solidFill>
                  <a:srgbClr val="002060"/>
                </a:solidFill>
              </a:rPr>
              <a:t>  </a:t>
            </a:r>
            <a:endParaRPr lang="en-US" sz="4200" dirty="0">
              <a:solidFill>
                <a:srgbClr val="002060"/>
              </a:solidFill>
            </a:endParaRPr>
          </a:p>
          <a:p>
            <a:r>
              <a:rPr lang="en-US" sz="4200" b="1" dirty="0">
                <a:solidFill>
                  <a:srgbClr val="002060"/>
                </a:solidFill>
              </a:rPr>
              <a:t>Position on Deck (be visible, change position, don’t be predictable)</a:t>
            </a:r>
            <a:endParaRPr lang="en-US" sz="4200" dirty="0">
              <a:solidFill>
                <a:srgbClr val="002060"/>
              </a:solidFill>
            </a:endParaRPr>
          </a:p>
          <a:p>
            <a:pPr lvl="1"/>
            <a:r>
              <a:rPr lang="en-US" sz="4200" b="1" dirty="0">
                <a:solidFill>
                  <a:srgbClr val="0070C0"/>
                </a:solidFill>
              </a:rPr>
              <a:t>Middle, Corner </a:t>
            </a:r>
            <a:endParaRPr lang="en-US" sz="4200" dirty="0">
              <a:solidFill>
                <a:srgbClr val="0070C0"/>
              </a:solidFill>
            </a:endParaRPr>
          </a:p>
          <a:p>
            <a:pPr lvl="1"/>
            <a:r>
              <a:rPr lang="en-US" sz="4200" b="1" dirty="0">
                <a:solidFill>
                  <a:srgbClr val="0070C0"/>
                </a:solidFill>
              </a:rPr>
              <a:t>Lane by lane </a:t>
            </a:r>
            <a:endParaRPr lang="en-US" sz="4200" dirty="0">
              <a:solidFill>
                <a:srgbClr val="0070C0"/>
              </a:solidFill>
            </a:endParaRPr>
          </a:p>
          <a:p>
            <a:pPr lvl="1"/>
            <a:r>
              <a:rPr lang="en-US" sz="4200" b="1" dirty="0">
                <a:solidFill>
                  <a:srgbClr val="0070C0"/>
                </a:solidFill>
              </a:rPr>
              <a:t>Across the pool </a:t>
            </a:r>
            <a:endParaRPr lang="en-US" sz="4200" dirty="0">
              <a:solidFill>
                <a:srgbClr val="0070C0"/>
              </a:solidFill>
            </a:endParaRPr>
          </a:p>
          <a:p>
            <a:pPr lvl="1"/>
            <a:r>
              <a:rPr lang="en-US" sz="4200" b="1" dirty="0">
                <a:solidFill>
                  <a:srgbClr val="0070C0"/>
                </a:solidFill>
              </a:rPr>
              <a:t>In office or in conversation </a:t>
            </a:r>
            <a:endParaRPr lang="en-US" sz="4200" dirty="0">
              <a:solidFill>
                <a:srgbClr val="0070C0"/>
              </a:solidFill>
            </a:endParaRPr>
          </a:p>
          <a:p>
            <a:pPr>
              <a:buNone/>
            </a:pPr>
            <a:r>
              <a:rPr lang="en-US" sz="4200" b="1" dirty="0">
                <a:solidFill>
                  <a:srgbClr val="002060"/>
                </a:solidFill>
              </a:rPr>
              <a:t>	 </a:t>
            </a:r>
            <a:endParaRPr lang="en-US" sz="4200" dirty="0">
              <a:solidFill>
                <a:srgbClr val="002060"/>
              </a:solidFill>
            </a:endParaRPr>
          </a:p>
          <a:p>
            <a:r>
              <a:rPr lang="en-US" sz="4200" b="1" dirty="0">
                <a:solidFill>
                  <a:srgbClr val="002060"/>
                </a:solidFill>
              </a:rPr>
              <a:t>Read EVERYTHING</a:t>
            </a:r>
            <a:endParaRPr lang="en-US" sz="4200" dirty="0">
              <a:solidFill>
                <a:srgbClr val="002060"/>
              </a:solidFill>
            </a:endParaRPr>
          </a:p>
          <a:p>
            <a:pPr lvl="1"/>
            <a:r>
              <a:rPr lang="en-US" sz="4200" b="1" dirty="0">
                <a:solidFill>
                  <a:srgbClr val="0070C0"/>
                </a:solidFill>
              </a:rPr>
              <a:t>Eye contact, response, body language, etc</a:t>
            </a:r>
            <a:endParaRPr lang="en-US" sz="4200" dirty="0">
              <a:solidFill>
                <a:srgbClr val="0070C0"/>
              </a:solidFill>
            </a:endParaRPr>
          </a:p>
          <a:p>
            <a:pPr>
              <a:buNone/>
            </a:pPr>
            <a:r>
              <a:rPr lang="en-US" sz="3800" b="1" dirty="0">
                <a:solidFill>
                  <a:srgbClr val="0070C0"/>
                </a:solidFill>
              </a:rPr>
              <a:t> </a:t>
            </a:r>
            <a:endParaRPr lang="en-US" sz="3800" dirty="0">
              <a:solidFill>
                <a:srgbClr val="0070C0"/>
              </a:solidFill>
            </a:endParaRPr>
          </a:p>
          <a:p>
            <a:pPr>
              <a:buNone/>
            </a:pPr>
            <a:endParaRPr lang="en-US" dirty="0"/>
          </a:p>
        </p:txBody>
      </p:sp>
      <p:pic>
        <p:nvPicPr>
          <p:cNvPr id="4" name="Picture 3" descr="C:\Users\Owner\AppData\Local\Microsoft\Windows\Temporary Internet Files\Content.IE5\XZHML85Z\MP900409592[1].jpg"/>
          <p:cNvPicPr/>
          <p:nvPr/>
        </p:nvPicPr>
        <p:blipFill>
          <a:blip r:embed="rId2" cstate="print"/>
          <a:srcRect/>
          <a:stretch>
            <a:fillRect/>
          </a:stretch>
        </p:blipFill>
        <p:spPr bwMode="auto">
          <a:xfrm>
            <a:off x="4191000" y="5638800"/>
            <a:ext cx="2209800" cy="1447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AC4F74F-622A-4FC0-843B-D3A315D45B90}" type="slidenum">
              <a:rPr lang="en-US" smtClean="0"/>
              <a:pPr/>
              <a:t>157</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457200"/>
            <a:ext cx="6172200" cy="8153400"/>
          </a:xfrm>
        </p:spPr>
        <p:txBody>
          <a:bodyPr>
            <a:normAutofit/>
          </a:bodyPr>
          <a:lstStyle/>
          <a:p>
            <a:endParaRPr lang="en-US" sz="1500" b="1" dirty="0">
              <a:solidFill>
                <a:srgbClr val="002060"/>
              </a:solidFill>
            </a:endParaRPr>
          </a:p>
          <a:p>
            <a:r>
              <a:rPr lang="en-US" sz="1800" b="1" dirty="0">
                <a:solidFill>
                  <a:schemeClr val="accent2">
                    <a:lumMod val="75000"/>
                  </a:schemeClr>
                </a:solidFill>
              </a:rPr>
              <a:t>Catch phrase (example)</a:t>
            </a:r>
            <a:endParaRPr lang="en-US" sz="1800" dirty="0">
              <a:solidFill>
                <a:schemeClr val="accent2">
                  <a:lumMod val="75000"/>
                </a:schemeClr>
              </a:solidFill>
            </a:endParaRPr>
          </a:p>
          <a:p>
            <a:pPr lvl="1"/>
            <a:r>
              <a:rPr lang="en-US" sz="1800" b="1" dirty="0">
                <a:solidFill>
                  <a:srgbClr val="002060"/>
                </a:solidFill>
              </a:rPr>
              <a:t>“Let’s be great today”</a:t>
            </a:r>
            <a:endParaRPr lang="en-US" sz="1800" dirty="0">
              <a:solidFill>
                <a:srgbClr val="002060"/>
              </a:solidFill>
            </a:endParaRPr>
          </a:p>
          <a:p>
            <a:pPr lvl="1"/>
            <a:r>
              <a:rPr lang="en-US" sz="1800" b="1" dirty="0">
                <a:solidFill>
                  <a:srgbClr val="002060"/>
                </a:solidFill>
              </a:rPr>
              <a:t>“Let’s make this the best workout of your life!”</a:t>
            </a:r>
            <a:endParaRPr lang="en-US" sz="1800" dirty="0">
              <a:solidFill>
                <a:srgbClr val="002060"/>
              </a:solidFill>
            </a:endParaRPr>
          </a:p>
          <a:p>
            <a:pPr lvl="1"/>
            <a:r>
              <a:rPr lang="en-US" sz="1800" b="1" dirty="0">
                <a:solidFill>
                  <a:srgbClr val="002060"/>
                </a:solidFill>
              </a:rPr>
              <a:t>“Be the athlete you envisioned”</a:t>
            </a:r>
            <a:endParaRPr lang="en-US" sz="1800" dirty="0">
              <a:solidFill>
                <a:srgbClr val="002060"/>
              </a:solidFill>
            </a:endParaRPr>
          </a:p>
          <a:p>
            <a:pPr lvl="1"/>
            <a:r>
              <a:rPr lang="en-US" sz="1800" b="1" dirty="0">
                <a:solidFill>
                  <a:srgbClr val="002060"/>
                </a:solidFill>
              </a:rPr>
              <a:t>What if this had to be the best workout of your life – in every way?</a:t>
            </a:r>
            <a:endParaRPr lang="en-US" sz="1800" dirty="0">
              <a:solidFill>
                <a:srgbClr val="002060"/>
              </a:solidFill>
            </a:endParaRPr>
          </a:p>
          <a:p>
            <a:pPr>
              <a:buNone/>
            </a:pPr>
            <a:r>
              <a:rPr lang="en-US" sz="1800" b="1" dirty="0">
                <a:solidFill>
                  <a:srgbClr val="002060"/>
                </a:solidFill>
              </a:rPr>
              <a:t> </a:t>
            </a:r>
            <a:endParaRPr lang="en-US" sz="1800" dirty="0">
              <a:solidFill>
                <a:srgbClr val="002060"/>
              </a:solidFill>
            </a:endParaRPr>
          </a:p>
          <a:p>
            <a:r>
              <a:rPr lang="en-US" sz="1800" b="1" dirty="0">
                <a:solidFill>
                  <a:schemeClr val="accent2">
                    <a:lumMod val="75000"/>
                  </a:schemeClr>
                </a:solidFill>
              </a:rPr>
              <a:t>Shock the system (good or bad – no complacency – anything is possible!)</a:t>
            </a:r>
            <a:endParaRPr lang="en-US" sz="1800" dirty="0">
              <a:solidFill>
                <a:schemeClr val="accent2">
                  <a:lumMod val="75000"/>
                </a:schemeClr>
              </a:solidFill>
            </a:endParaRPr>
          </a:p>
          <a:p>
            <a:pPr lvl="1"/>
            <a:r>
              <a:rPr lang="en-US" sz="1800" b="1" dirty="0">
                <a:solidFill>
                  <a:srgbClr val="002060"/>
                </a:solidFill>
              </a:rPr>
              <a:t>Pizza/Bowling</a:t>
            </a:r>
            <a:endParaRPr lang="en-US" sz="1800" dirty="0">
              <a:solidFill>
                <a:srgbClr val="002060"/>
              </a:solidFill>
            </a:endParaRPr>
          </a:p>
          <a:p>
            <a:pPr lvl="1"/>
            <a:r>
              <a:rPr lang="en-US" sz="1800" b="1" dirty="0">
                <a:solidFill>
                  <a:srgbClr val="002060"/>
                </a:solidFill>
              </a:rPr>
              <a:t>“Start over”</a:t>
            </a:r>
            <a:endParaRPr lang="en-US" sz="1800" dirty="0">
              <a:solidFill>
                <a:srgbClr val="002060"/>
              </a:solidFill>
            </a:endParaRPr>
          </a:p>
          <a:p>
            <a:pPr lvl="1"/>
            <a:r>
              <a:rPr lang="en-US" sz="1800" b="1" dirty="0">
                <a:solidFill>
                  <a:srgbClr val="002060"/>
                </a:solidFill>
              </a:rPr>
              <a:t>End workout (for visionary reasons)</a:t>
            </a:r>
            <a:endParaRPr lang="en-US" sz="1800" dirty="0">
              <a:solidFill>
                <a:srgbClr val="002060"/>
              </a:solidFill>
            </a:endParaRPr>
          </a:p>
          <a:p>
            <a:pPr lvl="1"/>
            <a:r>
              <a:rPr lang="en-US" sz="1800" b="1" dirty="0">
                <a:solidFill>
                  <a:srgbClr val="002060"/>
                </a:solidFill>
              </a:rPr>
              <a:t>Be creative (memorable) – 1,000 yd vertical SL dolphin kick (para)	</a:t>
            </a:r>
            <a:endParaRPr lang="en-US" sz="1800" dirty="0">
              <a:solidFill>
                <a:srgbClr val="002060"/>
              </a:solidFill>
            </a:endParaRPr>
          </a:p>
          <a:p>
            <a:pPr>
              <a:buNone/>
            </a:pPr>
            <a:r>
              <a:rPr lang="en-US" sz="1800" b="1" dirty="0">
                <a:solidFill>
                  <a:srgbClr val="002060"/>
                </a:solidFill>
              </a:rPr>
              <a:t> </a:t>
            </a:r>
          </a:p>
          <a:p>
            <a:r>
              <a:rPr lang="en-US" sz="1800" b="1" dirty="0">
                <a:solidFill>
                  <a:schemeClr val="accent2">
                    <a:lumMod val="75000"/>
                  </a:schemeClr>
                </a:solidFill>
              </a:rPr>
              <a:t>Safety </a:t>
            </a:r>
            <a:r>
              <a:rPr lang="en-US" sz="1800" b="1" i="1" dirty="0">
                <a:solidFill>
                  <a:schemeClr val="accent2">
                    <a:lumMod val="75000"/>
                  </a:schemeClr>
                </a:solidFill>
              </a:rPr>
              <a:t>(1-safety, 2-integrity, 3-productivity)</a:t>
            </a:r>
            <a:r>
              <a:rPr lang="en-US" sz="1800" b="1" dirty="0">
                <a:solidFill>
                  <a:schemeClr val="accent2">
                    <a:lumMod val="75000"/>
                  </a:schemeClr>
                </a:solidFill>
              </a:rPr>
              <a:t> </a:t>
            </a:r>
            <a:endParaRPr lang="en-US" sz="1800" dirty="0">
              <a:solidFill>
                <a:schemeClr val="accent2">
                  <a:lumMod val="75000"/>
                </a:schemeClr>
              </a:solidFill>
            </a:endParaRPr>
          </a:p>
          <a:p>
            <a:pPr lvl="1"/>
            <a:r>
              <a:rPr lang="en-US" sz="1800" b="1" dirty="0">
                <a:solidFill>
                  <a:srgbClr val="002060"/>
                </a:solidFill>
              </a:rPr>
              <a:t>No one leaves the pool without talking to the coach</a:t>
            </a:r>
            <a:endParaRPr lang="en-US" sz="1800" dirty="0">
              <a:solidFill>
                <a:srgbClr val="002060"/>
              </a:solidFill>
            </a:endParaRPr>
          </a:p>
          <a:p>
            <a:pPr lvl="1"/>
            <a:r>
              <a:rPr lang="en-US" sz="1800" b="1" dirty="0">
                <a:solidFill>
                  <a:srgbClr val="002060"/>
                </a:solidFill>
              </a:rPr>
              <a:t>The coach is made aware of any problem, issue, etc., immediately</a:t>
            </a:r>
            <a:endParaRPr lang="en-US" sz="1800" dirty="0">
              <a:solidFill>
                <a:srgbClr val="002060"/>
              </a:solidFill>
            </a:endParaRPr>
          </a:p>
          <a:p>
            <a:pPr lvl="1"/>
            <a:r>
              <a:rPr lang="en-US" sz="1800" b="1" dirty="0">
                <a:solidFill>
                  <a:srgbClr val="002060"/>
                </a:solidFill>
              </a:rPr>
              <a:t>Three point entry/miscellaneous activity</a:t>
            </a:r>
            <a:endParaRPr lang="en-US" sz="1800" dirty="0">
              <a:solidFill>
                <a:srgbClr val="002060"/>
              </a:solidFill>
            </a:endParaRPr>
          </a:p>
          <a:p>
            <a:pPr>
              <a:buNone/>
            </a:pPr>
            <a:r>
              <a:rPr lang="en-US" sz="1800" b="1" dirty="0">
                <a:solidFill>
                  <a:srgbClr val="002060"/>
                </a:solidFill>
              </a:rPr>
              <a:t> </a:t>
            </a:r>
            <a:r>
              <a:rPr lang="en-US" sz="1800" b="1" i="1" dirty="0">
                <a:solidFill>
                  <a:srgbClr val="002060"/>
                </a:solidFill>
              </a:rPr>
              <a:t> </a:t>
            </a:r>
            <a:endParaRPr lang="en-US" sz="1800" dirty="0">
              <a:solidFill>
                <a:srgbClr val="002060"/>
              </a:solidFill>
            </a:endParaRPr>
          </a:p>
          <a:p>
            <a:r>
              <a:rPr lang="en-US" sz="1800" b="1" i="1" dirty="0">
                <a:solidFill>
                  <a:schemeClr val="accent2">
                    <a:lumMod val="75000"/>
                  </a:schemeClr>
                </a:solidFill>
              </a:rPr>
              <a:t>Challenge swimmers every day as athletes, as people, and as a team.</a:t>
            </a:r>
            <a:r>
              <a:rPr lang="en-US" sz="1800" b="1" dirty="0">
                <a:solidFill>
                  <a:schemeClr val="accent2">
                    <a:lumMod val="75000"/>
                  </a:schemeClr>
                </a:solidFill>
              </a:rPr>
              <a:t> </a:t>
            </a:r>
            <a:endParaRPr lang="en-US" sz="1800" dirty="0">
              <a:solidFill>
                <a:schemeClr val="accent2">
                  <a:lumMod val="75000"/>
                </a:schemeClr>
              </a:solidFill>
            </a:endParaRPr>
          </a:p>
          <a:p>
            <a:pPr>
              <a:buNone/>
            </a:pPr>
            <a:endParaRPr lang="en-US" sz="1800" dirty="0"/>
          </a:p>
        </p:txBody>
      </p:sp>
      <p:pic>
        <p:nvPicPr>
          <p:cNvPr id="4" name="Picture 3" descr="https://encrypted-tbn0.gstatic.com/images?q=tbn:ANd9GcSd7Z9uSgvhAszKBOd0N9_x_ACFG_oI3rg6nOy2kRMbIKEnoS-Q"/>
          <p:cNvPicPr/>
          <p:nvPr/>
        </p:nvPicPr>
        <p:blipFill>
          <a:blip r:embed="rId2" cstate="print"/>
          <a:srcRect/>
          <a:stretch>
            <a:fillRect/>
          </a:stretch>
        </p:blipFill>
        <p:spPr bwMode="auto">
          <a:xfrm>
            <a:off x="3429000" y="304800"/>
            <a:ext cx="1295400" cy="1066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AC4F74F-622A-4FC0-843B-D3A315D45B90}" type="slidenum">
              <a:rPr lang="en-US" smtClean="0"/>
              <a:pPr/>
              <a:t>158</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6172200" cy="6034617"/>
          </a:xfrm>
        </p:spPr>
        <p:txBody>
          <a:bodyPr>
            <a:normAutofit/>
          </a:bodyPr>
          <a:lstStyle/>
          <a:p>
            <a:pPr algn="ctr">
              <a:buNone/>
            </a:pPr>
            <a:r>
              <a:rPr lang="en-US" sz="6000" b="1" dirty="0">
                <a:solidFill>
                  <a:schemeClr val="accent2">
                    <a:lumMod val="75000"/>
                  </a:schemeClr>
                </a:solidFill>
              </a:rPr>
              <a:t>There must be implicit trust between coach and swimmer in </a:t>
            </a:r>
            <a:r>
              <a:rPr lang="en-US" sz="6000" b="1" i="1" u="sng" dirty="0">
                <a:solidFill>
                  <a:schemeClr val="accent2">
                    <a:lumMod val="75000"/>
                  </a:schemeClr>
                </a:solidFill>
              </a:rPr>
              <a:t>all</a:t>
            </a:r>
            <a:r>
              <a:rPr lang="en-US" sz="6000" b="1" dirty="0">
                <a:solidFill>
                  <a:schemeClr val="accent2">
                    <a:lumMod val="75000"/>
                  </a:schemeClr>
                </a:solidFill>
              </a:rPr>
              <a:t> things.</a:t>
            </a:r>
          </a:p>
        </p:txBody>
      </p:sp>
      <p:pic>
        <p:nvPicPr>
          <p:cNvPr id="30722" name="Picture 2" descr="C:\Users\Owner\AppData\Local\Microsoft\Windows\Temporary Internet Files\Content.IE5\01PS0EA9\MC900078742[1].wmf"/>
          <p:cNvPicPr>
            <a:picLocks noChangeAspect="1" noChangeArrowheads="1"/>
          </p:cNvPicPr>
          <p:nvPr/>
        </p:nvPicPr>
        <p:blipFill>
          <a:blip r:embed="rId2" cstate="print"/>
          <a:srcRect/>
          <a:stretch>
            <a:fillRect/>
          </a:stretch>
        </p:blipFill>
        <p:spPr bwMode="auto">
          <a:xfrm>
            <a:off x="2362200" y="5638800"/>
            <a:ext cx="2323920" cy="2116931"/>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159</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6172200" cy="1219200"/>
          </a:xfrm>
        </p:spPr>
        <p:txBody>
          <a:bodyPr>
            <a:noAutofit/>
          </a:bodyPr>
          <a:lstStyle/>
          <a:p>
            <a:br>
              <a:rPr lang="en-US" sz="6000" b="1" dirty="0">
                <a:solidFill>
                  <a:schemeClr val="accent2">
                    <a:lumMod val="75000"/>
                  </a:schemeClr>
                </a:solidFill>
                <a:latin typeface="Mistral" pitchFamily="66" charset="0"/>
              </a:rPr>
            </a:br>
            <a:r>
              <a:rPr lang="en-US" sz="8000" b="1" dirty="0">
                <a:solidFill>
                  <a:schemeClr val="accent2">
                    <a:lumMod val="75000"/>
                  </a:schemeClr>
                </a:solidFill>
                <a:latin typeface="Andalus" pitchFamily="18" charset="-78"/>
                <a:cs typeface="Andalus" pitchFamily="18" charset="-78"/>
              </a:rPr>
              <a:t>Overview</a:t>
            </a:r>
            <a:br>
              <a:rPr lang="en-US" sz="8000" dirty="0">
                <a:solidFill>
                  <a:schemeClr val="accent2">
                    <a:lumMod val="75000"/>
                  </a:schemeClr>
                </a:solidFill>
                <a:latin typeface="Andalus" pitchFamily="18" charset="-78"/>
                <a:cs typeface="Andalus" pitchFamily="18" charset="-78"/>
              </a:rPr>
            </a:br>
            <a:endParaRPr lang="en-US" sz="8000" dirty="0">
              <a:solidFill>
                <a:schemeClr val="accent2">
                  <a:lumMod val="75000"/>
                </a:schemeClr>
              </a:solidFill>
              <a:latin typeface="Andalus" pitchFamily="18" charset="-78"/>
              <a:cs typeface="Andalus" pitchFamily="18" charset="-78"/>
            </a:endParaRPr>
          </a:p>
        </p:txBody>
      </p:sp>
      <p:sp>
        <p:nvSpPr>
          <p:cNvPr id="3" name="Content Placeholder 2"/>
          <p:cNvSpPr>
            <a:spLocks noGrp="1"/>
          </p:cNvSpPr>
          <p:nvPr>
            <p:ph idx="1"/>
          </p:nvPr>
        </p:nvSpPr>
        <p:spPr>
          <a:xfrm>
            <a:off x="457200" y="1905000"/>
            <a:ext cx="5829300" cy="6034617"/>
          </a:xfrm>
        </p:spPr>
        <p:txBody>
          <a:bodyPr>
            <a:normAutofit/>
          </a:bodyPr>
          <a:lstStyle/>
          <a:p>
            <a:pPr lvl="0"/>
            <a:r>
              <a:rPr lang="en-US" b="1" dirty="0">
                <a:solidFill>
                  <a:srgbClr val="002060"/>
                </a:solidFill>
              </a:rPr>
              <a:t>Introduction</a:t>
            </a:r>
          </a:p>
          <a:p>
            <a:pPr lvl="0"/>
            <a:r>
              <a:rPr lang="en-US" b="1" dirty="0">
                <a:solidFill>
                  <a:srgbClr val="002060"/>
                </a:solidFill>
              </a:rPr>
              <a:t>The Puzzle</a:t>
            </a:r>
            <a:endParaRPr lang="en-US" dirty="0">
              <a:solidFill>
                <a:srgbClr val="002060"/>
              </a:solidFill>
            </a:endParaRPr>
          </a:p>
          <a:p>
            <a:pPr lvl="0"/>
            <a:r>
              <a:rPr lang="en-US" b="1" dirty="0">
                <a:solidFill>
                  <a:srgbClr val="002060"/>
                </a:solidFill>
              </a:rPr>
              <a:t>The Process/Assembly</a:t>
            </a:r>
            <a:endParaRPr lang="en-US" dirty="0">
              <a:solidFill>
                <a:srgbClr val="002060"/>
              </a:solidFill>
            </a:endParaRPr>
          </a:p>
          <a:p>
            <a:pPr lvl="0"/>
            <a:r>
              <a:rPr lang="en-US" b="1" dirty="0">
                <a:solidFill>
                  <a:schemeClr val="accent2">
                    <a:lumMod val="75000"/>
                  </a:schemeClr>
                </a:solidFill>
              </a:rPr>
              <a:t>Corner(stones)</a:t>
            </a:r>
          </a:p>
          <a:p>
            <a:pPr lvl="0"/>
            <a:r>
              <a:rPr lang="en-US" b="1" dirty="0">
                <a:solidFill>
                  <a:schemeClr val="accent2">
                    <a:lumMod val="75000"/>
                  </a:schemeClr>
                </a:solidFill>
              </a:rPr>
              <a:t>Borders/Framework</a:t>
            </a:r>
            <a:endParaRPr lang="en-US" dirty="0">
              <a:solidFill>
                <a:schemeClr val="accent2">
                  <a:lumMod val="75000"/>
                </a:schemeClr>
              </a:solidFill>
            </a:endParaRPr>
          </a:p>
          <a:p>
            <a:pPr lvl="0"/>
            <a:r>
              <a:rPr lang="en-US" b="1" dirty="0">
                <a:solidFill>
                  <a:srgbClr val="002060"/>
                </a:solidFill>
              </a:rPr>
              <a:t>The (other) Pieces?</a:t>
            </a:r>
          </a:p>
          <a:p>
            <a:r>
              <a:rPr lang="en-US" b="1" dirty="0">
                <a:solidFill>
                  <a:srgbClr val="002060"/>
                </a:solidFill>
              </a:rPr>
              <a:t>Vision – the “glue”</a:t>
            </a:r>
          </a:p>
          <a:p>
            <a:r>
              <a:rPr lang="en-US" b="1" dirty="0">
                <a:solidFill>
                  <a:srgbClr val="002060"/>
                </a:solidFill>
              </a:rPr>
              <a:t>Puzzle Review</a:t>
            </a:r>
          </a:p>
          <a:p>
            <a:r>
              <a:rPr lang="en-US" b="1" dirty="0">
                <a:solidFill>
                  <a:srgbClr val="002060"/>
                </a:solidFill>
              </a:rPr>
              <a:t>Conclusion</a:t>
            </a:r>
            <a:endParaRPr lang="en-US" dirty="0">
              <a:solidFill>
                <a:srgbClr val="002060"/>
              </a:solidFill>
            </a:endParaRPr>
          </a:p>
        </p:txBody>
      </p:sp>
      <p:pic>
        <p:nvPicPr>
          <p:cNvPr id="16386" name="Picture 2" descr="C:\Users\Owner\AppData\Local\Microsoft\Windows\Temporary Internet Files\Content.IE5\IF5MSU86\MC900251225[1].wmf"/>
          <p:cNvPicPr>
            <a:picLocks noChangeAspect="1" noChangeArrowheads="1"/>
          </p:cNvPicPr>
          <p:nvPr/>
        </p:nvPicPr>
        <p:blipFill>
          <a:blip r:embed="rId2" cstate="print"/>
          <a:srcRect/>
          <a:stretch>
            <a:fillRect/>
          </a:stretch>
        </p:blipFill>
        <p:spPr bwMode="auto">
          <a:xfrm>
            <a:off x="4343400" y="6629400"/>
            <a:ext cx="1770340" cy="1373089"/>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16</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6019800" cy="3200400"/>
          </a:xfrm>
          <a:blipFill>
            <a:blip r:embed="rId2" cstate="print"/>
            <a:tile tx="0" ty="0" sx="100000" sy="100000" flip="none" algn="tl"/>
          </a:blipFill>
        </p:spPr>
        <p:txBody>
          <a:bodyPr>
            <a:noAutofit/>
          </a:bodyPr>
          <a:lstStyle/>
          <a:p>
            <a:pPr algn="ctr">
              <a:buNone/>
            </a:pPr>
            <a:r>
              <a:rPr lang="en-US" sz="4000" b="1" dirty="0">
                <a:solidFill>
                  <a:srgbClr val="002060"/>
                </a:solidFill>
              </a:rPr>
              <a:t>“The best way to lead people into the future is to connect with them </a:t>
            </a:r>
            <a:r>
              <a:rPr lang="en-US" sz="4000" b="1" i="1" dirty="0">
                <a:solidFill>
                  <a:schemeClr val="accent2">
                    <a:lumMod val="75000"/>
                  </a:schemeClr>
                </a:solidFill>
              </a:rPr>
              <a:t>deeply</a:t>
            </a:r>
            <a:r>
              <a:rPr lang="en-US" sz="4000" b="1" dirty="0">
                <a:solidFill>
                  <a:srgbClr val="002060"/>
                </a:solidFill>
              </a:rPr>
              <a:t> in the present.”</a:t>
            </a:r>
          </a:p>
          <a:p>
            <a:pPr algn="ctr">
              <a:buNone/>
            </a:pPr>
            <a:r>
              <a:rPr lang="en-US" sz="2000" b="1" dirty="0">
                <a:solidFill>
                  <a:srgbClr val="002060"/>
                </a:solidFill>
              </a:rPr>
              <a:t>James Kouzes and Barry Posner</a:t>
            </a:r>
          </a:p>
        </p:txBody>
      </p:sp>
      <p:sp>
        <p:nvSpPr>
          <p:cNvPr id="4" name="Rectangle 3"/>
          <p:cNvSpPr/>
          <p:nvPr/>
        </p:nvSpPr>
        <p:spPr>
          <a:xfrm>
            <a:off x="381000" y="4876800"/>
            <a:ext cx="6172200" cy="3108543"/>
          </a:xfrm>
          <a:prstGeom prst="rect">
            <a:avLst/>
          </a:prstGeom>
        </p:spPr>
        <p:txBody>
          <a:bodyPr wrap="square">
            <a:spAutoFit/>
          </a:bodyPr>
          <a:lstStyle/>
          <a:p>
            <a:pPr algn="ctr">
              <a:buNone/>
            </a:pPr>
            <a:r>
              <a:rPr lang="en-US" sz="3600" b="1" dirty="0">
                <a:solidFill>
                  <a:schemeClr val="accent2">
                    <a:lumMod val="75000"/>
                  </a:schemeClr>
                </a:solidFill>
              </a:rPr>
              <a:t>“There are teachers with a rare ability to enter a child’s mind; it’s as if their ability to get there at all gives them the right to stay forever.”</a:t>
            </a:r>
            <a:r>
              <a:rPr lang="en-US" sz="3600" dirty="0">
                <a:solidFill>
                  <a:schemeClr val="accent2">
                    <a:lumMod val="75000"/>
                  </a:schemeClr>
                </a:solidFill>
              </a:rPr>
              <a:t> </a:t>
            </a:r>
          </a:p>
          <a:p>
            <a:pPr algn="ctr">
              <a:buNone/>
            </a:pPr>
            <a:r>
              <a:rPr lang="en-US" sz="1600" b="1" dirty="0"/>
              <a:t>Michael Lewis, </a:t>
            </a:r>
            <a:r>
              <a:rPr lang="en-US" sz="1600" b="1" u="sng" dirty="0"/>
              <a:t>Coach</a:t>
            </a:r>
            <a:endParaRPr lang="en-US" sz="1600" b="1"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160</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Title 1"/>
          <p:cNvSpPr>
            <a:spLocks noGrp="1"/>
          </p:cNvSpPr>
          <p:nvPr>
            <p:ph type="title"/>
          </p:nvPr>
        </p:nvSpPr>
        <p:spPr>
          <a:xfrm>
            <a:off x="342900" y="228600"/>
            <a:ext cx="6172200" cy="914400"/>
          </a:xfrm>
        </p:spPr>
        <p:txBody>
          <a:bodyPr>
            <a:noAutofit/>
          </a:bodyPr>
          <a:lstStyle/>
          <a:p>
            <a:pPr>
              <a:defRPr/>
            </a:pPr>
            <a:r>
              <a:rPr lang="en-US" sz="4000" b="1" dirty="0">
                <a:solidFill>
                  <a:schemeClr val="accent2">
                    <a:lumMod val="75000"/>
                  </a:schemeClr>
                </a:solidFill>
                <a:latin typeface="+mn-lt"/>
              </a:rPr>
              <a:t>Levels of Development</a:t>
            </a:r>
          </a:p>
        </p:txBody>
      </p:sp>
      <p:sp>
        <p:nvSpPr>
          <p:cNvPr id="251907" name="Content Placeholder 2"/>
          <p:cNvSpPr>
            <a:spLocks noGrp="1"/>
          </p:cNvSpPr>
          <p:nvPr>
            <p:ph idx="1"/>
          </p:nvPr>
        </p:nvSpPr>
        <p:spPr>
          <a:xfrm>
            <a:off x="228600" y="1219200"/>
            <a:ext cx="6172200" cy="7467600"/>
          </a:xfrm>
        </p:spPr>
        <p:txBody>
          <a:bodyPr>
            <a:normAutofit lnSpcReduction="10000"/>
          </a:bodyPr>
          <a:lstStyle/>
          <a:p>
            <a:r>
              <a:rPr lang="en-US" sz="1800" b="1" dirty="0">
                <a:solidFill>
                  <a:srgbClr val="002060"/>
                </a:solidFill>
              </a:rPr>
              <a:t>Coach runs </a:t>
            </a:r>
            <a:r>
              <a:rPr lang="en-US" sz="1800" b="1" dirty="0">
                <a:solidFill>
                  <a:srgbClr val="C00000"/>
                </a:solidFill>
              </a:rPr>
              <a:t>workout</a:t>
            </a:r>
            <a:r>
              <a:rPr lang="en-US" sz="1800" b="1" dirty="0">
                <a:solidFill>
                  <a:srgbClr val="002060"/>
                </a:solidFill>
              </a:rPr>
              <a:t>/swimmer shows up</a:t>
            </a:r>
          </a:p>
          <a:p>
            <a:r>
              <a:rPr lang="en-US" sz="1800" b="1" dirty="0">
                <a:solidFill>
                  <a:srgbClr val="002060"/>
                </a:solidFill>
              </a:rPr>
              <a:t>Talk to about </a:t>
            </a:r>
            <a:r>
              <a:rPr lang="en-US" sz="1800" b="1" dirty="0">
                <a:solidFill>
                  <a:srgbClr val="C00000"/>
                </a:solidFill>
              </a:rPr>
              <a:t>stroke (may or may not connect)</a:t>
            </a:r>
          </a:p>
          <a:p>
            <a:r>
              <a:rPr lang="en-US" sz="1800" b="1" dirty="0">
                <a:solidFill>
                  <a:srgbClr val="002060"/>
                </a:solidFill>
              </a:rPr>
              <a:t>Talk to </a:t>
            </a:r>
            <a:r>
              <a:rPr lang="en-US" sz="1800" b="1" i="1" u="sng" dirty="0">
                <a:solidFill>
                  <a:srgbClr val="C00000"/>
                </a:solidFill>
              </a:rPr>
              <a:t>aggressively</a:t>
            </a:r>
            <a:r>
              <a:rPr lang="en-US" sz="1800" b="1" dirty="0">
                <a:solidFill>
                  <a:srgbClr val="C00000"/>
                </a:solidFill>
              </a:rPr>
              <a:t> </a:t>
            </a:r>
            <a:r>
              <a:rPr lang="en-US" sz="1800" b="1" dirty="0">
                <a:solidFill>
                  <a:srgbClr val="002060"/>
                </a:solidFill>
              </a:rPr>
              <a:t>about stroke</a:t>
            </a:r>
          </a:p>
          <a:p>
            <a:pPr lvl="1"/>
            <a:r>
              <a:rPr lang="en-US" sz="1800" b="1" dirty="0">
                <a:solidFill>
                  <a:srgbClr val="002060"/>
                </a:solidFill>
              </a:rPr>
              <a:t>Pull out of water</a:t>
            </a:r>
          </a:p>
          <a:p>
            <a:pPr lvl="1"/>
            <a:r>
              <a:rPr lang="en-US" sz="1800" b="1" dirty="0">
                <a:solidFill>
                  <a:srgbClr val="002060"/>
                </a:solidFill>
              </a:rPr>
              <a:t>Watch constantly</a:t>
            </a:r>
          </a:p>
          <a:p>
            <a:r>
              <a:rPr lang="en-US" sz="1800" b="1" dirty="0">
                <a:solidFill>
                  <a:srgbClr val="002060"/>
                </a:solidFill>
              </a:rPr>
              <a:t>Connect </a:t>
            </a:r>
            <a:r>
              <a:rPr lang="en-US" sz="1800" b="1" dirty="0">
                <a:solidFill>
                  <a:srgbClr val="C00000"/>
                </a:solidFill>
              </a:rPr>
              <a:t>personally</a:t>
            </a:r>
            <a:r>
              <a:rPr lang="en-US" sz="1800" b="1" dirty="0">
                <a:solidFill>
                  <a:srgbClr val="002060"/>
                </a:solidFill>
              </a:rPr>
              <a:t> (care)</a:t>
            </a:r>
          </a:p>
          <a:p>
            <a:r>
              <a:rPr lang="en-US" sz="1800" b="1" dirty="0">
                <a:solidFill>
                  <a:srgbClr val="002060"/>
                </a:solidFill>
              </a:rPr>
              <a:t>Talk about attendance and </a:t>
            </a:r>
            <a:r>
              <a:rPr lang="en-US" sz="1800" b="1" dirty="0">
                <a:solidFill>
                  <a:srgbClr val="C00000"/>
                </a:solidFill>
              </a:rPr>
              <a:t>commitment</a:t>
            </a:r>
            <a:r>
              <a:rPr lang="en-US" sz="1800" b="1" dirty="0">
                <a:solidFill>
                  <a:srgbClr val="002060"/>
                </a:solidFill>
              </a:rPr>
              <a:t> (link)</a:t>
            </a:r>
          </a:p>
          <a:p>
            <a:r>
              <a:rPr lang="en-US" sz="1800" b="1" dirty="0">
                <a:solidFill>
                  <a:srgbClr val="002060"/>
                </a:solidFill>
              </a:rPr>
              <a:t>Watch </a:t>
            </a:r>
            <a:r>
              <a:rPr lang="en-US" sz="1800" b="1" dirty="0">
                <a:solidFill>
                  <a:srgbClr val="C00000"/>
                </a:solidFill>
              </a:rPr>
              <a:t>demeanor </a:t>
            </a:r>
            <a:r>
              <a:rPr lang="en-US" sz="1800" b="1" dirty="0">
                <a:solidFill>
                  <a:srgbClr val="002060"/>
                </a:solidFill>
              </a:rPr>
              <a:t>in all aspects</a:t>
            </a:r>
          </a:p>
          <a:p>
            <a:pPr lvl="1"/>
            <a:r>
              <a:rPr lang="en-US" sz="1800" b="1" dirty="0">
                <a:solidFill>
                  <a:srgbClr val="002060"/>
                </a:solidFill>
              </a:rPr>
              <a:t>Encourage areas of improvement</a:t>
            </a:r>
          </a:p>
          <a:p>
            <a:pPr lvl="2"/>
            <a:r>
              <a:rPr lang="en-US" sz="1800" b="1" dirty="0">
                <a:solidFill>
                  <a:srgbClr val="002060"/>
                </a:solidFill>
              </a:rPr>
              <a:t>Arrive earlier, focus, help more, talk to others</a:t>
            </a:r>
          </a:p>
          <a:p>
            <a:r>
              <a:rPr lang="en-US" sz="1800" b="1" dirty="0">
                <a:solidFill>
                  <a:srgbClr val="002060"/>
                </a:solidFill>
              </a:rPr>
              <a:t>Talk about </a:t>
            </a:r>
            <a:r>
              <a:rPr lang="en-US" sz="1800" b="1" dirty="0">
                <a:solidFill>
                  <a:srgbClr val="C00000"/>
                </a:solidFill>
              </a:rPr>
              <a:t>leadership</a:t>
            </a:r>
            <a:r>
              <a:rPr lang="en-US" sz="1800" b="1" dirty="0">
                <a:solidFill>
                  <a:srgbClr val="002060"/>
                </a:solidFill>
              </a:rPr>
              <a:t> attributes</a:t>
            </a:r>
          </a:p>
          <a:p>
            <a:r>
              <a:rPr lang="en-US" sz="1800" b="1" dirty="0">
                <a:solidFill>
                  <a:srgbClr val="002060"/>
                </a:solidFill>
              </a:rPr>
              <a:t>Demand leadership skills</a:t>
            </a:r>
          </a:p>
          <a:p>
            <a:pPr lvl="1"/>
            <a:r>
              <a:rPr lang="en-US" sz="1800" b="1" dirty="0">
                <a:solidFill>
                  <a:srgbClr val="002060"/>
                </a:solidFill>
              </a:rPr>
              <a:t>Begin giving leadership responsibilities (set up, tasks,  lead stretching, etc.) </a:t>
            </a:r>
          </a:p>
          <a:p>
            <a:r>
              <a:rPr lang="en-US" sz="1800" b="1" dirty="0">
                <a:solidFill>
                  <a:srgbClr val="002060"/>
                </a:solidFill>
              </a:rPr>
              <a:t>Explore </a:t>
            </a:r>
            <a:r>
              <a:rPr lang="en-US" sz="1800" b="1" dirty="0">
                <a:solidFill>
                  <a:srgbClr val="C00000"/>
                </a:solidFill>
              </a:rPr>
              <a:t>life</a:t>
            </a:r>
            <a:r>
              <a:rPr lang="en-US" sz="1800" b="1" dirty="0">
                <a:solidFill>
                  <a:srgbClr val="002060"/>
                </a:solidFill>
              </a:rPr>
              <a:t>/social choices (easy transition) – the “concepts”</a:t>
            </a:r>
          </a:p>
          <a:p>
            <a:pPr lvl="1"/>
            <a:r>
              <a:rPr lang="en-US" sz="1800" b="1" dirty="0">
                <a:solidFill>
                  <a:srgbClr val="002060"/>
                </a:solidFill>
              </a:rPr>
              <a:t>From an athletic perspective</a:t>
            </a:r>
          </a:p>
          <a:p>
            <a:pPr lvl="1"/>
            <a:r>
              <a:rPr lang="en-US" sz="1800" b="1" dirty="0">
                <a:solidFill>
                  <a:srgbClr val="002060"/>
                </a:solidFill>
              </a:rPr>
              <a:t>From a personal perspective</a:t>
            </a:r>
          </a:p>
          <a:p>
            <a:pPr lvl="1"/>
            <a:r>
              <a:rPr lang="en-US" sz="1800" b="1" dirty="0">
                <a:solidFill>
                  <a:srgbClr val="002060"/>
                </a:solidFill>
              </a:rPr>
              <a:t>Give articles, shares a story, talk about past successes</a:t>
            </a:r>
          </a:p>
          <a:p>
            <a:r>
              <a:rPr lang="en-US" sz="1800" b="1" dirty="0">
                <a:solidFill>
                  <a:srgbClr val="002060"/>
                </a:solidFill>
              </a:rPr>
              <a:t>Talk about life skills that are critical to be a “</a:t>
            </a:r>
            <a:r>
              <a:rPr lang="en-US" sz="1800" b="1" dirty="0">
                <a:solidFill>
                  <a:srgbClr val="C00000"/>
                </a:solidFill>
              </a:rPr>
              <a:t>good person</a:t>
            </a:r>
            <a:r>
              <a:rPr lang="en-US" sz="1800" b="1" dirty="0">
                <a:solidFill>
                  <a:srgbClr val="002060"/>
                </a:solidFill>
              </a:rPr>
              <a:t>”</a:t>
            </a:r>
          </a:p>
          <a:p>
            <a:pPr lvl="1"/>
            <a:r>
              <a:rPr lang="en-US" sz="1800" b="1" dirty="0">
                <a:solidFill>
                  <a:srgbClr val="002060"/>
                </a:solidFill>
              </a:rPr>
              <a:t>Relationship with parents</a:t>
            </a:r>
          </a:p>
          <a:p>
            <a:pPr lvl="1"/>
            <a:r>
              <a:rPr lang="en-US" sz="1800" b="1" dirty="0">
                <a:solidFill>
                  <a:srgbClr val="002060"/>
                </a:solidFill>
              </a:rPr>
              <a:t>Academics</a:t>
            </a:r>
          </a:p>
          <a:p>
            <a:pPr lvl="1"/>
            <a:r>
              <a:rPr lang="en-US" sz="1800" b="1" dirty="0">
                <a:solidFill>
                  <a:srgbClr val="002060"/>
                </a:solidFill>
              </a:rPr>
              <a:t>Mentoring/</a:t>
            </a:r>
            <a:r>
              <a:rPr lang="en-US" sz="1800" b="1" dirty="0">
                <a:solidFill>
                  <a:srgbClr val="C00000"/>
                </a:solidFill>
              </a:rPr>
              <a:t>inspiring</a:t>
            </a:r>
            <a:r>
              <a:rPr lang="en-US" sz="1800" b="1" dirty="0">
                <a:solidFill>
                  <a:srgbClr val="002060"/>
                </a:solidFill>
              </a:rPr>
              <a:t> others</a:t>
            </a:r>
          </a:p>
          <a:p>
            <a:r>
              <a:rPr lang="en-US" sz="1800" b="1" dirty="0">
                <a:solidFill>
                  <a:srgbClr val="C00000"/>
                </a:solidFill>
              </a:rPr>
              <a:t>Demand them (fully connected)</a:t>
            </a:r>
          </a:p>
        </p:txBody>
      </p:sp>
      <p:pic>
        <p:nvPicPr>
          <p:cNvPr id="251908" name="Picture 2" descr="C:\Users\Owner\AppData\Local\Microsoft\Windows\Temporary Internet Files\Content.IE5\MGJXQ04P\MC900186172[1].wmf"/>
          <p:cNvPicPr>
            <a:picLocks noChangeAspect="1" noChangeArrowheads="1"/>
          </p:cNvPicPr>
          <p:nvPr/>
        </p:nvPicPr>
        <p:blipFill>
          <a:blip r:embed="rId2" cstate="print"/>
          <a:srcRect/>
          <a:stretch>
            <a:fillRect/>
          </a:stretch>
        </p:blipFill>
        <p:spPr bwMode="auto">
          <a:xfrm>
            <a:off x="5029200" y="1371600"/>
            <a:ext cx="1201738" cy="1789113"/>
          </a:xfrm>
          <a:prstGeom prst="rect">
            <a:avLst/>
          </a:prstGeom>
          <a:noFill/>
          <a:ln w="9525">
            <a:noFill/>
            <a:miter lim="800000"/>
            <a:headEnd/>
            <a:tailEnd/>
          </a:ln>
        </p:spPr>
      </p:pic>
      <p:pic>
        <p:nvPicPr>
          <p:cNvPr id="251909" name="Picture 3" descr="C:\Users\Owner\AppData\Local\Microsoft\Windows\Temporary Internet Files\Content.IE5\MGJXQ04P\MP900341344[1].jpg"/>
          <p:cNvPicPr>
            <a:picLocks noChangeAspect="1" noChangeArrowheads="1"/>
          </p:cNvPicPr>
          <p:nvPr/>
        </p:nvPicPr>
        <p:blipFill>
          <a:blip r:embed="rId3" cstate="print"/>
          <a:srcRect/>
          <a:stretch>
            <a:fillRect/>
          </a:stretch>
        </p:blipFill>
        <p:spPr bwMode="auto">
          <a:xfrm>
            <a:off x="4724400" y="7086600"/>
            <a:ext cx="1000125" cy="140176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43DA7CEE-A99F-4292-8C07-811780190087}" type="slidenum">
              <a:rPr lang="en-US" smtClean="0"/>
              <a:pPr>
                <a:defRPr/>
              </a:pPr>
              <a:t>161</a:t>
            </a:fld>
            <a:endParaRPr lang="en-US" dirty="0"/>
          </a:p>
        </p:txBody>
      </p:sp>
      <p:sp>
        <p:nvSpPr>
          <p:cNvPr id="7" name="Footer Placeholder 6"/>
          <p:cNvSpPr>
            <a:spLocks noGrp="1"/>
          </p:cNvSpPr>
          <p:nvPr>
            <p:ph type="ftr" sz="quarter" idx="11"/>
          </p:nvPr>
        </p:nvSpPr>
        <p:spPr/>
        <p:txBody>
          <a:bodyPr/>
          <a:lstStyle/>
          <a:p>
            <a:pPr>
              <a:defRPr/>
            </a:pPr>
            <a:r>
              <a:rPr lang="en-US" dirty="0"/>
              <a:t>Orinda Aquatics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Title 1"/>
          <p:cNvSpPr>
            <a:spLocks noGrp="1"/>
          </p:cNvSpPr>
          <p:nvPr>
            <p:ph type="title"/>
          </p:nvPr>
        </p:nvSpPr>
        <p:spPr>
          <a:xfrm>
            <a:off x="342900" y="366713"/>
            <a:ext cx="6172200" cy="928687"/>
          </a:xfrm>
        </p:spPr>
        <p:txBody>
          <a:bodyPr>
            <a:normAutofit/>
          </a:bodyPr>
          <a:lstStyle/>
          <a:p>
            <a:pPr algn="l">
              <a:defRPr/>
            </a:pPr>
            <a:r>
              <a:rPr lang="en-US" sz="4000" b="1" dirty="0">
                <a:solidFill>
                  <a:schemeClr val="accent2">
                    <a:lumMod val="75000"/>
                  </a:schemeClr>
                </a:solidFill>
                <a:latin typeface="+mn-lt"/>
              </a:rPr>
              <a:t>Stages - Macro</a:t>
            </a:r>
          </a:p>
        </p:txBody>
      </p:sp>
      <p:sp>
        <p:nvSpPr>
          <p:cNvPr id="252931" name="Content Placeholder 2"/>
          <p:cNvSpPr>
            <a:spLocks noGrp="1"/>
          </p:cNvSpPr>
          <p:nvPr>
            <p:ph idx="1"/>
          </p:nvPr>
        </p:nvSpPr>
        <p:spPr>
          <a:xfrm>
            <a:off x="304800" y="1676400"/>
            <a:ext cx="6172200" cy="6553200"/>
          </a:xfrm>
        </p:spPr>
        <p:txBody>
          <a:bodyPr/>
          <a:lstStyle/>
          <a:p>
            <a:r>
              <a:rPr lang="en-US" sz="2800" b="1" dirty="0">
                <a:solidFill>
                  <a:srgbClr val="002060"/>
                </a:solidFill>
              </a:rPr>
              <a:t>Take from name on roster to someone who connects</a:t>
            </a:r>
          </a:p>
          <a:p>
            <a:r>
              <a:rPr lang="en-US" sz="2800" b="1" dirty="0">
                <a:solidFill>
                  <a:srgbClr val="002060"/>
                </a:solidFill>
              </a:rPr>
              <a:t>Take from someone who connects to someone who is committed</a:t>
            </a:r>
          </a:p>
          <a:p>
            <a:r>
              <a:rPr lang="en-US" sz="2800" b="1" dirty="0">
                <a:solidFill>
                  <a:srgbClr val="002060"/>
                </a:solidFill>
              </a:rPr>
              <a:t>Take from someone who is committed to a high-character athlete</a:t>
            </a:r>
          </a:p>
          <a:p>
            <a:r>
              <a:rPr lang="en-US" sz="2800" b="1" dirty="0">
                <a:solidFill>
                  <a:srgbClr val="002060"/>
                </a:solidFill>
              </a:rPr>
              <a:t>Take from a high-character athlete to a high-character person</a:t>
            </a:r>
          </a:p>
          <a:p>
            <a:r>
              <a:rPr lang="en-US" sz="2800" b="1" dirty="0">
                <a:solidFill>
                  <a:srgbClr val="C00000"/>
                </a:solidFill>
              </a:rPr>
              <a:t>Take from a high-character person to a leader </a:t>
            </a:r>
            <a:r>
              <a:rPr lang="en-US" sz="2800" b="1" dirty="0">
                <a:solidFill>
                  <a:srgbClr val="002060"/>
                </a:solidFill>
              </a:rPr>
              <a:t>(and someone </a:t>
            </a:r>
            <a:r>
              <a:rPr lang="en-US" sz="2800" b="1" i="1" dirty="0">
                <a:solidFill>
                  <a:srgbClr val="002060"/>
                </a:solidFill>
              </a:rPr>
              <a:t>you</a:t>
            </a:r>
            <a:r>
              <a:rPr lang="en-US" sz="2800" b="1" dirty="0">
                <a:solidFill>
                  <a:srgbClr val="002060"/>
                </a:solidFill>
              </a:rPr>
              <a:t> trust implicitly and will do anything for)</a:t>
            </a:r>
          </a:p>
          <a:p>
            <a:endParaRPr lang="en-US" dirty="0"/>
          </a:p>
        </p:txBody>
      </p:sp>
      <p:pic>
        <p:nvPicPr>
          <p:cNvPr id="252932" name="Picture 2" descr="C:\Users\Owner\AppData\Local\Microsoft\Windows\Temporary Internet Files\Content.IE5\ODBKLK02\MC900215709[1].wmf"/>
          <p:cNvPicPr>
            <a:picLocks noChangeAspect="1" noChangeArrowheads="1"/>
          </p:cNvPicPr>
          <p:nvPr/>
        </p:nvPicPr>
        <p:blipFill>
          <a:blip r:embed="rId2" cstate="print"/>
          <a:srcRect/>
          <a:stretch>
            <a:fillRect/>
          </a:stretch>
        </p:blipFill>
        <p:spPr bwMode="auto">
          <a:xfrm>
            <a:off x="4648200" y="304800"/>
            <a:ext cx="1412875" cy="1371600"/>
          </a:xfrm>
          <a:prstGeom prst="rect">
            <a:avLst/>
          </a:prstGeom>
          <a:noFill/>
          <a:ln w="9525">
            <a:noFill/>
            <a:miter lim="800000"/>
            <a:headEnd/>
            <a:tailEnd/>
          </a:ln>
        </p:spPr>
      </p:pic>
      <p:pic>
        <p:nvPicPr>
          <p:cNvPr id="252933" name="Picture 3" descr="C:\Users\Owner\AppData\Local\Microsoft\Windows\Temporary Internet Files\Content.IE5\GQ8DG6H7\MC900090613[1].wmf"/>
          <p:cNvPicPr>
            <a:picLocks noChangeAspect="1" noChangeArrowheads="1"/>
          </p:cNvPicPr>
          <p:nvPr/>
        </p:nvPicPr>
        <p:blipFill>
          <a:blip r:embed="rId3" cstate="print"/>
          <a:srcRect/>
          <a:stretch>
            <a:fillRect/>
          </a:stretch>
        </p:blipFill>
        <p:spPr bwMode="auto">
          <a:xfrm>
            <a:off x="2133600" y="6781800"/>
            <a:ext cx="2527300" cy="14478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774770EC-8F9D-4732-9632-270FF322DF2B}" type="slidenum">
              <a:rPr lang="en-US" smtClean="0"/>
              <a:pPr>
                <a:defRPr/>
              </a:pPr>
              <a:t>162</a:t>
            </a:fld>
            <a:endParaRPr lang="en-US" dirty="0"/>
          </a:p>
        </p:txBody>
      </p:sp>
      <p:sp>
        <p:nvSpPr>
          <p:cNvPr id="7" name="Footer Placeholder 6"/>
          <p:cNvSpPr>
            <a:spLocks noGrp="1"/>
          </p:cNvSpPr>
          <p:nvPr>
            <p:ph type="ftr" sz="quarter" idx="11"/>
          </p:nvPr>
        </p:nvSpPr>
        <p:spPr/>
        <p:txBody>
          <a:bodyPr/>
          <a:lstStyle/>
          <a:p>
            <a:pPr>
              <a:defRPr/>
            </a:pPr>
            <a:r>
              <a:rPr lang="en-US" dirty="0"/>
              <a:t>Orinda Aquatics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Connection to Parents</a:t>
            </a:r>
          </a:p>
        </p:txBody>
      </p:sp>
      <p:sp>
        <p:nvSpPr>
          <p:cNvPr id="3" name="Content Placeholder 2"/>
          <p:cNvSpPr>
            <a:spLocks noGrp="1"/>
          </p:cNvSpPr>
          <p:nvPr>
            <p:ph idx="1"/>
          </p:nvPr>
        </p:nvSpPr>
        <p:spPr>
          <a:xfrm>
            <a:off x="304800" y="1828800"/>
            <a:ext cx="6172200" cy="6034617"/>
          </a:xfrm>
        </p:spPr>
        <p:txBody>
          <a:bodyPr>
            <a:normAutofit fontScale="92500" lnSpcReduction="10000"/>
          </a:bodyPr>
          <a:lstStyle/>
          <a:p>
            <a:r>
              <a:rPr lang="en-US" b="1" dirty="0">
                <a:solidFill>
                  <a:srgbClr val="002060"/>
                </a:solidFill>
              </a:rPr>
              <a:t>Partnership with parents/family</a:t>
            </a:r>
          </a:p>
          <a:p>
            <a:r>
              <a:rPr lang="en-US" b="1" dirty="0">
                <a:solidFill>
                  <a:srgbClr val="002060"/>
                </a:solidFill>
              </a:rPr>
              <a:t>Educate, explain, listen, sell</a:t>
            </a:r>
          </a:p>
          <a:p>
            <a:r>
              <a:rPr lang="en-US" b="1" dirty="0">
                <a:solidFill>
                  <a:srgbClr val="002060"/>
                </a:solidFill>
              </a:rPr>
              <a:t>Bring them into the process</a:t>
            </a:r>
          </a:p>
          <a:p>
            <a:r>
              <a:rPr lang="en-US" b="1" dirty="0">
                <a:solidFill>
                  <a:srgbClr val="002060"/>
                </a:solidFill>
              </a:rPr>
              <a:t>Understand their role </a:t>
            </a:r>
          </a:p>
          <a:p>
            <a:pPr>
              <a:buNone/>
            </a:pPr>
            <a:endParaRPr lang="en-US" b="1" dirty="0">
              <a:solidFill>
                <a:srgbClr val="002060"/>
              </a:solidFill>
            </a:endParaRPr>
          </a:p>
          <a:p>
            <a:pPr>
              <a:buNone/>
            </a:pPr>
            <a:endParaRPr lang="en-US" b="1" dirty="0">
              <a:solidFill>
                <a:srgbClr val="002060"/>
              </a:solidFill>
            </a:endParaRPr>
          </a:p>
          <a:p>
            <a:r>
              <a:rPr lang="en-US" b="1" dirty="0">
                <a:solidFill>
                  <a:srgbClr val="0070C0"/>
                </a:solidFill>
              </a:rPr>
              <a:t>Why are they here?</a:t>
            </a:r>
          </a:p>
          <a:p>
            <a:r>
              <a:rPr lang="en-US" b="1" dirty="0">
                <a:solidFill>
                  <a:srgbClr val="0070C0"/>
                </a:solidFill>
              </a:rPr>
              <a:t>What are they looking for?</a:t>
            </a:r>
          </a:p>
          <a:p>
            <a:r>
              <a:rPr lang="en-US" b="1" dirty="0">
                <a:solidFill>
                  <a:srgbClr val="0070C0"/>
                </a:solidFill>
              </a:rPr>
              <a:t>What are they expecting?</a:t>
            </a:r>
          </a:p>
          <a:p>
            <a:r>
              <a:rPr lang="en-US" b="1" dirty="0">
                <a:solidFill>
                  <a:srgbClr val="0070C0"/>
                </a:solidFill>
              </a:rPr>
              <a:t>What do they think about you?</a:t>
            </a:r>
          </a:p>
          <a:p>
            <a:r>
              <a:rPr lang="en-US" b="1" dirty="0">
                <a:solidFill>
                  <a:srgbClr val="0070C0"/>
                </a:solidFill>
              </a:rPr>
              <a:t>What do they think about the program?</a:t>
            </a:r>
          </a:p>
          <a:p>
            <a:pPr>
              <a:buNone/>
            </a:pPr>
            <a:endParaRPr lang="en-US" b="1" dirty="0">
              <a:solidFill>
                <a:srgbClr val="0070C0"/>
              </a:solidFill>
            </a:endParaRPr>
          </a:p>
        </p:txBody>
      </p:sp>
      <p:pic>
        <p:nvPicPr>
          <p:cNvPr id="36866" name="Picture 2" descr="C:\Users\Owner\AppData\Local\Microsoft\Windows\Temporary Internet Files\Content.IE5\244A91JR\MP900399712[1].jpg"/>
          <p:cNvPicPr>
            <a:picLocks noChangeAspect="1" noChangeArrowheads="1"/>
          </p:cNvPicPr>
          <p:nvPr/>
        </p:nvPicPr>
        <p:blipFill>
          <a:blip r:embed="rId2" cstate="print"/>
          <a:srcRect/>
          <a:stretch>
            <a:fillRect/>
          </a:stretch>
        </p:blipFill>
        <p:spPr bwMode="auto">
          <a:xfrm>
            <a:off x="4419600" y="3657600"/>
            <a:ext cx="1981200" cy="1320284"/>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163</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6172200" cy="1524000"/>
          </a:xfrm>
        </p:spPr>
        <p:txBody>
          <a:bodyPr>
            <a:normAutofit fontScale="90000"/>
          </a:bodyPr>
          <a:lstStyle/>
          <a:p>
            <a:r>
              <a:rPr lang="en-US" b="1" dirty="0">
                <a:solidFill>
                  <a:schemeClr val="accent2">
                    <a:lumMod val="75000"/>
                  </a:schemeClr>
                </a:solidFill>
              </a:rPr>
              <a:t>Must be on the same page.</a:t>
            </a:r>
            <a:br>
              <a:rPr lang="en-US" b="1" dirty="0">
                <a:solidFill>
                  <a:schemeClr val="accent2">
                    <a:lumMod val="75000"/>
                  </a:schemeClr>
                </a:solidFill>
              </a:rPr>
            </a:br>
            <a:r>
              <a:rPr lang="en-US" b="1" i="1" dirty="0">
                <a:solidFill>
                  <a:srgbClr val="002060"/>
                </a:solidFill>
              </a:rPr>
              <a:t>Must be connected.</a:t>
            </a:r>
            <a:br>
              <a:rPr lang="en-US" b="1" i="1" dirty="0">
                <a:solidFill>
                  <a:srgbClr val="002060"/>
                </a:solidFill>
              </a:rPr>
            </a:br>
            <a:endParaRPr lang="en-US" i="1" dirty="0">
              <a:solidFill>
                <a:srgbClr val="002060"/>
              </a:solidFill>
            </a:endParaRPr>
          </a:p>
        </p:txBody>
      </p:sp>
      <p:graphicFrame>
        <p:nvGraphicFramePr>
          <p:cNvPr id="4" name="Content Placeholder 3"/>
          <p:cNvGraphicFramePr>
            <a:graphicFrameLocks noGrp="1"/>
          </p:cNvGraphicFramePr>
          <p:nvPr>
            <p:ph idx="1"/>
          </p:nvPr>
        </p:nvGraphicFramePr>
        <p:xfrm>
          <a:off x="457200" y="2438400"/>
          <a:ext cx="6019800" cy="5500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AC4F74F-622A-4FC0-843B-D3A315D45B90}" type="slidenum">
              <a:rPr lang="en-US" smtClean="0"/>
              <a:pPr/>
              <a:t>164</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6477000" cy="6034617"/>
          </a:xfrm>
        </p:spPr>
        <p:txBody>
          <a:bodyPr>
            <a:normAutofit lnSpcReduction="10000"/>
          </a:bodyPr>
          <a:lstStyle/>
          <a:p>
            <a:pPr algn="ctr">
              <a:buNone/>
            </a:pPr>
            <a:r>
              <a:rPr lang="en-US" sz="3900" b="1" dirty="0">
                <a:solidFill>
                  <a:srgbClr val="002060"/>
                </a:solidFill>
              </a:rPr>
              <a:t>The mediocre leader </a:t>
            </a:r>
            <a:r>
              <a:rPr lang="en-US" sz="3900" b="1" dirty="0">
                <a:solidFill>
                  <a:schemeClr val="accent2">
                    <a:lumMod val="75000"/>
                  </a:schemeClr>
                </a:solidFill>
              </a:rPr>
              <a:t>tells.</a:t>
            </a:r>
            <a:endParaRPr lang="en-US" sz="3900" dirty="0">
              <a:solidFill>
                <a:schemeClr val="accent2">
                  <a:lumMod val="75000"/>
                </a:schemeClr>
              </a:solidFill>
            </a:endParaRPr>
          </a:p>
          <a:p>
            <a:pPr algn="ctr">
              <a:buNone/>
            </a:pPr>
            <a:r>
              <a:rPr lang="en-US" sz="3900" b="1" dirty="0">
                <a:solidFill>
                  <a:srgbClr val="002060"/>
                </a:solidFill>
              </a:rPr>
              <a:t>The good leader </a:t>
            </a:r>
            <a:r>
              <a:rPr lang="en-US" sz="3900" b="1" dirty="0">
                <a:solidFill>
                  <a:schemeClr val="accent2">
                    <a:lumMod val="75000"/>
                  </a:schemeClr>
                </a:solidFill>
              </a:rPr>
              <a:t>explains.</a:t>
            </a:r>
            <a:endParaRPr lang="en-US" sz="3900" dirty="0">
              <a:solidFill>
                <a:schemeClr val="accent2">
                  <a:lumMod val="75000"/>
                </a:schemeClr>
              </a:solidFill>
            </a:endParaRPr>
          </a:p>
          <a:p>
            <a:pPr algn="ctr">
              <a:buNone/>
            </a:pPr>
            <a:r>
              <a:rPr lang="en-US" sz="3900" b="1" dirty="0">
                <a:solidFill>
                  <a:srgbClr val="002060"/>
                </a:solidFill>
              </a:rPr>
              <a:t>The superior leader </a:t>
            </a:r>
            <a:r>
              <a:rPr lang="en-US" sz="3900" b="1" dirty="0">
                <a:solidFill>
                  <a:schemeClr val="accent2">
                    <a:lumMod val="75000"/>
                  </a:schemeClr>
                </a:solidFill>
              </a:rPr>
              <a:t>demonstrates.</a:t>
            </a:r>
            <a:endParaRPr lang="en-US" sz="3900" dirty="0">
              <a:solidFill>
                <a:schemeClr val="accent2">
                  <a:lumMod val="75000"/>
                </a:schemeClr>
              </a:solidFill>
            </a:endParaRPr>
          </a:p>
          <a:p>
            <a:pPr algn="ctr">
              <a:buNone/>
            </a:pPr>
            <a:r>
              <a:rPr lang="en-US" sz="3900" b="1" dirty="0">
                <a:solidFill>
                  <a:srgbClr val="002060"/>
                </a:solidFill>
              </a:rPr>
              <a:t>The great leader </a:t>
            </a:r>
            <a:r>
              <a:rPr lang="en-US" sz="3900" b="1" dirty="0">
                <a:solidFill>
                  <a:schemeClr val="accent2">
                    <a:lumMod val="75000"/>
                  </a:schemeClr>
                </a:solidFill>
              </a:rPr>
              <a:t>inspires.</a:t>
            </a:r>
            <a:endParaRPr lang="en-US" sz="3900" dirty="0">
              <a:solidFill>
                <a:schemeClr val="accent2">
                  <a:lumMod val="75000"/>
                </a:schemeClr>
              </a:solidFill>
            </a:endParaRPr>
          </a:p>
          <a:p>
            <a:pPr algn="ctr">
              <a:buNone/>
            </a:pPr>
            <a:r>
              <a:rPr lang="en-US" sz="2200" dirty="0"/>
              <a:t>William Arthur Ward</a:t>
            </a:r>
          </a:p>
          <a:p>
            <a:pPr algn="ctr">
              <a:buNone/>
            </a:pPr>
            <a:r>
              <a:rPr lang="en-US" dirty="0"/>
              <a:t> </a:t>
            </a:r>
          </a:p>
          <a:p>
            <a:pPr algn="ctr">
              <a:buNone/>
            </a:pPr>
            <a:r>
              <a:rPr lang="en-US" dirty="0"/>
              <a:t> </a:t>
            </a:r>
          </a:p>
          <a:p>
            <a:pPr>
              <a:buNone/>
            </a:pPr>
            <a:br>
              <a:rPr lang="en-US" dirty="0"/>
            </a:br>
            <a:r>
              <a:rPr lang="en-US" dirty="0"/>
              <a:t> </a:t>
            </a:r>
          </a:p>
          <a:p>
            <a:pPr>
              <a:buNone/>
            </a:pPr>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165</a:t>
            </a:fld>
            <a:endParaRPr lang="en-US" dirty="0"/>
          </a:p>
        </p:txBody>
      </p:sp>
      <p:sp>
        <p:nvSpPr>
          <p:cNvPr id="5" name="Footer Placeholder 4"/>
          <p:cNvSpPr>
            <a:spLocks noGrp="1"/>
          </p:cNvSpPr>
          <p:nvPr>
            <p:ph type="ftr" sz="quarter" idx="11"/>
          </p:nvPr>
        </p:nvSpPr>
        <p:spPr/>
        <p:txBody>
          <a:bodyPr/>
          <a:lstStyle/>
          <a:p>
            <a:r>
              <a:rPr lang="en-US" dirty="0"/>
              <a:t>Orinda Aquatics</a:t>
            </a:r>
          </a:p>
        </p:txBody>
      </p:sp>
      <p:pic>
        <p:nvPicPr>
          <p:cNvPr id="69633" name="Picture 1" descr="C:\Users\Owner\AppData\Local\Microsoft\Windows\Temporary Internet Files\Content.IE5\399V08F1\MP900387487[1].jpg"/>
          <p:cNvPicPr>
            <a:picLocks noChangeAspect="1" noChangeArrowheads="1"/>
          </p:cNvPicPr>
          <p:nvPr/>
        </p:nvPicPr>
        <p:blipFill>
          <a:blip r:embed="rId2" cstate="print"/>
          <a:srcRect/>
          <a:stretch>
            <a:fillRect/>
          </a:stretch>
        </p:blipFill>
        <p:spPr bwMode="auto">
          <a:xfrm>
            <a:off x="2362200" y="4648200"/>
            <a:ext cx="2403348" cy="3369179"/>
          </a:xfrm>
          <a:prstGeom prst="rect">
            <a:avLst/>
          </a:prstGeom>
          <a:noFill/>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776816"/>
          </a:xfrm>
        </p:spPr>
        <p:txBody>
          <a:bodyPr/>
          <a:lstStyle/>
          <a:p>
            <a:r>
              <a:rPr lang="en-US" b="1" dirty="0">
                <a:solidFill>
                  <a:schemeClr val="accent2">
                    <a:lumMod val="75000"/>
                  </a:schemeClr>
                </a:solidFill>
              </a:rPr>
              <a:t>Connection Quiz</a:t>
            </a:r>
          </a:p>
        </p:txBody>
      </p:sp>
      <p:sp>
        <p:nvSpPr>
          <p:cNvPr id="3" name="Content Placeholder 2"/>
          <p:cNvSpPr>
            <a:spLocks noGrp="1"/>
          </p:cNvSpPr>
          <p:nvPr>
            <p:ph idx="1"/>
          </p:nvPr>
        </p:nvSpPr>
        <p:spPr>
          <a:xfrm>
            <a:off x="304800" y="1295400"/>
            <a:ext cx="6553200" cy="7239000"/>
          </a:xfrm>
        </p:spPr>
        <p:txBody>
          <a:bodyPr>
            <a:normAutofit fontScale="62500" lnSpcReduction="20000"/>
          </a:bodyPr>
          <a:lstStyle/>
          <a:p>
            <a:pPr>
              <a:buNone/>
            </a:pPr>
            <a:r>
              <a:rPr lang="en-US" sz="4500" b="1" i="1" dirty="0">
                <a:solidFill>
                  <a:srgbClr val="0070C0"/>
                </a:solidFill>
              </a:rPr>
              <a:t>Pick three athletes – stronger, mid-level, novice. </a:t>
            </a:r>
            <a:r>
              <a:rPr lang="en-US" sz="4500" b="1" dirty="0">
                <a:solidFill>
                  <a:schemeClr val="accent2">
                    <a:lumMod val="75000"/>
                  </a:schemeClr>
                </a:solidFill>
              </a:rPr>
              <a:t>How “connected” are you?</a:t>
            </a:r>
          </a:p>
          <a:p>
            <a:endParaRPr lang="en-US" b="1" dirty="0">
              <a:solidFill>
                <a:schemeClr val="tx2">
                  <a:lumMod val="50000"/>
                </a:schemeClr>
              </a:solidFill>
            </a:endParaRPr>
          </a:p>
          <a:p>
            <a:r>
              <a:rPr lang="en-US" b="1" dirty="0">
                <a:solidFill>
                  <a:schemeClr val="tx2">
                    <a:lumMod val="50000"/>
                  </a:schemeClr>
                </a:solidFill>
              </a:rPr>
              <a:t>Attendance percentage</a:t>
            </a:r>
          </a:p>
          <a:p>
            <a:r>
              <a:rPr lang="en-US" b="1" dirty="0">
                <a:solidFill>
                  <a:schemeClr val="tx2">
                    <a:lumMod val="50000"/>
                  </a:schemeClr>
                </a:solidFill>
              </a:rPr>
              <a:t>Attendance conflicts</a:t>
            </a:r>
          </a:p>
          <a:p>
            <a:r>
              <a:rPr lang="en-US" b="1" dirty="0">
                <a:solidFill>
                  <a:schemeClr val="tx2">
                    <a:lumMod val="50000"/>
                  </a:schemeClr>
                </a:solidFill>
              </a:rPr>
              <a:t>Effort – why</a:t>
            </a:r>
          </a:p>
          <a:p>
            <a:r>
              <a:rPr lang="en-US" b="1" dirty="0">
                <a:solidFill>
                  <a:schemeClr val="tx2">
                    <a:lumMod val="50000"/>
                  </a:schemeClr>
                </a:solidFill>
              </a:rPr>
              <a:t>Focus – why</a:t>
            </a:r>
          </a:p>
          <a:p>
            <a:r>
              <a:rPr lang="en-US" b="1" dirty="0">
                <a:solidFill>
                  <a:schemeClr val="tx2">
                    <a:lumMod val="50000"/>
                  </a:schemeClr>
                </a:solidFill>
              </a:rPr>
              <a:t>Maturity</a:t>
            </a:r>
          </a:p>
          <a:p>
            <a:r>
              <a:rPr lang="en-US" b="1" dirty="0">
                <a:solidFill>
                  <a:schemeClr val="tx2">
                    <a:lumMod val="50000"/>
                  </a:schemeClr>
                </a:solidFill>
              </a:rPr>
              <a:t>General dedication</a:t>
            </a:r>
          </a:p>
          <a:p>
            <a:r>
              <a:rPr lang="en-US" b="1" dirty="0">
                <a:solidFill>
                  <a:schemeClr val="tx2">
                    <a:lumMod val="50000"/>
                  </a:schemeClr>
                </a:solidFill>
              </a:rPr>
              <a:t>Leadership potential</a:t>
            </a:r>
          </a:p>
          <a:p>
            <a:r>
              <a:rPr lang="en-US" b="1" dirty="0">
                <a:solidFill>
                  <a:schemeClr val="tx2">
                    <a:lumMod val="50000"/>
                  </a:schemeClr>
                </a:solidFill>
              </a:rPr>
              <a:t>Family support</a:t>
            </a:r>
          </a:p>
          <a:p>
            <a:r>
              <a:rPr lang="en-US" b="1" dirty="0">
                <a:solidFill>
                  <a:schemeClr val="tx2">
                    <a:lumMod val="50000"/>
                  </a:schemeClr>
                </a:solidFill>
              </a:rPr>
              <a:t>Academic aptitude</a:t>
            </a:r>
          </a:p>
          <a:p>
            <a:r>
              <a:rPr lang="en-US" b="1" dirty="0">
                <a:solidFill>
                  <a:schemeClr val="tx2">
                    <a:lumMod val="50000"/>
                  </a:schemeClr>
                </a:solidFill>
              </a:rPr>
              <a:t>Social positioning/skills </a:t>
            </a:r>
          </a:p>
          <a:p>
            <a:r>
              <a:rPr lang="en-US" b="1" dirty="0">
                <a:solidFill>
                  <a:schemeClr val="tx2">
                    <a:lumMod val="50000"/>
                  </a:schemeClr>
                </a:solidFill>
              </a:rPr>
              <a:t>Training strengths/weaknesses</a:t>
            </a:r>
          </a:p>
          <a:p>
            <a:r>
              <a:rPr lang="en-US" b="1" dirty="0">
                <a:solidFill>
                  <a:schemeClr val="tx2">
                    <a:lumMod val="50000"/>
                  </a:schemeClr>
                </a:solidFill>
              </a:rPr>
              <a:t>Main stroke strengths/weaknesses</a:t>
            </a:r>
          </a:p>
          <a:p>
            <a:r>
              <a:rPr lang="en-US" b="1" dirty="0">
                <a:solidFill>
                  <a:schemeClr val="tx2">
                    <a:lumMod val="50000"/>
                  </a:schemeClr>
                </a:solidFill>
              </a:rPr>
              <a:t>Race (main event) strengths/weaknesses</a:t>
            </a:r>
          </a:p>
          <a:p>
            <a:r>
              <a:rPr lang="en-US" b="1" dirty="0">
                <a:solidFill>
                  <a:schemeClr val="tx2">
                    <a:lumMod val="50000"/>
                  </a:schemeClr>
                </a:solidFill>
              </a:rPr>
              <a:t>How do they fee about you? (like, respect, etc.)</a:t>
            </a:r>
          </a:p>
          <a:p>
            <a:r>
              <a:rPr lang="en-US" b="1" dirty="0">
                <a:solidFill>
                  <a:schemeClr val="tx2">
                    <a:lumMod val="50000"/>
                  </a:schemeClr>
                </a:solidFill>
              </a:rPr>
              <a:t>How do they feel about the team? </a:t>
            </a:r>
          </a:p>
          <a:p>
            <a:r>
              <a:rPr lang="en-US" b="1" dirty="0">
                <a:solidFill>
                  <a:schemeClr val="tx2">
                    <a:lumMod val="50000"/>
                  </a:schemeClr>
                </a:solidFill>
              </a:rPr>
              <a:t>Do they help? </a:t>
            </a:r>
          </a:p>
          <a:p>
            <a:r>
              <a:rPr lang="en-US" b="1" dirty="0">
                <a:solidFill>
                  <a:schemeClr val="tx2">
                    <a:lumMod val="50000"/>
                  </a:schemeClr>
                </a:solidFill>
              </a:rPr>
              <a:t>Potential as a swimmer</a:t>
            </a:r>
          </a:p>
          <a:p>
            <a:r>
              <a:rPr lang="en-US" b="1" dirty="0">
                <a:solidFill>
                  <a:schemeClr val="tx2">
                    <a:lumMod val="50000"/>
                  </a:schemeClr>
                </a:solidFill>
              </a:rPr>
              <a:t>Are they happy?</a:t>
            </a:r>
          </a:p>
          <a:p>
            <a:pPr lvl="1"/>
            <a:r>
              <a:rPr lang="en-US" b="1" dirty="0">
                <a:solidFill>
                  <a:schemeClr val="tx2">
                    <a:lumMod val="50000"/>
                  </a:schemeClr>
                </a:solidFill>
              </a:rPr>
              <a:t>as a swimmer</a:t>
            </a:r>
          </a:p>
          <a:p>
            <a:pPr lvl="1"/>
            <a:r>
              <a:rPr lang="en-US" b="1" dirty="0">
                <a:solidFill>
                  <a:schemeClr val="tx2">
                    <a:lumMod val="50000"/>
                  </a:schemeClr>
                </a:solidFill>
              </a:rPr>
              <a:t>as a person</a:t>
            </a:r>
          </a:p>
          <a:p>
            <a:pPr lvl="1"/>
            <a:endParaRPr lang="en-US" b="1" dirty="0">
              <a:solidFill>
                <a:schemeClr val="tx2">
                  <a:lumMod val="50000"/>
                </a:schemeClr>
              </a:solidFill>
            </a:endParaRPr>
          </a:p>
          <a:p>
            <a:endParaRPr lang="en-US" b="1" dirty="0">
              <a:solidFill>
                <a:schemeClr val="tx2">
                  <a:lumMod val="50000"/>
                </a:schemeClr>
              </a:solidFill>
            </a:endParaRPr>
          </a:p>
          <a:p>
            <a:endParaRPr lang="en-US" dirty="0"/>
          </a:p>
        </p:txBody>
      </p:sp>
      <p:sp>
        <p:nvSpPr>
          <p:cNvPr id="4" name="Footer Placeholder 3"/>
          <p:cNvSpPr>
            <a:spLocks noGrp="1"/>
          </p:cNvSpPr>
          <p:nvPr>
            <p:ph type="ftr" sz="quarter" idx="11"/>
          </p:nvPr>
        </p:nvSpPr>
        <p:spPr/>
        <p:txBody>
          <a:bodyPr/>
          <a:lstStyle/>
          <a:p>
            <a:r>
              <a:rPr lang="en-US"/>
              <a:t>Orinda Aquatics</a:t>
            </a:r>
            <a:endParaRPr lang="en-US"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166</a:t>
            </a:fld>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6172200" cy="990600"/>
          </a:xfrm>
        </p:spPr>
        <p:txBody>
          <a:bodyPr>
            <a:noAutofit/>
          </a:bodyPr>
          <a:lstStyle/>
          <a:p>
            <a:br>
              <a:rPr lang="en-US" sz="8000" b="1" dirty="0">
                <a:solidFill>
                  <a:schemeClr val="accent2">
                    <a:lumMod val="75000"/>
                  </a:schemeClr>
                </a:solidFill>
                <a:latin typeface="Mistral" pitchFamily="66" charset="0"/>
              </a:rPr>
            </a:br>
            <a:r>
              <a:rPr lang="en-US" sz="7200" b="1" dirty="0">
                <a:solidFill>
                  <a:schemeClr val="accent2">
                    <a:lumMod val="75000"/>
                  </a:schemeClr>
                </a:solidFill>
                <a:latin typeface="Andalus" pitchFamily="18" charset="-78"/>
                <a:cs typeface="Andalus" pitchFamily="18" charset="-78"/>
              </a:rPr>
              <a:t>Culture</a:t>
            </a:r>
            <a:br>
              <a:rPr lang="en-US" sz="7200" b="1" dirty="0">
                <a:solidFill>
                  <a:schemeClr val="accent2">
                    <a:lumMod val="75000"/>
                  </a:schemeClr>
                </a:solidFill>
                <a:latin typeface="Andalus" pitchFamily="18" charset="-78"/>
                <a:cs typeface="Andalus" pitchFamily="18" charset="-78"/>
              </a:rPr>
            </a:br>
            <a:endParaRPr lang="en-US" sz="7200" b="1" dirty="0">
              <a:latin typeface="Andalus" pitchFamily="18" charset="-78"/>
              <a:cs typeface="Andalus" pitchFamily="18" charset="-78"/>
            </a:endParaRPr>
          </a:p>
        </p:txBody>
      </p:sp>
      <p:pic>
        <p:nvPicPr>
          <p:cNvPr id="5" name="Picture 4" descr="knd4V2nfVLlJa0PPX7ou5NPU.jpg"/>
          <p:cNvPicPr>
            <a:picLocks noChangeAspect="1"/>
          </p:cNvPicPr>
          <p:nvPr/>
        </p:nvPicPr>
        <p:blipFill>
          <a:blip r:embed="rId2" cstate="print"/>
          <a:stretch>
            <a:fillRect/>
          </a:stretch>
        </p:blipFill>
        <p:spPr>
          <a:xfrm>
            <a:off x="711110" y="2667000"/>
            <a:ext cx="5461090" cy="4035218"/>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0AC4F74F-622A-4FC0-843B-D3A315D45B90}" type="slidenum">
              <a:rPr lang="en-US" smtClean="0"/>
              <a:pPr/>
              <a:t>167</a:t>
            </a:fld>
            <a:endParaRPr lang="en-US" dirty="0"/>
          </a:p>
        </p:txBody>
      </p:sp>
      <p:sp>
        <p:nvSpPr>
          <p:cNvPr id="8" name="Footer Placeholder 7"/>
          <p:cNvSpPr>
            <a:spLocks noGrp="1"/>
          </p:cNvSpPr>
          <p:nvPr>
            <p:ph type="ftr" sz="quarter" idx="11"/>
          </p:nvPr>
        </p:nvSpPr>
        <p:spPr/>
        <p:txBody>
          <a:bodyPr/>
          <a:lstStyle/>
          <a:p>
            <a:r>
              <a:rPr lang="en-US" dirty="0"/>
              <a:t>Orinda Aquatics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Orinda Aquatics</a:t>
            </a:r>
            <a:endParaRPr lang="en-US"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168</a:t>
            </a:fld>
            <a:endParaRPr lang="en-US" dirty="0"/>
          </a:p>
        </p:txBody>
      </p:sp>
      <p:pic>
        <p:nvPicPr>
          <p:cNvPr id="6" name="Content Placeholder 3" descr="Image-5863968-152832332-3-WebLarge_0_9d10c626eb6a75f20067574f42690135_1.jpg"/>
          <p:cNvPicPr>
            <a:picLocks noGrp="1" noChangeAspect="1"/>
          </p:cNvPicPr>
          <p:nvPr>
            <p:ph idx="1"/>
          </p:nvPr>
        </p:nvPicPr>
        <p:blipFill>
          <a:blip r:embed="rId2" cstate="print"/>
          <a:stretch>
            <a:fillRect/>
          </a:stretch>
        </p:blipFill>
        <p:spPr>
          <a:xfrm>
            <a:off x="685800" y="3733800"/>
            <a:ext cx="5471186" cy="3429000"/>
          </a:xfrm>
          <a:prstGeom prst="rect">
            <a:avLst/>
          </a:prstGeom>
          <a:ln>
            <a:noFill/>
          </a:ln>
          <a:effectLst>
            <a:softEdge rad="112500"/>
          </a:effectLst>
        </p:spPr>
      </p:pic>
      <p:sp>
        <p:nvSpPr>
          <p:cNvPr id="7" name="TextBox 6"/>
          <p:cNvSpPr txBox="1"/>
          <p:nvPr/>
        </p:nvSpPr>
        <p:spPr>
          <a:xfrm>
            <a:off x="228600" y="1524000"/>
            <a:ext cx="6400800" cy="1754326"/>
          </a:xfrm>
          <a:prstGeom prst="rect">
            <a:avLst/>
          </a:prstGeom>
          <a:blipFill>
            <a:blip r:embed="rId3" cstate="print"/>
            <a:tile tx="0" ty="0" sx="100000" sy="100000" flip="none" algn="tl"/>
          </a:blipFill>
        </p:spPr>
        <p:txBody>
          <a:bodyPr wrap="square" rtlCol="0">
            <a:spAutoFit/>
          </a:bodyPr>
          <a:lstStyle/>
          <a:p>
            <a:pPr algn="ctr" fontAlgn="ctr"/>
            <a:r>
              <a:rPr lang="en-US" sz="3600" b="1" dirty="0">
                <a:solidFill>
                  <a:srgbClr val="002060"/>
                </a:solidFill>
              </a:rPr>
              <a:t>“That is </a:t>
            </a:r>
            <a:r>
              <a:rPr lang="en-US" sz="3600" b="1" dirty="0">
                <a:solidFill>
                  <a:schemeClr val="accent2">
                    <a:lumMod val="75000"/>
                  </a:schemeClr>
                </a:solidFill>
              </a:rPr>
              <a:t>true culture </a:t>
            </a:r>
            <a:r>
              <a:rPr lang="en-US" sz="3600" b="1" dirty="0">
                <a:solidFill>
                  <a:srgbClr val="002060"/>
                </a:solidFill>
              </a:rPr>
              <a:t>which helps us to work for the social </a:t>
            </a:r>
            <a:r>
              <a:rPr lang="en-US" sz="3600" b="1" i="1" dirty="0">
                <a:solidFill>
                  <a:srgbClr val="002060"/>
                </a:solidFill>
              </a:rPr>
              <a:t>betterment of all</a:t>
            </a:r>
            <a:r>
              <a:rPr lang="en-US" sz="3600" b="1" dirty="0">
                <a:solidFill>
                  <a:srgbClr val="002060"/>
                </a:solidFill>
              </a:rPr>
              <a:t>.”  </a:t>
            </a:r>
            <a:r>
              <a:rPr lang="en-US" sz="2400" b="1" dirty="0">
                <a:solidFill>
                  <a:srgbClr val="002060"/>
                </a:solidFill>
              </a:rPr>
              <a:t>Henry Beecher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Culture Questions</a:t>
            </a:r>
          </a:p>
        </p:txBody>
      </p:sp>
      <p:sp>
        <p:nvSpPr>
          <p:cNvPr id="3" name="Content Placeholder 2"/>
          <p:cNvSpPr>
            <a:spLocks noGrp="1"/>
          </p:cNvSpPr>
          <p:nvPr>
            <p:ph idx="1"/>
          </p:nvPr>
        </p:nvSpPr>
        <p:spPr>
          <a:xfrm>
            <a:off x="228600" y="1828800"/>
            <a:ext cx="6172200" cy="6034617"/>
          </a:xfrm>
        </p:spPr>
        <p:txBody>
          <a:bodyPr>
            <a:normAutofit fontScale="85000" lnSpcReduction="10000"/>
          </a:bodyPr>
          <a:lstStyle/>
          <a:p>
            <a:r>
              <a:rPr lang="en-US" b="1" dirty="0">
                <a:solidFill>
                  <a:srgbClr val="002060"/>
                </a:solidFill>
              </a:rPr>
              <a:t>What is your culture?</a:t>
            </a:r>
          </a:p>
          <a:p>
            <a:r>
              <a:rPr lang="en-US" b="1" dirty="0">
                <a:solidFill>
                  <a:srgbClr val="002060"/>
                </a:solidFill>
              </a:rPr>
              <a:t>How has it evolved?</a:t>
            </a:r>
          </a:p>
          <a:p>
            <a:r>
              <a:rPr lang="en-US" b="1" dirty="0">
                <a:solidFill>
                  <a:srgbClr val="002060"/>
                </a:solidFill>
              </a:rPr>
              <a:t>By whose vision?</a:t>
            </a:r>
          </a:p>
          <a:p>
            <a:r>
              <a:rPr lang="en-US" b="1" dirty="0">
                <a:solidFill>
                  <a:srgbClr val="002060"/>
                </a:solidFill>
              </a:rPr>
              <a:t>What dictates it now?</a:t>
            </a:r>
          </a:p>
          <a:p>
            <a:pPr>
              <a:buNone/>
            </a:pPr>
            <a:r>
              <a:rPr lang="en-US" b="1" dirty="0">
                <a:solidFill>
                  <a:srgbClr val="002060"/>
                </a:solidFill>
              </a:rPr>
              <a:t> </a:t>
            </a:r>
          </a:p>
          <a:p>
            <a:r>
              <a:rPr lang="en-US" b="1" dirty="0">
                <a:solidFill>
                  <a:srgbClr val="002060"/>
                </a:solidFill>
              </a:rPr>
              <a:t>Does it foster technical development?</a:t>
            </a:r>
          </a:p>
          <a:p>
            <a:r>
              <a:rPr lang="en-US" b="1" dirty="0">
                <a:solidFill>
                  <a:srgbClr val="002060"/>
                </a:solidFill>
              </a:rPr>
              <a:t>Does it foster work ethic?</a:t>
            </a:r>
          </a:p>
          <a:p>
            <a:r>
              <a:rPr lang="en-US" b="1" dirty="0">
                <a:solidFill>
                  <a:srgbClr val="002060"/>
                </a:solidFill>
              </a:rPr>
              <a:t>Does if foster team pride and spirit?</a:t>
            </a:r>
          </a:p>
          <a:p>
            <a:r>
              <a:rPr lang="en-US" b="1" dirty="0">
                <a:solidFill>
                  <a:srgbClr val="002060"/>
                </a:solidFill>
              </a:rPr>
              <a:t>Does it foster success – at the individual level or the team level?</a:t>
            </a:r>
          </a:p>
          <a:p>
            <a:r>
              <a:rPr lang="en-US" b="1" dirty="0">
                <a:solidFill>
                  <a:srgbClr val="002060"/>
                </a:solidFill>
              </a:rPr>
              <a:t>Does it create a coach-swimmer connection?</a:t>
            </a:r>
          </a:p>
          <a:p>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169</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6172200" cy="1524000"/>
          </a:xfrm>
        </p:spPr>
        <p:txBody>
          <a:bodyPr>
            <a:normAutofit/>
          </a:bodyPr>
          <a:lstStyle/>
          <a:p>
            <a:r>
              <a:rPr lang="en-US" sz="8000" b="1" dirty="0">
                <a:solidFill>
                  <a:schemeClr val="accent2">
                    <a:lumMod val="75000"/>
                  </a:schemeClr>
                </a:solidFill>
                <a:latin typeface="Andalus" pitchFamily="18" charset="-78"/>
                <a:cs typeface="Andalus" pitchFamily="18" charset="-78"/>
              </a:rPr>
              <a:t>Introduction</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17</a:t>
            </a:fld>
            <a:endParaRPr lang="en-US" dirty="0"/>
          </a:p>
        </p:txBody>
      </p:sp>
      <p:pic>
        <p:nvPicPr>
          <p:cNvPr id="2050" name="Picture 2" descr="C:\Users\Owner\AppData\Local\Microsoft\Windows\Temporary Internet Files\Content.IE5\7ZVAVLBR\MC900060324[1].wmf"/>
          <p:cNvPicPr>
            <a:picLocks noChangeAspect="1" noChangeArrowheads="1"/>
          </p:cNvPicPr>
          <p:nvPr/>
        </p:nvPicPr>
        <p:blipFill>
          <a:blip r:embed="rId2" cstate="print"/>
          <a:srcRect/>
          <a:stretch>
            <a:fillRect/>
          </a:stretch>
        </p:blipFill>
        <p:spPr bwMode="auto">
          <a:xfrm>
            <a:off x="1600200" y="3048000"/>
            <a:ext cx="3618703" cy="3048000"/>
          </a:xfrm>
          <a:prstGeom prst="rect">
            <a:avLst/>
          </a:prstGeom>
          <a:noFill/>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057400"/>
            <a:ext cx="6248400" cy="6034617"/>
          </a:xfrm>
        </p:spPr>
        <p:txBody>
          <a:bodyPr/>
          <a:lstStyle/>
          <a:p>
            <a:pPr>
              <a:buNone/>
            </a:pPr>
            <a:endParaRPr lang="en-US" dirty="0"/>
          </a:p>
          <a:p>
            <a:pPr>
              <a:buNone/>
            </a:pPr>
            <a:endParaRPr lang="en-US" dirty="0"/>
          </a:p>
          <a:p>
            <a:pPr algn="ctr">
              <a:buNone/>
            </a:pPr>
            <a:r>
              <a:rPr lang="en-US" sz="3600" b="1" dirty="0">
                <a:solidFill>
                  <a:srgbClr val="002060"/>
                </a:solidFill>
              </a:rPr>
              <a:t>   </a:t>
            </a:r>
          </a:p>
          <a:p>
            <a:pPr algn="ctr">
              <a:buNone/>
            </a:pPr>
            <a:r>
              <a:rPr lang="en-US" sz="4000" b="1" dirty="0">
                <a:solidFill>
                  <a:srgbClr val="002060"/>
                </a:solidFill>
              </a:rPr>
              <a:t>You are either flowing down a river or having to paddle -  </a:t>
            </a:r>
            <a:r>
              <a:rPr lang="en-US" sz="4000" b="1" i="1" dirty="0">
                <a:solidFill>
                  <a:schemeClr val="accent2">
                    <a:lumMod val="75000"/>
                  </a:schemeClr>
                </a:solidFill>
              </a:rPr>
              <a:t>every day.</a:t>
            </a:r>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170</a:t>
            </a:fld>
            <a:endParaRPr lang="en-US" dirty="0"/>
          </a:p>
        </p:txBody>
      </p:sp>
      <p:pic>
        <p:nvPicPr>
          <p:cNvPr id="191491" name="Picture 3" descr="C:\Users\Owner\AppData\Local\Microsoft\Windows\Temporary Internet Files\Content.IE5\UT6QP31W\MP900262406[1].jpg"/>
          <p:cNvPicPr>
            <a:picLocks noChangeAspect="1" noChangeArrowheads="1"/>
          </p:cNvPicPr>
          <p:nvPr/>
        </p:nvPicPr>
        <p:blipFill>
          <a:blip r:embed="rId2" cstate="print"/>
          <a:srcRect/>
          <a:stretch>
            <a:fillRect/>
          </a:stretch>
        </p:blipFill>
        <p:spPr bwMode="auto">
          <a:xfrm>
            <a:off x="1447800" y="990600"/>
            <a:ext cx="3900125" cy="2561082"/>
          </a:xfrm>
          <a:prstGeom prst="rect">
            <a:avLst/>
          </a:prstGeom>
          <a:noFill/>
        </p:spPr>
      </p:pic>
      <p:pic>
        <p:nvPicPr>
          <p:cNvPr id="191493" name="Picture 5" descr="C:\Users\Owner\AppData\Local\Microsoft\Windows\Temporary Internet Files\Content.IE5\CWZB2T6H\MC900391044[1].wmf"/>
          <p:cNvPicPr>
            <a:picLocks noChangeAspect="1" noChangeArrowheads="1"/>
          </p:cNvPicPr>
          <p:nvPr/>
        </p:nvPicPr>
        <p:blipFill>
          <a:blip r:embed="rId3" cstate="print"/>
          <a:srcRect/>
          <a:stretch>
            <a:fillRect/>
          </a:stretch>
        </p:blipFill>
        <p:spPr bwMode="auto">
          <a:xfrm>
            <a:off x="2209800" y="5867400"/>
            <a:ext cx="2831500" cy="1981200"/>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r>
              <a:rPr lang="en-US" sz="8000" b="1" dirty="0">
                <a:solidFill>
                  <a:srgbClr val="002060"/>
                </a:solidFill>
                <a:latin typeface="Andalus" pitchFamily="18" charset="-78"/>
                <a:cs typeface="Andalus" pitchFamily="18" charset="-78"/>
              </a:rPr>
              <a:t>Over coach</a:t>
            </a:r>
          </a:p>
          <a:p>
            <a:pPr algn="ctr">
              <a:buNone/>
            </a:pPr>
            <a:r>
              <a:rPr lang="en-US" sz="8000" b="1" dirty="0">
                <a:solidFill>
                  <a:srgbClr val="002060"/>
                </a:solidFill>
                <a:latin typeface="Andalus" pitchFamily="18" charset="-78"/>
                <a:cs typeface="Andalus" pitchFamily="18" charset="-78"/>
              </a:rPr>
              <a:t>Over care</a:t>
            </a:r>
          </a:p>
          <a:p>
            <a:pPr algn="ctr">
              <a:buNone/>
            </a:pPr>
            <a:endParaRPr lang="en-US" sz="3900" b="1" dirty="0">
              <a:solidFill>
                <a:srgbClr val="002060"/>
              </a:solidFill>
            </a:endParaRPr>
          </a:p>
          <a:p>
            <a:pPr algn="ctr">
              <a:buNone/>
            </a:pPr>
            <a:r>
              <a:rPr lang="en-US" sz="3900" b="1" i="1" dirty="0">
                <a:solidFill>
                  <a:schemeClr val="accent2">
                    <a:lumMod val="75000"/>
                  </a:schemeClr>
                </a:solidFill>
              </a:rPr>
              <a:t>Create a cultural advantage</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171</a:t>
            </a:fld>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6477000" cy="1524000"/>
          </a:xfrm>
        </p:spPr>
        <p:txBody>
          <a:bodyPr>
            <a:noAutofit/>
          </a:bodyPr>
          <a:lstStyle/>
          <a:p>
            <a:r>
              <a:rPr lang="en-US" b="1" dirty="0">
                <a:solidFill>
                  <a:schemeClr val="accent2">
                    <a:lumMod val="75000"/>
                  </a:schemeClr>
                </a:solidFill>
                <a:latin typeface="Andalus" pitchFamily="18" charset="-78"/>
                <a:cs typeface="Andalus" pitchFamily="18" charset="-78"/>
              </a:rPr>
              <a:t>Other Pieces of the Puzzle</a:t>
            </a:r>
          </a:p>
        </p:txBody>
      </p:sp>
      <p:sp>
        <p:nvSpPr>
          <p:cNvPr id="4" name="Slide Number Placeholder 3"/>
          <p:cNvSpPr>
            <a:spLocks noGrp="1"/>
          </p:cNvSpPr>
          <p:nvPr>
            <p:ph type="sldNum" sz="quarter" idx="12"/>
          </p:nvPr>
        </p:nvSpPr>
        <p:spPr/>
        <p:txBody>
          <a:bodyPr/>
          <a:lstStyle/>
          <a:p>
            <a:fld id="{0AC4F74F-622A-4FC0-843B-D3A315D45B90}" type="slidenum">
              <a:rPr lang="en-US" smtClean="0"/>
              <a:pPr/>
              <a:t>172</a:t>
            </a:fld>
            <a:endParaRPr lang="en-US" dirty="0"/>
          </a:p>
        </p:txBody>
      </p:sp>
      <p:sp>
        <p:nvSpPr>
          <p:cNvPr id="5" name="Footer Placeholder 4"/>
          <p:cNvSpPr>
            <a:spLocks noGrp="1"/>
          </p:cNvSpPr>
          <p:nvPr>
            <p:ph type="ftr" sz="quarter" idx="11"/>
          </p:nvPr>
        </p:nvSpPr>
        <p:spPr/>
        <p:txBody>
          <a:bodyPr/>
          <a:lstStyle/>
          <a:p>
            <a:r>
              <a:rPr lang="en-US" dirty="0"/>
              <a:t>Orinda Aquatics</a:t>
            </a:r>
          </a:p>
        </p:txBody>
      </p:sp>
      <p:pic>
        <p:nvPicPr>
          <p:cNvPr id="6" name="Content Placeholder 5" descr="https://encrypted-tbn1.gstatic.com/images?q=tbn:ANd9GcS34dA24YY2TPkXUijq3Rj6RTx8U4UH8DIHPojzRtqB4nX12HPOkQ"/>
          <p:cNvPicPr>
            <a:picLocks noGrp="1"/>
          </p:cNvPicPr>
          <p:nvPr>
            <p:ph idx="1"/>
          </p:nvPr>
        </p:nvPicPr>
        <p:blipFill>
          <a:blip r:embed="rId2" cstate="print"/>
          <a:srcRect/>
          <a:stretch>
            <a:fillRect/>
          </a:stretch>
        </p:blipFill>
        <p:spPr bwMode="auto">
          <a:xfrm>
            <a:off x="1828800" y="2819400"/>
            <a:ext cx="3409950" cy="2978944"/>
          </a:xfrm>
          <a:prstGeom prst="rect">
            <a:avLst/>
          </a:prstGeom>
          <a:noFill/>
          <a:ln w="9525">
            <a:noFill/>
            <a:miter lim="800000"/>
            <a:headEnd/>
            <a:tailEnd/>
          </a:ln>
        </p:spPr>
      </p:pic>
      <p:sp>
        <p:nvSpPr>
          <p:cNvPr id="7" name="TextBox 6"/>
          <p:cNvSpPr txBox="1"/>
          <p:nvPr/>
        </p:nvSpPr>
        <p:spPr>
          <a:xfrm>
            <a:off x="838200" y="6477000"/>
            <a:ext cx="5257800" cy="1200329"/>
          </a:xfrm>
          <a:prstGeom prst="rect">
            <a:avLst/>
          </a:prstGeom>
          <a:blipFill>
            <a:blip r:embed="rId3" cstate="print"/>
            <a:tile tx="0" ty="0" sx="100000" sy="100000" flip="none" algn="tl"/>
          </a:blipFill>
        </p:spPr>
        <p:txBody>
          <a:bodyPr wrap="square" rtlCol="0">
            <a:spAutoFit/>
          </a:bodyPr>
          <a:lstStyle/>
          <a:p>
            <a:pPr algn="ctr"/>
            <a:r>
              <a:rPr lang="en-US" sz="3600" b="1" dirty="0"/>
              <a:t>What are the other pieces of your puzzle?</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6172200" cy="7696200"/>
          </a:xfrm>
          <a:blipFill>
            <a:blip r:embed="rId2" cstate="print"/>
            <a:tile tx="0" ty="0" sx="100000" sy="100000" flip="none" algn="tl"/>
          </a:blipFill>
        </p:spPr>
        <p:txBody>
          <a:bodyPr>
            <a:normAutofit/>
          </a:bodyPr>
          <a:lstStyle/>
          <a:p>
            <a:pPr algn="ctr">
              <a:buNone/>
            </a:pPr>
            <a:r>
              <a:rPr lang="en-US" sz="4000" b="1" dirty="0"/>
              <a:t>What are other pieces of your age-group puzzle?</a:t>
            </a:r>
          </a:p>
          <a:p>
            <a:endParaRPr lang="en-US" sz="4000" b="1" dirty="0"/>
          </a:p>
          <a:p>
            <a:endParaRPr lang="en-US" sz="4000" b="1" dirty="0"/>
          </a:p>
          <a:p>
            <a:endParaRPr lang="en-US" sz="4000" b="1" dirty="0"/>
          </a:p>
          <a:p>
            <a:pPr>
              <a:buNone/>
            </a:pPr>
            <a:endParaRPr lang="en-US" sz="4000" b="1" dirty="0"/>
          </a:p>
        </p:txBody>
      </p:sp>
      <p:sp>
        <p:nvSpPr>
          <p:cNvPr id="4" name="Footer Placeholder 3"/>
          <p:cNvSpPr>
            <a:spLocks noGrp="1"/>
          </p:cNvSpPr>
          <p:nvPr>
            <p:ph type="ftr" sz="quarter" idx="11"/>
          </p:nvPr>
        </p:nvSpPr>
        <p:spPr/>
        <p:txBody>
          <a:bodyPr/>
          <a:lstStyle/>
          <a:p>
            <a:r>
              <a:rPr lang="en-US"/>
              <a:t>Orinda Aquatics</a:t>
            </a:r>
            <a:endParaRPr lang="en-US"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173</a:t>
            </a:fld>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6172200" cy="6034617"/>
          </a:xfrm>
        </p:spPr>
        <p:txBody>
          <a:bodyPr>
            <a:normAutofit/>
          </a:bodyPr>
          <a:lstStyle/>
          <a:p>
            <a:pPr algn="ctr">
              <a:buNone/>
            </a:pPr>
            <a:r>
              <a:rPr lang="en-US" sz="7200" b="1" dirty="0">
                <a:solidFill>
                  <a:schemeClr val="accent2">
                    <a:lumMod val="75000"/>
                  </a:schemeClr>
                </a:solidFill>
                <a:latin typeface="Andalus" pitchFamily="18" charset="-78"/>
                <a:cs typeface="Andalus" pitchFamily="18" charset="-78"/>
              </a:rPr>
              <a:t>Vision</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174</a:t>
            </a:fld>
            <a:endParaRPr lang="en-US" dirty="0"/>
          </a:p>
        </p:txBody>
      </p:sp>
      <p:sp>
        <p:nvSpPr>
          <p:cNvPr id="6" name="Footer Placeholder 5"/>
          <p:cNvSpPr>
            <a:spLocks noGrp="1"/>
          </p:cNvSpPr>
          <p:nvPr>
            <p:ph type="ftr" sz="quarter" idx="11"/>
          </p:nvPr>
        </p:nvSpPr>
        <p:spPr/>
        <p:txBody>
          <a:bodyPr/>
          <a:lstStyle/>
          <a:p>
            <a:r>
              <a:rPr lang="en-US" dirty="0"/>
              <a:t>Orinda Aquatics</a:t>
            </a: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2514600"/>
            <a:ext cx="48006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33400" y="6324600"/>
            <a:ext cx="5791200" cy="1384995"/>
          </a:xfrm>
          <a:prstGeom prst="rect">
            <a:avLst/>
          </a:prstGeom>
          <a:blipFill>
            <a:blip r:embed="rId3" cstate="print"/>
            <a:tile tx="0" ty="0" sx="100000" sy="100000" flip="none" algn="tl"/>
          </a:blipFill>
        </p:spPr>
        <p:txBody>
          <a:bodyPr wrap="square">
            <a:spAutoFit/>
          </a:bodyPr>
          <a:lstStyle/>
          <a:p>
            <a:pPr algn="ctr"/>
            <a:r>
              <a:rPr lang="en-US" sz="2800" b="1" i="1" dirty="0">
                <a:solidFill>
                  <a:srgbClr val="002060"/>
                </a:solidFill>
              </a:rPr>
              <a:t>“Leadership is all about painting the Vision, giving people something worthwhile to follow.” unknown</a:t>
            </a:r>
            <a:r>
              <a:rPr lang="en-US" sz="2000" dirty="0">
                <a:solidFill>
                  <a:srgbClr val="002060"/>
                </a:solidFill>
              </a:rPr>
              <a:t>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6172200" cy="1524000"/>
          </a:xfrm>
        </p:spPr>
        <p:txBody>
          <a:bodyPr>
            <a:normAutofit fontScale="90000"/>
          </a:bodyPr>
          <a:lstStyle/>
          <a:p>
            <a:br>
              <a:rPr lang="en-US" b="1" dirty="0">
                <a:solidFill>
                  <a:schemeClr val="accent2">
                    <a:lumMod val="75000"/>
                  </a:schemeClr>
                </a:solidFill>
              </a:rPr>
            </a:br>
            <a:r>
              <a:rPr lang="en-US" b="1" dirty="0">
                <a:solidFill>
                  <a:schemeClr val="accent2">
                    <a:lumMod val="75000"/>
                  </a:schemeClr>
                </a:solidFill>
              </a:rPr>
              <a:t>The glue that holds everything together</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175</a:t>
            </a:fld>
            <a:endParaRPr lang="en-US" dirty="0"/>
          </a:p>
        </p:txBody>
      </p:sp>
      <p:pic>
        <p:nvPicPr>
          <p:cNvPr id="9218" name="Picture 2" descr="C:\Users\Owner\AppData\Local\Microsoft\Windows\Temporary Internet Files\Content.IE5\399V08F1\MC900095295[1].wmf"/>
          <p:cNvPicPr>
            <a:picLocks noGrp="1" noChangeAspect="1" noChangeArrowheads="1"/>
          </p:cNvPicPr>
          <p:nvPr>
            <p:ph idx="1"/>
          </p:nvPr>
        </p:nvPicPr>
        <p:blipFill>
          <a:blip r:embed="rId2" cstate="print"/>
          <a:srcRect/>
          <a:stretch>
            <a:fillRect/>
          </a:stretch>
        </p:blipFill>
        <p:spPr bwMode="auto">
          <a:xfrm>
            <a:off x="3200400" y="2286000"/>
            <a:ext cx="916176" cy="1524000"/>
          </a:xfrm>
          <a:prstGeom prst="rect">
            <a:avLst/>
          </a:prstGeom>
          <a:noFill/>
        </p:spPr>
      </p:pic>
      <p:pic>
        <p:nvPicPr>
          <p:cNvPr id="7" name="Content Placeholder 5" descr="C:\Users\Owner\AppData\Local\Microsoft\Windows\Temporary Internet Files\Content.IE5\XZHML85Z\MP900442372[1].jpg"/>
          <p:cNvPicPr>
            <a:picLocks/>
          </p:cNvPicPr>
          <p:nvPr/>
        </p:nvPicPr>
        <p:blipFill>
          <a:blip r:embed="rId3" cstate="print"/>
          <a:srcRect/>
          <a:stretch>
            <a:fillRect/>
          </a:stretch>
        </p:blipFill>
        <p:spPr bwMode="auto">
          <a:xfrm>
            <a:off x="838200" y="3886200"/>
            <a:ext cx="5181600" cy="3505200"/>
          </a:xfrm>
          <a:prstGeom prst="rect">
            <a:avLst/>
          </a:prstGeom>
          <a:noFill/>
          <a:ln w="9525">
            <a:noFill/>
            <a:miter lim="800000"/>
            <a:headEnd/>
            <a:tailEnd/>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Sell Your Vision</a:t>
            </a:r>
          </a:p>
        </p:txBody>
      </p:sp>
      <p:sp>
        <p:nvSpPr>
          <p:cNvPr id="3" name="Content Placeholder 2"/>
          <p:cNvSpPr>
            <a:spLocks noGrp="1"/>
          </p:cNvSpPr>
          <p:nvPr>
            <p:ph idx="1"/>
          </p:nvPr>
        </p:nvSpPr>
        <p:spPr>
          <a:xfrm>
            <a:off x="381000" y="1828800"/>
            <a:ext cx="6172200" cy="6034617"/>
          </a:xfrm>
        </p:spPr>
        <p:txBody>
          <a:bodyPr/>
          <a:lstStyle/>
          <a:p>
            <a:r>
              <a:rPr lang="en-US" b="1" dirty="0">
                <a:solidFill>
                  <a:srgbClr val="002060"/>
                </a:solidFill>
              </a:rPr>
              <a:t>Pools don’t change</a:t>
            </a:r>
          </a:p>
          <a:p>
            <a:r>
              <a:rPr lang="en-US" b="1" dirty="0">
                <a:solidFill>
                  <a:srgbClr val="002060"/>
                </a:solidFill>
              </a:rPr>
              <a:t>Buildings don’t change</a:t>
            </a:r>
          </a:p>
          <a:p>
            <a:r>
              <a:rPr lang="en-US" b="1" dirty="0">
                <a:solidFill>
                  <a:srgbClr val="002060"/>
                </a:solidFill>
              </a:rPr>
              <a:t>Institutions don’t change</a:t>
            </a:r>
          </a:p>
          <a:p>
            <a:r>
              <a:rPr lang="en-US" b="1" dirty="0">
                <a:solidFill>
                  <a:srgbClr val="002060"/>
                </a:solidFill>
              </a:rPr>
              <a:t>Organizations don’t change</a:t>
            </a:r>
          </a:p>
          <a:p>
            <a:r>
              <a:rPr lang="en-US" b="1" dirty="0">
                <a:solidFill>
                  <a:srgbClr val="002060"/>
                </a:solidFill>
              </a:rPr>
              <a:t>And for the most part, people don’t either (they will go where they are led). </a:t>
            </a:r>
          </a:p>
          <a:p>
            <a:r>
              <a:rPr lang="en-US" b="1" dirty="0">
                <a:solidFill>
                  <a:schemeClr val="accent2">
                    <a:lumMod val="75000"/>
                  </a:schemeClr>
                </a:solidFill>
              </a:rPr>
              <a:t>It is Vision that is the critical variable.  But as most of you are visionary, selling it is as important as seeing it.</a:t>
            </a:r>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176</a:t>
            </a:fld>
            <a:endParaRPr 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6172200" cy="6034617"/>
          </a:xfrm>
        </p:spPr>
        <p:txBody>
          <a:bodyPr/>
          <a:lstStyle/>
          <a:p>
            <a:pPr>
              <a:buNone/>
            </a:pPr>
            <a:r>
              <a:rPr lang="en-US" b="1" i="1" dirty="0"/>
              <a:t>    </a:t>
            </a:r>
            <a:r>
              <a:rPr lang="en-US" b="1" i="1" dirty="0">
                <a:solidFill>
                  <a:schemeClr val="accent2">
                    <a:lumMod val="75000"/>
                  </a:schemeClr>
                </a:solidFill>
              </a:rPr>
              <a:t>I don’t have the answers on training or technique.  The questions and the answers continue to change, </a:t>
            </a:r>
            <a:r>
              <a:rPr lang="en-US" b="1" i="1" dirty="0">
                <a:solidFill>
                  <a:srgbClr val="002060"/>
                </a:solidFill>
              </a:rPr>
              <a:t>but I do know that this is a profession about service, and about changing lives,</a:t>
            </a:r>
            <a:r>
              <a:rPr lang="en-US" b="1" i="1" dirty="0">
                <a:solidFill>
                  <a:schemeClr val="accent2">
                    <a:lumMod val="75000"/>
                  </a:schemeClr>
                </a:solidFill>
              </a:rPr>
              <a:t> and that success will always be driven by an articulated vision. DH</a:t>
            </a:r>
            <a:endParaRPr lang="en-US" dirty="0">
              <a:solidFill>
                <a:schemeClr val="accent2">
                  <a:lumMod val="75000"/>
                </a:schemeClr>
              </a:solidFill>
            </a:endParaRPr>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177</a:t>
            </a:fld>
            <a:endParaRPr lang="en-US" dirty="0"/>
          </a:p>
        </p:txBody>
      </p:sp>
      <p:pic>
        <p:nvPicPr>
          <p:cNvPr id="6" name="Picture 5"/>
          <p:cNvPicPr/>
          <p:nvPr/>
        </p:nvPicPr>
        <p:blipFill>
          <a:blip r:embed="rId2" cstate="print"/>
          <a:srcRect/>
          <a:stretch>
            <a:fillRect/>
          </a:stretch>
        </p:blipFill>
        <p:spPr bwMode="auto">
          <a:xfrm>
            <a:off x="1371600" y="5257800"/>
            <a:ext cx="4419600" cy="2853690"/>
          </a:xfrm>
          <a:prstGeom prst="rect">
            <a:avLst/>
          </a:prstGeom>
          <a:noFill/>
          <a:ln w="9525">
            <a:noFill/>
            <a:miter lim="800000"/>
            <a:headEnd/>
            <a:tailEnd/>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Be Visionary</a:t>
            </a:r>
          </a:p>
        </p:txBody>
      </p:sp>
      <p:sp>
        <p:nvSpPr>
          <p:cNvPr id="3" name="Content Placeholder 2"/>
          <p:cNvSpPr>
            <a:spLocks noGrp="1"/>
          </p:cNvSpPr>
          <p:nvPr>
            <p:ph idx="1"/>
          </p:nvPr>
        </p:nvSpPr>
        <p:spPr>
          <a:xfrm>
            <a:off x="381000" y="1600201"/>
            <a:ext cx="6324600" cy="5029200"/>
          </a:xfrm>
        </p:spPr>
        <p:txBody>
          <a:bodyPr>
            <a:normAutofit fontScale="92500" lnSpcReduction="10000"/>
          </a:bodyPr>
          <a:lstStyle/>
          <a:p>
            <a:pPr>
              <a:buNone/>
            </a:pPr>
            <a:r>
              <a:rPr lang="en-US" sz="3000" b="1" dirty="0">
                <a:solidFill>
                  <a:schemeClr val="accent3">
                    <a:lumMod val="50000"/>
                  </a:schemeClr>
                </a:solidFill>
              </a:rPr>
              <a:t>Can you see/articulate your vision for:</a:t>
            </a:r>
          </a:p>
          <a:p>
            <a:r>
              <a:rPr lang="en-US" b="1" dirty="0">
                <a:solidFill>
                  <a:srgbClr val="002060"/>
                </a:solidFill>
              </a:rPr>
              <a:t>Technique</a:t>
            </a:r>
          </a:p>
          <a:p>
            <a:r>
              <a:rPr lang="en-US" b="1" dirty="0">
                <a:solidFill>
                  <a:srgbClr val="002060"/>
                </a:solidFill>
              </a:rPr>
              <a:t>Training</a:t>
            </a:r>
          </a:p>
          <a:p>
            <a:r>
              <a:rPr lang="en-US" b="1" dirty="0">
                <a:solidFill>
                  <a:srgbClr val="002060"/>
                </a:solidFill>
              </a:rPr>
              <a:t>Staff</a:t>
            </a:r>
          </a:p>
          <a:p>
            <a:r>
              <a:rPr lang="en-US" b="1" dirty="0">
                <a:solidFill>
                  <a:srgbClr val="002060"/>
                </a:solidFill>
              </a:rPr>
              <a:t>Discipline</a:t>
            </a:r>
          </a:p>
          <a:p>
            <a:r>
              <a:rPr lang="en-US" b="1" dirty="0">
                <a:solidFill>
                  <a:srgbClr val="002060"/>
                </a:solidFill>
              </a:rPr>
              <a:t>Integrity</a:t>
            </a:r>
          </a:p>
          <a:p>
            <a:r>
              <a:rPr lang="en-US" b="1" dirty="0">
                <a:solidFill>
                  <a:srgbClr val="002060"/>
                </a:solidFill>
              </a:rPr>
              <a:t>Culture</a:t>
            </a:r>
          </a:p>
          <a:p>
            <a:r>
              <a:rPr lang="en-US" b="1" dirty="0">
                <a:solidFill>
                  <a:srgbClr val="002060"/>
                </a:solidFill>
              </a:rPr>
              <a:t>Relationships</a:t>
            </a:r>
          </a:p>
          <a:p>
            <a:r>
              <a:rPr lang="en-US" b="1" dirty="0">
                <a:solidFill>
                  <a:srgbClr val="002060"/>
                </a:solidFill>
              </a:rPr>
              <a:t>Parents</a:t>
            </a:r>
          </a:p>
          <a:p>
            <a:r>
              <a:rPr lang="en-US" b="1" dirty="0">
                <a:solidFill>
                  <a:srgbClr val="002060"/>
                </a:solidFill>
              </a:rPr>
              <a:t>You</a:t>
            </a:r>
          </a:p>
          <a:p>
            <a:endParaRPr lang="en-US" b="1" dirty="0"/>
          </a:p>
          <a:p>
            <a:endParaRPr lang="en-US" b="1" dirty="0"/>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178</a:t>
            </a:fld>
            <a:endParaRPr lang="en-US" dirty="0"/>
          </a:p>
        </p:txBody>
      </p:sp>
      <p:sp>
        <p:nvSpPr>
          <p:cNvPr id="6" name="TextBox 5"/>
          <p:cNvSpPr txBox="1"/>
          <p:nvPr/>
        </p:nvSpPr>
        <p:spPr>
          <a:xfrm>
            <a:off x="381000" y="6629400"/>
            <a:ext cx="6172200" cy="1569660"/>
          </a:xfrm>
          <a:prstGeom prst="rect">
            <a:avLst/>
          </a:prstGeom>
          <a:blipFill>
            <a:blip r:embed="rId2" cstate="print"/>
            <a:tile tx="0" ty="0" sx="100000" sy="100000" flip="none" algn="tl"/>
          </a:blipFill>
        </p:spPr>
        <p:txBody>
          <a:bodyPr wrap="square" rtlCol="0">
            <a:spAutoFit/>
          </a:bodyPr>
          <a:lstStyle/>
          <a:p>
            <a:r>
              <a:rPr lang="en-US" sz="3200" b="1" i="1" dirty="0"/>
              <a:t>“The most pathetic person in the world is the person who has sight but has no vision.” </a:t>
            </a:r>
            <a:r>
              <a:rPr lang="en-US" b="1" i="1" dirty="0"/>
              <a:t>  Helen Keller</a:t>
            </a:r>
            <a:endParaRPr lang="en-US" dirty="0"/>
          </a:p>
        </p:txBody>
      </p:sp>
      <p:pic>
        <p:nvPicPr>
          <p:cNvPr id="7" name="Picture 6"/>
          <p:cNvPicPr/>
          <p:nvPr/>
        </p:nvPicPr>
        <p:blipFill>
          <a:blip r:embed="rId3" cstate="print"/>
          <a:srcRect/>
          <a:stretch>
            <a:fillRect/>
          </a:stretch>
        </p:blipFill>
        <p:spPr bwMode="auto">
          <a:xfrm>
            <a:off x="3581400" y="2819400"/>
            <a:ext cx="2594246" cy="2438400"/>
          </a:xfrm>
          <a:prstGeom prst="rect">
            <a:avLst/>
          </a:prstGeom>
          <a:noFill/>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6172200" cy="1524000"/>
          </a:xfrm>
        </p:spPr>
        <p:txBody>
          <a:bodyPr/>
          <a:lstStyle/>
          <a:p>
            <a:r>
              <a:rPr lang="en-US" b="1" dirty="0">
                <a:solidFill>
                  <a:schemeClr val="accent2">
                    <a:lumMod val="75000"/>
                  </a:schemeClr>
                </a:solidFill>
              </a:rPr>
              <a:t>A Pop Quiz</a:t>
            </a:r>
          </a:p>
        </p:txBody>
      </p:sp>
      <p:pic>
        <p:nvPicPr>
          <p:cNvPr id="31746" name="Picture 2" descr="C:\Users\Owner\AppData\Local\Microsoft\Windows\Temporary Internet Files\Content.IE5\399V08F1\MP900399577[1].jpg"/>
          <p:cNvPicPr>
            <a:picLocks noGrp="1" noChangeAspect="1" noChangeArrowheads="1"/>
          </p:cNvPicPr>
          <p:nvPr>
            <p:ph idx="1"/>
          </p:nvPr>
        </p:nvPicPr>
        <p:blipFill>
          <a:blip r:embed="rId2" cstate="print"/>
          <a:srcRect/>
          <a:stretch>
            <a:fillRect/>
          </a:stretch>
        </p:blipFill>
        <p:spPr bwMode="auto">
          <a:xfrm>
            <a:off x="1524000" y="2286000"/>
            <a:ext cx="3690731" cy="4614541"/>
          </a:xfrm>
          <a:prstGeom prst="rect">
            <a:avLst/>
          </a:prstGeom>
          <a:noFill/>
        </p:spPr>
      </p:pic>
      <p:sp>
        <p:nvSpPr>
          <p:cNvPr id="4" name="Slide Number Placeholder 3"/>
          <p:cNvSpPr>
            <a:spLocks noGrp="1"/>
          </p:cNvSpPr>
          <p:nvPr>
            <p:ph type="sldNum" sz="quarter" idx="12"/>
          </p:nvPr>
        </p:nvSpPr>
        <p:spPr/>
        <p:txBody>
          <a:bodyPr/>
          <a:lstStyle/>
          <a:p>
            <a:fld id="{0AC4F74F-622A-4FC0-843B-D3A315D45B90}" type="slidenum">
              <a:rPr lang="en-US" smtClean="0"/>
              <a:pPr/>
              <a:t>179</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800" b="1" dirty="0">
                <a:solidFill>
                  <a:schemeClr val="accent2">
                    <a:lumMod val="75000"/>
                  </a:schemeClr>
                </a:solidFill>
                <a:latin typeface="+mn-lt"/>
              </a:rPr>
            </a:br>
            <a:r>
              <a:rPr lang="en-US" sz="4800" b="1" dirty="0">
                <a:solidFill>
                  <a:schemeClr val="accent2">
                    <a:lumMod val="75000"/>
                  </a:schemeClr>
                </a:solidFill>
                <a:latin typeface="+mn-lt"/>
              </a:rPr>
              <a:t>Age-group Swimming</a:t>
            </a:r>
            <a:br>
              <a:rPr lang="en-US" sz="4800" b="1" dirty="0">
                <a:solidFill>
                  <a:schemeClr val="accent2">
                    <a:lumMod val="75000"/>
                  </a:schemeClr>
                </a:solidFill>
                <a:latin typeface="+mn-lt"/>
              </a:rPr>
            </a:br>
            <a:r>
              <a:rPr lang="en-US" sz="2400" b="1" i="1" dirty="0">
                <a:solidFill>
                  <a:srgbClr val="002060"/>
                </a:solidFill>
                <a:latin typeface="+mn-lt"/>
              </a:rPr>
              <a:t>conceptually looks like this</a:t>
            </a:r>
            <a:br>
              <a:rPr lang="en-US" sz="4800" b="1" dirty="0">
                <a:solidFill>
                  <a:schemeClr val="accent2">
                    <a:lumMod val="75000"/>
                  </a:schemeClr>
                </a:solidFill>
                <a:latin typeface="+mn-lt"/>
              </a:rPr>
            </a:br>
            <a:endParaRPr lang="en-US" sz="4800" b="1" dirty="0">
              <a:solidFill>
                <a:schemeClr val="accent2">
                  <a:lumMod val="75000"/>
                </a:schemeClr>
              </a:solidFill>
              <a:latin typeface="+mn-lt"/>
            </a:endParaRPr>
          </a:p>
        </p:txBody>
      </p:sp>
      <p:graphicFrame>
        <p:nvGraphicFramePr>
          <p:cNvPr id="4" name="Content Placeholder 3"/>
          <p:cNvGraphicFramePr>
            <a:graphicFrameLocks noGrp="1"/>
          </p:cNvGraphicFramePr>
          <p:nvPr>
            <p:ph idx="1"/>
          </p:nvPr>
        </p:nvGraphicFramePr>
        <p:xfrm>
          <a:off x="381000" y="1905000"/>
          <a:ext cx="617220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AC4F74F-622A-4FC0-843B-D3A315D45B90}" type="slidenum">
              <a:rPr lang="en-US" smtClean="0"/>
              <a:pPr/>
              <a:t>18</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05416"/>
          </a:xfrm>
        </p:spPr>
        <p:txBody>
          <a:bodyPr>
            <a:normAutofit/>
          </a:bodyPr>
          <a:lstStyle/>
          <a:p>
            <a:r>
              <a:rPr lang="en-US" b="1" dirty="0">
                <a:solidFill>
                  <a:schemeClr val="accent2">
                    <a:lumMod val="75000"/>
                  </a:schemeClr>
                </a:solidFill>
                <a:latin typeface="+mn-lt"/>
              </a:rPr>
              <a:t>Let’s Write a Workout</a:t>
            </a:r>
          </a:p>
        </p:txBody>
      </p:sp>
      <p:sp>
        <p:nvSpPr>
          <p:cNvPr id="3" name="Content Placeholder 2"/>
          <p:cNvSpPr>
            <a:spLocks noGrp="1"/>
          </p:cNvSpPr>
          <p:nvPr>
            <p:ph idx="1"/>
          </p:nvPr>
        </p:nvSpPr>
        <p:spPr>
          <a:xfrm>
            <a:off x="457200" y="1447800"/>
            <a:ext cx="6057900" cy="7010400"/>
          </a:xfrm>
        </p:spPr>
        <p:txBody>
          <a:bodyPr>
            <a:normAutofit fontScale="92500" lnSpcReduction="10000"/>
          </a:bodyPr>
          <a:lstStyle/>
          <a:p>
            <a:pPr algn="ctr">
              <a:buNone/>
            </a:pPr>
            <a:r>
              <a:rPr lang="en-US" b="1" dirty="0">
                <a:solidFill>
                  <a:schemeClr val="accent3">
                    <a:lumMod val="50000"/>
                  </a:schemeClr>
                </a:solidFill>
              </a:rPr>
              <a:t>Goal: (they must get better!)</a:t>
            </a:r>
          </a:p>
          <a:p>
            <a:pPr>
              <a:buNone/>
            </a:pPr>
            <a:endParaRPr lang="en-US" sz="1500" b="1" dirty="0">
              <a:solidFill>
                <a:schemeClr val="accent2">
                  <a:lumMod val="75000"/>
                </a:schemeClr>
              </a:solidFill>
            </a:endParaRPr>
          </a:p>
          <a:p>
            <a:r>
              <a:rPr lang="en-US" sz="2200" b="1" dirty="0">
                <a:solidFill>
                  <a:srgbClr val="002060"/>
                </a:solidFill>
              </a:rPr>
              <a:t>4,000 for 11-12, 5,000 for 13-14, 6,000 for 15+</a:t>
            </a:r>
          </a:p>
          <a:p>
            <a:r>
              <a:rPr lang="en-US" sz="2200" b="1" dirty="0">
                <a:solidFill>
                  <a:srgbClr val="0070C0"/>
                </a:solidFill>
              </a:rPr>
              <a:t>Challenging, creative, and interactive</a:t>
            </a:r>
          </a:p>
          <a:p>
            <a:r>
              <a:rPr lang="en-US" sz="2200" b="1" dirty="0">
                <a:solidFill>
                  <a:srgbClr val="002060"/>
                </a:solidFill>
              </a:rPr>
              <a:t>Makes them better and more motivated for the next workout</a:t>
            </a:r>
          </a:p>
          <a:p>
            <a:r>
              <a:rPr lang="en-US" sz="2200" b="1" dirty="0">
                <a:solidFill>
                  <a:srgbClr val="0070C0"/>
                </a:solidFill>
              </a:rPr>
              <a:t>Add a life lesson/concept (work ethic, attention to detail, team, etc.)</a:t>
            </a:r>
          </a:p>
          <a:p>
            <a:r>
              <a:rPr lang="en-US" sz="2200" b="1" dirty="0">
                <a:solidFill>
                  <a:srgbClr val="002060"/>
                </a:solidFill>
              </a:rPr>
              <a:t>Four short sets</a:t>
            </a:r>
          </a:p>
          <a:p>
            <a:r>
              <a:rPr lang="en-US" sz="2200" b="1" dirty="0">
                <a:solidFill>
                  <a:srgbClr val="0070C0"/>
                </a:solidFill>
              </a:rPr>
              <a:t>With emphasis on: </a:t>
            </a:r>
          </a:p>
          <a:p>
            <a:pPr lvl="1"/>
            <a:r>
              <a:rPr lang="en-US" sz="2200" b="1" dirty="0">
                <a:solidFill>
                  <a:srgbClr val="002060"/>
                </a:solidFill>
              </a:rPr>
              <a:t>Underwater speed, build effort, some speed</a:t>
            </a:r>
          </a:p>
          <a:p>
            <a:pPr lvl="1"/>
            <a:r>
              <a:rPr lang="en-US" sz="2200" b="1" dirty="0">
                <a:solidFill>
                  <a:srgbClr val="002060"/>
                </a:solidFill>
              </a:rPr>
              <a:t>Technical stroke cues/triggers (to focus on)</a:t>
            </a:r>
          </a:p>
          <a:p>
            <a:pPr lvl="1"/>
            <a:r>
              <a:rPr lang="en-US" sz="2200" b="1" dirty="0">
                <a:solidFill>
                  <a:srgbClr val="002060"/>
                </a:solidFill>
              </a:rPr>
              <a:t>Technical controls: stroke counts, stroke rates, kicks UW (count or kick rate), breathing pattern/breath control</a:t>
            </a:r>
          </a:p>
          <a:p>
            <a:r>
              <a:rPr lang="en-US" sz="2200" b="1" dirty="0">
                <a:solidFill>
                  <a:srgbClr val="0070C0"/>
                </a:solidFill>
              </a:rPr>
              <a:t>Use three of the following (fins, paddles, parachute, pacer, snorkel, long-belt)</a:t>
            </a:r>
          </a:p>
          <a:p>
            <a:pPr>
              <a:buNone/>
            </a:pPr>
            <a:endParaRPr lang="en-US" sz="2200" b="1" dirty="0">
              <a:solidFill>
                <a:srgbClr val="002060"/>
              </a:solidFill>
            </a:endParaRPr>
          </a:p>
          <a:p>
            <a:r>
              <a:rPr lang="en-US" sz="2200" b="1" dirty="0">
                <a:solidFill>
                  <a:schemeClr val="accent3">
                    <a:lumMod val="50000"/>
                  </a:schemeClr>
                </a:solidFill>
              </a:rPr>
              <a:t>Note: How do you explain it, where do you stand, how do you interact, how do you monitor? How does it fit into you team, training, and plan?</a:t>
            </a:r>
          </a:p>
          <a:p>
            <a:pPr lvl="1">
              <a:buNone/>
            </a:pPr>
            <a:endParaRPr lang="en-US" sz="2200" b="1"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180</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A Near Perfect Race</a:t>
            </a:r>
          </a:p>
        </p:txBody>
      </p:sp>
      <p:sp>
        <p:nvSpPr>
          <p:cNvPr id="3" name="Content Placeholder 2"/>
          <p:cNvSpPr>
            <a:spLocks noGrp="1"/>
          </p:cNvSpPr>
          <p:nvPr>
            <p:ph idx="1"/>
          </p:nvPr>
        </p:nvSpPr>
        <p:spPr>
          <a:xfrm>
            <a:off x="304800" y="1981200"/>
            <a:ext cx="6172200" cy="6034617"/>
          </a:xfrm>
        </p:spPr>
        <p:txBody>
          <a:bodyPr/>
          <a:lstStyle/>
          <a:p>
            <a:r>
              <a:rPr lang="en-US" b="1" dirty="0">
                <a:solidFill>
                  <a:srgbClr val="002060"/>
                </a:solidFill>
              </a:rPr>
              <a:t>Steven </a:t>
            </a:r>
            <a:r>
              <a:rPr lang="en-US" b="1" dirty="0" err="1">
                <a:solidFill>
                  <a:srgbClr val="002060"/>
                </a:solidFill>
              </a:rPr>
              <a:t>Stumph</a:t>
            </a:r>
            <a:r>
              <a:rPr lang="en-US" b="1" dirty="0">
                <a:solidFill>
                  <a:srgbClr val="002060"/>
                </a:solidFill>
              </a:rPr>
              <a:t> </a:t>
            </a:r>
          </a:p>
          <a:p>
            <a:r>
              <a:rPr lang="en-US" b="1" dirty="0">
                <a:solidFill>
                  <a:srgbClr val="002060"/>
                </a:solidFill>
              </a:rPr>
              <a:t>200 Breaststroke</a:t>
            </a:r>
          </a:p>
          <a:p>
            <a:r>
              <a:rPr lang="en-US" b="1" dirty="0">
                <a:solidFill>
                  <a:srgbClr val="002060"/>
                </a:solidFill>
              </a:rPr>
              <a:t>Junior National Record, 1:55.88</a:t>
            </a:r>
          </a:p>
          <a:p>
            <a:endParaRPr lang="en-US" b="1" dirty="0">
              <a:solidFill>
                <a:srgbClr val="002060"/>
              </a:solidFill>
            </a:endParaRPr>
          </a:p>
          <a:p>
            <a:r>
              <a:rPr lang="en-US" b="1" dirty="0">
                <a:solidFill>
                  <a:srgbClr val="0070C0"/>
                </a:solidFill>
              </a:rPr>
              <a:t>Also broke national high school record in 100 Breaststroke at 53.3</a:t>
            </a:r>
          </a:p>
        </p:txBody>
      </p:sp>
      <p:sp>
        <p:nvSpPr>
          <p:cNvPr id="4" name="Footer Placeholder 3"/>
          <p:cNvSpPr>
            <a:spLocks noGrp="1"/>
          </p:cNvSpPr>
          <p:nvPr>
            <p:ph type="ftr" sz="quarter" idx="11"/>
          </p:nvPr>
        </p:nvSpPr>
        <p:spPr/>
        <p:txBody>
          <a:bodyPr/>
          <a:lstStyle/>
          <a:p>
            <a:r>
              <a:rPr lang="en-US"/>
              <a:t>Orinda Aquatics</a:t>
            </a:r>
            <a:endParaRPr lang="en-US"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181</a:t>
            </a:fld>
            <a:endParaRPr lang="en-US" dirty="0"/>
          </a:p>
        </p:txBody>
      </p:sp>
      <p:pic>
        <p:nvPicPr>
          <p:cNvPr id="6" name="Picture 5" descr="DSC07393.JPG"/>
          <p:cNvPicPr>
            <a:picLocks noChangeAspect="1"/>
          </p:cNvPicPr>
          <p:nvPr/>
        </p:nvPicPr>
        <p:blipFill>
          <a:blip r:embed="rId2" cstate="print"/>
          <a:stretch>
            <a:fillRect/>
          </a:stretch>
        </p:blipFill>
        <p:spPr>
          <a:xfrm>
            <a:off x="1905000" y="5715000"/>
            <a:ext cx="3962400" cy="2632995"/>
          </a:xfrm>
          <a:prstGeom prst="rect">
            <a:avLst/>
          </a:prstGeom>
          <a:ln>
            <a:noFill/>
          </a:ln>
          <a:effectLst>
            <a:softEdge rad="112500"/>
          </a:effec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776816"/>
          </a:xfrm>
        </p:spPr>
        <p:txBody>
          <a:bodyPr>
            <a:normAutofit/>
          </a:bodyPr>
          <a:lstStyle/>
          <a:p>
            <a:r>
              <a:rPr lang="en-US" b="1" dirty="0">
                <a:solidFill>
                  <a:schemeClr val="accent2">
                    <a:lumMod val="75000"/>
                  </a:schemeClr>
                </a:solidFill>
                <a:latin typeface="+mn-lt"/>
              </a:rPr>
              <a:t>Race Review</a:t>
            </a:r>
          </a:p>
        </p:txBody>
      </p:sp>
      <p:sp>
        <p:nvSpPr>
          <p:cNvPr id="3" name="Content Placeholder 2"/>
          <p:cNvSpPr>
            <a:spLocks noGrp="1"/>
          </p:cNvSpPr>
          <p:nvPr>
            <p:ph idx="1"/>
          </p:nvPr>
        </p:nvSpPr>
        <p:spPr>
          <a:xfrm>
            <a:off x="304800" y="1524000"/>
            <a:ext cx="6172200" cy="6034617"/>
          </a:xfrm>
        </p:spPr>
        <p:txBody>
          <a:bodyPr>
            <a:normAutofit/>
          </a:bodyPr>
          <a:lstStyle/>
          <a:p>
            <a:pPr>
              <a:buNone/>
            </a:pPr>
            <a:r>
              <a:rPr lang="en-US" sz="2400" b="1" dirty="0">
                <a:solidFill>
                  <a:srgbClr val="0070C0"/>
                </a:solidFill>
              </a:rPr>
              <a:t>Goal:</a:t>
            </a:r>
          </a:p>
          <a:p>
            <a:r>
              <a:rPr lang="en-US" sz="2400" b="1" dirty="0">
                <a:solidFill>
                  <a:srgbClr val="002060"/>
                </a:solidFill>
              </a:rPr>
              <a:t> Hold stroke through 125 (40 Stroke Rate/6 Strokes Per Lap – one black line - don’t hurry), “ride the glide”</a:t>
            </a:r>
          </a:p>
          <a:p>
            <a:r>
              <a:rPr lang="en-US" sz="2400" b="1" dirty="0">
                <a:solidFill>
                  <a:srgbClr val="002060"/>
                </a:solidFill>
              </a:rPr>
              <a:t>Was 2</a:t>
            </a:r>
            <a:r>
              <a:rPr lang="en-US" sz="2400" b="1" baseline="30000" dirty="0">
                <a:solidFill>
                  <a:srgbClr val="002060"/>
                </a:solidFill>
              </a:rPr>
              <a:t>nd</a:t>
            </a:r>
            <a:r>
              <a:rPr lang="en-US" sz="2400" b="1" dirty="0">
                <a:solidFill>
                  <a:srgbClr val="002060"/>
                </a:solidFill>
              </a:rPr>
              <a:t> at 50</a:t>
            </a:r>
          </a:p>
          <a:p>
            <a:r>
              <a:rPr lang="en-US" sz="2400" b="1" dirty="0">
                <a:solidFill>
                  <a:srgbClr val="002060"/>
                </a:solidFill>
              </a:rPr>
              <a:t>Build last 75 </a:t>
            </a:r>
            <a:r>
              <a:rPr lang="en-US" sz="2400" b="1" i="1" dirty="0">
                <a:solidFill>
                  <a:srgbClr val="002060"/>
                </a:solidFill>
              </a:rPr>
              <a:t>(went to 7 SPL) </a:t>
            </a:r>
            <a:r>
              <a:rPr lang="en-US" sz="2400" b="1" dirty="0">
                <a:solidFill>
                  <a:srgbClr val="002060"/>
                </a:solidFill>
              </a:rPr>
              <a:t>without dropping elbows </a:t>
            </a:r>
            <a:r>
              <a:rPr lang="en-US" sz="2400" b="1" i="1" dirty="0">
                <a:solidFill>
                  <a:srgbClr val="002060"/>
                </a:solidFill>
              </a:rPr>
              <a:t>(note: last 100 was 15.0’s)</a:t>
            </a:r>
          </a:p>
          <a:p>
            <a:r>
              <a:rPr lang="en-US" sz="2400" b="1" dirty="0">
                <a:solidFill>
                  <a:srgbClr val="002060"/>
                </a:solidFill>
              </a:rPr>
              <a:t>Win turns/win last 50</a:t>
            </a:r>
          </a:p>
          <a:p>
            <a:endParaRPr lang="en-US" sz="1200" b="1" dirty="0"/>
          </a:p>
          <a:p>
            <a:pPr>
              <a:buNone/>
            </a:pPr>
            <a:r>
              <a:rPr lang="en-US" sz="2400" b="1" dirty="0">
                <a:solidFill>
                  <a:srgbClr val="0070C0"/>
                </a:solidFill>
              </a:rPr>
              <a:t>Mistakes?:</a:t>
            </a:r>
          </a:p>
          <a:p>
            <a:r>
              <a:rPr lang="en-US" sz="2400" b="1" dirty="0">
                <a:solidFill>
                  <a:srgbClr val="002060"/>
                </a:solidFill>
              </a:rPr>
              <a:t>Long into walls (hurried stroke early)</a:t>
            </a:r>
          </a:p>
          <a:p>
            <a:r>
              <a:rPr lang="en-US" sz="2400" b="1" dirty="0">
                <a:solidFill>
                  <a:srgbClr val="002060"/>
                </a:solidFill>
              </a:rPr>
              <a:t>Head rode high on pull down and out-sweep</a:t>
            </a:r>
          </a:p>
          <a:p>
            <a:r>
              <a:rPr lang="en-US" sz="2400" b="1" dirty="0">
                <a:solidFill>
                  <a:srgbClr val="002060"/>
                </a:solidFill>
              </a:rPr>
              <a:t>“Built too early”</a:t>
            </a:r>
          </a:p>
          <a:p>
            <a:endParaRPr lang="en-US" sz="2000" b="1" dirty="0">
              <a:solidFill>
                <a:srgbClr val="0070C0"/>
              </a:solidFill>
            </a:endParaRPr>
          </a:p>
        </p:txBody>
      </p:sp>
      <p:sp>
        <p:nvSpPr>
          <p:cNvPr id="4" name="Slide Number Placeholder 3"/>
          <p:cNvSpPr>
            <a:spLocks noGrp="1"/>
          </p:cNvSpPr>
          <p:nvPr>
            <p:ph type="sldNum" sz="quarter" idx="12"/>
          </p:nvPr>
        </p:nvSpPr>
        <p:spPr/>
        <p:txBody>
          <a:bodyPr/>
          <a:lstStyle/>
          <a:p>
            <a:fld id="{0AC4F74F-622A-4FC0-843B-D3A315D45B90}" type="slidenum">
              <a:rPr lang="en-US" smtClean="0"/>
              <a:pPr/>
              <a:t>182</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29216"/>
          </a:xfrm>
        </p:spPr>
        <p:txBody>
          <a:bodyPr>
            <a:normAutofit/>
          </a:bodyPr>
          <a:lstStyle/>
          <a:p>
            <a:r>
              <a:rPr lang="en-US" b="1" dirty="0">
                <a:solidFill>
                  <a:schemeClr val="accent2">
                    <a:lumMod val="75000"/>
                  </a:schemeClr>
                </a:solidFill>
                <a:latin typeface="+mn-lt"/>
              </a:rPr>
              <a:t>The Race Preparation</a:t>
            </a:r>
          </a:p>
        </p:txBody>
      </p:sp>
      <p:sp>
        <p:nvSpPr>
          <p:cNvPr id="3" name="Content Placeholder 2"/>
          <p:cNvSpPr>
            <a:spLocks noGrp="1"/>
          </p:cNvSpPr>
          <p:nvPr>
            <p:ph idx="1"/>
          </p:nvPr>
        </p:nvSpPr>
        <p:spPr>
          <a:xfrm>
            <a:off x="304800" y="1371600"/>
            <a:ext cx="6172200" cy="6034617"/>
          </a:xfrm>
        </p:spPr>
        <p:txBody>
          <a:bodyPr>
            <a:normAutofit/>
          </a:bodyPr>
          <a:lstStyle/>
          <a:p>
            <a:r>
              <a:rPr lang="en-US" sz="2400" b="1" dirty="0">
                <a:solidFill>
                  <a:srgbClr val="002060"/>
                </a:solidFill>
              </a:rPr>
              <a:t>Four years of uncompromising work</a:t>
            </a:r>
          </a:p>
          <a:p>
            <a:r>
              <a:rPr lang="en-US" sz="2400" b="1" dirty="0">
                <a:solidFill>
                  <a:srgbClr val="0070C0"/>
                </a:solidFill>
              </a:rPr>
              <a:t>Four years of meticulous attention to detail</a:t>
            </a:r>
          </a:p>
          <a:p>
            <a:r>
              <a:rPr lang="en-US" sz="2400" b="1" dirty="0">
                <a:solidFill>
                  <a:srgbClr val="002060"/>
                </a:solidFill>
              </a:rPr>
              <a:t>Four years of unconditional commitment to the team and the process (and to leadership)</a:t>
            </a:r>
          </a:p>
          <a:p>
            <a:r>
              <a:rPr lang="en-US" sz="2400" b="1" dirty="0">
                <a:solidFill>
                  <a:srgbClr val="0070C0"/>
                </a:solidFill>
              </a:rPr>
              <a:t>Moderate volume/highly efficient training</a:t>
            </a:r>
          </a:p>
          <a:p>
            <a:r>
              <a:rPr lang="en-US" sz="2400" b="1" dirty="0">
                <a:solidFill>
                  <a:srgbClr val="002060"/>
                </a:solidFill>
              </a:rPr>
              <a:t>A positive workout group/team culture</a:t>
            </a:r>
          </a:p>
          <a:p>
            <a:r>
              <a:rPr lang="en-US" sz="2400" b="1" dirty="0">
                <a:solidFill>
                  <a:srgbClr val="0070C0"/>
                </a:solidFill>
              </a:rPr>
              <a:t>Overcame double hip surgery a year and a half earlier</a:t>
            </a:r>
          </a:p>
          <a:p>
            <a:r>
              <a:rPr lang="en-US" sz="2400" b="1" dirty="0">
                <a:solidFill>
                  <a:srgbClr val="002060"/>
                </a:solidFill>
              </a:rPr>
              <a:t>Coaches who watched him every day and cared deeply for his personal and athletic success.</a:t>
            </a:r>
          </a:p>
        </p:txBody>
      </p:sp>
      <p:sp>
        <p:nvSpPr>
          <p:cNvPr id="4" name="Slide Number Placeholder 3"/>
          <p:cNvSpPr>
            <a:spLocks noGrp="1"/>
          </p:cNvSpPr>
          <p:nvPr>
            <p:ph type="sldNum" sz="quarter" idx="12"/>
          </p:nvPr>
        </p:nvSpPr>
        <p:spPr/>
        <p:txBody>
          <a:bodyPr/>
          <a:lstStyle/>
          <a:p>
            <a:fld id="{0AC4F74F-622A-4FC0-843B-D3A315D45B90}" type="slidenum">
              <a:rPr lang="en-US" smtClean="0"/>
              <a:pPr/>
              <a:t>183</a:t>
            </a:fld>
            <a:endParaRPr lang="en-US" dirty="0"/>
          </a:p>
        </p:txBody>
      </p:sp>
      <p:sp>
        <p:nvSpPr>
          <p:cNvPr id="5" name="Footer Placeholder 4"/>
          <p:cNvSpPr>
            <a:spLocks noGrp="1"/>
          </p:cNvSpPr>
          <p:nvPr>
            <p:ph type="ftr" sz="quarter" idx="11"/>
          </p:nvPr>
        </p:nvSpPr>
        <p:spPr/>
        <p:txBody>
          <a:bodyPr/>
          <a:lstStyle/>
          <a:p>
            <a:r>
              <a:rPr lang="en-US" dirty="0"/>
              <a:t>Orinda Aquatics</a:t>
            </a:r>
          </a:p>
        </p:txBody>
      </p:sp>
      <p:pic>
        <p:nvPicPr>
          <p:cNvPr id="7" name="Picture 6" descr="Steven2.jpg"/>
          <p:cNvPicPr>
            <a:picLocks noChangeAspect="1"/>
          </p:cNvPicPr>
          <p:nvPr/>
        </p:nvPicPr>
        <p:blipFill>
          <a:blip r:embed="rId2" cstate="print"/>
          <a:stretch>
            <a:fillRect/>
          </a:stretch>
        </p:blipFill>
        <p:spPr>
          <a:xfrm>
            <a:off x="2209800" y="6019800"/>
            <a:ext cx="3251200" cy="2438400"/>
          </a:xfrm>
          <a:prstGeom prst="rect">
            <a:avLst/>
          </a:prstGeom>
          <a:ln>
            <a:noFill/>
          </a:ln>
          <a:effectLst>
            <a:softEdge rad="112500"/>
          </a:effec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081616"/>
          </a:xfrm>
        </p:spPr>
        <p:txBody>
          <a:bodyPr>
            <a:normAutofit fontScale="90000"/>
          </a:bodyPr>
          <a:lstStyle/>
          <a:p>
            <a:r>
              <a:rPr lang="en-US" b="1" dirty="0">
                <a:solidFill>
                  <a:schemeClr val="accent2">
                    <a:lumMod val="75000"/>
                  </a:schemeClr>
                </a:solidFill>
              </a:rPr>
              <a:t>The Puzzle Pieces all Fit</a:t>
            </a:r>
            <a:br>
              <a:rPr lang="en-US" b="1" dirty="0">
                <a:solidFill>
                  <a:schemeClr val="accent2">
                    <a:lumMod val="75000"/>
                  </a:schemeClr>
                </a:solidFill>
              </a:rPr>
            </a:br>
            <a:r>
              <a:rPr lang="en-US" sz="3600" b="1" dirty="0">
                <a:solidFill>
                  <a:srgbClr val="0070C0"/>
                </a:solidFill>
              </a:rPr>
              <a:t>(corners and borders)</a:t>
            </a:r>
          </a:p>
        </p:txBody>
      </p:sp>
      <p:sp>
        <p:nvSpPr>
          <p:cNvPr id="3" name="Content Placeholder 2"/>
          <p:cNvSpPr>
            <a:spLocks noGrp="1"/>
          </p:cNvSpPr>
          <p:nvPr>
            <p:ph idx="1"/>
          </p:nvPr>
        </p:nvSpPr>
        <p:spPr>
          <a:xfrm>
            <a:off x="304800" y="1981200"/>
            <a:ext cx="6172200" cy="6034617"/>
          </a:xfrm>
        </p:spPr>
        <p:txBody>
          <a:bodyPr/>
          <a:lstStyle/>
          <a:p>
            <a:r>
              <a:rPr lang="en-US" b="1" dirty="0">
                <a:solidFill>
                  <a:srgbClr val="002060"/>
                </a:solidFill>
              </a:rPr>
              <a:t>Technique </a:t>
            </a:r>
            <a:r>
              <a:rPr lang="en-US" b="1" dirty="0">
                <a:solidFill>
                  <a:schemeClr val="accent2">
                    <a:lumMod val="75000"/>
                  </a:schemeClr>
                </a:solidFill>
              </a:rPr>
              <a:t>(every day, every stroke)</a:t>
            </a:r>
          </a:p>
          <a:p>
            <a:r>
              <a:rPr lang="en-US" b="1" dirty="0">
                <a:solidFill>
                  <a:srgbClr val="002060"/>
                </a:solidFill>
              </a:rPr>
              <a:t>Training </a:t>
            </a:r>
            <a:r>
              <a:rPr lang="en-US" b="1" dirty="0">
                <a:solidFill>
                  <a:schemeClr val="accent2">
                    <a:lumMod val="75000"/>
                  </a:schemeClr>
                </a:solidFill>
              </a:rPr>
              <a:t>(efficient, technique-driven)</a:t>
            </a:r>
          </a:p>
          <a:p>
            <a:r>
              <a:rPr lang="en-US" b="1" dirty="0">
                <a:solidFill>
                  <a:srgbClr val="002060"/>
                </a:solidFill>
              </a:rPr>
              <a:t>Coach Competence </a:t>
            </a:r>
            <a:r>
              <a:rPr lang="en-US" b="1" dirty="0">
                <a:solidFill>
                  <a:schemeClr val="accent2">
                    <a:lumMod val="75000"/>
                  </a:schemeClr>
                </a:solidFill>
              </a:rPr>
              <a:t>(we hope)</a:t>
            </a:r>
          </a:p>
          <a:p>
            <a:r>
              <a:rPr lang="en-US" b="1" dirty="0">
                <a:solidFill>
                  <a:srgbClr val="002060"/>
                </a:solidFill>
              </a:rPr>
              <a:t>Planning - </a:t>
            </a:r>
            <a:r>
              <a:rPr lang="en-US" b="1" dirty="0">
                <a:solidFill>
                  <a:schemeClr val="accent2">
                    <a:lumMod val="75000"/>
                  </a:schemeClr>
                </a:solidFill>
              </a:rPr>
              <a:t>everything</a:t>
            </a:r>
          </a:p>
          <a:p>
            <a:r>
              <a:rPr lang="en-US" b="1" dirty="0">
                <a:solidFill>
                  <a:srgbClr val="002060"/>
                </a:solidFill>
              </a:rPr>
              <a:t>Integrity - </a:t>
            </a:r>
            <a:r>
              <a:rPr lang="en-US" b="1" dirty="0">
                <a:solidFill>
                  <a:schemeClr val="accent2">
                    <a:lumMod val="75000"/>
                  </a:schemeClr>
                </a:solidFill>
              </a:rPr>
              <a:t>impeccable</a:t>
            </a:r>
          </a:p>
          <a:p>
            <a:r>
              <a:rPr lang="en-US" b="1" dirty="0">
                <a:solidFill>
                  <a:srgbClr val="002060"/>
                </a:solidFill>
              </a:rPr>
              <a:t>Discipline - </a:t>
            </a:r>
            <a:r>
              <a:rPr lang="en-US" b="1" dirty="0">
                <a:solidFill>
                  <a:schemeClr val="accent2">
                    <a:lumMod val="75000"/>
                  </a:schemeClr>
                </a:solidFill>
              </a:rPr>
              <a:t> relentless</a:t>
            </a:r>
          </a:p>
          <a:p>
            <a:r>
              <a:rPr lang="en-US" b="1" dirty="0">
                <a:solidFill>
                  <a:srgbClr val="002060"/>
                </a:solidFill>
              </a:rPr>
              <a:t>Connection - </a:t>
            </a:r>
            <a:r>
              <a:rPr lang="en-US" b="1" dirty="0">
                <a:solidFill>
                  <a:schemeClr val="accent2">
                    <a:lumMod val="75000"/>
                  </a:schemeClr>
                </a:solidFill>
              </a:rPr>
              <a:t>fully</a:t>
            </a:r>
          </a:p>
          <a:p>
            <a:r>
              <a:rPr lang="en-US" b="1" dirty="0">
                <a:solidFill>
                  <a:srgbClr val="002060"/>
                </a:solidFill>
              </a:rPr>
              <a:t>Culture – </a:t>
            </a:r>
            <a:r>
              <a:rPr lang="en-US" b="1" dirty="0">
                <a:solidFill>
                  <a:schemeClr val="accent2">
                    <a:lumMod val="75000"/>
                  </a:schemeClr>
                </a:solidFill>
              </a:rPr>
              <a:t>was the leader</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184</a:t>
            </a:fld>
            <a:endParaRPr 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6858000" cy="1234016"/>
          </a:xfrm>
        </p:spPr>
        <p:txBody>
          <a:bodyPr>
            <a:normAutofit fontScale="90000"/>
          </a:bodyPr>
          <a:lstStyle/>
          <a:p>
            <a:br>
              <a:rPr lang="en-US" b="1" dirty="0">
                <a:solidFill>
                  <a:schemeClr val="accent2">
                    <a:lumMod val="75000"/>
                  </a:schemeClr>
                </a:solidFill>
              </a:rPr>
            </a:br>
            <a:r>
              <a:rPr lang="en-US" sz="4700" b="1" dirty="0">
                <a:solidFill>
                  <a:schemeClr val="accent2">
                    <a:lumMod val="75000"/>
                  </a:schemeClr>
                </a:solidFill>
              </a:rPr>
              <a:t>The “puzzle”</a:t>
            </a:r>
            <a:br>
              <a:rPr lang="en-US" sz="4700" b="1" dirty="0">
                <a:solidFill>
                  <a:schemeClr val="accent2">
                    <a:lumMod val="75000"/>
                  </a:schemeClr>
                </a:solidFill>
              </a:rPr>
            </a:br>
            <a:r>
              <a:rPr lang="en-US" sz="4700" b="1" dirty="0">
                <a:solidFill>
                  <a:schemeClr val="accent2">
                    <a:lumMod val="75000"/>
                  </a:schemeClr>
                </a:solidFill>
              </a:rPr>
              <a:t>also supported the team </a:t>
            </a:r>
            <a:br>
              <a:rPr lang="en-US" b="1" dirty="0">
                <a:solidFill>
                  <a:schemeClr val="accent2">
                    <a:lumMod val="75000"/>
                  </a:schemeClr>
                </a:solidFill>
              </a:rPr>
            </a:br>
            <a:r>
              <a:rPr lang="en-US" b="1" dirty="0">
                <a:solidFill>
                  <a:schemeClr val="accent2">
                    <a:lumMod val="75000"/>
                  </a:schemeClr>
                </a:solidFill>
              </a:rPr>
              <a:t>()</a:t>
            </a:r>
          </a:p>
        </p:txBody>
      </p:sp>
      <p:sp>
        <p:nvSpPr>
          <p:cNvPr id="3" name="Content Placeholder 2"/>
          <p:cNvSpPr>
            <a:spLocks noGrp="1"/>
          </p:cNvSpPr>
          <p:nvPr>
            <p:ph idx="1"/>
          </p:nvPr>
        </p:nvSpPr>
        <p:spPr>
          <a:xfrm>
            <a:off x="685800" y="4191000"/>
            <a:ext cx="5638800" cy="4648200"/>
          </a:xfrm>
        </p:spPr>
        <p:txBody>
          <a:bodyPr>
            <a:normAutofit/>
          </a:bodyPr>
          <a:lstStyle/>
          <a:p>
            <a:pPr>
              <a:buNone/>
            </a:pPr>
            <a:r>
              <a:rPr lang="en-US" sz="2800" b="1" dirty="0">
                <a:solidFill>
                  <a:srgbClr val="002060"/>
                </a:solidFill>
              </a:rPr>
              <a:t>No burnout</a:t>
            </a:r>
          </a:p>
          <a:p>
            <a:pPr>
              <a:buNone/>
            </a:pPr>
            <a:r>
              <a:rPr lang="en-US" sz="2800" b="1" dirty="0">
                <a:solidFill>
                  <a:srgbClr val="002060"/>
                </a:solidFill>
              </a:rPr>
              <a:t>Highly positive</a:t>
            </a:r>
          </a:p>
          <a:p>
            <a:pPr>
              <a:buNone/>
            </a:pPr>
            <a:r>
              <a:rPr lang="en-US" sz="2800" b="1" dirty="0">
                <a:solidFill>
                  <a:srgbClr val="002060"/>
                </a:solidFill>
              </a:rPr>
              <a:t>High character</a:t>
            </a:r>
          </a:p>
          <a:p>
            <a:pPr>
              <a:buNone/>
            </a:pPr>
            <a:r>
              <a:rPr lang="en-US" sz="2800" b="1" dirty="0">
                <a:solidFill>
                  <a:srgbClr val="002060"/>
                </a:solidFill>
              </a:rPr>
              <a:t>No disrespect</a:t>
            </a:r>
          </a:p>
          <a:p>
            <a:pPr>
              <a:buNone/>
            </a:pPr>
            <a:r>
              <a:rPr lang="en-US" sz="2800" b="1" dirty="0">
                <a:solidFill>
                  <a:srgbClr val="002060"/>
                </a:solidFill>
              </a:rPr>
              <a:t>Highly successful (USA Swimming and high school)</a:t>
            </a:r>
          </a:p>
          <a:p>
            <a:pPr>
              <a:buNone/>
            </a:pPr>
            <a:r>
              <a:rPr lang="en-US" sz="2800" b="1" dirty="0">
                <a:solidFill>
                  <a:srgbClr val="002060"/>
                </a:solidFill>
              </a:rPr>
              <a:t>Incredible culture</a:t>
            </a:r>
          </a:p>
          <a:p>
            <a:pPr>
              <a:buNone/>
            </a:pPr>
            <a:r>
              <a:rPr lang="en-US" sz="2800" b="1" dirty="0">
                <a:solidFill>
                  <a:srgbClr val="002060"/>
                </a:solidFill>
              </a:rPr>
              <a:t>Travel with 75 teenagers – no chaperones</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185</a:t>
            </a:fld>
            <a:endParaRPr lang="en-US" dirty="0"/>
          </a:p>
        </p:txBody>
      </p:sp>
      <p:pic>
        <p:nvPicPr>
          <p:cNvPr id="6" name="Picture 5" descr="DSC02782.JPG"/>
          <p:cNvPicPr>
            <a:picLocks noChangeAspect="1"/>
          </p:cNvPicPr>
          <p:nvPr/>
        </p:nvPicPr>
        <p:blipFill>
          <a:blip r:embed="rId2" cstate="print"/>
          <a:stretch>
            <a:fillRect/>
          </a:stretch>
        </p:blipFill>
        <p:spPr>
          <a:xfrm>
            <a:off x="685800" y="1752600"/>
            <a:ext cx="5643814" cy="24580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6000" b="1" dirty="0">
                <a:solidFill>
                  <a:schemeClr val="accent2">
                    <a:lumMod val="75000"/>
                  </a:schemeClr>
                </a:solidFill>
                <a:latin typeface="Andalus" pitchFamily="18" charset="-78"/>
                <a:cs typeface="Andalus" pitchFamily="18" charset="-78"/>
              </a:rPr>
              <a:t>Puzzle Evaluation</a:t>
            </a:r>
            <a:endParaRPr lang="en-US" sz="6000" dirty="0">
              <a:latin typeface="Andalus" pitchFamily="18" charset="-78"/>
              <a:cs typeface="Andalus" pitchFamily="18" charset="-78"/>
            </a:endParaRPr>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186</a:t>
            </a:fld>
            <a:endParaRPr lang="en-US" dirty="0"/>
          </a:p>
        </p:txBody>
      </p:sp>
      <p:pic>
        <p:nvPicPr>
          <p:cNvPr id="6147" name="Picture 3" descr="C:\Users\Owner\AppData\Local\Microsoft\Windows\Temporary Internet Files\Content.IE5\CWZB2T6H\MC900232910[1].wmf"/>
          <p:cNvPicPr>
            <a:picLocks noChangeAspect="1" noChangeArrowheads="1"/>
          </p:cNvPicPr>
          <p:nvPr/>
        </p:nvPicPr>
        <p:blipFill>
          <a:blip r:embed="rId2" cstate="print"/>
          <a:srcRect/>
          <a:stretch>
            <a:fillRect/>
          </a:stretch>
        </p:blipFill>
        <p:spPr bwMode="auto">
          <a:xfrm>
            <a:off x="1981200" y="3429000"/>
            <a:ext cx="2823994" cy="3215489"/>
          </a:xfrm>
          <a:prstGeom prst="rect">
            <a:avLst/>
          </a:prstGeom>
          <a:noFill/>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700616"/>
          </a:xfrm>
        </p:spPr>
        <p:txBody>
          <a:bodyPr>
            <a:noAutofit/>
          </a:bodyPr>
          <a:lstStyle/>
          <a:p>
            <a:r>
              <a:rPr lang="en-US" sz="4000" b="1" dirty="0">
                <a:solidFill>
                  <a:schemeClr val="accent2">
                    <a:lumMod val="75000"/>
                  </a:schemeClr>
                </a:solidFill>
                <a:latin typeface="+mn-lt"/>
              </a:rPr>
              <a:t>Grade your…</a:t>
            </a:r>
          </a:p>
        </p:txBody>
      </p:sp>
      <p:sp>
        <p:nvSpPr>
          <p:cNvPr id="3" name="Content Placeholder 2"/>
          <p:cNvSpPr>
            <a:spLocks noGrp="1"/>
          </p:cNvSpPr>
          <p:nvPr>
            <p:ph idx="1"/>
          </p:nvPr>
        </p:nvSpPr>
        <p:spPr>
          <a:xfrm>
            <a:off x="304800" y="1295400"/>
            <a:ext cx="5943600" cy="7010400"/>
          </a:xfrm>
        </p:spPr>
        <p:txBody>
          <a:bodyPr>
            <a:normAutofit/>
          </a:bodyPr>
          <a:lstStyle/>
          <a:p>
            <a:r>
              <a:rPr lang="en-US" b="1" dirty="0">
                <a:solidFill>
                  <a:srgbClr val="002060"/>
                </a:solidFill>
              </a:rPr>
              <a:t>Corner (stones)</a:t>
            </a:r>
          </a:p>
          <a:p>
            <a:pPr lvl="1"/>
            <a:r>
              <a:rPr lang="en-US" b="1" dirty="0">
                <a:solidFill>
                  <a:srgbClr val="0070C0"/>
                </a:solidFill>
              </a:rPr>
              <a:t>Technique</a:t>
            </a:r>
          </a:p>
          <a:p>
            <a:pPr lvl="1"/>
            <a:r>
              <a:rPr lang="en-US" b="1" dirty="0">
                <a:solidFill>
                  <a:srgbClr val="0070C0"/>
                </a:solidFill>
              </a:rPr>
              <a:t>Training</a:t>
            </a:r>
          </a:p>
          <a:p>
            <a:pPr lvl="1"/>
            <a:r>
              <a:rPr lang="en-US" b="1" dirty="0">
                <a:solidFill>
                  <a:srgbClr val="0070C0"/>
                </a:solidFill>
              </a:rPr>
              <a:t>Coaching</a:t>
            </a:r>
          </a:p>
          <a:p>
            <a:pPr lvl="1"/>
            <a:r>
              <a:rPr lang="en-US" b="1" dirty="0">
                <a:solidFill>
                  <a:srgbClr val="0070C0"/>
                </a:solidFill>
              </a:rPr>
              <a:t>Structure</a:t>
            </a:r>
          </a:p>
          <a:p>
            <a:r>
              <a:rPr lang="en-US" b="1" dirty="0">
                <a:solidFill>
                  <a:srgbClr val="002060"/>
                </a:solidFill>
              </a:rPr>
              <a:t>Borders (framework)</a:t>
            </a:r>
          </a:p>
          <a:p>
            <a:pPr lvl="1"/>
            <a:r>
              <a:rPr lang="en-US" b="1" dirty="0">
                <a:solidFill>
                  <a:srgbClr val="0070C0"/>
                </a:solidFill>
              </a:rPr>
              <a:t>Integrity</a:t>
            </a:r>
          </a:p>
          <a:p>
            <a:pPr lvl="1"/>
            <a:r>
              <a:rPr lang="en-US" b="1" dirty="0">
                <a:solidFill>
                  <a:srgbClr val="0070C0"/>
                </a:solidFill>
              </a:rPr>
              <a:t>Discipline</a:t>
            </a:r>
          </a:p>
          <a:p>
            <a:pPr lvl="1"/>
            <a:r>
              <a:rPr lang="en-US" b="1" dirty="0">
                <a:solidFill>
                  <a:srgbClr val="0070C0"/>
                </a:solidFill>
              </a:rPr>
              <a:t>Connection</a:t>
            </a:r>
          </a:p>
          <a:p>
            <a:pPr lvl="1"/>
            <a:r>
              <a:rPr lang="en-US" b="1" dirty="0">
                <a:solidFill>
                  <a:srgbClr val="0070C0"/>
                </a:solidFill>
              </a:rPr>
              <a:t>Culture</a:t>
            </a:r>
          </a:p>
        </p:txBody>
      </p:sp>
      <p:pic>
        <p:nvPicPr>
          <p:cNvPr id="19458" name="Picture 2" descr="C:\Users\Owner\AppData\Local\Microsoft\Windows\Temporary Internet Files\Content.IE5\399V08F1\MP900321204[1].jpg"/>
          <p:cNvPicPr>
            <a:picLocks noChangeAspect="1" noChangeArrowheads="1"/>
          </p:cNvPicPr>
          <p:nvPr/>
        </p:nvPicPr>
        <p:blipFill>
          <a:blip r:embed="rId2" cstate="print"/>
          <a:srcRect/>
          <a:stretch>
            <a:fillRect/>
          </a:stretch>
        </p:blipFill>
        <p:spPr bwMode="auto">
          <a:xfrm>
            <a:off x="4114800" y="5029200"/>
            <a:ext cx="1848104" cy="2590800"/>
          </a:xfrm>
          <a:prstGeom prst="rect">
            <a:avLst/>
          </a:prstGeom>
          <a:noFill/>
        </p:spPr>
      </p:pic>
      <p:pic>
        <p:nvPicPr>
          <p:cNvPr id="5" name="Picture 2" descr="C:\Users\Owner\AppData\Local\Microsoft\Windows\Temporary Internet Files\Content.IE5\OD0AASI3\MC900441510[1].png"/>
          <p:cNvPicPr>
            <a:picLocks noChangeAspect="1" noChangeArrowheads="1"/>
          </p:cNvPicPr>
          <p:nvPr/>
        </p:nvPicPr>
        <p:blipFill>
          <a:blip r:embed="rId3" cstate="print"/>
          <a:srcRect/>
          <a:stretch>
            <a:fillRect/>
          </a:stretch>
        </p:blipFill>
        <p:spPr bwMode="auto">
          <a:xfrm>
            <a:off x="4419600" y="1371600"/>
            <a:ext cx="1371429" cy="1524000"/>
          </a:xfrm>
          <a:prstGeom prst="rect">
            <a:avLst/>
          </a:prstGeom>
          <a:noFill/>
        </p:spPr>
      </p:pic>
      <p:sp>
        <p:nvSpPr>
          <p:cNvPr id="6" name="Slide Number Placeholder 5"/>
          <p:cNvSpPr>
            <a:spLocks noGrp="1"/>
          </p:cNvSpPr>
          <p:nvPr>
            <p:ph type="sldNum" sz="quarter" idx="12"/>
          </p:nvPr>
        </p:nvSpPr>
        <p:spPr/>
        <p:txBody>
          <a:bodyPr/>
          <a:lstStyle/>
          <a:p>
            <a:fld id="{0AC4F74F-622A-4FC0-843B-D3A315D45B90}" type="slidenum">
              <a:rPr lang="en-US" smtClean="0"/>
              <a:pPr/>
              <a:t>187</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5943600" cy="700616"/>
          </a:xfrm>
        </p:spPr>
        <p:txBody>
          <a:bodyPr>
            <a:noAutofit/>
          </a:bodyPr>
          <a:lstStyle/>
          <a:p>
            <a:r>
              <a:rPr lang="en-US" sz="4000" b="1" dirty="0">
                <a:solidFill>
                  <a:schemeClr val="accent2">
                    <a:lumMod val="75000"/>
                  </a:schemeClr>
                </a:solidFill>
                <a:latin typeface="+mn-lt"/>
              </a:rPr>
              <a:t>Name one thing you can add to each…</a:t>
            </a:r>
          </a:p>
        </p:txBody>
      </p:sp>
      <p:sp>
        <p:nvSpPr>
          <p:cNvPr id="3" name="Content Placeholder 2"/>
          <p:cNvSpPr>
            <a:spLocks noGrp="1"/>
          </p:cNvSpPr>
          <p:nvPr>
            <p:ph idx="1"/>
          </p:nvPr>
        </p:nvSpPr>
        <p:spPr>
          <a:xfrm>
            <a:off x="381000" y="2133600"/>
            <a:ext cx="5943600" cy="7010400"/>
          </a:xfrm>
        </p:spPr>
        <p:txBody>
          <a:bodyPr>
            <a:normAutofit/>
          </a:bodyPr>
          <a:lstStyle/>
          <a:p>
            <a:r>
              <a:rPr lang="en-US" b="1" dirty="0">
                <a:solidFill>
                  <a:srgbClr val="002060"/>
                </a:solidFill>
              </a:rPr>
              <a:t>Corner (stones)</a:t>
            </a:r>
          </a:p>
          <a:p>
            <a:pPr lvl="1"/>
            <a:r>
              <a:rPr lang="en-US" b="1" dirty="0">
                <a:solidFill>
                  <a:srgbClr val="0070C0"/>
                </a:solidFill>
              </a:rPr>
              <a:t>Technique</a:t>
            </a:r>
          </a:p>
          <a:p>
            <a:pPr lvl="1"/>
            <a:r>
              <a:rPr lang="en-US" b="1" dirty="0">
                <a:solidFill>
                  <a:srgbClr val="0070C0"/>
                </a:solidFill>
              </a:rPr>
              <a:t>Training</a:t>
            </a:r>
          </a:p>
          <a:p>
            <a:pPr lvl="1"/>
            <a:r>
              <a:rPr lang="en-US" b="1" dirty="0">
                <a:solidFill>
                  <a:srgbClr val="0070C0"/>
                </a:solidFill>
              </a:rPr>
              <a:t>Coaching</a:t>
            </a:r>
          </a:p>
          <a:p>
            <a:pPr lvl="1"/>
            <a:r>
              <a:rPr lang="en-US" b="1" dirty="0">
                <a:solidFill>
                  <a:srgbClr val="0070C0"/>
                </a:solidFill>
              </a:rPr>
              <a:t>Structure</a:t>
            </a:r>
          </a:p>
          <a:p>
            <a:r>
              <a:rPr lang="en-US" b="1" dirty="0">
                <a:solidFill>
                  <a:srgbClr val="002060"/>
                </a:solidFill>
              </a:rPr>
              <a:t>Borders (framework)</a:t>
            </a:r>
          </a:p>
          <a:p>
            <a:pPr lvl="1"/>
            <a:r>
              <a:rPr lang="en-US" b="1" dirty="0">
                <a:solidFill>
                  <a:srgbClr val="0070C0"/>
                </a:solidFill>
              </a:rPr>
              <a:t>Integrity</a:t>
            </a:r>
          </a:p>
          <a:p>
            <a:pPr lvl="1"/>
            <a:r>
              <a:rPr lang="en-US" b="1" dirty="0">
                <a:solidFill>
                  <a:srgbClr val="0070C0"/>
                </a:solidFill>
              </a:rPr>
              <a:t>Discipline</a:t>
            </a:r>
          </a:p>
          <a:p>
            <a:pPr lvl="1"/>
            <a:r>
              <a:rPr lang="en-US" b="1" dirty="0">
                <a:solidFill>
                  <a:srgbClr val="0070C0"/>
                </a:solidFill>
              </a:rPr>
              <a:t>Connection</a:t>
            </a:r>
          </a:p>
          <a:p>
            <a:pPr lvl="1"/>
            <a:r>
              <a:rPr lang="en-US" b="1" dirty="0">
                <a:solidFill>
                  <a:srgbClr val="0070C0"/>
                </a:solidFill>
              </a:rPr>
              <a:t>Culture</a:t>
            </a:r>
          </a:p>
        </p:txBody>
      </p:sp>
      <p:sp>
        <p:nvSpPr>
          <p:cNvPr id="6" name="Slide Number Placeholder 5"/>
          <p:cNvSpPr>
            <a:spLocks noGrp="1"/>
          </p:cNvSpPr>
          <p:nvPr>
            <p:ph type="sldNum" sz="quarter" idx="12"/>
          </p:nvPr>
        </p:nvSpPr>
        <p:spPr/>
        <p:txBody>
          <a:bodyPr/>
          <a:lstStyle/>
          <a:p>
            <a:fld id="{0AC4F74F-622A-4FC0-843B-D3A315D45B90}" type="slidenum">
              <a:rPr lang="en-US" smtClean="0"/>
              <a:pPr/>
              <a:t>188</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6184"/>
            <a:ext cx="6400800" cy="1081616"/>
          </a:xfrm>
        </p:spPr>
        <p:txBody>
          <a:bodyPr>
            <a:normAutofit/>
          </a:bodyPr>
          <a:lstStyle/>
          <a:p>
            <a:pPr algn="l"/>
            <a:r>
              <a:rPr lang="en-US" sz="4000" b="1" i="1" dirty="0">
                <a:solidFill>
                  <a:schemeClr val="accent2">
                    <a:lumMod val="75000"/>
                  </a:schemeClr>
                </a:solidFill>
                <a:latin typeface="+mn-lt"/>
              </a:rPr>
              <a:t>  And don’t forget…</a:t>
            </a:r>
          </a:p>
        </p:txBody>
      </p:sp>
      <p:sp>
        <p:nvSpPr>
          <p:cNvPr id="65537" name="Rectangle 1"/>
          <p:cNvSpPr>
            <a:spLocks noChangeArrowheads="1"/>
          </p:cNvSpPr>
          <p:nvPr/>
        </p:nvSpPr>
        <p:spPr bwMode="auto">
          <a:xfrm>
            <a:off x="533400" y="1828800"/>
            <a:ext cx="280035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Skill Development</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Race development</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Athletic maturity</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Perseverance</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Leadership orientation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Team Commitment </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Parent-swimmer relationships</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Dry land (fitness/strength)</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Injury prevention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Coaching philosophy</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Coaching continuity/fluidity </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Knowledge/competence</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Coaches (prior) experience</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Equipment</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Facility</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Group progression policy/criteria</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Academic focus</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Efficient training</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Fun/activities</a:t>
            </a:r>
            <a:r>
              <a:rPr kumimoji="0" lang="en-US" sz="1600" b="0" i="0" u="none" strike="noStrike" cap="none" normalizeH="0" baseline="0" dirty="0">
                <a:ln>
                  <a:noFill/>
                </a:ln>
                <a:solidFill>
                  <a:schemeClr val="tx1"/>
                </a:solidFill>
                <a:effectLst/>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n-US" sz="1600" b="1" dirty="0">
                <a:solidFill>
                  <a:srgbClr val="002060"/>
                </a:solidFill>
                <a:cs typeface="Arial" pitchFamily="34" charset="0"/>
              </a:rPr>
              <a:t>Ego management</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cs typeface="Arial" pitchFamily="34" charset="0"/>
              </a:rPr>
              <a:t>Board</a:t>
            </a:r>
          </a:p>
        </p:txBody>
      </p:sp>
      <p:sp>
        <p:nvSpPr>
          <p:cNvPr id="65538" name="Rectangle 2"/>
          <p:cNvSpPr>
            <a:spLocks noChangeArrowheads="1"/>
          </p:cNvSpPr>
          <p:nvPr/>
        </p:nvSpPr>
        <p:spPr bwMode="auto">
          <a:xfrm>
            <a:off x="3581400" y="1828800"/>
            <a:ext cx="28194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Time frame (horizon)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Compassion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Local Landscape (of competition)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Parent Education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Culture</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Integrity</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Discipline philosophy</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Workout presentation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Planning</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Goals setting process</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Coach relationship with Board</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Conflict awareness/resolution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Connection to kids</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Daily monitoring of activity (all)</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Swimmer interaction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Value creation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Passion and perspective</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Flexibility</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Elite group success</a:t>
            </a:r>
            <a:r>
              <a:rPr kumimoji="0" lang="en-US" sz="1600" b="0" i="0" u="none" strike="noStrike" cap="none" normalizeH="0" baseline="0" dirty="0">
                <a:ln>
                  <a:noFill/>
                </a:ln>
                <a:solidFill>
                  <a:schemeClr val="tx1"/>
                </a:solidFill>
                <a:effectLst/>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n-US" sz="1600" b="1" dirty="0">
                <a:solidFill>
                  <a:srgbClr val="002060"/>
                </a:solidFill>
                <a:cs typeface="Arial" pitchFamily="34" charset="0"/>
              </a:rPr>
              <a:t>Vision</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cs typeface="Arial" pitchFamily="34" charset="0"/>
              </a:rPr>
              <a:t>Financial</a:t>
            </a:r>
            <a:r>
              <a:rPr kumimoji="0" lang="en-US" sz="1600" b="1" i="0" u="none" strike="noStrike" cap="none" normalizeH="0" dirty="0">
                <a:ln>
                  <a:noFill/>
                </a:ln>
                <a:solidFill>
                  <a:srgbClr val="002060"/>
                </a:solidFill>
                <a:effectLst/>
                <a:cs typeface="Arial" pitchFamily="34" charset="0"/>
              </a:rPr>
              <a:t> position of team</a:t>
            </a:r>
            <a:endParaRPr kumimoji="0" lang="en-US" sz="1600" b="1" i="0" u="none" strike="noStrike" cap="none" normalizeH="0" baseline="0" dirty="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600" b="0" i="0" u="none" strike="noStrike" cap="none" normalizeH="0" baseline="0" dirty="0">
              <a:ln>
                <a:noFill/>
              </a:ln>
              <a:solidFill>
                <a:schemeClr val="tx1"/>
              </a:solidFill>
              <a:effectLst/>
              <a:cs typeface="Arial" pitchFamily="34" charset="0"/>
            </a:endParaRPr>
          </a:p>
        </p:txBody>
      </p:sp>
      <p:sp>
        <p:nvSpPr>
          <p:cNvPr id="6" name="Slide Number Placeholder 5"/>
          <p:cNvSpPr>
            <a:spLocks noGrp="1"/>
          </p:cNvSpPr>
          <p:nvPr>
            <p:ph type="sldNum" sz="quarter" idx="12"/>
          </p:nvPr>
        </p:nvSpPr>
        <p:spPr/>
        <p:txBody>
          <a:bodyPr/>
          <a:lstStyle/>
          <a:p>
            <a:fld id="{0AC4F74F-622A-4FC0-843B-D3A315D45B90}" type="slidenum">
              <a:rPr lang="en-US" smtClean="0"/>
              <a:pPr/>
              <a:t>189</a:t>
            </a:fld>
            <a:endParaRPr lang="en-US" dirty="0"/>
          </a:p>
        </p:txBody>
      </p:sp>
      <p:sp>
        <p:nvSpPr>
          <p:cNvPr id="7" name="Footer Placeholder 6"/>
          <p:cNvSpPr>
            <a:spLocks noGrp="1"/>
          </p:cNvSpPr>
          <p:nvPr>
            <p:ph type="ftr" sz="quarter" idx="11"/>
          </p:nvPr>
        </p:nvSpPr>
        <p:spPr/>
        <p:txBody>
          <a:bodyPr/>
          <a:lstStyle/>
          <a:p>
            <a:r>
              <a:rPr lang="en-US" dirty="0"/>
              <a:t>Orinda Aquatics</a:t>
            </a:r>
          </a:p>
        </p:txBody>
      </p:sp>
      <p:pic>
        <p:nvPicPr>
          <p:cNvPr id="155649" name="Picture 1" descr="C:\Users\Owner\AppData\Local\Microsoft\Windows\Temporary Internet Files\Content.IE5\7ZVAVLBR\MC900048195[1].wmf"/>
          <p:cNvPicPr>
            <a:picLocks noChangeAspect="1" noChangeArrowheads="1"/>
          </p:cNvPicPr>
          <p:nvPr/>
        </p:nvPicPr>
        <p:blipFill>
          <a:blip r:embed="rId2" cstate="print"/>
          <a:srcRect/>
          <a:stretch>
            <a:fillRect/>
          </a:stretch>
        </p:blipFill>
        <p:spPr bwMode="auto">
          <a:xfrm>
            <a:off x="4724400" y="457200"/>
            <a:ext cx="1060399" cy="106395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800" b="1" dirty="0">
                <a:solidFill>
                  <a:schemeClr val="accent2">
                    <a:lumMod val="75000"/>
                  </a:schemeClr>
                </a:solidFill>
                <a:latin typeface="+mn-lt"/>
              </a:rPr>
            </a:br>
            <a:r>
              <a:rPr lang="en-US" sz="4800" b="1" dirty="0">
                <a:solidFill>
                  <a:schemeClr val="accent2">
                    <a:lumMod val="75000"/>
                  </a:schemeClr>
                </a:solidFill>
                <a:latin typeface="+mn-lt"/>
              </a:rPr>
              <a:t>Age-group Swimming</a:t>
            </a:r>
            <a:br>
              <a:rPr lang="en-US" sz="4800" b="1" dirty="0">
                <a:solidFill>
                  <a:schemeClr val="accent2">
                    <a:lumMod val="75000"/>
                  </a:schemeClr>
                </a:solidFill>
                <a:latin typeface="+mn-lt"/>
              </a:rPr>
            </a:br>
            <a:r>
              <a:rPr lang="en-US" sz="2400" b="1" i="1" dirty="0">
                <a:solidFill>
                  <a:srgbClr val="002060"/>
                </a:solidFill>
                <a:latin typeface="+mn-lt"/>
              </a:rPr>
              <a:t>In reality, it looks like this.  Why?</a:t>
            </a:r>
            <a:br>
              <a:rPr lang="en-US" sz="4800" b="1" dirty="0">
                <a:solidFill>
                  <a:schemeClr val="accent2">
                    <a:lumMod val="75000"/>
                  </a:schemeClr>
                </a:solidFill>
                <a:latin typeface="+mn-lt"/>
              </a:rPr>
            </a:br>
            <a:endParaRPr lang="en-US" sz="4800" b="1" dirty="0">
              <a:solidFill>
                <a:schemeClr val="accent2">
                  <a:lumMod val="75000"/>
                </a:schemeClr>
              </a:solidFill>
              <a:latin typeface="+mn-lt"/>
            </a:endParaRPr>
          </a:p>
        </p:txBody>
      </p:sp>
      <p:graphicFrame>
        <p:nvGraphicFramePr>
          <p:cNvPr id="4" name="Content Placeholder 3"/>
          <p:cNvGraphicFramePr>
            <a:graphicFrameLocks noGrp="1"/>
          </p:cNvGraphicFramePr>
          <p:nvPr>
            <p:ph idx="1"/>
          </p:nvPr>
        </p:nvGraphicFramePr>
        <p:xfrm>
          <a:off x="304800" y="1981200"/>
          <a:ext cx="617220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AC4F74F-622A-4FC0-843B-D3A315D45B90}" type="slidenum">
              <a:rPr lang="en-US" smtClean="0"/>
              <a:pPr/>
              <a:t>19</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6172200" cy="6034617"/>
          </a:xfrm>
        </p:spPr>
        <p:txBody>
          <a:bodyPr>
            <a:normAutofit/>
          </a:bodyPr>
          <a:lstStyle/>
          <a:p>
            <a:pPr algn="ctr">
              <a:buNone/>
            </a:pPr>
            <a:r>
              <a:rPr lang="en-US" sz="6600" b="1" dirty="0">
                <a:solidFill>
                  <a:schemeClr val="accent2">
                    <a:lumMod val="75000"/>
                  </a:schemeClr>
                </a:solidFill>
              </a:rPr>
              <a:t>   How is your assembly process?</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190</a:t>
            </a:fld>
            <a:endParaRPr lang="en-US" dirty="0"/>
          </a:p>
        </p:txBody>
      </p:sp>
      <p:pic>
        <p:nvPicPr>
          <p:cNvPr id="192514" name="Picture 2" descr="C:\Users\Owner\AppData\Local\Microsoft\Windows\Temporary Internet Files\Content.IE5\01PS0EA9\MC900059125[1].wmf"/>
          <p:cNvPicPr>
            <a:picLocks noChangeAspect="1" noChangeArrowheads="1"/>
          </p:cNvPicPr>
          <p:nvPr/>
        </p:nvPicPr>
        <p:blipFill>
          <a:blip r:embed="rId2" cstate="print"/>
          <a:srcRect/>
          <a:stretch>
            <a:fillRect/>
          </a:stretch>
        </p:blipFill>
        <p:spPr bwMode="auto">
          <a:xfrm>
            <a:off x="2438400" y="4267200"/>
            <a:ext cx="1947672" cy="2359909"/>
          </a:xfrm>
          <a:prstGeom prst="rect">
            <a:avLst/>
          </a:prstGeom>
          <a:noFill/>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r>
              <a:rPr lang="en-US" sz="7200" b="1" dirty="0">
                <a:solidFill>
                  <a:schemeClr val="accent2">
                    <a:lumMod val="75000"/>
                  </a:schemeClr>
                </a:solidFill>
                <a:latin typeface="Andalus" pitchFamily="18" charset="-78"/>
                <a:cs typeface="Andalus" pitchFamily="18" charset="-78"/>
              </a:rPr>
              <a:t>Conclusion</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191</a:t>
            </a:fld>
            <a:endParaRPr lang="en-US" dirty="0"/>
          </a:p>
        </p:txBody>
      </p:sp>
      <p:pic>
        <p:nvPicPr>
          <p:cNvPr id="194562" name="Picture 2" descr="C:\Users\Owner\AppData\Local\Microsoft\Windows\Temporary Internet Files\Content.IE5\UT6QP31W\MC900286930[1].wmf"/>
          <p:cNvPicPr>
            <a:picLocks noChangeAspect="1" noChangeArrowheads="1"/>
          </p:cNvPicPr>
          <p:nvPr/>
        </p:nvPicPr>
        <p:blipFill>
          <a:blip r:embed="rId2" cstate="print"/>
          <a:srcRect/>
          <a:stretch>
            <a:fillRect/>
          </a:stretch>
        </p:blipFill>
        <p:spPr bwMode="auto">
          <a:xfrm>
            <a:off x="2286000" y="3733800"/>
            <a:ext cx="2132091" cy="2165287"/>
          </a:xfrm>
          <a:prstGeom prst="rect">
            <a:avLst/>
          </a:prstGeom>
          <a:noFill/>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172200" cy="853016"/>
          </a:xfrm>
        </p:spPr>
        <p:txBody>
          <a:bodyPr>
            <a:normAutofit/>
          </a:bodyPr>
          <a:lstStyle/>
          <a:p>
            <a:r>
              <a:rPr lang="en-US" sz="3200" b="1" i="1" dirty="0">
                <a:solidFill>
                  <a:schemeClr val="accent2">
                    <a:lumMod val="75000"/>
                  </a:schemeClr>
                </a:solidFill>
                <a:latin typeface="+mn-lt"/>
              </a:rPr>
              <a:t>Some</a:t>
            </a:r>
            <a:r>
              <a:rPr lang="en-US" sz="3200" b="1" dirty="0">
                <a:solidFill>
                  <a:schemeClr val="accent2">
                    <a:lumMod val="75000"/>
                  </a:schemeClr>
                </a:solidFill>
                <a:latin typeface="+mn-lt"/>
              </a:rPr>
              <a:t> things </a:t>
            </a:r>
            <a:r>
              <a:rPr lang="en-US" sz="3200" b="1" u="sng" dirty="0">
                <a:solidFill>
                  <a:schemeClr val="accent2">
                    <a:lumMod val="75000"/>
                  </a:schemeClr>
                </a:solidFill>
                <a:latin typeface="+mn-lt"/>
              </a:rPr>
              <a:t>you</a:t>
            </a:r>
            <a:r>
              <a:rPr lang="en-US" sz="3200" b="1" dirty="0">
                <a:solidFill>
                  <a:schemeClr val="accent2">
                    <a:lumMod val="75000"/>
                  </a:schemeClr>
                </a:solidFill>
                <a:latin typeface="+mn-lt"/>
              </a:rPr>
              <a:t> do as coaches…</a:t>
            </a:r>
          </a:p>
        </p:txBody>
      </p:sp>
      <p:sp>
        <p:nvSpPr>
          <p:cNvPr id="3" name="Content Placeholder 2"/>
          <p:cNvSpPr>
            <a:spLocks noGrp="1"/>
          </p:cNvSpPr>
          <p:nvPr>
            <p:ph idx="1"/>
          </p:nvPr>
        </p:nvSpPr>
        <p:spPr>
          <a:xfrm>
            <a:off x="381000" y="1143000"/>
            <a:ext cx="6172200" cy="7162800"/>
          </a:xfrm>
        </p:spPr>
        <p:txBody>
          <a:bodyPr>
            <a:noAutofit/>
          </a:bodyPr>
          <a:lstStyle/>
          <a:p>
            <a:pPr lvl="0"/>
            <a:r>
              <a:rPr lang="en-US" sz="2300" b="1" i="1" dirty="0">
                <a:solidFill>
                  <a:srgbClr val="002060"/>
                </a:solidFill>
              </a:rPr>
              <a:t>Communicate clearly to (different age groups) </a:t>
            </a:r>
            <a:endParaRPr lang="en-US" sz="2300" dirty="0">
              <a:solidFill>
                <a:srgbClr val="002060"/>
              </a:solidFill>
            </a:endParaRPr>
          </a:p>
          <a:p>
            <a:pPr lvl="0"/>
            <a:r>
              <a:rPr lang="en-US" sz="2300" b="1" i="1" dirty="0">
                <a:solidFill>
                  <a:srgbClr val="002060"/>
                </a:solidFill>
              </a:rPr>
              <a:t>Remain positive - everyday </a:t>
            </a:r>
            <a:endParaRPr lang="en-US" sz="2300" dirty="0">
              <a:solidFill>
                <a:srgbClr val="002060"/>
              </a:solidFill>
            </a:endParaRPr>
          </a:p>
          <a:p>
            <a:pPr lvl="0"/>
            <a:r>
              <a:rPr lang="en-US" sz="2300" b="1" i="1" dirty="0">
                <a:solidFill>
                  <a:srgbClr val="002060"/>
                </a:solidFill>
              </a:rPr>
              <a:t>Deal with pressure - everyday</a:t>
            </a:r>
            <a:endParaRPr lang="en-US" sz="2300" dirty="0">
              <a:solidFill>
                <a:srgbClr val="002060"/>
              </a:solidFill>
            </a:endParaRPr>
          </a:p>
          <a:p>
            <a:pPr lvl="0"/>
            <a:r>
              <a:rPr lang="en-US" sz="2300" b="1" i="1" dirty="0">
                <a:solidFill>
                  <a:srgbClr val="002060"/>
                </a:solidFill>
              </a:rPr>
              <a:t>Be energetic (everyday)</a:t>
            </a:r>
          </a:p>
          <a:p>
            <a:pPr lvl="0"/>
            <a:r>
              <a:rPr lang="en-US" sz="2300" b="1" i="1" dirty="0">
                <a:solidFill>
                  <a:srgbClr val="002060"/>
                </a:solidFill>
              </a:rPr>
              <a:t>Be creative</a:t>
            </a:r>
            <a:endParaRPr lang="en-US" sz="2300" dirty="0">
              <a:solidFill>
                <a:srgbClr val="002060"/>
              </a:solidFill>
            </a:endParaRPr>
          </a:p>
          <a:p>
            <a:pPr lvl="0"/>
            <a:r>
              <a:rPr lang="en-US" sz="2300" b="1" i="1" dirty="0">
                <a:solidFill>
                  <a:srgbClr val="002060"/>
                </a:solidFill>
              </a:rPr>
              <a:t>Analyze (every meet)</a:t>
            </a:r>
            <a:endParaRPr lang="en-US" sz="2300" dirty="0">
              <a:solidFill>
                <a:srgbClr val="002060"/>
              </a:solidFill>
            </a:endParaRPr>
          </a:p>
          <a:p>
            <a:pPr lvl="0"/>
            <a:r>
              <a:rPr lang="en-US" sz="2300" b="1" i="1" dirty="0">
                <a:solidFill>
                  <a:srgbClr val="002060"/>
                </a:solidFill>
              </a:rPr>
              <a:t>Organize large groups</a:t>
            </a:r>
            <a:endParaRPr lang="en-US" sz="2300" dirty="0">
              <a:solidFill>
                <a:srgbClr val="002060"/>
              </a:solidFill>
            </a:endParaRPr>
          </a:p>
          <a:p>
            <a:pPr lvl="0"/>
            <a:r>
              <a:rPr lang="en-US" sz="2300" b="1" i="1" dirty="0">
                <a:solidFill>
                  <a:srgbClr val="002060"/>
                </a:solidFill>
              </a:rPr>
              <a:t>Supervise large groups</a:t>
            </a:r>
          </a:p>
          <a:p>
            <a:pPr lvl="0"/>
            <a:r>
              <a:rPr lang="en-US" sz="2300" b="1" i="1" dirty="0">
                <a:solidFill>
                  <a:srgbClr val="002060"/>
                </a:solidFill>
              </a:rPr>
              <a:t>Occasionally, deal with the unreasonable</a:t>
            </a:r>
            <a:endParaRPr lang="en-US" sz="2300" dirty="0">
              <a:solidFill>
                <a:srgbClr val="002060"/>
              </a:solidFill>
            </a:endParaRPr>
          </a:p>
          <a:p>
            <a:pPr lvl="0"/>
            <a:r>
              <a:rPr lang="en-US" sz="2300" b="1" i="1" dirty="0">
                <a:solidFill>
                  <a:srgbClr val="002060"/>
                </a:solidFill>
              </a:rPr>
              <a:t>Teach (various age groups and ability levels)</a:t>
            </a:r>
            <a:endParaRPr lang="en-US" sz="2300" dirty="0">
              <a:solidFill>
                <a:srgbClr val="002060"/>
              </a:solidFill>
            </a:endParaRPr>
          </a:p>
          <a:p>
            <a:pPr lvl="0"/>
            <a:r>
              <a:rPr lang="en-US" sz="2300" b="1" i="1" dirty="0">
                <a:solidFill>
                  <a:srgbClr val="002060"/>
                </a:solidFill>
              </a:rPr>
              <a:t>Motivate (various age groups and ability levels)</a:t>
            </a:r>
            <a:endParaRPr lang="en-US" sz="2300" dirty="0">
              <a:solidFill>
                <a:srgbClr val="002060"/>
              </a:solidFill>
            </a:endParaRPr>
          </a:p>
          <a:p>
            <a:pPr lvl="0"/>
            <a:r>
              <a:rPr lang="en-US" sz="2300" b="1" i="1" dirty="0">
                <a:solidFill>
                  <a:srgbClr val="002060"/>
                </a:solidFill>
              </a:rPr>
              <a:t>Negotiate (with various ages and personality types)</a:t>
            </a:r>
            <a:endParaRPr lang="en-US" sz="2300" dirty="0">
              <a:solidFill>
                <a:srgbClr val="002060"/>
              </a:solidFill>
            </a:endParaRPr>
          </a:p>
          <a:p>
            <a:pPr lvl="0"/>
            <a:r>
              <a:rPr lang="en-US" sz="2300" b="1" i="1" dirty="0">
                <a:solidFill>
                  <a:srgbClr val="002060"/>
                </a:solidFill>
              </a:rPr>
              <a:t>Manage staffs</a:t>
            </a:r>
          </a:p>
          <a:p>
            <a:pPr lvl="0"/>
            <a:r>
              <a:rPr lang="en-US" sz="2300" b="1" i="1" dirty="0">
                <a:solidFill>
                  <a:srgbClr val="002060"/>
                </a:solidFill>
              </a:rPr>
              <a:t>Discipline (various ages and personalities)</a:t>
            </a:r>
            <a:endParaRPr lang="en-US" sz="2300" dirty="0">
              <a:solidFill>
                <a:srgbClr val="002060"/>
              </a:solidFill>
            </a:endParaRPr>
          </a:p>
          <a:p>
            <a:pPr lvl="0"/>
            <a:r>
              <a:rPr lang="en-US" sz="2300" b="1" i="1" dirty="0">
                <a:solidFill>
                  <a:srgbClr val="002060"/>
                </a:solidFill>
              </a:rPr>
              <a:t>Plan (short-term and long-term)</a:t>
            </a:r>
            <a:endParaRPr lang="en-US" sz="2300" dirty="0">
              <a:solidFill>
                <a:srgbClr val="002060"/>
              </a:solidFill>
            </a:endParaRPr>
          </a:p>
          <a:p>
            <a:pPr lvl="0"/>
            <a:r>
              <a:rPr lang="en-US" sz="2300" b="1" i="1" dirty="0">
                <a:solidFill>
                  <a:srgbClr val="002060"/>
                </a:solidFill>
              </a:rPr>
              <a:t>Set goals (short-term and long term)</a:t>
            </a:r>
            <a:endParaRPr lang="en-US" sz="2300" dirty="0">
              <a:solidFill>
                <a:srgbClr val="002060"/>
              </a:solidFill>
            </a:endParaRPr>
          </a:p>
          <a:p>
            <a:endParaRPr lang="en-US" sz="2300"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192</a:t>
            </a:fld>
            <a:endParaRPr lang="en-US" dirty="0"/>
          </a:p>
        </p:txBody>
      </p:sp>
      <p:pic>
        <p:nvPicPr>
          <p:cNvPr id="186370" name="Picture 2" descr="C:\Users\Owner\AppData\Local\Microsoft\Windows\Temporary Internet Files\Content.IE5\01PS0EA9\MC900383498[1].wmf"/>
          <p:cNvPicPr>
            <a:picLocks noChangeAspect="1" noChangeArrowheads="1"/>
          </p:cNvPicPr>
          <p:nvPr/>
        </p:nvPicPr>
        <p:blipFill>
          <a:blip r:embed="rId2" cstate="print"/>
          <a:srcRect/>
          <a:stretch>
            <a:fillRect/>
          </a:stretch>
        </p:blipFill>
        <p:spPr bwMode="auto">
          <a:xfrm>
            <a:off x="4648200" y="2057400"/>
            <a:ext cx="1470079" cy="2077491"/>
          </a:xfrm>
          <a:prstGeom prst="rect">
            <a:avLst/>
          </a:prstGeom>
          <a:noFill/>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81616"/>
          </a:xfrm>
        </p:spPr>
        <p:txBody>
          <a:bodyPr>
            <a:normAutofit/>
          </a:bodyPr>
          <a:lstStyle/>
          <a:p>
            <a:r>
              <a:rPr lang="en-US" sz="4800" b="1" dirty="0">
                <a:solidFill>
                  <a:schemeClr val="accent2">
                    <a:lumMod val="75000"/>
                  </a:schemeClr>
                </a:solidFill>
                <a:latin typeface="Andalus" pitchFamily="18" charset="-78"/>
                <a:cs typeface="Andalus" pitchFamily="18" charset="-78"/>
              </a:rPr>
              <a:t>Main things you do…</a:t>
            </a:r>
          </a:p>
        </p:txBody>
      </p:sp>
      <p:sp>
        <p:nvSpPr>
          <p:cNvPr id="3" name="Content Placeholder 2"/>
          <p:cNvSpPr>
            <a:spLocks noGrp="1"/>
          </p:cNvSpPr>
          <p:nvPr>
            <p:ph idx="1"/>
          </p:nvPr>
        </p:nvSpPr>
        <p:spPr>
          <a:xfrm>
            <a:off x="381000" y="1676400"/>
            <a:ext cx="6019800" cy="7162800"/>
          </a:xfrm>
        </p:spPr>
        <p:txBody>
          <a:bodyPr>
            <a:normAutofit/>
          </a:bodyPr>
          <a:lstStyle/>
          <a:p>
            <a:pPr lvl="0"/>
            <a:r>
              <a:rPr lang="en-US" sz="4000" b="1" i="1" dirty="0">
                <a:solidFill>
                  <a:srgbClr val="0070C0"/>
                </a:solidFill>
              </a:rPr>
              <a:t>Challenge the human spirit</a:t>
            </a:r>
          </a:p>
          <a:p>
            <a:pPr lvl="0"/>
            <a:r>
              <a:rPr lang="en-US" sz="4000" b="1" i="1" dirty="0">
                <a:solidFill>
                  <a:srgbClr val="0070C0"/>
                </a:solidFill>
              </a:rPr>
              <a:t>Challenge physical potential</a:t>
            </a:r>
            <a:endParaRPr lang="en-US" sz="4000" dirty="0">
              <a:solidFill>
                <a:srgbClr val="0070C0"/>
              </a:solidFill>
            </a:endParaRPr>
          </a:p>
          <a:p>
            <a:pPr lvl="0"/>
            <a:r>
              <a:rPr lang="en-US" sz="4000" b="1" i="1" dirty="0">
                <a:solidFill>
                  <a:schemeClr val="accent2">
                    <a:lumMod val="75000"/>
                  </a:schemeClr>
                </a:solidFill>
              </a:rPr>
              <a:t>Create and sell a vision</a:t>
            </a:r>
          </a:p>
          <a:p>
            <a:pPr lvl="0"/>
            <a:r>
              <a:rPr lang="en-US" sz="4000" b="1" i="1" dirty="0">
                <a:solidFill>
                  <a:schemeClr val="accent2">
                    <a:lumMod val="75000"/>
                  </a:schemeClr>
                </a:solidFill>
              </a:rPr>
              <a:t>Be a dealer in hope</a:t>
            </a:r>
          </a:p>
          <a:p>
            <a:pPr lvl="0"/>
            <a:r>
              <a:rPr lang="en-US" sz="4000" b="1" i="1" dirty="0">
                <a:solidFill>
                  <a:schemeClr val="accent2">
                    <a:lumMod val="75000"/>
                  </a:schemeClr>
                </a:solidFill>
              </a:rPr>
              <a:t>Fulfill lifelong dreams</a:t>
            </a:r>
            <a:endParaRPr lang="en-US" sz="4000" dirty="0">
              <a:solidFill>
                <a:schemeClr val="accent2">
                  <a:lumMod val="75000"/>
                </a:schemeClr>
              </a:solidFill>
            </a:endParaRPr>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193</a:t>
            </a:fld>
            <a:endParaRPr lang="en-US" dirty="0"/>
          </a:p>
        </p:txBody>
      </p:sp>
      <p:pic>
        <p:nvPicPr>
          <p:cNvPr id="186370" name="Picture 2" descr="C:\Users\Owner\AppData\Local\Microsoft\Windows\Temporary Internet Files\Content.IE5\01PS0EA9\MC900383498[1].wmf"/>
          <p:cNvPicPr>
            <a:picLocks noChangeAspect="1" noChangeArrowheads="1"/>
          </p:cNvPicPr>
          <p:nvPr/>
        </p:nvPicPr>
        <p:blipFill>
          <a:blip r:embed="rId2" cstate="print"/>
          <a:srcRect/>
          <a:stretch>
            <a:fillRect/>
          </a:stretch>
        </p:blipFill>
        <p:spPr bwMode="auto">
          <a:xfrm>
            <a:off x="5008222" y="2590800"/>
            <a:ext cx="1186257" cy="1676399"/>
          </a:xfrm>
          <a:prstGeom prst="rect">
            <a:avLst/>
          </a:prstGeom>
          <a:noFill/>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b="1" dirty="0">
                <a:solidFill>
                  <a:schemeClr val="accent2">
                    <a:lumMod val="75000"/>
                  </a:schemeClr>
                </a:solidFill>
                <a:latin typeface="Andalus" pitchFamily="18" charset="-78"/>
                <a:cs typeface="Andalus" pitchFamily="18" charset="-78"/>
              </a:rPr>
              <a:t>And of course,</a:t>
            </a:r>
          </a:p>
        </p:txBody>
      </p:sp>
      <p:sp>
        <p:nvSpPr>
          <p:cNvPr id="3" name="Content Placeholder 2"/>
          <p:cNvSpPr>
            <a:spLocks noGrp="1"/>
          </p:cNvSpPr>
          <p:nvPr>
            <p:ph idx="1"/>
          </p:nvPr>
        </p:nvSpPr>
        <p:spPr>
          <a:xfrm>
            <a:off x="304800" y="1905000"/>
            <a:ext cx="6096000" cy="3352798"/>
          </a:xfrm>
        </p:spPr>
        <p:txBody>
          <a:bodyPr>
            <a:normAutofit lnSpcReduction="10000"/>
          </a:bodyPr>
          <a:lstStyle/>
          <a:p>
            <a:pPr algn="ctr">
              <a:buNone/>
            </a:pPr>
            <a:r>
              <a:rPr lang="en-US" sz="7200" b="1" dirty="0">
                <a:solidFill>
                  <a:srgbClr val="0070C0"/>
                </a:solidFill>
              </a:rPr>
              <a:t>Assemble a puzzle,</a:t>
            </a:r>
          </a:p>
          <a:p>
            <a:pPr algn="ctr">
              <a:buNone/>
            </a:pPr>
            <a:r>
              <a:rPr lang="en-US" sz="7200" b="1" dirty="0">
                <a:solidFill>
                  <a:srgbClr val="0070C0"/>
                </a:solidFill>
              </a:rPr>
              <a:t>every day!</a:t>
            </a:r>
          </a:p>
        </p:txBody>
      </p:sp>
      <p:sp>
        <p:nvSpPr>
          <p:cNvPr id="4" name="Footer Placeholder 3"/>
          <p:cNvSpPr>
            <a:spLocks noGrp="1"/>
          </p:cNvSpPr>
          <p:nvPr>
            <p:ph type="ftr" sz="quarter" idx="11"/>
          </p:nvPr>
        </p:nvSpPr>
        <p:spPr/>
        <p:txBody>
          <a:bodyPr/>
          <a:lstStyle/>
          <a:p>
            <a:r>
              <a:rPr lang="en-US"/>
              <a:t>Orinda Aquatics</a:t>
            </a:r>
            <a:endParaRPr lang="en-US"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194</a:t>
            </a:fld>
            <a:endParaRPr lang="en-US" dirty="0"/>
          </a:p>
        </p:txBody>
      </p:sp>
      <p:pic>
        <p:nvPicPr>
          <p:cNvPr id="2050" name="Picture 2" descr="C:\Users\Owner\AppData\Local\Microsoft\Windows\Temporary Internet Files\Content.IE5\R6JE3IKI\MC900334268[1].wmf"/>
          <p:cNvPicPr>
            <a:picLocks noChangeAspect="1" noChangeArrowheads="1"/>
          </p:cNvPicPr>
          <p:nvPr/>
        </p:nvPicPr>
        <p:blipFill>
          <a:blip r:embed="rId2" cstate="print"/>
          <a:srcRect/>
          <a:stretch>
            <a:fillRect/>
          </a:stretch>
        </p:blipFill>
        <p:spPr bwMode="auto">
          <a:xfrm>
            <a:off x="2438400" y="5334000"/>
            <a:ext cx="1815084" cy="1756562"/>
          </a:xfrm>
          <a:prstGeom prst="rect">
            <a:avLst/>
          </a:prstGeom>
          <a:noFill/>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Andalus" pitchFamily="18" charset="-78"/>
                <a:cs typeface="Andalus" pitchFamily="18" charset="-78"/>
              </a:rPr>
              <a:t>What really matters in coaching, and in life…</a:t>
            </a:r>
          </a:p>
        </p:txBody>
      </p:sp>
      <p:sp>
        <p:nvSpPr>
          <p:cNvPr id="3" name="Content Placeholder 2"/>
          <p:cNvSpPr>
            <a:spLocks noGrp="1"/>
          </p:cNvSpPr>
          <p:nvPr>
            <p:ph idx="1"/>
          </p:nvPr>
        </p:nvSpPr>
        <p:spPr/>
        <p:txBody>
          <a:bodyPr>
            <a:normAutofit lnSpcReduction="10000"/>
          </a:bodyPr>
          <a:lstStyle/>
          <a:p>
            <a:r>
              <a:rPr lang="en-US" sz="4800" b="1" dirty="0">
                <a:solidFill>
                  <a:srgbClr val="002060"/>
                </a:solidFill>
              </a:rPr>
              <a:t>Passion/drive</a:t>
            </a:r>
          </a:p>
          <a:p>
            <a:r>
              <a:rPr lang="en-US" sz="4800" b="1" dirty="0">
                <a:solidFill>
                  <a:srgbClr val="002060"/>
                </a:solidFill>
              </a:rPr>
              <a:t>Perspective</a:t>
            </a:r>
          </a:p>
          <a:p>
            <a:r>
              <a:rPr lang="en-US" sz="4800" b="1" dirty="0">
                <a:solidFill>
                  <a:srgbClr val="002060"/>
                </a:solidFill>
              </a:rPr>
              <a:t>Knowledge</a:t>
            </a:r>
          </a:p>
          <a:p>
            <a:r>
              <a:rPr lang="en-US" sz="4800" b="1" dirty="0">
                <a:solidFill>
                  <a:srgbClr val="002060"/>
                </a:solidFill>
              </a:rPr>
              <a:t>Integrity</a:t>
            </a:r>
          </a:p>
          <a:p>
            <a:r>
              <a:rPr lang="en-US" sz="4800" b="1" dirty="0">
                <a:solidFill>
                  <a:srgbClr val="002060"/>
                </a:solidFill>
              </a:rPr>
              <a:t>Caring</a:t>
            </a:r>
          </a:p>
          <a:p>
            <a:r>
              <a:rPr lang="en-US" sz="4800" b="1" dirty="0">
                <a:solidFill>
                  <a:srgbClr val="002060"/>
                </a:solidFill>
              </a:rPr>
              <a:t>People</a:t>
            </a:r>
          </a:p>
          <a:p>
            <a:r>
              <a:rPr lang="en-US" sz="4800" b="1" dirty="0">
                <a:solidFill>
                  <a:srgbClr val="002060"/>
                </a:solidFill>
              </a:rPr>
              <a:t>Culture</a:t>
            </a:r>
          </a:p>
          <a:p>
            <a:pPr>
              <a:buNone/>
            </a:pPr>
            <a:endParaRPr lang="en-US" sz="4800" b="1" dirty="0">
              <a:solidFill>
                <a:srgbClr val="002060"/>
              </a:solidFill>
            </a:endParaRP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195</a:t>
            </a:fld>
            <a:endParaRPr lang="en-US" dirty="0"/>
          </a:p>
        </p:txBody>
      </p:sp>
      <p:pic>
        <p:nvPicPr>
          <p:cNvPr id="190466" name="Picture 2" descr="C:\Users\Owner\AppData\Local\Microsoft\Windows\Temporary Internet Files\Content.IE5\CWZB2T6H\MP900316412[1].jpg"/>
          <p:cNvPicPr>
            <a:picLocks noChangeAspect="1" noChangeArrowheads="1"/>
          </p:cNvPicPr>
          <p:nvPr/>
        </p:nvPicPr>
        <p:blipFill>
          <a:blip r:embed="rId2" cstate="print"/>
          <a:srcRect/>
          <a:stretch>
            <a:fillRect/>
          </a:stretch>
        </p:blipFill>
        <p:spPr bwMode="auto">
          <a:xfrm>
            <a:off x="3429000" y="4495800"/>
            <a:ext cx="3048000" cy="2087880"/>
          </a:xfrm>
          <a:prstGeom prst="rect">
            <a:avLst/>
          </a:prstGeom>
          <a:ln>
            <a:noFill/>
          </a:ln>
          <a:effectLst>
            <a:softEdge rad="112500"/>
          </a:effec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chemeClr val="accent2">
                    <a:lumMod val="75000"/>
                  </a:schemeClr>
                </a:solidFill>
              </a:rPr>
              <a:t>My Fortune Cookie</a:t>
            </a:r>
          </a:p>
        </p:txBody>
      </p:sp>
      <p:sp>
        <p:nvSpPr>
          <p:cNvPr id="3" name="Content Placeholder 2"/>
          <p:cNvSpPr>
            <a:spLocks noGrp="1"/>
          </p:cNvSpPr>
          <p:nvPr>
            <p:ph idx="1"/>
          </p:nvPr>
        </p:nvSpPr>
        <p:spPr>
          <a:xfrm>
            <a:off x="0" y="1752600"/>
            <a:ext cx="6858000" cy="6034617"/>
          </a:xfrm>
        </p:spPr>
        <p:txBody>
          <a:bodyPr/>
          <a:lstStyle/>
          <a:p>
            <a:pPr algn="ctr">
              <a:buNone/>
            </a:pPr>
            <a:r>
              <a:rPr lang="en-US" sz="4000" b="1" dirty="0">
                <a:solidFill>
                  <a:srgbClr val="0070C0"/>
                </a:solidFill>
              </a:rPr>
              <a:t>I have a fortune from 25 years ago that still sits on my desk.  It says: </a:t>
            </a:r>
          </a:p>
          <a:p>
            <a:pPr algn="ctr">
              <a:buNone/>
            </a:pPr>
            <a:endParaRPr lang="en-US" sz="2000" dirty="0"/>
          </a:p>
          <a:p>
            <a:pPr algn="ctr">
              <a:buNone/>
            </a:pPr>
            <a:r>
              <a:rPr lang="en-US" sz="4000" b="1" dirty="0">
                <a:solidFill>
                  <a:srgbClr val="002060"/>
                </a:solidFill>
              </a:rPr>
              <a:t>“Depart not from the path which fate has assigned you.”</a:t>
            </a:r>
          </a:p>
        </p:txBody>
      </p:sp>
      <p:pic>
        <p:nvPicPr>
          <p:cNvPr id="35842" name="Picture 2" descr="C:\Users\Owner\AppData\Local\Microsoft\Windows\Temporary Internet Files\Content.IE5\244A91JR\MC900064970[1].wmf"/>
          <p:cNvPicPr>
            <a:picLocks noChangeAspect="1" noChangeArrowheads="1"/>
          </p:cNvPicPr>
          <p:nvPr/>
        </p:nvPicPr>
        <p:blipFill>
          <a:blip r:embed="rId2" cstate="print"/>
          <a:srcRect/>
          <a:stretch>
            <a:fillRect/>
          </a:stretch>
        </p:blipFill>
        <p:spPr bwMode="auto">
          <a:xfrm>
            <a:off x="2362200" y="5638800"/>
            <a:ext cx="2441714" cy="2362200"/>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196</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6172200" cy="3810000"/>
          </a:xfrm>
        </p:spPr>
        <p:txBody>
          <a:bodyPr>
            <a:normAutofit/>
          </a:bodyPr>
          <a:lstStyle/>
          <a:p>
            <a:r>
              <a:rPr lang="en-US" sz="4800" b="1" dirty="0">
                <a:solidFill>
                  <a:schemeClr val="accent2">
                    <a:lumMod val="75000"/>
                  </a:schemeClr>
                </a:solidFill>
                <a:latin typeface="+mn-lt"/>
              </a:rPr>
              <a:t>I wish you the </a:t>
            </a:r>
            <a:r>
              <a:rPr lang="en-US" sz="4800" b="1" u="sng" dirty="0">
                <a:solidFill>
                  <a:schemeClr val="accent2">
                    <a:lumMod val="75000"/>
                  </a:schemeClr>
                </a:solidFill>
                <a:latin typeface="+mn-lt"/>
              </a:rPr>
              <a:t>very</a:t>
            </a:r>
            <a:r>
              <a:rPr lang="en-US" sz="4800" b="1" dirty="0">
                <a:solidFill>
                  <a:schemeClr val="accent2">
                    <a:lumMod val="75000"/>
                  </a:schemeClr>
                </a:solidFill>
                <a:latin typeface="+mn-lt"/>
              </a:rPr>
              <a:t> best in your </a:t>
            </a:r>
            <a:r>
              <a:rPr lang="en-US" sz="4800" b="1" dirty="0">
                <a:solidFill>
                  <a:schemeClr val="accent3">
                    <a:lumMod val="50000"/>
                  </a:schemeClr>
                </a:solidFill>
                <a:latin typeface="+mn-lt"/>
              </a:rPr>
              <a:t>“assembly”</a:t>
            </a:r>
            <a:br>
              <a:rPr lang="en-US" sz="4800" dirty="0">
                <a:latin typeface="+mn-lt"/>
              </a:rPr>
            </a:br>
            <a:r>
              <a:rPr lang="en-US" sz="4800" b="1" dirty="0">
                <a:solidFill>
                  <a:srgbClr val="002060"/>
                </a:solidFill>
              </a:rPr>
              <a:t>(on the path which fate has assigned </a:t>
            </a:r>
            <a:r>
              <a:rPr lang="en-US" sz="4800" b="1" i="1" u="sng" dirty="0">
                <a:solidFill>
                  <a:srgbClr val="002060"/>
                </a:solidFill>
              </a:rPr>
              <a:t>you</a:t>
            </a:r>
            <a:r>
              <a:rPr lang="en-US" sz="4800" b="1" dirty="0">
                <a:solidFill>
                  <a:srgbClr val="002060"/>
                </a:solidFill>
              </a:rPr>
              <a:t>)</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197</a:t>
            </a:fld>
            <a:endParaRPr lang="en-US" dirty="0"/>
          </a:p>
        </p:txBody>
      </p:sp>
      <p:pic>
        <p:nvPicPr>
          <p:cNvPr id="6" name="Content Placeholder 5" descr="https://encrypted-tbn0.gstatic.com/images?q=tbn:ANd9GcS_0-rhNSAJIMbkqXAyW9RFxSHvro0iP3TFwTolaRVp5JLBkDec"/>
          <p:cNvPicPr>
            <a:picLocks noGrp="1"/>
          </p:cNvPicPr>
          <p:nvPr>
            <p:ph idx="1"/>
          </p:nvPr>
        </p:nvPicPr>
        <p:blipFill>
          <a:blip r:embed="rId2" cstate="print"/>
          <a:srcRect/>
          <a:stretch>
            <a:fillRect/>
          </a:stretch>
        </p:blipFill>
        <p:spPr bwMode="auto">
          <a:xfrm>
            <a:off x="1447800" y="4267200"/>
            <a:ext cx="3886200" cy="3276600"/>
          </a:xfrm>
          <a:prstGeom prst="rect">
            <a:avLst/>
          </a:prstGeom>
          <a:noFill/>
          <a:ln w="9525">
            <a:noFill/>
            <a:miter lim="800000"/>
            <a:headEnd/>
            <a:tailEnd/>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6248400" cy="7315200"/>
          </a:xfrm>
        </p:spPr>
        <p:txBody>
          <a:bodyPr>
            <a:normAutofit/>
          </a:bodyPr>
          <a:lstStyle/>
          <a:p>
            <a:pPr algn="ctr">
              <a:buNone/>
            </a:pPr>
            <a:r>
              <a:rPr lang="en-US" sz="7200" b="1" dirty="0">
                <a:solidFill>
                  <a:schemeClr val="accent2">
                    <a:lumMod val="75000"/>
                  </a:schemeClr>
                </a:solidFill>
                <a:latin typeface="Mistral" pitchFamily="66" charset="0"/>
              </a:rPr>
              <a:t> </a:t>
            </a:r>
          </a:p>
          <a:p>
            <a:pPr algn="ctr">
              <a:buNone/>
            </a:pPr>
            <a:r>
              <a:rPr lang="en-US" sz="7200" b="1" dirty="0">
                <a:solidFill>
                  <a:schemeClr val="accent2">
                    <a:lumMod val="75000"/>
                  </a:schemeClr>
                </a:solidFill>
                <a:latin typeface="Andalus" pitchFamily="18" charset="-78"/>
                <a:cs typeface="Andalus" pitchFamily="18" charset="-78"/>
              </a:rPr>
              <a:t>Thank you! </a:t>
            </a:r>
          </a:p>
          <a:p>
            <a:endParaRPr lang="en-US" dirty="0"/>
          </a:p>
          <a:p>
            <a:pPr algn="ctr">
              <a:buNone/>
            </a:pPr>
            <a:r>
              <a:rPr lang="en-US" b="1" i="1" dirty="0">
                <a:solidFill>
                  <a:srgbClr val="002060"/>
                </a:solidFill>
                <a:latin typeface="Bradley Hand ITC" pitchFamily="66" charset="0"/>
              </a:rPr>
              <a:t>Don Heidary</a:t>
            </a:r>
          </a:p>
          <a:p>
            <a:pPr algn="ctr">
              <a:buNone/>
            </a:pPr>
            <a:r>
              <a:rPr lang="en-US" sz="2200" b="1" dirty="0">
                <a:solidFill>
                  <a:schemeClr val="tx1">
                    <a:lumMod val="65000"/>
                    <a:lumOff val="35000"/>
                  </a:schemeClr>
                </a:solidFill>
              </a:rPr>
              <a:t>Orinda Aquatics</a:t>
            </a:r>
          </a:p>
          <a:p>
            <a:pPr algn="ctr">
              <a:buNone/>
            </a:pPr>
            <a:r>
              <a:rPr lang="en-US" sz="2200" b="1" dirty="0">
                <a:solidFill>
                  <a:schemeClr val="tx1">
                    <a:lumMod val="65000"/>
                    <a:lumOff val="35000"/>
                  </a:schemeClr>
                </a:solidFill>
              </a:rPr>
              <a:t>OrindaAquatics.org</a:t>
            </a:r>
          </a:p>
          <a:p>
            <a:pPr algn="ctr">
              <a:buNone/>
            </a:pPr>
            <a:r>
              <a:rPr lang="en-US" sz="2200" b="1" dirty="0">
                <a:solidFill>
                  <a:schemeClr val="tx1">
                    <a:lumMod val="65000"/>
                    <a:lumOff val="35000"/>
                  </a:schemeClr>
                </a:solidFill>
                <a:hlinkClick r:id="rId2"/>
              </a:rPr>
              <a:t>OAswimcoach@aol.com</a:t>
            </a:r>
            <a:endParaRPr lang="en-US" sz="2200" b="1"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0AC4F74F-622A-4FC0-843B-D3A315D45B90}" type="slidenum">
              <a:rPr lang="en-US" smtClean="0"/>
              <a:pPr/>
              <a:t>198</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0"/>
            <a:ext cx="6172200" cy="1295400"/>
          </a:xfrm>
        </p:spPr>
        <p:txBody>
          <a:bodyPr>
            <a:noAutofit/>
          </a:bodyPr>
          <a:lstStyle/>
          <a:p>
            <a:r>
              <a:rPr lang="en-US" sz="7200" b="1" dirty="0">
                <a:solidFill>
                  <a:schemeClr val="accent2">
                    <a:lumMod val="75000"/>
                  </a:schemeClr>
                </a:solidFill>
                <a:latin typeface="Andalus" pitchFamily="18" charset="-78"/>
                <a:cs typeface="Andalus" pitchFamily="18" charset="-78"/>
              </a:rPr>
              <a:t>Questions?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199</a:t>
            </a:fld>
            <a:endParaRPr lang="en-US" dirty="0"/>
          </a:p>
        </p:txBody>
      </p:sp>
      <p:sp>
        <p:nvSpPr>
          <p:cNvPr id="6" name="Footer Placeholder 5"/>
          <p:cNvSpPr>
            <a:spLocks noGrp="1"/>
          </p:cNvSpPr>
          <p:nvPr>
            <p:ph type="ftr" sz="quarter" idx="11"/>
          </p:nvPr>
        </p:nvSpPr>
        <p:spPr/>
        <p:txBody>
          <a:bodyPr/>
          <a:lstStyle/>
          <a:p>
            <a:r>
              <a:rPr lang="en-US" dirty="0"/>
              <a:t>Orinda Aquatics</a:t>
            </a:r>
          </a:p>
        </p:txBody>
      </p:sp>
      <p:pic>
        <p:nvPicPr>
          <p:cNvPr id="1026" name="Picture 2" descr="C:\Users\Owner\AppData\Local\Microsoft\Windows\Temporary Internet Files\Content.IE5\IZIXJUXH\MC900434411[1].wmf"/>
          <p:cNvPicPr>
            <a:picLocks noChangeAspect="1" noChangeArrowheads="1"/>
          </p:cNvPicPr>
          <p:nvPr/>
        </p:nvPicPr>
        <p:blipFill>
          <a:blip r:embed="rId2" cstate="print"/>
          <a:srcRect/>
          <a:stretch>
            <a:fillRect/>
          </a:stretch>
        </p:blipFill>
        <p:spPr bwMode="auto">
          <a:xfrm>
            <a:off x="1828800" y="3200400"/>
            <a:ext cx="2946400" cy="33147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6172200" cy="6034617"/>
          </a:xfrm>
        </p:spPr>
        <p:txBody>
          <a:bodyPr>
            <a:normAutofit/>
          </a:bodyPr>
          <a:lstStyle/>
          <a:p>
            <a:pPr algn="ctr">
              <a:buNone/>
            </a:pPr>
            <a:endParaRPr lang="en-US" sz="5000" b="1" i="1" dirty="0">
              <a:solidFill>
                <a:schemeClr val="accent2">
                  <a:lumMod val="75000"/>
                </a:schemeClr>
              </a:solidFill>
            </a:endParaRPr>
          </a:p>
          <a:p>
            <a:pPr algn="ctr">
              <a:buNone/>
            </a:pPr>
            <a:r>
              <a:rPr lang="en-US" sz="4000" b="1" i="1" dirty="0">
                <a:solidFill>
                  <a:srgbClr val="C00000"/>
                </a:solidFill>
                <a:latin typeface="AR BERKLEY"/>
              </a:rPr>
              <a:t>…</a:t>
            </a:r>
            <a:r>
              <a:rPr lang="en-US" sz="4000" b="1" dirty="0">
                <a:solidFill>
                  <a:srgbClr val="C00000"/>
                </a:solidFill>
                <a:latin typeface="AR BERKLEY"/>
              </a:rPr>
              <a:t>to a puzzling concept</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2</a:t>
            </a:fld>
            <a:endParaRPr lang="en-US" dirty="0"/>
          </a:p>
        </p:txBody>
      </p:sp>
      <p:pic>
        <p:nvPicPr>
          <p:cNvPr id="6" name="Content Placeholder 3" descr="https://encrypted-tbn3.gstatic.com/images?q=tbn:ANd9GcTTIlD_J3IMDiKOA4iIxDqDQUPwpRsfLPijTItbL8604RKsMnxjiQ"/>
          <p:cNvPicPr>
            <a:picLocks/>
          </p:cNvPicPr>
          <p:nvPr/>
        </p:nvPicPr>
        <p:blipFill>
          <a:blip r:embed="rId2" cstate="print"/>
          <a:srcRect/>
          <a:stretch>
            <a:fillRect/>
          </a:stretch>
        </p:blipFill>
        <p:spPr bwMode="auto">
          <a:xfrm>
            <a:off x="1143000" y="2743200"/>
            <a:ext cx="4876800" cy="3657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05416"/>
          </a:xfrm>
        </p:spPr>
        <p:txBody>
          <a:bodyPr>
            <a:noAutofit/>
          </a:bodyPr>
          <a:lstStyle/>
          <a:p>
            <a:br>
              <a:rPr lang="en-US" sz="3600" b="1" i="1" dirty="0">
                <a:solidFill>
                  <a:schemeClr val="accent2">
                    <a:lumMod val="75000"/>
                  </a:schemeClr>
                </a:solidFill>
                <a:latin typeface="Bookman Old Style" pitchFamily="18" charset="0"/>
              </a:rPr>
            </a:br>
            <a:r>
              <a:rPr lang="en-US" b="1" dirty="0">
                <a:solidFill>
                  <a:schemeClr val="accent2">
                    <a:lumMod val="75000"/>
                  </a:schemeClr>
                </a:solidFill>
                <a:latin typeface="+mn-lt"/>
              </a:rPr>
              <a:t>A question for you...</a:t>
            </a:r>
            <a:br>
              <a:rPr lang="en-US" b="1" dirty="0">
                <a:solidFill>
                  <a:schemeClr val="accent2">
                    <a:lumMod val="75000"/>
                  </a:schemeClr>
                </a:solidFill>
                <a:latin typeface="+mn-lt"/>
              </a:rPr>
            </a:br>
            <a:endParaRPr lang="en-US" b="1" dirty="0">
              <a:solidFill>
                <a:schemeClr val="accent2">
                  <a:lumMod val="75000"/>
                </a:schemeClr>
              </a:solidFill>
              <a:latin typeface="+mn-lt"/>
            </a:endParaRPr>
          </a:p>
        </p:txBody>
      </p:sp>
      <p:sp>
        <p:nvSpPr>
          <p:cNvPr id="3" name="Content Placeholder 2"/>
          <p:cNvSpPr>
            <a:spLocks noGrp="1"/>
          </p:cNvSpPr>
          <p:nvPr>
            <p:ph idx="1"/>
          </p:nvPr>
        </p:nvSpPr>
        <p:spPr>
          <a:xfrm>
            <a:off x="304800" y="1447800"/>
            <a:ext cx="6172200" cy="6034617"/>
          </a:xfrm>
        </p:spPr>
        <p:txBody>
          <a:bodyPr>
            <a:normAutofit fontScale="77500" lnSpcReduction="20000"/>
          </a:bodyPr>
          <a:lstStyle/>
          <a:p>
            <a:pPr>
              <a:buNone/>
            </a:pPr>
            <a:r>
              <a:rPr lang="en-US" sz="3600" b="1" i="1" dirty="0">
                <a:solidFill>
                  <a:schemeClr val="accent2">
                    <a:lumMod val="75000"/>
                  </a:schemeClr>
                </a:solidFill>
              </a:rPr>
              <a:t>If the same workout (and drills) was given to ten coaches…</a:t>
            </a:r>
            <a:endParaRPr lang="en-US" sz="3600" i="1" dirty="0">
              <a:solidFill>
                <a:schemeClr val="accent2">
                  <a:lumMod val="75000"/>
                </a:schemeClr>
              </a:solidFill>
            </a:endParaRPr>
          </a:p>
          <a:p>
            <a:pPr>
              <a:buNone/>
            </a:pPr>
            <a:r>
              <a:rPr lang="en-US" b="1" dirty="0"/>
              <a:t> </a:t>
            </a:r>
            <a:endParaRPr lang="en-US" dirty="0"/>
          </a:p>
          <a:p>
            <a:pPr lvl="0"/>
            <a:r>
              <a:rPr lang="en-US" b="1" dirty="0">
                <a:solidFill>
                  <a:srgbClr val="002060"/>
                </a:solidFill>
              </a:rPr>
              <a:t>Would there be ten different experiences?</a:t>
            </a:r>
            <a:endParaRPr lang="en-US" dirty="0">
              <a:solidFill>
                <a:srgbClr val="002060"/>
              </a:solidFill>
            </a:endParaRPr>
          </a:p>
          <a:p>
            <a:pPr lvl="0"/>
            <a:r>
              <a:rPr lang="en-US" b="1" dirty="0">
                <a:solidFill>
                  <a:srgbClr val="0070C0"/>
                </a:solidFill>
              </a:rPr>
              <a:t>How would the workouts differ in effectiveness?</a:t>
            </a:r>
            <a:endParaRPr lang="en-US" dirty="0">
              <a:solidFill>
                <a:srgbClr val="0070C0"/>
              </a:solidFill>
            </a:endParaRPr>
          </a:p>
          <a:p>
            <a:pPr lvl="0"/>
            <a:r>
              <a:rPr lang="en-US" b="1" dirty="0">
                <a:solidFill>
                  <a:srgbClr val="002060"/>
                </a:solidFill>
              </a:rPr>
              <a:t>How would the swimmers respond? Why?</a:t>
            </a:r>
            <a:endParaRPr lang="en-US" dirty="0">
              <a:solidFill>
                <a:srgbClr val="002060"/>
              </a:solidFill>
            </a:endParaRPr>
          </a:p>
          <a:p>
            <a:pPr lvl="0"/>
            <a:r>
              <a:rPr lang="en-US" b="1" dirty="0">
                <a:solidFill>
                  <a:srgbClr val="0070C0"/>
                </a:solidFill>
              </a:rPr>
              <a:t>What if you did that for a month? A season? A career?</a:t>
            </a:r>
          </a:p>
          <a:p>
            <a:pPr lvl="0"/>
            <a:r>
              <a:rPr lang="en-US" b="1" dirty="0">
                <a:solidFill>
                  <a:srgbClr val="002060"/>
                </a:solidFill>
              </a:rPr>
              <a:t>Is it possible that with the same information, some will achieve greatness and other will languish or quit?</a:t>
            </a:r>
            <a:endParaRPr lang="en-US" dirty="0">
              <a:solidFill>
                <a:srgbClr val="002060"/>
              </a:solidFill>
            </a:endParaRPr>
          </a:p>
          <a:p>
            <a:pPr>
              <a:buNone/>
            </a:pPr>
            <a:r>
              <a:rPr lang="en-US" b="1" dirty="0"/>
              <a:t> </a:t>
            </a:r>
            <a:endParaRPr lang="en-US" dirty="0"/>
          </a:p>
          <a:p>
            <a:pPr lvl="0"/>
            <a:r>
              <a:rPr lang="en-US" b="1" dirty="0">
                <a:solidFill>
                  <a:srgbClr val="0070C0"/>
                </a:solidFill>
              </a:rPr>
              <a:t>What lies behind the “numbers”, the set?</a:t>
            </a:r>
            <a:endParaRPr lang="en-US" dirty="0">
              <a:solidFill>
                <a:srgbClr val="0070C0"/>
              </a:solidFill>
            </a:endParaRPr>
          </a:p>
          <a:p>
            <a:pPr>
              <a:buNone/>
            </a:pPr>
            <a:endParaRPr lang="en-US" dirty="0"/>
          </a:p>
        </p:txBody>
      </p:sp>
      <p:pic>
        <p:nvPicPr>
          <p:cNvPr id="4098" name="Picture 2" descr="C:\Users\Owner\AppData\Local\Microsoft\Windows\Temporary Internet Files\Content.IE5\IJU9FQFJ\MC900441523[1].wmf"/>
          <p:cNvPicPr>
            <a:picLocks noChangeAspect="1" noChangeArrowheads="1"/>
          </p:cNvPicPr>
          <p:nvPr/>
        </p:nvPicPr>
        <p:blipFill>
          <a:blip r:embed="rId2" cstate="print"/>
          <a:srcRect/>
          <a:stretch>
            <a:fillRect/>
          </a:stretch>
        </p:blipFill>
        <p:spPr bwMode="auto">
          <a:xfrm>
            <a:off x="2209800" y="6553200"/>
            <a:ext cx="2319262" cy="1981200"/>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20</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29216"/>
          </a:xfrm>
        </p:spPr>
        <p:txBody>
          <a:bodyPr/>
          <a:lstStyle/>
          <a:p>
            <a:pPr algn="l"/>
            <a:r>
              <a:rPr lang="en-US" b="1" dirty="0">
                <a:solidFill>
                  <a:schemeClr val="accent2">
                    <a:lumMod val="75000"/>
                  </a:schemeClr>
                </a:solidFill>
                <a:latin typeface="+mn-lt"/>
              </a:rPr>
              <a:t>Notes/To-do:</a:t>
            </a:r>
          </a:p>
        </p:txBody>
      </p:sp>
      <p:sp>
        <p:nvSpPr>
          <p:cNvPr id="3" name="Content Placeholder 2"/>
          <p:cNvSpPr>
            <a:spLocks noGrp="1"/>
          </p:cNvSpPr>
          <p:nvPr>
            <p:ph idx="1"/>
          </p:nvPr>
        </p:nvSpPr>
        <p:spPr>
          <a:xfrm>
            <a:off x="304800" y="1219200"/>
            <a:ext cx="6172200" cy="7315200"/>
          </a:xfrm>
          <a:blipFill>
            <a:blip r:embed="rId2" cstate="print"/>
            <a:tile tx="0" ty="0" sx="100000" sy="100000" flip="none" algn="tl"/>
          </a:blipFill>
        </p:spPr>
        <p:txBody>
          <a:bodyPr/>
          <a:lstStyle/>
          <a:p>
            <a:pPr>
              <a:buNone/>
            </a:pPr>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200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05416"/>
          </a:xfrm>
        </p:spPr>
        <p:txBody>
          <a:bodyPr>
            <a:normAutofit/>
          </a:bodyPr>
          <a:lstStyle/>
          <a:p>
            <a:r>
              <a:rPr lang="en-US" sz="4000" b="1" dirty="0">
                <a:solidFill>
                  <a:schemeClr val="accent2">
                    <a:lumMod val="75000"/>
                  </a:schemeClr>
                </a:solidFill>
                <a:latin typeface="+mn-lt"/>
              </a:rPr>
              <a:t>Another Question?</a:t>
            </a:r>
          </a:p>
        </p:txBody>
      </p:sp>
      <p:sp>
        <p:nvSpPr>
          <p:cNvPr id="3" name="Content Placeholder 2"/>
          <p:cNvSpPr>
            <a:spLocks noGrp="1"/>
          </p:cNvSpPr>
          <p:nvPr>
            <p:ph idx="1"/>
          </p:nvPr>
        </p:nvSpPr>
        <p:spPr>
          <a:xfrm>
            <a:off x="304800" y="1295400"/>
            <a:ext cx="6172200" cy="6034617"/>
          </a:xfrm>
        </p:spPr>
        <p:txBody>
          <a:bodyPr>
            <a:normAutofit/>
          </a:bodyPr>
          <a:lstStyle/>
          <a:p>
            <a:pPr algn="ctr">
              <a:buNone/>
            </a:pPr>
            <a:r>
              <a:rPr lang="en-US" sz="3600" b="1" i="1" dirty="0">
                <a:solidFill>
                  <a:srgbClr val="002060"/>
                </a:solidFill>
              </a:rPr>
              <a:t>If </a:t>
            </a:r>
            <a:r>
              <a:rPr lang="en-US" sz="3600" b="1" i="1" u="sng" dirty="0">
                <a:solidFill>
                  <a:srgbClr val="002060"/>
                </a:solidFill>
              </a:rPr>
              <a:t>you</a:t>
            </a:r>
            <a:r>
              <a:rPr lang="en-US" sz="3600" b="1" i="1" dirty="0">
                <a:solidFill>
                  <a:srgbClr val="002060"/>
                </a:solidFill>
              </a:rPr>
              <a:t> had the </a:t>
            </a:r>
            <a:r>
              <a:rPr lang="en-US" sz="3600" b="1" i="1" u="sng" dirty="0">
                <a:solidFill>
                  <a:srgbClr val="002060"/>
                </a:solidFill>
              </a:rPr>
              <a:t>best </a:t>
            </a:r>
            <a:r>
              <a:rPr lang="en-US" sz="3600" b="1" i="1" dirty="0">
                <a:solidFill>
                  <a:srgbClr val="002060"/>
                </a:solidFill>
              </a:rPr>
              <a:t>drills/technique and the </a:t>
            </a:r>
            <a:r>
              <a:rPr lang="en-US" sz="3600" b="1" i="1" u="sng" dirty="0">
                <a:solidFill>
                  <a:srgbClr val="002060"/>
                </a:solidFill>
              </a:rPr>
              <a:t>best</a:t>
            </a:r>
            <a:r>
              <a:rPr lang="en-US" sz="3600" b="1" i="1" dirty="0">
                <a:solidFill>
                  <a:srgbClr val="002060"/>
                </a:solidFill>
              </a:rPr>
              <a:t> training plan (of all 200 million) from Olympic coaches, would </a:t>
            </a:r>
            <a:r>
              <a:rPr lang="en-US" sz="3600" b="1" i="1" u="sng" dirty="0">
                <a:solidFill>
                  <a:srgbClr val="002060"/>
                </a:solidFill>
              </a:rPr>
              <a:t>you</a:t>
            </a:r>
            <a:r>
              <a:rPr lang="en-US" sz="3600" b="1" i="1" dirty="0">
                <a:solidFill>
                  <a:srgbClr val="002060"/>
                </a:solidFill>
              </a:rPr>
              <a:t> produce the best swimmers, or elite athletes?</a:t>
            </a:r>
          </a:p>
        </p:txBody>
      </p:sp>
      <p:pic>
        <p:nvPicPr>
          <p:cNvPr id="5" name="Picture 4" descr="IMG_0185.jpg"/>
          <p:cNvPicPr>
            <a:picLocks noChangeAspect="1"/>
          </p:cNvPicPr>
          <p:nvPr/>
        </p:nvPicPr>
        <p:blipFill>
          <a:blip r:embed="rId2" cstate="print"/>
          <a:stretch>
            <a:fillRect/>
          </a:stretch>
        </p:blipFill>
        <p:spPr>
          <a:xfrm>
            <a:off x="1295400" y="5257800"/>
            <a:ext cx="4267200" cy="2845715"/>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0AC4F74F-622A-4FC0-843B-D3A315D45B90}" type="slidenum">
              <a:rPr lang="en-US" smtClean="0"/>
              <a:pPr/>
              <a:t>21</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6172200" cy="7848600"/>
          </a:xfrm>
        </p:spPr>
        <p:txBody>
          <a:bodyPr>
            <a:normAutofit fontScale="90000"/>
          </a:bodyPr>
          <a:lstStyle/>
          <a:p>
            <a:br>
              <a:rPr lang="en-US" b="1" dirty="0">
                <a:solidFill>
                  <a:srgbClr val="0070C0"/>
                </a:solidFill>
              </a:rPr>
            </a:br>
            <a:br>
              <a:rPr lang="en-US" b="1" dirty="0">
                <a:solidFill>
                  <a:srgbClr val="0070C0"/>
                </a:solidFill>
              </a:rPr>
            </a:br>
            <a:r>
              <a:rPr lang="en-US" sz="10700" b="1" dirty="0">
                <a:solidFill>
                  <a:srgbClr val="0070C0"/>
                </a:solidFill>
              </a:rPr>
              <a:t>Cute kid!</a:t>
            </a:r>
            <a:br>
              <a:rPr lang="en-US" sz="6000" b="1" dirty="0">
                <a:solidFill>
                  <a:srgbClr val="0070C0"/>
                </a:solidFill>
              </a:rPr>
            </a:br>
            <a:br>
              <a:rPr lang="en-US" sz="6000" b="1" dirty="0">
                <a:solidFill>
                  <a:srgbClr val="0070C0"/>
                </a:solidFill>
              </a:rPr>
            </a:br>
            <a:br>
              <a:rPr lang="en-US" sz="6000" b="1" dirty="0">
                <a:solidFill>
                  <a:srgbClr val="0070C0"/>
                </a:solidFill>
              </a:rPr>
            </a:br>
            <a:br>
              <a:rPr lang="en-US" sz="6000" b="1" dirty="0">
                <a:solidFill>
                  <a:srgbClr val="0070C0"/>
                </a:solidFill>
              </a:rPr>
            </a:br>
            <a:r>
              <a:rPr lang="en-US" sz="6000" b="1" i="1" dirty="0">
                <a:solidFill>
                  <a:schemeClr val="accent2">
                    <a:lumMod val="75000"/>
                  </a:schemeClr>
                </a:solidFill>
              </a:rPr>
              <a:t> </a:t>
            </a:r>
            <a:br>
              <a:rPr lang="en-US" sz="6000" b="1" i="1" dirty="0">
                <a:solidFill>
                  <a:schemeClr val="accent2">
                    <a:lumMod val="75000"/>
                  </a:schemeClr>
                </a:solidFill>
              </a:rPr>
            </a:br>
            <a:br>
              <a:rPr lang="en-US" sz="6000" b="1" i="1" dirty="0">
                <a:solidFill>
                  <a:schemeClr val="accent2">
                    <a:lumMod val="75000"/>
                  </a:schemeClr>
                </a:solidFill>
              </a:rPr>
            </a:br>
            <a:br>
              <a:rPr lang="en-US" sz="6000" b="1" i="1" dirty="0">
                <a:solidFill>
                  <a:schemeClr val="accent2">
                    <a:lumMod val="75000"/>
                  </a:schemeClr>
                </a:solidFill>
              </a:rPr>
            </a:br>
            <a:r>
              <a:rPr lang="en-US" sz="6000" b="1" i="1" dirty="0">
                <a:solidFill>
                  <a:schemeClr val="accent2">
                    <a:lumMod val="75000"/>
                  </a:schemeClr>
                </a:solidFill>
              </a:rPr>
              <a:t>   </a:t>
            </a:r>
            <a:r>
              <a:rPr lang="en-US" sz="7300" b="1" i="1" dirty="0">
                <a:solidFill>
                  <a:schemeClr val="accent2">
                    <a:lumMod val="75000"/>
                  </a:schemeClr>
                </a:solidFill>
              </a:rPr>
              <a:t>What next?</a:t>
            </a:r>
            <a:r>
              <a:rPr lang="en-US" sz="7300" b="1" dirty="0">
                <a:solidFill>
                  <a:srgbClr val="0070C0"/>
                </a:solidFill>
              </a:rPr>
              <a:t> </a:t>
            </a:r>
            <a:br>
              <a:rPr lang="en-US" sz="7300" dirty="0">
                <a:solidFill>
                  <a:schemeClr val="accent2">
                    <a:lumMod val="75000"/>
                  </a:schemeClr>
                </a:solidFill>
              </a:rPr>
            </a:br>
            <a:endParaRPr lang="en-US" sz="7300" dirty="0">
              <a:solidFill>
                <a:schemeClr val="accent2">
                  <a:lumMod val="75000"/>
                </a:schemeClr>
              </a:solidFill>
            </a:endParaRPr>
          </a:p>
        </p:txBody>
      </p:sp>
      <p:pic>
        <p:nvPicPr>
          <p:cNvPr id="4" name="Content Placeholder 3" descr="C:\Users\Owner\Documents\My Documents\Orinda Aquatics\Banquet\Summer Social\2011\Chris Leon\Top.BMP.jpg"/>
          <p:cNvPicPr>
            <a:picLocks noGrp="1"/>
          </p:cNvPicPr>
          <p:nvPr>
            <p:ph idx="1"/>
          </p:nvPr>
        </p:nvPicPr>
        <p:blipFill>
          <a:blip r:embed="rId2" cstate="print"/>
          <a:srcRect/>
          <a:stretch>
            <a:fillRect/>
          </a:stretch>
        </p:blipFill>
        <p:spPr bwMode="auto">
          <a:xfrm>
            <a:off x="2057400" y="2362200"/>
            <a:ext cx="2667000" cy="4648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AC4F74F-622A-4FC0-843B-D3A315D45B90}" type="slidenum">
              <a:rPr lang="en-US" smtClean="0"/>
              <a:pPr/>
              <a:t>22</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812802"/>
            <a:ext cx="6172200" cy="7355417"/>
          </a:xfrm>
        </p:spPr>
        <p:txBody>
          <a:bodyPr>
            <a:normAutofit fontScale="77500" lnSpcReduction="20000"/>
          </a:bodyPr>
          <a:lstStyle/>
          <a:p>
            <a:pPr lvl="0"/>
            <a:r>
              <a:rPr lang="en-US" sz="3300" b="1" dirty="0">
                <a:solidFill>
                  <a:srgbClr val="002060"/>
                </a:solidFill>
              </a:rPr>
              <a:t>What does he want to get out of sports? fun, friends, success, life skills, scholarship, self-esteem, glory… </a:t>
            </a:r>
            <a:endParaRPr lang="en-US" sz="3300" dirty="0">
              <a:solidFill>
                <a:srgbClr val="002060"/>
              </a:solidFill>
            </a:endParaRPr>
          </a:p>
          <a:p>
            <a:pPr lvl="0"/>
            <a:r>
              <a:rPr lang="en-US" sz="3300" b="1" dirty="0">
                <a:solidFill>
                  <a:srgbClr val="0070C0"/>
                </a:solidFill>
              </a:rPr>
              <a:t>What do his parents want out of sports for him? </a:t>
            </a:r>
            <a:endParaRPr lang="en-US" sz="3300" dirty="0">
              <a:solidFill>
                <a:srgbClr val="0070C0"/>
              </a:solidFill>
            </a:endParaRPr>
          </a:p>
          <a:p>
            <a:pPr lvl="0"/>
            <a:r>
              <a:rPr lang="en-US" sz="3300" b="1" dirty="0">
                <a:solidFill>
                  <a:srgbClr val="002060"/>
                </a:solidFill>
              </a:rPr>
              <a:t>Who will he become as an athlete and as a person through sports? </a:t>
            </a:r>
            <a:endParaRPr lang="en-US" sz="3300" dirty="0">
              <a:solidFill>
                <a:srgbClr val="002060"/>
              </a:solidFill>
            </a:endParaRPr>
          </a:p>
          <a:p>
            <a:pPr lvl="1"/>
            <a:r>
              <a:rPr lang="en-US" sz="3300" b="1" dirty="0">
                <a:solidFill>
                  <a:schemeClr val="accent3">
                    <a:lumMod val="50000"/>
                  </a:schemeClr>
                </a:solidFill>
              </a:rPr>
              <a:t>A leader and role model?  </a:t>
            </a:r>
            <a:endParaRPr lang="en-US" sz="3300" dirty="0">
              <a:solidFill>
                <a:schemeClr val="accent3">
                  <a:lumMod val="50000"/>
                </a:schemeClr>
              </a:solidFill>
            </a:endParaRPr>
          </a:p>
          <a:p>
            <a:pPr lvl="1"/>
            <a:r>
              <a:rPr lang="en-US" sz="3300" b="1" dirty="0">
                <a:solidFill>
                  <a:schemeClr val="accent3">
                    <a:lumMod val="50000"/>
                  </a:schemeClr>
                </a:solidFill>
              </a:rPr>
              <a:t>Burned out, disconnected, or socially adrift</a:t>
            </a:r>
            <a:endParaRPr lang="en-US" sz="3300" dirty="0">
              <a:solidFill>
                <a:schemeClr val="accent3">
                  <a:lumMod val="50000"/>
                </a:schemeClr>
              </a:solidFill>
            </a:endParaRPr>
          </a:p>
          <a:p>
            <a:pPr lvl="0"/>
            <a:r>
              <a:rPr lang="en-US" sz="3300" b="1" dirty="0">
                <a:solidFill>
                  <a:srgbClr val="0070C0"/>
                </a:solidFill>
              </a:rPr>
              <a:t>Will he reach his true potential? When? How? How will you know?</a:t>
            </a:r>
            <a:endParaRPr lang="en-US" sz="3300" dirty="0">
              <a:solidFill>
                <a:srgbClr val="0070C0"/>
              </a:solidFill>
            </a:endParaRPr>
          </a:p>
          <a:p>
            <a:pPr lvl="0"/>
            <a:r>
              <a:rPr lang="en-US" sz="3300" b="1" dirty="0">
                <a:solidFill>
                  <a:srgbClr val="002060"/>
                </a:solidFill>
              </a:rPr>
              <a:t>Will he make your team better? Inspire others?</a:t>
            </a:r>
            <a:endParaRPr lang="en-US" sz="3300" dirty="0">
              <a:solidFill>
                <a:srgbClr val="002060"/>
              </a:solidFill>
            </a:endParaRPr>
          </a:p>
          <a:p>
            <a:pPr lvl="0"/>
            <a:r>
              <a:rPr lang="en-US" sz="3300" b="1" dirty="0">
                <a:solidFill>
                  <a:srgbClr val="0070C0"/>
                </a:solidFill>
              </a:rPr>
              <a:t>Will swimming make him a better person? </a:t>
            </a:r>
          </a:p>
          <a:p>
            <a:r>
              <a:rPr lang="en-US" sz="3300" b="1" dirty="0">
                <a:solidFill>
                  <a:srgbClr val="002060"/>
                </a:solidFill>
              </a:rPr>
              <a:t>Will he be competing five years from now? </a:t>
            </a:r>
            <a:endParaRPr lang="en-US" sz="3300" dirty="0">
              <a:solidFill>
                <a:srgbClr val="002060"/>
              </a:solidFill>
            </a:endParaRPr>
          </a:p>
          <a:p>
            <a:r>
              <a:rPr lang="en-US" sz="3300" b="1" dirty="0">
                <a:solidFill>
                  <a:srgbClr val="0070C0"/>
                </a:solidFill>
              </a:rPr>
              <a:t>What will he reflect on twenty years from now?</a:t>
            </a:r>
            <a:endParaRPr lang="en-US" sz="3300" dirty="0">
              <a:solidFill>
                <a:srgbClr val="0070C0"/>
              </a:solidFill>
            </a:endParaRPr>
          </a:p>
          <a:p>
            <a:pPr lvl="0"/>
            <a:endParaRPr lang="en-US" sz="1400" dirty="0">
              <a:solidFill>
                <a:srgbClr val="0070C0"/>
              </a:solidFill>
            </a:endParaRPr>
          </a:p>
          <a:p>
            <a:pPr>
              <a:buNone/>
            </a:pPr>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23</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6172200" cy="1930400"/>
          </a:xfrm>
        </p:spPr>
        <p:txBody>
          <a:bodyPr>
            <a:noAutofit/>
          </a:bodyPr>
          <a:lstStyle/>
          <a:p>
            <a:r>
              <a:rPr lang="en-US" b="1" dirty="0">
                <a:solidFill>
                  <a:schemeClr val="accent2">
                    <a:lumMod val="75000"/>
                  </a:schemeClr>
                </a:solidFill>
                <a:latin typeface="+mn-lt"/>
              </a:rPr>
              <a:t>Will his success depend on - talent, luck, yardage, or process?</a:t>
            </a:r>
            <a:br>
              <a:rPr lang="en-US" sz="3600" b="1" dirty="0">
                <a:latin typeface="Bookman Old Style" pitchFamily="18" charset="0"/>
              </a:rPr>
            </a:br>
            <a:endParaRPr lang="en-US" sz="3600" b="1" dirty="0">
              <a:latin typeface="Bookman Old Style" pitchFamily="18" charset="0"/>
            </a:endParaRPr>
          </a:p>
        </p:txBody>
      </p:sp>
      <p:pic>
        <p:nvPicPr>
          <p:cNvPr id="4" name="Content Placeholder 3" descr="C:\Users\Owner\AppData\Local\Microsoft\Windows\Temporary Internet Files\Content.IE5\KW4O3MV8\MC900059149[1].wmf"/>
          <p:cNvPicPr>
            <a:picLocks noGrp="1"/>
          </p:cNvPicPr>
          <p:nvPr>
            <p:ph idx="1"/>
          </p:nvPr>
        </p:nvPicPr>
        <p:blipFill>
          <a:blip r:embed="rId2" cstate="print"/>
          <a:srcRect/>
          <a:stretch>
            <a:fillRect/>
          </a:stretch>
        </p:blipFill>
        <p:spPr bwMode="auto">
          <a:xfrm>
            <a:off x="1066800" y="2438400"/>
            <a:ext cx="1905000" cy="2590800"/>
          </a:xfrm>
          <a:prstGeom prst="rect">
            <a:avLst/>
          </a:prstGeom>
          <a:noFill/>
          <a:ln w="9525">
            <a:noFill/>
            <a:miter lim="800000"/>
            <a:headEnd/>
            <a:tailEnd/>
          </a:ln>
        </p:spPr>
      </p:pic>
      <p:pic>
        <p:nvPicPr>
          <p:cNvPr id="5" name="Picture 4" descr="C:\Users\Owner\AppData\Local\Microsoft\Windows\Temporary Internet Files\Content.IE5\IF5MSU86\MC900290924[1].wmf"/>
          <p:cNvPicPr/>
          <p:nvPr/>
        </p:nvPicPr>
        <p:blipFill>
          <a:blip r:embed="rId3" cstate="print"/>
          <a:srcRect/>
          <a:stretch>
            <a:fillRect/>
          </a:stretch>
        </p:blipFill>
        <p:spPr bwMode="auto">
          <a:xfrm>
            <a:off x="3810000" y="2362200"/>
            <a:ext cx="1728788" cy="2438400"/>
          </a:xfrm>
          <a:prstGeom prst="rect">
            <a:avLst/>
          </a:prstGeom>
          <a:noFill/>
          <a:ln w="9525">
            <a:noFill/>
            <a:miter lim="800000"/>
            <a:headEnd/>
            <a:tailEnd/>
          </a:ln>
        </p:spPr>
      </p:pic>
      <p:pic>
        <p:nvPicPr>
          <p:cNvPr id="7" name="Picture 6" descr="C:\Users\Owner\AppData\Local\Microsoft\Windows\Temporary Internet Files\Content.IE5\O0T8JM9F\MP900185110[1].jpg"/>
          <p:cNvPicPr/>
          <p:nvPr/>
        </p:nvPicPr>
        <p:blipFill>
          <a:blip r:embed="rId4" cstate="print"/>
          <a:srcRect/>
          <a:stretch>
            <a:fillRect/>
          </a:stretch>
        </p:blipFill>
        <p:spPr bwMode="auto">
          <a:xfrm>
            <a:off x="3733800" y="5715000"/>
            <a:ext cx="2209800" cy="2405361"/>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0AC4F74F-622A-4FC0-843B-D3A315D45B90}" type="slidenum">
              <a:rPr lang="en-US" smtClean="0"/>
              <a:pPr/>
              <a:t>24</a:t>
            </a:fld>
            <a:endParaRPr lang="en-US" dirty="0"/>
          </a:p>
        </p:txBody>
      </p:sp>
      <p:sp>
        <p:nvSpPr>
          <p:cNvPr id="9" name="Footer Placeholder 8"/>
          <p:cNvSpPr>
            <a:spLocks noGrp="1"/>
          </p:cNvSpPr>
          <p:nvPr>
            <p:ph type="ftr" sz="quarter" idx="11"/>
          </p:nvPr>
        </p:nvSpPr>
        <p:spPr/>
        <p:txBody>
          <a:bodyPr/>
          <a:lstStyle/>
          <a:p>
            <a:r>
              <a:rPr lang="en-US" dirty="0"/>
              <a:t>Orinda Aquatics</a:t>
            </a:r>
          </a:p>
        </p:txBody>
      </p:sp>
      <p:pic>
        <p:nvPicPr>
          <p:cNvPr id="4102" name="Picture 6" descr="C:\Users\Owner\AppData\Local\Microsoft\Windows\Temporary Internet Files\Content.IE5\OD0AASI3\MC900444963[1].jpg"/>
          <p:cNvPicPr>
            <a:picLocks noChangeAspect="1" noChangeArrowheads="1"/>
          </p:cNvPicPr>
          <p:nvPr/>
        </p:nvPicPr>
        <p:blipFill>
          <a:blip r:embed="rId5" cstate="print"/>
          <a:srcRect/>
          <a:stretch>
            <a:fillRect/>
          </a:stretch>
        </p:blipFill>
        <p:spPr bwMode="auto">
          <a:xfrm>
            <a:off x="838200" y="5638800"/>
            <a:ext cx="1981200" cy="256558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6172200" cy="1524000"/>
          </a:xfrm>
        </p:spPr>
        <p:txBody>
          <a:bodyPr>
            <a:normAutofit/>
          </a:bodyPr>
          <a:lstStyle/>
          <a:p>
            <a:r>
              <a:rPr lang="en-US" sz="8800" b="1" dirty="0">
                <a:solidFill>
                  <a:schemeClr val="accent2">
                    <a:lumMod val="75000"/>
                  </a:schemeClr>
                </a:solidFill>
                <a:latin typeface="Andalus" pitchFamily="18" charset="-78"/>
                <a:cs typeface="Andalus" pitchFamily="18" charset="-78"/>
              </a:rPr>
              <a:t>The Puzzle</a:t>
            </a:r>
          </a:p>
        </p:txBody>
      </p:sp>
      <p:sp>
        <p:nvSpPr>
          <p:cNvPr id="8" name="Slide Number Placeholder 7"/>
          <p:cNvSpPr>
            <a:spLocks noGrp="1"/>
          </p:cNvSpPr>
          <p:nvPr>
            <p:ph type="sldNum" sz="quarter" idx="12"/>
          </p:nvPr>
        </p:nvSpPr>
        <p:spPr/>
        <p:txBody>
          <a:bodyPr/>
          <a:lstStyle/>
          <a:p>
            <a:fld id="{0AC4F74F-622A-4FC0-843B-D3A315D45B90}" type="slidenum">
              <a:rPr lang="en-US" smtClean="0"/>
              <a:pPr/>
              <a:t>25</a:t>
            </a:fld>
            <a:endParaRPr lang="en-US" dirty="0"/>
          </a:p>
        </p:txBody>
      </p:sp>
      <p:sp>
        <p:nvSpPr>
          <p:cNvPr id="9" name="Footer Placeholder 8"/>
          <p:cNvSpPr>
            <a:spLocks noGrp="1"/>
          </p:cNvSpPr>
          <p:nvPr>
            <p:ph type="ftr" sz="quarter" idx="11"/>
          </p:nvPr>
        </p:nvSpPr>
        <p:spPr/>
        <p:txBody>
          <a:bodyPr/>
          <a:lstStyle/>
          <a:p>
            <a:r>
              <a:rPr lang="en-US" dirty="0"/>
              <a:t>Orinda Aquatics</a:t>
            </a:r>
          </a:p>
        </p:txBody>
      </p:sp>
      <p:pic>
        <p:nvPicPr>
          <p:cNvPr id="158721" name="Picture 1" descr="C:\Users\Owner\AppData\Local\Microsoft\Windows\Temporary Internet Files\Content.IE5\UT6QP31W\MC900250055[1].wmf"/>
          <p:cNvPicPr>
            <a:picLocks noChangeAspect="1" noChangeArrowheads="1"/>
          </p:cNvPicPr>
          <p:nvPr/>
        </p:nvPicPr>
        <p:blipFill>
          <a:blip r:embed="rId2" cstate="print"/>
          <a:srcRect/>
          <a:stretch>
            <a:fillRect/>
          </a:stretch>
        </p:blipFill>
        <p:spPr bwMode="auto">
          <a:xfrm>
            <a:off x="1828800" y="2819400"/>
            <a:ext cx="3198136" cy="401598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812800"/>
            <a:ext cx="6591300" cy="1524000"/>
          </a:xfrm>
        </p:spPr>
        <p:txBody>
          <a:bodyPr>
            <a:noAutofit/>
          </a:bodyPr>
          <a:lstStyle/>
          <a:p>
            <a:br>
              <a:rPr lang="en-US" sz="6000" b="1" dirty="0">
                <a:solidFill>
                  <a:schemeClr val="accent2">
                    <a:lumMod val="75000"/>
                  </a:schemeClr>
                </a:solidFill>
                <a:latin typeface="Mistral" pitchFamily="66" charset="0"/>
              </a:rPr>
            </a:br>
            <a:r>
              <a:rPr lang="en-US" sz="5400" b="1" dirty="0">
                <a:solidFill>
                  <a:schemeClr val="accent2">
                    <a:lumMod val="75000"/>
                  </a:schemeClr>
                </a:solidFill>
                <a:latin typeface="+mn-lt"/>
              </a:rPr>
              <a:t>What </a:t>
            </a:r>
            <a:r>
              <a:rPr lang="en-US" sz="5400" b="1" u="sng" dirty="0">
                <a:solidFill>
                  <a:schemeClr val="accent2">
                    <a:lumMod val="75000"/>
                  </a:schemeClr>
                </a:solidFill>
                <a:latin typeface="+mn-lt"/>
              </a:rPr>
              <a:t>are</a:t>
            </a:r>
            <a:r>
              <a:rPr lang="en-US" sz="5400" b="1" dirty="0">
                <a:solidFill>
                  <a:schemeClr val="accent2">
                    <a:lumMod val="75000"/>
                  </a:schemeClr>
                </a:solidFill>
                <a:latin typeface="+mn-lt"/>
              </a:rPr>
              <a:t> the pieces of the age-group puzzle?</a:t>
            </a:r>
            <a:br>
              <a:rPr lang="en-US" sz="6000" dirty="0">
                <a:solidFill>
                  <a:schemeClr val="accent2">
                    <a:lumMod val="75000"/>
                  </a:schemeClr>
                </a:solidFill>
                <a:latin typeface="Mistral" pitchFamily="66" charset="0"/>
              </a:rPr>
            </a:br>
            <a:endParaRPr lang="en-US" sz="6000" dirty="0">
              <a:solidFill>
                <a:schemeClr val="accent2">
                  <a:lumMod val="75000"/>
                </a:schemeClr>
              </a:solidFill>
              <a:latin typeface="Mistral" pitchFamily="66" charset="0"/>
            </a:endParaRPr>
          </a:p>
        </p:txBody>
      </p:sp>
      <p:pic>
        <p:nvPicPr>
          <p:cNvPr id="4" name="Content Placeholder 3" descr="https://encrypted-tbn0.gstatic.com/images?q=tbn:ANd9GcQWL2K9TjTO4I0fUyC1YLrWtCEJyF_G6qGitjY-d5LP_ZLyVv57kg"/>
          <p:cNvPicPr>
            <a:picLocks noGrp="1"/>
          </p:cNvPicPr>
          <p:nvPr>
            <p:ph idx="1"/>
          </p:nvPr>
        </p:nvPicPr>
        <p:blipFill>
          <a:blip r:embed="rId2" cstate="print"/>
          <a:srcRect/>
          <a:stretch>
            <a:fillRect/>
          </a:stretch>
        </p:blipFill>
        <p:spPr bwMode="auto">
          <a:xfrm>
            <a:off x="1524000" y="3352800"/>
            <a:ext cx="3810000" cy="2667000"/>
          </a:xfrm>
          <a:prstGeom prst="rect">
            <a:avLst/>
          </a:prstGeom>
          <a:noFill/>
          <a:ln w="9525">
            <a:noFill/>
            <a:miter lim="800000"/>
            <a:headEnd/>
            <a:tailEnd/>
          </a:ln>
        </p:spPr>
      </p:pic>
      <p:sp>
        <p:nvSpPr>
          <p:cNvPr id="20481" name="Rectangle 1"/>
          <p:cNvSpPr>
            <a:spLocks noChangeArrowheads="1"/>
          </p:cNvSpPr>
          <p:nvPr/>
        </p:nvSpPr>
        <p:spPr bwMode="auto">
          <a:xfrm>
            <a:off x="152400" y="6705600"/>
            <a:ext cx="6572250" cy="646331"/>
          </a:xfrm>
          <a:prstGeom prst="rect">
            <a:avLst/>
          </a:prstGeom>
          <a:blipFill>
            <a:blip r:embed="rId3" cstate="prin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a:ln>
                  <a:noFill/>
                </a:ln>
                <a:solidFill>
                  <a:srgbClr val="002060"/>
                </a:solidFill>
                <a:effectLst/>
                <a:latin typeface="Bookman Old Style" pitchFamily="18" charset="0"/>
                <a:ea typeface="Calibri" pitchFamily="34" charset="0"/>
                <a:cs typeface="Times New Roman" pitchFamily="18" charset="0"/>
              </a:rPr>
              <a:t>Training?</a:t>
            </a:r>
            <a:r>
              <a:rPr lang="en-US" sz="3600" b="1" i="1" dirty="0">
                <a:solidFill>
                  <a:srgbClr val="002060"/>
                </a:solidFill>
                <a:latin typeface="Bookman Old Style" pitchFamily="18" charset="0"/>
                <a:ea typeface="Calibri" pitchFamily="34" charset="0"/>
                <a:cs typeface="Times New Roman" pitchFamily="18" charset="0"/>
              </a:rPr>
              <a:t>  </a:t>
            </a:r>
            <a:r>
              <a:rPr kumimoji="0" lang="en-US" sz="3600" b="1" i="1" u="none" strike="noStrike" cap="none" normalizeH="0" baseline="0" dirty="0">
                <a:ln>
                  <a:noFill/>
                </a:ln>
                <a:solidFill>
                  <a:srgbClr val="002060"/>
                </a:solidFill>
                <a:effectLst/>
                <a:latin typeface="Bookman Old Style" pitchFamily="18" charset="0"/>
                <a:ea typeface="Calibri" pitchFamily="34" charset="0"/>
                <a:cs typeface="Times New Roman" pitchFamily="18" charset="0"/>
              </a:rPr>
              <a:t>Technique?</a:t>
            </a:r>
            <a:endParaRPr kumimoji="0" lang="en-US" sz="1800" b="0" i="0" u="none" strike="noStrike" cap="none" normalizeH="0" baseline="0" dirty="0">
              <a:ln>
                <a:noFill/>
              </a:ln>
              <a:solidFill>
                <a:srgbClr val="002060"/>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AC4F74F-622A-4FC0-843B-D3A315D45B90}" type="slidenum">
              <a:rPr lang="en-US" smtClean="0"/>
              <a:pPr/>
              <a:t>26</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66184"/>
            <a:ext cx="5981700" cy="2275416"/>
          </a:xfrm>
        </p:spPr>
        <p:txBody>
          <a:bodyPr>
            <a:normAutofit/>
          </a:bodyPr>
          <a:lstStyle/>
          <a:p>
            <a:pPr algn="l"/>
            <a:r>
              <a:rPr lang="en-US" sz="2800" b="1" dirty="0">
                <a:solidFill>
                  <a:srgbClr val="002060"/>
                </a:solidFill>
              </a:rPr>
              <a:t>Focusing on one piece (or two) of the puzzle is analogous to focusing on a nice piece of furniture in a house with cracks in the foundation and a roof that leaks.</a:t>
            </a:r>
            <a:endParaRPr lang="en-US" sz="2800" dirty="0">
              <a:solidFill>
                <a:srgbClr val="002060"/>
              </a:solidFill>
            </a:endParaRPr>
          </a:p>
        </p:txBody>
      </p:sp>
      <p:sp>
        <p:nvSpPr>
          <p:cNvPr id="3" name="Content Placeholder 2"/>
          <p:cNvSpPr>
            <a:spLocks noGrp="1"/>
          </p:cNvSpPr>
          <p:nvPr>
            <p:ph idx="1"/>
          </p:nvPr>
        </p:nvSpPr>
        <p:spPr>
          <a:xfrm>
            <a:off x="304800" y="6629400"/>
            <a:ext cx="6172200" cy="1767417"/>
          </a:xfrm>
        </p:spPr>
        <p:txBody>
          <a:bodyPr>
            <a:normAutofit fontScale="77500" lnSpcReduction="20000"/>
          </a:bodyPr>
          <a:lstStyle/>
          <a:p>
            <a:pPr>
              <a:buNone/>
            </a:pPr>
            <a:r>
              <a:rPr lang="en-US" sz="3300" b="1" dirty="0">
                <a:solidFill>
                  <a:schemeClr val="accent2">
                    <a:lumMod val="75000"/>
                  </a:schemeClr>
                </a:solidFill>
                <a:latin typeface="+mj-lt"/>
              </a:rPr>
              <a:t>     What if there are </a:t>
            </a:r>
            <a:r>
              <a:rPr lang="en-US" sz="3300" b="1" u="sng" dirty="0">
                <a:solidFill>
                  <a:schemeClr val="accent2">
                    <a:lumMod val="75000"/>
                  </a:schemeClr>
                </a:solidFill>
                <a:latin typeface="+mj-lt"/>
              </a:rPr>
              <a:t>many</a:t>
            </a:r>
            <a:r>
              <a:rPr lang="en-US" sz="3300" b="1" dirty="0">
                <a:solidFill>
                  <a:schemeClr val="accent2">
                    <a:lumMod val="75000"/>
                  </a:schemeClr>
                </a:solidFill>
                <a:latin typeface="+mj-lt"/>
              </a:rPr>
              <a:t> pieces of this puzzle, and they </a:t>
            </a:r>
            <a:r>
              <a:rPr lang="en-US" sz="3300" b="1" u="sng" dirty="0">
                <a:solidFill>
                  <a:schemeClr val="accent2">
                    <a:lumMod val="75000"/>
                  </a:schemeClr>
                </a:solidFill>
                <a:latin typeface="+mj-lt"/>
              </a:rPr>
              <a:t>must fit together</a:t>
            </a:r>
            <a:r>
              <a:rPr lang="en-US" sz="3300" b="1" dirty="0">
                <a:solidFill>
                  <a:schemeClr val="accent2">
                    <a:lumMod val="75000"/>
                  </a:schemeClr>
                </a:solidFill>
                <a:latin typeface="+mj-lt"/>
              </a:rPr>
              <a:t>, and the “foundation” MUST BE strong to create and maintain lasting success?</a:t>
            </a:r>
          </a:p>
          <a:p>
            <a:pPr>
              <a:buNone/>
            </a:pPr>
            <a:r>
              <a:rPr lang="en-US" sz="3300" b="1" i="1" dirty="0">
                <a:solidFill>
                  <a:srgbClr val="7030A0"/>
                </a:solidFill>
                <a:latin typeface="+mj-lt"/>
              </a:rPr>
              <a:t>     And that the roof (culture) does not leak.</a:t>
            </a:r>
            <a:endParaRPr lang="en-US" sz="3300" i="1" dirty="0">
              <a:solidFill>
                <a:srgbClr val="7030A0"/>
              </a:solidFill>
              <a:latin typeface="+mj-lt"/>
            </a:endParaRPr>
          </a:p>
          <a:p>
            <a:pPr algn="ctr">
              <a:buNone/>
            </a:pPr>
            <a:endParaRPr lang="en-US" dirty="0">
              <a:solidFill>
                <a:schemeClr val="accent2">
                  <a:lumMod val="75000"/>
                </a:schemeClr>
              </a:solidFill>
            </a:endParaRPr>
          </a:p>
        </p:txBody>
      </p:sp>
      <p:pic>
        <p:nvPicPr>
          <p:cNvPr id="4" name="Picture 3" descr="C:\Users\Owner\AppData\Local\Microsoft\Windows\Temporary Internet Files\Content.IE5\KW4O3MV8\MC900056533[1].wmf"/>
          <p:cNvPicPr/>
          <p:nvPr/>
        </p:nvPicPr>
        <p:blipFill>
          <a:blip r:embed="rId2" cstate="print"/>
          <a:srcRect/>
          <a:stretch>
            <a:fillRect/>
          </a:stretch>
        </p:blipFill>
        <p:spPr bwMode="auto">
          <a:xfrm>
            <a:off x="1371600" y="2667000"/>
            <a:ext cx="3943350" cy="3657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AC4F74F-622A-4FC0-843B-D3A315D45B90}" type="slidenum">
              <a:rPr lang="en-US" smtClean="0"/>
              <a:pPr/>
              <a:t>27</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28</a:t>
            </a:fld>
            <a:endParaRPr lang="en-US" dirty="0"/>
          </a:p>
        </p:txBody>
      </p:sp>
      <p:sp>
        <p:nvSpPr>
          <p:cNvPr id="6" name="Rectangle 5"/>
          <p:cNvSpPr/>
          <p:nvPr/>
        </p:nvSpPr>
        <p:spPr>
          <a:xfrm>
            <a:off x="609600" y="1219200"/>
            <a:ext cx="5791200" cy="2862322"/>
          </a:xfrm>
          <a:prstGeom prst="rect">
            <a:avLst/>
          </a:prstGeom>
        </p:spPr>
        <p:txBody>
          <a:bodyPr wrap="square">
            <a:spAutoFit/>
          </a:bodyPr>
          <a:lstStyle/>
          <a:p>
            <a:pPr algn="ctr"/>
            <a:r>
              <a:rPr lang="en-US" sz="6000" b="1" dirty="0">
                <a:solidFill>
                  <a:schemeClr val="accent2">
                    <a:lumMod val="75000"/>
                  </a:schemeClr>
                </a:solidFill>
              </a:rPr>
              <a:t>What are some of the other pieces?</a:t>
            </a:r>
            <a:endParaRPr lang="en-US" sz="6000" dirty="0"/>
          </a:p>
        </p:txBody>
      </p:sp>
      <p:pic>
        <p:nvPicPr>
          <p:cNvPr id="7" name="Content Placeholder 6" descr="https://encrypted-tbn1.gstatic.com/images?q=tbn:ANd9GcTg_QFEuq-OWuzD_fgjR90I1B19JUU_BtPW2vAUWvUxbXZf4fLpOA"/>
          <p:cNvPicPr>
            <a:picLocks noGrp="1"/>
          </p:cNvPicPr>
          <p:nvPr>
            <p:ph idx="1"/>
          </p:nvPr>
        </p:nvPicPr>
        <p:blipFill>
          <a:blip r:embed="rId2" cstate="print"/>
          <a:srcRect/>
          <a:stretch>
            <a:fillRect/>
          </a:stretch>
        </p:blipFill>
        <p:spPr bwMode="auto">
          <a:xfrm>
            <a:off x="1905000" y="4114800"/>
            <a:ext cx="3305175" cy="32004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6184"/>
            <a:ext cx="6400800" cy="1081616"/>
          </a:xfrm>
        </p:spPr>
        <p:txBody>
          <a:bodyPr>
            <a:normAutofit/>
          </a:bodyPr>
          <a:lstStyle/>
          <a:p>
            <a:pPr algn="l"/>
            <a:r>
              <a:rPr lang="en-US" sz="4000" b="1" i="1" dirty="0">
                <a:solidFill>
                  <a:schemeClr val="accent2">
                    <a:lumMod val="75000"/>
                  </a:schemeClr>
                </a:solidFill>
                <a:latin typeface="+mn-lt"/>
              </a:rPr>
              <a:t>  We can start here…</a:t>
            </a:r>
          </a:p>
        </p:txBody>
      </p:sp>
      <p:sp>
        <p:nvSpPr>
          <p:cNvPr id="65537" name="Rectangle 1"/>
          <p:cNvSpPr>
            <a:spLocks noChangeArrowheads="1"/>
          </p:cNvSpPr>
          <p:nvPr/>
        </p:nvSpPr>
        <p:spPr bwMode="auto">
          <a:xfrm>
            <a:off x="533400" y="1828800"/>
            <a:ext cx="280035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Skill Development</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Race development</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Athletic maturity</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Perseverance</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Leadership orientation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Team Commitment </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Parent-swimmer relationships</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Dry land (fitness/strength)</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Injury prevention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Coaching philosophy</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Coaching continuity/fluidity </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Knowledge/competence</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Coaches (prior) experience</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Equipment</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Facility</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Group progression policy/criteria</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Academic focus</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Efficient training</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Fun/activities</a:t>
            </a:r>
            <a:r>
              <a:rPr kumimoji="0" lang="en-US" sz="1600" b="0" i="0" u="none" strike="noStrike" cap="none" normalizeH="0" baseline="0" dirty="0">
                <a:ln>
                  <a:noFill/>
                </a:ln>
                <a:solidFill>
                  <a:schemeClr val="tx1"/>
                </a:solidFill>
                <a:effectLst/>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n-US" sz="1600" b="1" dirty="0">
                <a:solidFill>
                  <a:srgbClr val="002060"/>
                </a:solidFill>
                <a:cs typeface="Arial" pitchFamily="34" charset="0"/>
              </a:rPr>
              <a:t>Ego management</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cs typeface="Arial" pitchFamily="34" charset="0"/>
              </a:rPr>
              <a:t>Board</a:t>
            </a:r>
          </a:p>
        </p:txBody>
      </p:sp>
      <p:sp>
        <p:nvSpPr>
          <p:cNvPr id="65538" name="Rectangle 2"/>
          <p:cNvSpPr>
            <a:spLocks noChangeArrowheads="1"/>
          </p:cNvSpPr>
          <p:nvPr/>
        </p:nvSpPr>
        <p:spPr bwMode="auto">
          <a:xfrm>
            <a:off x="3581400" y="1828800"/>
            <a:ext cx="28194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Time frame (horizon)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Compassion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Local Landscape (of competition)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Parent Education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Culture</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Integrity</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Discipline philosophy</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Workout presentation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Planning</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Goals setting process</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Coach relationship with Board</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Conflict awareness/resolution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Connection to kids</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Daily monitoring of activity (all)</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Swimmer interaction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Value creation</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Passion and perspective</a:t>
            </a:r>
            <a:endParaRPr kumimoji="0" lang="en-US"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Flexibility</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ea typeface="Calibri" pitchFamily="34" charset="0"/>
                <a:cs typeface="Times New Roman" pitchFamily="18" charset="0"/>
              </a:rPr>
              <a:t>Elite group success</a:t>
            </a:r>
            <a:r>
              <a:rPr kumimoji="0" lang="en-US" sz="1600" b="0" i="0" u="none" strike="noStrike" cap="none" normalizeH="0" baseline="0" dirty="0">
                <a:ln>
                  <a:noFill/>
                </a:ln>
                <a:solidFill>
                  <a:schemeClr val="tx1"/>
                </a:solidFill>
                <a:effectLst/>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lang="en-US" sz="1600" b="1" dirty="0">
                <a:solidFill>
                  <a:srgbClr val="002060"/>
                </a:solidFill>
                <a:cs typeface="Arial" pitchFamily="34" charset="0"/>
              </a:rPr>
              <a:t>Vision</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1" i="0" u="none" strike="noStrike" cap="none" normalizeH="0" baseline="0" dirty="0">
                <a:ln>
                  <a:noFill/>
                </a:ln>
                <a:solidFill>
                  <a:srgbClr val="002060"/>
                </a:solidFill>
                <a:effectLst/>
                <a:cs typeface="Arial" pitchFamily="34" charset="0"/>
              </a:rPr>
              <a:t>Financial</a:t>
            </a:r>
            <a:r>
              <a:rPr kumimoji="0" lang="en-US" sz="1600" b="1" i="0" u="none" strike="noStrike" cap="none" normalizeH="0" dirty="0">
                <a:ln>
                  <a:noFill/>
                </a:ln>
                <a:solidFill>
                  <a:srgbClr val="002060"/>
                </a:solidFill>
                <a:effectLst/>
                <a:cs typeface="Arial" pitchFamily="34" charset="0"/>
              </a:rPr>
              <a:t> position of team</a:t>
            </a:r>
            <a:endParaRPr kumimoji="0" lang="en-US" sz="1600" b="1" i="0" u="none" strike="noStrike" cap="none" normalizeH="0" baseline="0" dirty="0">
              <a:ln>
                <a:noFill/>
              </a:ln>
              <a:solidFill>
                <a:srgbClr val="00206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600" b="0" i="0" u="none" strike="noStrike" cap="none" normalizeH="0" baseline="0" dirty="0">
              <a:ln>
                <a:noFill/>
              </a:ln>
              <a:solidFill>
                <a:schemeClr val="tx1"/>
              </a:solidFill>
              <a:effectLst/>
              <a:cs typeface="Arial" pitchFamily="34" charset="0"/>
            </a:endParaRPr>
          </a:p>
        </p:txBody>
      </p:sp>
      <p:sp>
        <p:nvSpPr>
          <p:cNvPr id="6" name="Slide Number Placeholder 5"/>
          <p:cNvSpPr>
            <a:spLocks noGrp="1"/>
          </p:cNvSpPr>
          <p:nvPr>
            <p:ph type="sldNum" sz="quarter" idx="12"/>
          </p:nvPr>
        </p:nvSpPr>
        <p:spPr/>
        <p:txBody>
          <a:bodyPr/>
          <a:lstStyle/>
          <a:p>
            <a:fld id="{0AC4F74F-622A-4FC0-843B-D3A315D45B90}" type="slidenum">
              <a:rPr lang="en-US" smtClean="0"/>
              <a:pPr/>
              <a:t>29</a:t>
            </a:fld>
            <a:endParaRPr lang="en-US" dirty="0"/>
          </a:p>
        </p:txBody>
      </p:sp>
      <p:sp>
        <p:nvSpPr>
          <p:cNvPr id="7" name="Footer Placeholder 6"/>
          <p:cNvSpPr>
            <a:spLocks noGrp="1"/>
          </p:cNvSpPr>
          <p:nvPr>
            <p:ph type="ftr" sz="quarter" idx="11"/>
          </p:nvPr>
        </p:nvSpPr>
        <p:spPr/>
        <p:txBody>
          <a:bodyPr/>
          <a:lstStyle/>
          <a:p>
            <a:r>
              <a:rPr lang="en-US" dirty="0"/>
              <a:t>Orinda Aquatics</a:t>
            </a:r>
          </a:p>
        </p:txBody>
      </p:sp>
      <p:pic>
        <p:nvPicPr>
          <p:cNvPr id="155649" name="Picture 1" descr="C:\Users\Owner\AppData\Local\Microsoft\Windows\Temporary Internet Files\Content.IE5\7ZVAVLBR\MC900048195[1].wmf"/>
          <p:cNvPicPr>
            <a:picLocks noChangeAspect="1" noChangeArrowheads="1"/>
          </p:cNvPicPr>
          <p:nvPr/>
        </p:nvPicPr>
        <p:blipFill>
          <a:blip r:embed="rId2" cstate="print"/>
          <a:srcRect/>
          <a:stretch>
            <a:fillRect/>
          </a:stretch>
        </p:blipFill>
        <p:spPr bwMode="auto">
          <a:xfrm>
            <a:off x="4724400" y="457200"/>
            <a:ext cx="1060399" cy="106395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624416"/>
          </a:xfrm>
        </p:spPr>
        <p:txBody>
          <a:bodyPr>
            <a:normAutofit fontScale="90000"/>
          </a:bodyPr>
          <a:lstStyle/>
          <a:p>
            <a:br>
              <a:rPr lang="en-US" sz="1800" b="1" dirty="0"/>
            </a:br>
            <a:r>
              <a:rPr lang="en-US" sz="2200" b="1" dirty="0">
                <a:solidFill>
                  <a:schemeClr val="accent2">
                    <a:lumMod val="75000"/>
                  </a:schemeClr>
                </a:solidFill>
              </a:rPr>
              <a:t>Age-Group Development: Introduction</a:t>
            </a:r>
            <a:br>
              <a:rPr lang="en-US" dirty="0"/>
            </a:br>
            <a:endParaRPr lang="en-US" dirty="0"/>
          </a:p>
        </p:txBody>
      </p:sp>
      <p:sp>
        <p:nvSpPr>
          <p:cNvPr id="3" name="Content Placeholder 2"/>
          <p:cNvSpPr>
            <a:spLocks noGrp="1"/>
          </p:cNvSpPr>
          <p:nvPr>
            <p:ph idx="1"/>
          </p:nvPr>
        </p:nvSpPr>
        <p:spPr>
          <a:xfrm>
            <a:off x="228600" y="990600"/>
            <a:ext cx="6248400" cy="7543800"/>
          </a:xfrm>
        </p:spPr>
        <p:txBody>
          <a:bodyPr>
            <a:noAutofit/>
          </a:bodyPr>
          <a:lstStyle/>
          <a:p>
            <a:pPr>
              <a:buNone/>
            </a:pPr>
            <a:r>
              <a:rPr lang="en-US" sz="1300" dirty="0">
                <a:latin typeface="Andalus" pitchFamily="18" charset="-78"/>
                <a:cs typeface="Andalus" pitchFamily="18" charset="-78"/>
              </a:rPr>
              <a:t>         Rather than examining one specific area of age-group swimming, this presentation will offer a broad-based approach to building a strong foundation within an age-group program, as well as building a culture that produces not only success, but development at all levels, with swimmer retention and career longevity.  </a:t>
            </a:r>
          </a:p>
          <a:p>
            <a:pPr>
              <a:buNone/>
            </a:pPr>
            <a:r>
              <a:rPr lang="en-US" sz="1300" dirty="0">
                <a:latin typeface="Andalus" pitchFamily="18" charset="-78"/>
                <a:cs typeface="Andalus" pitchFamily="18" charset="-78"/>
              </a:rPr>
              <a:t> </a:t>
            </a:r>
          </a:p>
          <a:p>
            <a:pPr>
              <a:buNone/>
            </a:pPr>
            <a:r>
              <a:rPr lang="en-US" sz="1300" dirty="0">
                <a:latin typeface="Andalus" pitchFamily="18" charset="-78"/>
                <a:cs typeface="Andalus" pitchFamily="18" charset="-78"/>
              </a:rPr>
              <a:t>         Most coaches believe that Senior success begins at the age group level, and focus extensively on technique and/or training with younger swimmers.  While these are the two main drivers in development, this talk will suggest that there are numerous other critical components of a strong age-group program; areas that go well beyond technique and training, with most being on the “dry” side of the process.  And while many will contend that age-group success can be defined by producing younger swimmers who rank high nationally, I would argue that true success should be measured at </a:t>
            </a:r>
            <a:r>
              <a:rPr lang="en-US" sz="1300" i="1" dirty="0">
                <a:latin typeface="Andalus" pitchFamily="18" charset="-78"/>
                <a:cs typeface="Andalus" pitchFamily="18" charset="-78"/>
              </a:rPr>
              <a:t>each</a:t>
            </a:r>
            <a:r>
              <a:rPr lang="en-US" sz="1300" dirty="0">
                <a:latin typeface="Andalus" pitchFamily="18" charset="-78"/>
                <a:cs typeface="Andalus" pitchFamily="18" charset="-78"/>
              </a:rPr>
              <a:t> level of ability, in retention of athletes, in longevity of careers (collegiate swimming), in emotionally well-balanced athletes who create a positive, integrity-driven culture, </a:t>
            </a:r>
            <a:r>
              <a:rPr lang="en-US" sz="1300" i="1" dirty="0">
                <a:latin typeface="Andalus" pitchFamily="18" charset="-78"/>
                <a:cs typeface="Andalus" pitchFamily="18" charset="-78"/>
              </a:rPr>
              <a:t>and</a:t>
            </a:r>
            <a:r>
              <a:rPr lang="en-US" sz="1300" dirty="0">
                <a:latin typeface="Andalus" pitchFamily="18" charset="-78"/>
                <a:cs typeface="Andalus" pitchFamily="18" charset="-78"/>
              </a:rPr>
              <a:t> in elite performance.  The focus of age-group swimming should be as much on process and culture as on talent, as we </a:t>
            </a:r>
            <a:r>
              <a:rPr lang="en-US" sz="1300" i="1" dirty="0">
                <a:latin typeface="Andalus" pitchFamily="18" charset="-78"/>
                <a:cs typeface="Andalus" pitchFamily="18" charset="-78"/>
              </a:rPr>
              <a:t>can</a:t>
            </a:r>
            <a:r>
              <a:rPr lang="en-US" sz="1300" dirty="0">
                <a:latin typeface="Andalus" pitchFamily="18" charset="-78"/>
                <a:cs typeface="Andalus" pitchFamily="18" charset="-78"/>
              </a:rPr>
              <a:t> control the former.</a:t>
            </a:r>
          </a:p>
          <a:p>
            <a:pPr>
              <a:buNone/>
            </a:pPr>
            <a:r>
              <a:rPr lang="en-US" sz="1300" dirty="0">
                <a:latin typeface="Andalus" pitchFamily="18" charset="-78"/>
                <a:cs typeface="Andalus" pitchFamily="18" charset="-78"/>
              </a:rPr>
              <a:t> </a:t>
            </a:r>
          </a:p>
          <a:p>
            <a:pPr>
              <a:buNone/>
            </a:pPr>
            <a:r>
              <a:rPr lang="en-US" sz="1300" dirty="0">
                <a:latin typeface="Andalus" pitchFamily="18" charset="-78"/>
                <a:cs typeface="Andalus" pitchFamily="18" charset="-78"/>
              </a:rPr>
              <a:t>         This presentation suggests that the building of an age-group program in analogous to assembling a puzzle.  The first and most critical step is to secure the corners of a puzzle (or the “cornerstones” of the program).  We would define these as: 1) disciplined technique, 2) efficient training, 3) coach competence, and 4) structure, organization, and planning.  The next phase in development is to secure the borders of the puzzle (or the “framework” of the program), </a:t>
            </a:r>
            <a:r>
              <a:rPr lang="en-US" sz="1300" i="1" dirty="0">
                <a:latin typeface="Andalus" pitchFamily="18" charset="-78"/>
                <a:cs typeface="Andalus" pitchFamily="18" charset="-78"/>
              </a:rPr>
              <a:t>in a</a:t>
            </a:r>
            <a:r>
              <a:rPr lang="en-US" sz="1300" dirty="0">
                <a:latin typeface="Andalus" pitchFamily="18" charset="-78"/>
                <a:cs typeface="Andalus" pitchFamily="18" charset="-78"/>
              </a:rPr>
              <a:t> </a:t>
            </a:r>
            <a:r>
              <a:rPr lang="en-US" sz="1300" i="1" dirty="0">
                <a:latin typeface="Andalus" pitchFamily="18" charset="-78"/>
                <a:cs typeface="Andalus" pitchFamily="18" charset="-78"/>
              </a:rPr>
              <a:t>sense holding everything together</a:t>
            </a:r>
            <a:r>
              <a:rPr lang="en-US" sz="1300" dirty="0">
                <a:latin typeface="Andalus" pitchFamily="18" charset="-78"/>
                <a:cs typeface="Andalus" pitchFamily="18" charset="-78"/>
              </a:rPr>
              <a:t>.  The right and left borders of this puzzle are </a:t>
            </a:r>
            <a:r>
              <a:rPr lang="en-US" sz="1300" i="1" dirty="0">
                <a:latin typeface="Andalus" pitchFamily="18" charset="-78"/>
                <a:cs typeface="Andalus" pitchFamily="18" charset="-78"/>
              </a:rPr>
              <a:t>integrity</a:t>
            </a:r>
            <a:r>
              <a:rPr lang="en-US" sz="1300" dirty="0">
                <a:latin typeface="Andalus" pitchFamily="18" charset="-78"/>
                <a:cs typeface="Andalus" pitchFamily="18" charset="-78"/>
              </a:rPr>
              <a:t> and </a:t>
            </a:r>
            <a:r>
              <a:rPr lang="en-US" sz="1300" i="1" dirty="0">
                <a:latin typeface="Andalus" pitchFamily="18" charset="-78"/>
                <a:cs typeface="Andalus" pitchFamily="18" charset="-78"/>
              </a:rPr>
              <a:t>discipline</a:t>
            </a:r>
            <a:r>
              <a:rPr lang="en-US" sz="1300" dirty="0">
                <a:latin typeface="Andalus" pitchFamily="18" charset="-78"/>
                <a:cs typeface="Andalus" pitchFamily="18" charset="-78"/>
              </a:rPr>
              <a:t>.  In a grossly oversimplified view, this would equate to (integrity) doing everything correctly, with respect for all aspects of the program, and (discipline) performing at the highest and most productive levels of effort and intent.  The top border is “connection” or swimmer relationships.  Everything is enhanced with a strong connection between coach and swimmer.  We have seen even the brightest coaches allow swimmers and programs to slip away because they are not connected to their athletes.  The lower border or “base” of the program is </a:t>
            </a:r>
            <a:r>
              <a:rPr lang="en-US" sz="1300" i="1" dirty="0">
                <a:latin typeface="Andalus" pitchFamily="18" charset="-78"/>
                <a:cs typeface="Andalus" pitchFamily="18" charset="-78"/>
              </a:rPr>
              <a:t>culture</a:t>
            </a:r>
            <a:r>
              <a:rPr lang="en-US" sz="1300" dirty="0">
                <a:latin typeface="Andalus" pitchFamily="18" charset="-78"/>
                <a:cs typeface="Andalus" pitchFamily="18" charset="-78"/>
              </a:rPr>
              <a:t>.  Culture is the tailwind that creates flow to a team’s or coach’s vision.  It is analogous to a river flowing downstream with program momentum or a coach having to paddle upstream.</a:t>
            </a:r>
          </a:p>
          <a:p>
            <a:pPr>
              <a:buNone/>
            </a:pPr>
            <a:endParaRPr lang="en-US" sz="1300" dirty="0"/>
          </a:p>
          <a:p>
            <a:pPr>
              <a:buNone/>
            </a:pPr>
            <a:endParaRPr lang="en-US" sz="1400"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6019800" cy="7253817"/>
          </a:xfrm>
        </p:spPr>
        <p:txBody>
          <a:bodyPr>
            <a:normAutofit/>
          </a:bodyPr>
          <a:lstStyle/>
          <a:p>
            <a:pPr>
              <a:buNone/>
            </a:pPr>
            <a:r>
              <a:rPr lang="en-US" sz="7200" b="1" dirty="0">
                <a:solidFill>
                  <a:srgbClr val="0070C0"/>
                </a:solidFill>
              </a:rPr>
              <a:t>	</a:t>
            </a:r>
            <a:r>
              <a:rPr lang="en-US" sz="2800" b="1" dirty="0">
                <a:solidFill>
                  <a:srgbClr val="002060"/>
                </a:solidFill>
              </a:rPr>
              <a:t>Surprisingly, these break down to:</a:t>
            </a:r>
          </a:p>
          <a:p>
            <a:pPr>
              <a:buNone/>
            </a:pPr>
            <a:endParaRPr lang="en-US" sz="2800" b="1" dirty="0">
              <a:solidFill>
                <a:srgbClr val="002060"/>
              </a:solidFill>
            </a:endParaRPr>
          </a:p>
          <a:p>
            <a:pPr>
              <a:buNone/>
            </a:pPr>
            <a:r>
              <a:rPr lang="en-US" sz="6600" b="1" dirty="0">
                <a:solidFill>
                  <a:srgbClr val="0070C0"/>
                </a:solidFill>
                <a:latin typeface="Mistral" pitchFamily="66" charset="0"/>
              </a:rPr>
              <a:t>     </a:t>
            </a:r>
            <a:r>
              <a:rPr lang="en-US" sz="6600" b="1" dirty="0">
                <a:solidFill>
                  <a:srgbClr val="0070C0"/>
                </a:solidFill>
                <a:latin typeface="Andalus" pitchFamily="18" charset="-78"/>
                <a:cs typeface="Andalus" pitchFamily="18" charset="-78"/>
              </a:rPr>
              <a:t>Wet: 5</a:t>
            </a:r>
          </a:p>
          <a:p>
            <a:pPr>
              <a:buNone/>
            </a:pPr>
            <a:endParaRPr lang="en-US" sz="7200" b="1" dirty="0">
              <a:solidFill>
                <a:schemeClr val="accent2">
                  <a:lumMod val="75000"/>
                </a:schemeClr>
              </a:solidFill>
            </a:endParaRPr>
          </a:p>
          <a:p>
            <a:pPr>
              <a:buNone/>
            </a:pPr>
            <a:r>
              <a:rPr lang="en-US" sz="7200" b="1" dirty="0">
                <a:solidFill>
                  <a:schemeClr val="accent2">
                    <a:lumMod val="75000"/>
                  </a:schemeClr>
                </a:solidFill>
              </a:rPr>
              <a:t>		</a:t>
            </a:r>
            <a:r>
              <a:rPr lang="en-US" sz="6600" b="1" dirty="0">
                <a:solidFill>
                  <a:schemeClr val="accent2">
                    <a:lumMod val="75000"/>
                  </a:schemeClr>
                </a:solidFill>
                <a:latin typeface="Andalus" pitchFamily="18" charset="-78"/>
                <a:cs typeface="Andalus" pitchFamily="18" charset="-78"/>
              </a:rPr>
              <a:t>Dry: 37</a:t>
            </a:r>
            <a:endParaRPr lang="en-US" sz="6600" dirty="0">
              <a:solidFill>
                <a:schemeClr val="accent2">
                  <a:lumMod val="75000"/>
                </a:schemeClr>
              </a:solidFill>
              <a:latin typeface="Andalus" pitchFamily="18" charset="-78"/>
              <a:cs typeface="Andalus" pitchFamily="18" charset="-78"/>
            </a:endParaRPr>
          </a:p>
        </p:txBody>
      </p:sp>
      <p:pic>
        <p:nvPicPr>
          <p:cNvPr id="4" name="Picture 3" descr="C:\Users\Owner\AppData\Local\Microsoft\Windows\Temporary Internet Files\Content.IE5\I5LXUVNN\MC910217055[1].png"/>
          <p:cNvPicPr/>
          <p:nvPr/>
        </p:nvPicPr>
        <p:blipFill>
          <a:blip r:embed="rId2" cstate="print"/>
          <a:srcRect/>
          <a:stretch>
            <a:fillRect/>
          </a:stretch>
        </p:blipFill>
        <p:spPr bwMode="auto">
          <a:xfrm>
            <a:off x="4191000" y="2133600"/>
            <a:ext cx="1676400" cy="1524000"/>
          </a:xfrm>
          <a:prstGeom prst="rect">
            <a:avLst/>
          </a:prstGeom>
          <a:noFill/>
          <a:ln w="9525">
            <a:noFill/>
            <a:miter lim="800000"/>
            <a:headEnd/>
            <a:tailEnd/>
          </a:ln>
        </p:spPr>
      </p:pic>
      <p:pic>
        <p:nvPicPr>
          <p:cNvPr id="5" name="Picture 4" descr="C:\Users\Owner\AppData\Local\Microsoft\Windows\Temporary Internet Files\Content.IE5\BIXLMOS4\MP900313983[1].jpg"/>
          <p:cNvPicPr/>
          <p:nvPr/>
        </p:nvPicPr>
        <p:blipFill>
          <a:blip r:embed="rId3" cstate="print"/>
          <a:srcRect/>
          <a:stretch>
            <a:fillRect/>
          </a:stretch>
        </p:blipFill>
        <p:spPr bwMode="auto">
          <a:xfrm>
            <a:off x="4267200" y="4495800"/>
            <a:ext cx="1676400" cy="16002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0AC4F74F-622A-4FC0-843B-D3A315D45B90}" type="slidenum">
              <a:rPr lang="en-US" smtClean="0"/>
              <a:pPr/>
              <a:t>30</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172200" cy="1615016"/>
          </a:xfrm>
        </p:spPr>
        <p:txBody>
          <a:bodyPr>
            <a:normAutofit fontScale="90000"/>
          </a:bodyPr>
          <a:lstStyle/>
          <a:p>
            <a:br>
              <a:rPr lang="en-US" sz="3200" b="1" i="1" dirty="0">
                <a:solidFill>
                  <a:schemeClr val="accent2">
                    <a:lumMod val="75000"/>
                  </a:schemeClr>
                </a:solidFill>
                <a:latin typeface="Bookman Old Style" pitchFamily="18" charset="0"/>
              </a:rPr>
            </a:br>
            <a:r>
              <a:rPr lang="en-US" sz="4000" b="1" i="1" dirty="0">
                <a:solidFill>
                  <a:schemeClr val="accent2">
                    <a:lumMod val="75000"/>
                  </a:schemeClr>
                </a:solidFill>
                <a:latin typeface="+mn-lt"/>
              </a:rPr>
              <a:t>“</a:t>
            </a:r>
            <a:r>
              <a:rPr lang="en-US" sz="4000" b="1" dirty="0">
                <a:solidFill>
                  <a:schemeClr val="accent2">
                    <a:lumMod val="75000"/>
                  </a:schemeClr>
                </a:solidFill>
                <a:latin typeface="+mn-lt"/>
              </a:rPr>
              <a:t>but that’s not swimming”</a:t>
            </a:r>
            <a:br>
              <a:rPr lang="en-US" sz="3200" b="1" i="1" dirty="0">
                <a:solidFill>
                  <a:schemeClr val="accent2">
                    <a:lumMod val="75000"/>
                  </a:schemeClr>
                </a:solidFill>
                <a:latin typeface="Bookman Old Style" pitchFamily="18" charset="0"/>
              </a:rPr>
            </a:br>
            <a:r>
              <a:rPr lang="en-US" sz="2200" b="1" dirty="0">
                <a:solidFill>
                  <a:srgbClr val="0070C0"/>
                </a:solidFill>
                <a:latin typeface="+mn-lt"/>
              </a:rPr>
              <a:t>While you may not see these as relevant, if your goal is to develop healthy, positive, and highly productive careers, teams, and cultures, </a:t>
            </a:r>
            <a:r>
              <a:rPr lang="en-US" sz="2200" b="1" i="1" u="sng" dirty="0">
                <a:solidFill>
                  <a:srgbClr val="0070C0"/>
                </a:solidFill>
                <a:latin typeface="+mn-lt"/>
              </a:rPr>
              <a:t>they are critical.</a:t>
            </a:r>
            <a:br>
              <a:rPr lang="en-US" sz="3200" b="1" i="1" dirty="0">
                <a:solidFill>
                  <a:schemeClr val="accent2">
                    <a:lumMod val="75000"/>
                  </a:schemeClr>
                </a:solidFill>
                <a:latin typeface="Bookman Old Style" pitchFamily="18" charset="0"/>
              </a:rPr>
            </a:br>
            <a:endParaRPr lang="en-US" sz="3200" b="1" i="1" dirty="0">
              <a:solidFill>
                <a:schemeClr val="accent2">
                  <a:lumMod val="75000"/>
                </a:schemeClr>
              </a:solidFill>
              <a:latin typeface="Bookman Old Style" pitchFamily="18" charset="0"/>
            </a:endParaRPr>
          </a:p>
        </p:txBody>
      </p:sp>
      <p:sp>
        <p:nvSpPr>
          <p:cNvPr id="3" name="Content Placeholder 2"/>
          <p:cNvSpPr>
            <a:spLocks noGrp="1"/>
          </p:cNvSpPr>
          <p:nvPr>
            <p:ph idx="1"/>
          </p:nvPr>
        </p:nvSpPr>
        <p:spPr>
          <a:xfrm>
            <a:off x="228600" y="1981200"/>
            <a:ext cx="6324600" cy="6324600"/>
          </a:xfrm>
        </p:spPr>
        <p:txBody>
          <a:bodyPr>
            <a:normAutofit fontScale="47500" lnSpcReduction="20000"/>
          </a:bodyPr>
          <a:lstStyle/>
          <a:p>
            <a:r>
              <a:rPr lang="en-US" sz="3800" b="1" dirty="0">
                <a:solidFill>
                  <a:srgbClr val="002060"/>
                </a:solidFill>
              </a:rPr>
              <a:t>A great kid begins to hang out with a bad influence</a:t>
            </a:r>
          </a:p>
          <a:p>
            <a:r>
              <a:rPr lang="en-US" sz="3800" b="1" dirty="0">
                <a:solidFill>
                  <a:srgbClr val="002060"/>
                </a:solidFill>
              </a:rPr>
              <a:t>Parental pressure breaks a kid emotionally</a:t>
            </a:r>
          </a:p>
          <a:p>
            <a:r>
              <a:rPr lang="en-US" sz="3800" b="1" dirty="0">
                <a:solidFill>
                  <a:srgbClr val="002060"/>
                </a:solidFill>
              </a:rPr>
              <a:t>Ego erodes swimmer’s team commitment and sense of self</a:t>
            </a:r>
          </a:p>
          <a:p>
            <a:r>
              <a:rPr lang="en-US" sz="3800" b="1" dirty="0">
                <a:solidFill>
                  <a:srgbClr val="002060"/>
                </a:solidFill>
              </a:rPr>
              <a:t>Major stroke inefficiencies are not corrected (“telling” is not correcting)</a:t>
            </a:r>
          </a:p>
          <a:p>
            <a:r>
              <a:rPr lang="en-US" sz="3800" b="1" dirty="0">
                <a:solidFill>
                  <a:srgbClr val="002060"/>
                </a:solidFill>
              </a:rPr>
              <a:t>Local team recruits your kids.  Parents see better value away.</a:t>
            </a:r>
          </a:p>
          <a:p>
            <a:r>
              <a:rPr lang="en-US" sz="3800" b="1" dirty="0">
                <a:solidFill>
                  <a:srgbClr val="002060"/>
                </a:solidFill>
              </a:rPr>
              <a:t>Swimmer gets injured (due to poor technique)</a:t>
            </a:r>
          </a:p>
          <a:p>
            <a:r>
              <a:rPr lang="en-US" sz="3800" b="1" dirty="0">
                <a:solidFill>
                  <a:srgbClr val="002060"/>
                </a:solidFill>
              </a:rPr>
              <a:t>Discord with the BOD forces a passionate coach off the staff</a:t>
            </a:r>
          </a:p>
          <a:p>
            <a:r>
              <a:rPr lang="en-US" sz="3800" b="1" dirty="0">
                <a:solidFill>
                  <a:srgbClr val="002060"/>
                </a:solidFill>
              </a:rPr>
              <a:t>Staff members at odds, delays swimmer advancement</a:t>
            </a:r>
          </a:p>
          <a:p>
            <a:r>
              <a:rPr lang="en-US" sz="3800" b="1" dirty="0">
                <a:solidFill>
                  <a:srgbClr val="002060"/>
                </a:solidFill>
              </a:rPr>
              <a:t>Outburst at swimmer damages relationship</a:t>
            </a:r>
          </a:p>
          <a:p>
            <a:r>
              <a:rPr lang="en-US" sz="3800" b="1" dirty="0">
                <a:solidFill>
                  <a:srgbClr val="002060"/>
                </a:solidFill>
              </a:rPr>
              <a:t>Coach doesn’t feel “ownership” – doesn’t care</a:t>
            </a:r>
          </a:p>
          <a:p>
            <a:r>
              <a:rPr lang="en-US" sz="3800" b="1" dirty="0">
                <a:solidFill>
                  <a:srgbClr val="002060"/>
                </a:solidFill>
              </a:rPr>
              <a:t>Talented swimmer does not connect with coach</a:t>
            </a:r>
          </a:p>
          <a:p>
            <a:r>
              <a:rPr lang="en-US" sz="3800" b="1" dirty="0">
                <a:solidFill>
                  <a:srgbClr val="002060"/>
                </a:solidFill>
              </a:rPr>
              <a:t>Top two star swimmers don’t get along – causes division in locker room/group</a:t>
            </a:r>
          </a:p>
          <a:p>
            <a:r>
              <a:rPr lang="en-US" sz="3800" b="1" dirty="0">
                <a:solidFill>
                  <a:srgbClr val="002060"/>
                </a:solidFill>
              </a:rPr>
              <a:t>Low numbers equals low pay – coach leaves</a:t>
            </a:r>
          </a:p>
          <a:p>
            <a:r>
              <a:rPr lang="en-US" sz="3800" b="1" dirty="0">
                <a:solidFill>
                  <a:srgbClr val="002060"/>
                </a:solidFill>
              </a:rPr>
              <a:t>No role models</a:t>
            </a:r>
          </a:p>
          <a:p>
            <a:r>
              <a:rPr lang="en-US" sz="3800" b="1" dirty="0">
                <a:solidFill>
                  <a:srgbClr val="002060"/>
                </a:solidFill>
              </a:rPr>
              <a:t>Swimmer injured from unregulated dry land</a:t>
            </a:r>
          </a:p>
          <a:p>
            <a:r>
              <a:rPr lang="en-US" sz="3800" b="1" dirty="0">
                <a:solidFill>
                  <a:srgbClr val="002060"/>
                </a:solidFill>
              </a:rPr>
              <a:t>A bullied swimmer quits</a:t>
            </a:r>
          </a:p>
          <a:p>
            <a:r>
              <a:rPr lang="en-US" sz="3800" b="1" dirty="0">
                <a:solidFill>
                  <a:srgbClr val="002060"/>
                </a:solidFill>
              </a:rPr>
              <a:t>National group does not perform well, young families leave</a:t>
            </a:r>
          </a:p>
          <a:p>
            <a:r>
              <a:rPr lang="en-US" sz="3800" b="1" dirty="0">
                <a:solidFill>
                  <a:srgbClr val="002060"/>
                </a:solidFill>
              </a:rPr>
              <a:t>Over trained kid burns out</a:t>
            </a:r>
          </a:p>
          <a:p>
            <a:r>
              <a:rPr lang="en-US" sz="3800" b="1" dirty="0">
                <a:solidFill>
                  <a:srgbClr val="002060"/>
                </a:solidFill>
              </a:rPr>
              <a:t>Undertrained kid doesn’t reach potential</a:t>
            </a:r>
          </a:p>
          <a:p>
            <a:r>
              <a:rPr lang="en-US" sz="3800" b="1" dirty="0">
                <a:solidFill>
                  <a:srgbClr val="002060"/>
                </a:solidFill>
              </a:rPr>
              <a:t>BOD wants kids to have “fun”, you want to win</a:t>
            </a:r>
          </a:p>
          <a:p>
            <a:r>
              <a:rPr lang="en-US" sz="3800" b="1" dirty="0">
                <a:solidFill>
                  <a:srgbClr val="002060"/>
                </a:solidFill>
              </a:rPr>
              <a:t>BOD wants to win, you want to have fun</a:t>
            </a:r>
          </a:p>
          <a:p>
            <a:pPr>
              <a:buNone/>
            </a:pPr>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31</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6172200" cy="975784"/>
          </a:xfrm>
        </p:spPr>
        <p:txBody>
          <a:bodyPr>
            <a:normAutofit fontScale="90000"/>
          </a:bodyPr>
          <a:lstStyle/>
          <a:p>
            <a:r>
              <a:rPr lang="en-US" b="1" i="1" dirty="0">
                <a:solidFill>
                  <a:schemeClr val="accent2">
                    <a:lumMod val="75000"/>
                  </a:schemeClr>
                </a:solidFill>
                <a:latin typeface="Bookman Old Style" pitchFamily="18" charset="0"/>
              </a:rPr>
              <a:t>What is the picture of a strong age-group program?</a:t>
            </a:r>
            <a:br>
              <a:rPr lang="en-US" b="1" i="1" dirty="0">
                <a:solidFill>
                  <a:schemeClr val="accent2">
                    <a:lumMod val="75000"/>
                  </a:schemeClr>
                </a:solidFill>
                <a:latin typeface="Bookman Old Style" pitchFamily="18" charset="0"/>
              </a:rPr>
            </a:br>
            <a:endParaRPr lang="en-US" b="1" i="1" dirty="0">
              <a:solidFill>
                <a:schemeClr val="accent2">
                  <a:lumMod val="75000"/>
                </a:schemeClr>
              </a:solidFill>
              <a:latin typeface="Bookman Old Style" pitchFamily="18" charset="0"/>
            </a:endParaRPr>
          </a:p>
        </p:txBody>
      </p:sp>
      <p:pic>
        <p:nvPicPr>
          <p:cNvPr id="4" name="Content Placeholder 3" descr="stevenbreastpuzzlebigpcs.jpg"/>
          <p:cNvPicPr>
            <a:picLocks noGrp="1"/>
          </p:cNvPicPr>
          <p:nvPr>
            <p:ph idx="1"/>
          </p:nvPr>
        </p:nvPicPr>
        <p:blipFill>
          <a:blip r:embed="rId2" cstate="print"/>
          <a:stretch>
            <a:fillRect/>
          </a:stretch>
        </p:blipFill>
        <p:spPr>
          <a:xfrm>
            <a:off x="381000" y="2438400"/>
            <a:ext cx="6019800" cy="4064000"/>
          </a:xfrm>
          <a:prstGeom prst="rect">
            <a:avLst/>
          </a:prstGeom>
          <a:ln>
            <a:noFill/>
          </a:ln>
          <a:effectLst>
            <a:softEdge rad="112500"/>
          </a:effectLst>
        </p:spPr>
      </p:pic>
      <p:sp>
        <p:nvSpPr>
          <p:cNvPr id="5" name="TextBox 4"/>
          <p:cNvSpPr txBox="1"/>
          <p:nvPr/>
        </p:nvSpPr>
        <p:spPr>
          <a:xfrm>
            <a:off x="0" y="6553200"/>
            <a:ext cx="6553200" cy="1415772"/>
          </a:xfrm>
          <a:prstGeom prst="rect">
            <a:avLst/>
          </a:prstGeom>
          <a:noFill/>
        </p:spPr>
        <p:txBody>
          <a:bodyPr wrap="square" rtlCol="0">
            <a:spAutoFit/>
          </a:bodyPr>
          <a:lstStyle/>
          <a:p>
            <a:pPr algn="ctr"/>
            <a:r>
              <a:rPr lang="en-US" sz="1400" b="1" dirty="0">
                <a:solidFill>
                  <a:schemeClr val="tx1">
                    <a:lumMod val="65000"/>
                    <a:lumOff val="35000"/>
                  </a:schemeClr>
                </a:solidFill>
              </a:rPr>
              <a:t>Steven Stumph: 1:55.88 200 Breast, 53.3 100  Breast -  first one to help, most humble one on the team, leader, inspiration, relentless work ethic</a:t>
            </a:r>
          </a:p>
          <a:p>
            <a:endParaRPr lang="en-US" b="1" dirty="0"/>
          </a:p>
          <a:p>
            <a:pPr algn="ctr"/>
            <a:r>
              <a:rPr lang="en-US" sz="4000" b="1" i="1" dirty="0">
                <a:solidFill>
                  <a:srgbClr val="002060"/>
                </a:solidFill>
              </a:rPr>
              <a:t>What is your (picture) vision?</a:t>
            </a:r>
            <a:endParaRPr lang="en-US" sz="4000" i="1" dirty="0">
              <a:solidFill>
                <a:srgbClr val="002060"/>
              </a:solidFill>
            </a:endParaRPr>
          </a:p>
        </p:txBody>
      </p:sp>
      <p:sp>
        <p:nvSpPr>
          <p:cNvPr id="6" name="Slide Number Placeholder 5"/>
          <p:cNvSpPr>
            <a:spLocks noGrp="1"/>
          </p:cNvSpPr>
          <p:nvPr>
            <p:ph type="sldNum" sz="quarter" idx="12"/>
          </p:nvPr>
        </p:nvSpPr>
        <p:spPr/>
        <p:txBody>
          <a:bodyPr/>
          <a:lstStyle/>
          <a:p>
            <a:fld id="{0AC4F74F-622A-4FC0-843B-D3A315D45B90}" type="slidenum">
              <a:rPr lang="en-US" smtClean="0"/>
              <a:pPr/>
              <a:t>32</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6305550" cy="5791200"/>
          </a:xfrm>
        </p:spPr>
        <p:txBody>
          <a:bodyPr>
            <a:noAutofit/>
          </a:bodyPr>
          <a:lstStyle/>
          <a:p>
            <a:pPr>
              <a:buNone/>
            </a:pPr>
            <a:r>
              <a:rPr lang="en-US" sz="2400" b="1" dirty="0">
                <a:solidFill>
                  <a:srgbClr val="002060"/>
                </a:solidFill>
              </a:rPr>
              <a:t>A: They enjoy the sport </a:t>
            </a:r>
            <a:r>
              <a:rPr lang="en-US" sz="2400" b="1" dirty="0">
                <a:solidFill>
                  <a:schemeClr val="accent2">
                    <a:lumMod val="75000"/>
                  </a:schemeClr>
                </a:solidFill>
              </a:rPr>
              <a:t>(happy) </a:t>
            </a:r>
            <a:endParaRPr lang="en-US" sz="2400" dirty="0">
              <a:solidFill>
                <a:schemeClr val="accent2">
                  <a:lumMod val="75000"/>
                </a:schemeClr>
              </a:solidFill>
            </a:endParaRPr>
          </a:p>
          <a:p>
            <a:pPr>
              <a:buNone/>
            </a:pPr>
            <a:r>
              <a:rPr lang="en-US" sz="2400" b="1" dirty="0">
                <a:solidFill>
                  <a:srgbClr val="0070C0"/>
                </a:solidFill>
              </a:rPr>
              <a:t>B: They continue to improve </a:t>
            </a:r>
            <a:r>
              <a:rPr lang="en-US" sz="2400" b="1" dirty="0">
                <a:solidFill>
                  <a:schemeClr val="accent2">
                    <a:lumMod val="75000"/>
                  </a:schemeClr>
                </a:solidFill>
              </a:rPr>
              <a:t>(look good)</a:t>
            </a:r>
            <a:endParaRPr lang="en-US" sz="2400" dirty="0">
              <a:solidFill>
                <a:schemeClr val="accent2">
                  <a:lumMod val="75000"/>
                </a:schemeClr>
              </a:solidFill>
            </a:endParaRPr>
          </a:p>
          <a:p>
            <a:pPr>
              <a:buNone/>
            </a:pPr>
            <a:r>
              <a:rPr lang="en-US" sz="2400" b="1" dirty="0">
                <a:solidFill>
                  <a:srgbClr val="002060"/>
                </a:solidFill>
              </a:rPr>
              <a:t>C: They are consummate team players </a:t>
            </a:r>
            <a:r>
              <a:rPr lang="en-US" sz="2400" b="1" dirty="0">
                <a:solidFill>
                  <a:schemeClr val="accent2">
                    <a:lumMod val="75000"/>
                  </a:schemeClr>
                </a:solidFill>
              </a:rPr>
              <a:t>(nice)</a:t>
            </a:r>
          </a:p>
          <a:p>
            <a:pPr>
              <a:buNone/>
            </a:pPr>
            <a:r>
              <a:rPr lang="en-US" sz="2400" b="1" dirty="0">
                <a:solidFill>
                  <a:srgbClr val="0070C0"/>
                </a:solidFill>
              </a:rPr>
              <a:t>D: A large program </a:t>
            </a:r>
            <a:r>
              <a:rPr lang="en-US" sz="2400" b="1" dirty="0">
                <a:solidFill>
                  <a:schemeClr val="accent2">
                    <a:lumMod val="75000"/>
                  </a:schemeClr>
                </a:solidFill>
              </a:rPr>
              <a:t>(big)</a:t>
            </a:r>
          </a:p>
          <a:p>
            <a:pPr>
              <a:buNone/>
            </a:pPr>
            <a:r>
              <a:rPr lang="en-US" sz="2400" b="1" dirty="0">
                <a:solidFill>
                  <a:srgbClr val="002060"/>
                </a:solidFill>
              </a:rPr>
              <a:t>E: A profitable program </a:t>
            </a:r>
            <a:r>
              <a:rPr lang="en-US" sz="2400" b="1" dirty="0">
                <a:solidFill>
                  <a:schemeClr val="accent2">
                    <a:lumMod val="75000"/>
                  </a:schemeClr>
                </a:solidFill>
              </a:rPr>
              <a:t>(rich)</a:t>
            </a:r>
            <a:endParaRPr lang="en-US" sz="2400" dirty="0">
              <a:solidFill>
                <a:schemeClr val="accent2">
                  <a:lumMod val="75000"/>
                </a:schemeClr>
              </a:solidFill>
            </a:endParaRPr>
          </a:p>
          <a:p>
            <a:pPr>
              <a:buNone/>
            </a:pPr>
            <a:r>
              <a:rPr lang="en-US" sz="2400" b="1" dirty="0">
                <a:solidFill>
                  <a:srgbClr val="0070C0"/>
                </a:solidFill>
              </a:rPr>
              <a:t>F: The program is successful </a:t>
            </a:r>
            <a:r>
              <a:rPr lang="en-US" sz="2400" b="1" dirty="0">
                <a:solidFill>
                  <a:schemeClr val="accent2">
                    <a:lumMod val="75000"/>
                  </a:schemeClr>
                </a:solidFill>
              </a:rPr>
              <a:t>(fast)</a:t>
            </a:r>
            <a:endParaRPr lang="en-US" sz="2400" dirty="0">
              <a:solidFill>
                <a:schemeClr val="accent2">
                  <a:lumMod val="75000"/>
                </a:schemeClr>
              </a:solidFill>
            </a:endParaRPr>
          </a:p>
          <a:p>
            <a:pPr>
              <a:buNone/>
            </a:pPr>
            <a:r>
              <a:rPr lang="en-US" sz="2400" b="1" dirty="0">
                <a:solidFill>
                  <a:srgbClr val="002060"/>
                </a:solidFill>
              </a:rPr>
              <a:t>G: The program is really successful </a:t>
            </a:r>
            <a:r>
              <a:rPr lang="en-US" sz="2400" b="1" dirty="0">
                <a:solidFill>
                  <a:schemeClr val="accent2">
                    <a:lumMod val="75000"/>
                  </a:schemeClr>
                </a:solidFill>
              </a:rPr>
              <a:t>(really fast)</a:t>
            </a:r>
            <a:endParaRPr lang="en-US" sz="2400" dirty="0">
              <a:solidFill>
                <a:schemeClr val="accent2">
                  <a:lumMod val="75000"/>
                </a:schemeClr>
              </a:solidFill>
            </a:endParaRPr>
          </a:p>
          <a:p>
            <a:pPr>
              <a:buNone/>
            </a:pPr>
            <a:r>
              <a:rPr lang="en-US" sz="2400" b="1" dirty="0">
                <a:solidFill>
                  <a:srgbClr val="0070C0"/>
                </a:solidFill>
              </a:rPr>
              <a:t>H: The sport becomes a life anchor </a:t>
            </a:r>
            <a:r>
              <a:rPr lang="en-US" sz="2400" b="1" dirty="0">
                <a:solidFill>
                  <a:schemeClr val="accent2">
                    <a:lumMod val="75000"/>
                  </a:schemeClr>
                </a:solidFill>
              </a:rPr>
              <a:t>(virtues)</a:t>
            </a:r>
            <a:endParaRPr lang="en-US" sz="2400" dirty="0">
              <a:solidFill>
                <a:schemeClr val="accent2">
                  <a:lumMod val="75000"/>
                </a:schemeClr>
              </a:solidFill>
            </a:endParaRPr>
          </a:p>
          <a:p>
            <a:pPr>
              <a:buNone/>
            </a:pPr>
            <a:r>
              <a:rPr lang="en-US" sz="2400" b="1" dirty="0">
                <a:solidFill>
                  <a:srgbClr val="002060"/>
                </a:solidFill>
              </a:rPr>
              <a:t>I: They are inspirational athletes/role models </a:t>
            </a:r>
            <a:r>
              <a:rPr lang="en-US" sz="2400" b="1" dirty="0">
                <a:solidFill>
                  <a:schemeClr val="accent2">
                    <a:lumMod val="75000"/>
                  </a:schemeClr>
                </a:solidFill>
              </a:rPr>
              <a:t>(leaders)</a:t>
            </a:r>
            <a:endParaRPr lang="en-US" sz="2400" dirty="0">
              <a:solidFill>
                <a:schemeClr val="accent2">
                  <a:lumMod val="75000"/>
                </a:schemeClr>
              </a:solidFill>
            </a:endParaRPr>
          </a:p>
          <a:p>
            <a:pPr>
              <a:buNone/>
            </a:pPr>
            <a:r>
              <a:rPr lang="en-US" sz="2400" b="1" dirty="0">
                <a:solidFill>
                  <a:srgbClr val="0070C0"/>
                </a:solidFill>
              </a:rPr>
              <a:t>J: There is a great team environment </a:t>
            </a:r>
            <a:r>
              <a:rPr lang="en-US" sz="2400" b="1" dirty="0">
                <a:solidFill>
                  <a:schemeClr val="accent2">
                    <a:lumMod val="75000"/>
                  </a:schemeClr>
                </a:solidFill>
              </a:rPr>
              <a:t>(culture)</a:t>
            </a:r>
            <a:endParaRPr lang="en-US" sz="2400" dirty="0">
              <a:solidFill>
                <a:schemeClr val="accent2">
                  <a:lumMod val="75000"/>
                </a:schemeClr>
              </a:solidFill>
            </a:endParaRPr>
          </a:p>
          <a:p>
            <a:pPr>
              <a:buNone/>
            </a:pPr>
            <a:r>
              <a:rPr lang="en-US" sz="2400" b="1" i="1" dirty="0">
                <a:solidFill>
                  <a:schemeClr val="accent2">
                    <a:lumMod val="75000"/>
                  </a:schemeClr>
                </a:solidFill>
              </a:rPr>
              <a:t>K: A culture that perpetuates success and fulfillment</a:t>
            </a:r>
            <a:endParaRPr lang="en-US" sz="2400" dirty="0">
              <a:solidFill>
                <a:schemeClr val="accent2">
                  <a:lumMod val="75000"/>
                </a:schemeClr>
              </a:solidFill>
            </a:endParaRPr>
          </a:p>
        </p:txBody>
      </p:sp>
      <p:pic>
        <p:nvPicPr>
          <p:cNvPr id="4" name="Picture 3" descr="2DIVE.jpg"/>
          <p:cNvPicPr>
            <a:picLocks noChangeAspect="1"/>
          </p:cNvPicPr>
          <p:nvPr/>
        </p:nvPicPr>
        <p:blipFill>
          <a:blip r:embed="rId2" cstate="print"/>
          <a:stretch>
            <a:fillRect/>
          </a:stretch>
        </p:blipFill>
        <p:spPr>
          <a:xfrm>
            <a:off x="1524000" y="5943600"/>
            <a:ext cx="3657600" cy="2743200"/>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33</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6172200" cy="1524000"/>
          </a:xfrm>
        </p:spPr>
        <p:txBody>
          <a:bodyPr>
            <a:noAutofit/>
          </a:bodyPr>
          <a:lstStyle/>
          <a:p>
            <a:r>
              <a:rPr lang="en-US" sz="4000" b="1" dirty="0">
                <a:solidFill>
                  <a:schemeClr val="accent2">
                    <a:lumMod val="75000"/>
                  </a:schemeClr>
                </a:solidFill>
                <a:latin typeface="+mn-lt"/>
              </a:rPr>
              <a:t>The correct answer? </a:t>
            </a:r>
            <a:br>
              <a:rPr lang="en-US" sz="4000" b="1" dirty="0">
                <a:solidFill>
                  <a:schemeClr val="accent2">
                    <a:lumMod val="75000"/>
                  </a:schemeClr>
                </a:solidFill>
                <a:latin typeface="+mn-lt"/>
              </a:rPr>
            </a:br>
            <a:endParaRPr lang="en-US" sz="4000" dirty="0">
              <a:solidFill>
                <a:schemeClr val="accent2">
                  <a:lumMod val="75000"/>
                </a:schemeClr>
              </a:solidFill>
              <a:latin typeface="+mn-lt"/>
            </a:endParaRPr>
          </a:p>
        </p:txBody>
      </p:sp>
      <p:sp>
        <p:nvSpPr>
          <p:cNvPr id="3" name="Content Placeholder 2"/>
          <p:cNvSpPr>
            <a:spLocks noGrp="1"/>
          </p:cNvSpPr>
          <p:nvPr>
            <p:ph idx="1"/>
          </p:nvPr>
        </p:nvSpPr>
        <p:spPr>
          <a:xfrm>
            <a:off x="304800" y="1447800"/>
            <a:ext cx="6172200" cy="6034617"/>
          </a:xfrm>
        </p:spPr>
        <p:txBody>
          <a:bodyPr>
            <a:normAutofit/>
          </a:bodyPr>
          <a:lstStyle/>
          <a:p>
            <a:pPr algn="ctr">
              <a:buNone/>
            </a:pPr>
            <a:r>
              <a:rPr lang="en-US" sz="6000" b="1" dirty="0">
                <a:solidFill>
                  <a:srgbClr val="002060"/>
                </a:solidFill>
              </a:rPr>
              <a:t>Should be all </a:t>
            </a:r>
          </a:p>
          <a:p>
            <a:pPr algn="ctr">
              <a:buNone/>
            </a:pPr>
            <a:r>
              <a:rPr lang="en-US" sz="2400" b="1" dirty="0">
                <a:solidFill>
                  <a:srgbClr val="002060"/>
                </a:solidFill>
              </a:rPr>
              <a:t>(or most of)  </a:t>
            </a:r>
            <a:r>
              <a:rPr lang="en-US" sz="6000" b="1" dirty="0">
                <a:solidFill>
                  <a:srgbClr val="002060"/>
                </a:solidFill>
              </a:rPr>
              <a:t>the above.</a:t>
            </a:r>
          </a:p>
          <a:p>
            <a:pPr algn="ctr">
              <a:buNone/>
            </a:pPr>
            <a:r>
              <a:rPr lang="en-US" b="1" dirty="0">
                <a:solidFill>
                  <a:srgbClr val="0070C0"/>
                </a:solidFill>
              </a:rPr>
              <a:t>(if you don’t care about money)</a:t>
            </a:r>
            <a:endParaRPr lang="en-US" dirty="0">
              <a:solidFill>
                <a:srgbClr val="0070C0"/>
              </a:solidFill>
            </a:endParaRPr>
          </a:p>
          <a:p>
            <a:pPr algn="ctr">
              <a:buNone/>
            </a:pPr>
            <a:endParaRPr lang="en-US" sz="6000" dirty="0"/>
          </a:p>
        </p:txBody>
      </p:sp>
      <p:pic>
        <p:nvPicPr>
          <p:cNvPr id="4" name="Picture 3" descr="C:\Users\Owner\AppData\Local\Microsoft\Windows\Temporary Internet Files\Content.IE5\XZHML85Z\MC900078731[1].wmf"/>
          <p:cNvPicPr/>
          <p:nvPr/>
        </p:nvPicPr>
        <p:blipFill>
          <a:blip r:embed="rId2" cstate="print"/>
          <a:srcRect/>
          <a:stretch>
            <a:fillRect/>
          </a:stretch>
        </p:blipFill>
        <p:spPr bwMode="auto">
          <a:xfrm>
            <a:off x="2362200" y="4114800"/>
            <a:ext cx="2209800" cy="3759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AC4F74F-622A-4FC0-843B-D3A315D45B90}" type="slidenum">
              <a:rPr lang="en-US" smtClean="0"/>
              <a:pPr/>
              <a:t>34</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0"/>
            <a:ext cx="6172200" cy="2057400"/>
          </a:xfrm>
        </p:spPr>
        <p:txBody>
          <a:bodyPr>
            <a:normAutofit fontScale="90000"/>
          </a:bodyPr>
          <a:lstStyle/>
          <a:p>
            <a:r>
              <a:rPr lang="en-US" sz="8000" b="1" dirty="0">
                <a:solidFill>
                  <a:schemeClr val="accent2">
                    <a:lumMod val="75000"/>
                  </a:schemeClr>
                </a:solidFill>
                <a:latin typeface="Andalus" pitchFamily="18" charset="-78"/>
                <a:cs typeface="Andalus" pitchFamily="18" charset="-78"/>
              </a:rPr>
              <a:t>The Assembly </a:t>
            </a:r>
            <a:r>
              <a:rPr lang="en-US" sz="6000" b="1" dirty="0">
                <a:solidFill>
                  <a:schemeClr val="accent2">
                    <a:lumMod val="75000"/>
                  </a:schemeClr>
                </a:solidFill>
                <a:latin typeface="+mn-lt"/>
              </a:rPr>
              <a:t>(process)</a:t>
            </a:r>
          </a:p>
        </p:txBody>
      </p:sp>
      <p:pic>
        <p:nvPicPr>
          <p:cNvPr id="15362" name="Picture 2" descr="C:\Users\Owner\AppData\Local\Microsoft\Windows\Temporary Internet Files\Content.IE5\IJU9FQFJ\MC900055285[1].wmf"/>
          <p:cNvPicPr>
            <a:picLocks noGrp="1" noChangeAspect="1" noChangeArrowheads="1"/>
          </p:cNvPicPr>
          <p:nvPr>
            <p:ph idx="1"/>
          </p:nvPr>
        </p:nvPicPr>
        <p:blipFill>
          <a:blip r:embed="rId2" cstate="print"/>
          <a:srcRect/>
          <a:stretch>
            <a:fillRect/>
          </a:stretch>
        </p:blipFill>
        <p:spPr bwMode="auto">
          <a:xfrm>
            <a:off x="914400" y="3429000"/>
            <a:ext cx="2649783" cy="2743200"/>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35</a:t>
            </a:fld>
            <a:endParaRPr lang="en-US" dirty="0"/>
          </a:p>
        </p:txBody>
      </p:sp>
      <p:sp>
        <p:nvSpPr>
          <p:cNvPr id="6" name="Footer Placeholder 5"/>
          <p:cNvSpPr>
            <a:spLocks noGrp="1"/>
          </p:cNvSpPr>
          <p:nvPr>
            <p:ph type="ftr" sz="quarter" idx="11"/>
          </p:nvPr>
        </p:nvSpPr>
        <p:spPr/>
        <p:txBody>
          <a:bodyPr/>
          <a:lstStyle/>
          <a:p>
            <a:r>
              <a:rPr lang="en-US" dirty="0"/>
              <a:t>Orinda Aquatics</a:t>
            </a:r>
          </a:p>
        </p:txBody>
      </p:sp>
      <p:pic>
        <p:nvPicPr>
          <p:cNvPr id="7" name="Picture 6" descr="https://encrypted-tbn1.gstatic.com/images?q=tbn:ANd9GcTH58JwgISCoAjTs-ouS8otP-ur14MUGnjH5ptnYNSbWl8gk7aZ"/>
          <p:cNvPicPr/>
          <p:nvPr/>
        </p:nvPicPr>
        <p:blipFill>
          <a:blip r:embed="rId3" cstate="print"/>
          <a:srcRect/>
          <a:stretch>
            <a:fillRect/>
          </a:stretch>
        </p:blipFill>
        <p:spPr bwMode="auto">
          <a:xfrm>
            <a:off x="3124200" y="5181600"/>
            <a:ext cx="2895600" cy="24384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6172200" cy="1524000"/>
          </a:xfrm>
        </p:spPr>
        <p:txBody>
          <a:bodyPr/>
          <a:lstStyle/>
          <a:p>
            <a:r>
              <a:rPr lang="en-US" b="1" dirty="0">
                <a:solidFill>
                  <a:schemeClr val="accent2">
                    <a:lumMod val="75000"/>
                  </a:schemeClr>
                </a:solidFill>
              </a:rPr>
              <a:t>Note: Assembly Instructions…</a:t>
            </a:r>
          </a:p>
        </p:txBody>
      </p:sp>
      <p:sp>
        <p:nvSpPr>
          <p:cNvPr id="3" name="Content Placeholder 2"/>
          <p:cNvSpPr>
            <a:spLocks noGrp="1"/>
          </p:cNvSpPr>
          <p:nvPr>
            <p:ph idx="1"/>
          </p:nvPr>
        </p:nvSpPr>
        <p:spPr>
          <a:xfrm>
            <a:off x="457200" y="1524000"/>
            <a:ext cx="6172200" cy="6034617"/>
          </a:xfrm>
        </p:spPr>
        <p:txBody>
          <a:bodyPr>
            <a:normAutofit/>
          </a:bodyPr>
          <a:lstStyle/>
          <a:p>
            <a:pPr algn="ctr">
              <a:buNone/>
            </a:pPr>
            <a:endParaRPr lang="en-US" sz="4000" b="1" dirty="0">
              <a:solidFill>
                <a:srgbClr val="002060"/>
              </a:solidFill>
            </a:endParaRPr>
          </a:p>
          <a:p>
            <a:pPr algn="ctr">
              <a:buNone/>
            </a:pPr>
            <a:r>
              <a:rPr lang="en-US" sz="8800" b="1" i="1" dirty="0">
                <a:solidFill>
                  <a:srgbClr val="002060"/>
                </a:solidFill>
              </a:rPr>
              <a:t>Do</a:t>
            </a:r>
            <a:r>
              <a:rPr lang="en-US" sz="8800" b="1" dirty="0">
                <a:solidFill>
                  <a:srgbClr val="002060"/>
                </a:solidFill>
              </a:rPr>
              <a:t> </a:t>
            </a:r>
            <a:r>
              <a:rPr lang="en-US" sz="8800" b="1" i="1" u="sng" dirty="0">
                <a:solidFill>
                  <a:srgbClr val="002060"/>
                </a:solidFill>
              </a:rPr>
              <a:t>NOT</a:t>
            </a:r>
            <a:r>
              <a:rPr lang="en-US" sz="8800" b="1" dirty="0">
                <a:solidFill>
                  <a:srgbClr val="002060"/>
                </a:solidFill>
              </a:rPr>
              <a:t> </a:t>
            </a:r>
            <a:r>
              <a:rPr lang="en-US" sz="6000" b="1" dirty="0">
                <a:solidFill>
                  <a:srgbClr val="002060"/>
                </a:solidFill>
              </a:rPr>
              <a:t>come with the athlete!</a:t>
            </a:r>
          </a:p>
        </p:txBody>
      </p:sp>
      <p:pic>
        <p:nvPicPr>
          <p:cNvPr id="32770" name="Picture 2" descr="C:\Users\Owner\AppData\Local\Microsoft\Windows\Temporary Internet Files\Content.IE5\244A91JR\MC900034604[1].wmf"/>
          <p:cNvPicPr>
            <a:picLocks noChangeAspect="1" noChangeArrowheads="1"/>
          </p:cNvPicPr>
          <p:nvPr/>
        </p:nvPicPr>
        <p:blipFill>
          <a:blip r:embed="rId2" cstate="print"/>
          <a:srcRect/>
          <a:stretch>
            <a:fillRect/>
          </a:stretch>
        </p:blipFill>
        <p:spPr bwMode="auto">
          <a:xfrm>
            <a:off x="990600" y="4876800"/>
            <a:ext cx="2433873" cy="2924973"/>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36</a:t>
            </a:fld>
            <a:endParaRPr lang="en-US" dirty="0"/>
          </a:p>
        </p:txBody>
      </p:sp>
      <p:sp>
        <p:nvSpPr>
          <p:cNvPr id="6" name="Footer Placeholder 5"/>
          <p:cNvSpPr>
            <a:spLocks noGrp="1"/>
          </p:cNvSpPr>
          <p:nvPr>
            <p:ph type="ftr" sz="quarter" idx="11"/>
          </p:nvPr>
        </p:nvSpPr>
        <p:spPr/>
        <p:txBody>
          <a:bodyPr/>
          <a:lstStyle/>
          <a:p>
            <a:r>
              <a:rPr lang="en-US" dirty="0"/>
              <a:t>Orinda Aquatics</a:t>
            </a:r>
          </a:p>
        </p:txBody>
      </p:sp>
      <p:pic>
        <p:nvPicPr>
          <p:cNvPr id="7" name="Content Placeholder 3" descr="https://encrypted-tbn3.gstatic.com/images?q=tbn:ANd9GcRoQBSF6lYWLrxgpuMHR8MrW33h3C3f8F9otuENVPUee8Fs7xnJpw"/>
          <p:cNvPicPr>
            <a:picLocks/>
          </p:cNvPicPr>
          <p:nvPr/>
        </p:nvPicPr>
        <p:blipFill>
          <a:blip r:embed="rId3" cstate="print"/>
          <a:srcRect/>
          <a:stretch>
            <a:fillRect/>
          </a:stretch>
        </p:blipFill>
        <p:spPr bwMode="auto">
          <a:xfrm>
            <a:off x="3810000" y="5105400"/>
            <a:ext cx="2133600" cy="21336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524000"/>
            <a:ext cx="6286500" cy="2438400"/>
          </a:xfrm>
        </p:spPr>
        <p:txBody>
          <a:bodyPr>
            <a:noAutofit/>
          </a:bodyPr>
          <a:lstStyle/>
          <a:p>
            <a:br>
              <a:rPr lang="en-US" sz="3600" b="1" i="1" dirty="0">
                <a:solidFill>
                  <a:schemeClr val="accent2">
                    <a:lumMod val="75000"/>
                  </a:schemeClr>
                </a:solidFill>
                <a:latin typeface="Bookman Old Style" pitchFamily="18" charset="0"/>
              </a:rPr>
            </a:br>
            <a:br>
              <a:rPr lang="en-US" sz="3600" b="1" i="1" dirty="0">
                <a:solidFill>
                  <a:schemeClr val="accent2">
                    <a:lumMod val="75000"/>
                  </a:schemeClr>
                </a:solidFill>
                <a:latin typeface="Bookman Old Style" pitchFamily="18" charset="0"/>
              </a:rPr>
            </a:br>
            <a:br>
              <a:rPr lang="en-US" sz="3600" b="1" i="1" dirty="0">
                <a:solidFill>
                  <a:schemeClr val="accent2">
                    <a:lumMod val="75000"/>
                  </a:schemeClr>
                </a:solidFill>
                <a:latin typeface="Bookman Old Style" pitchFamily="18" charset="0"/>
              </a:rPr>
            </a:br>
            <a:r>
              <a:rPr lang="en-US" sz="3600" b="1" i="1" dirty="0">
                <a:solidFill>
                  <a:schemeClr val="accent2">
                    <a:lumMod val="75000"/>
                  </a:schemeClr>
                </a:solidFill>
                <a:latin typeface="Bookman Old Style" pitchFamily="18" charset="0"/>
              </a:rPr>
              <a:t>Do you have an assembly plan/strategy?</a:t>
            </a:r>
            <a:br>
              <a:rPr lang="en-US" sz="3600" b="1" i="1" dirty="0">
                <a:solidFill>
                  <a:schemeClr val="accent2">
                    <a:lumMod val="75000"/>
                  </a:schemeClr>
                </a:solidFill>
                <a:latin typeface="Bookman Old Style" pitchFamily="18" charset="0"/>
              </a:rPr>
            </a:br>
            <a:br>
              <a:rPr lang="en-US" sz="3600" b="1" i="1" dirty="0">
                <a:solidFill>
                  <a:schemeClr val="accent2">
                    <a:lumMod val="75000"/>
                  </a:schemeClr>
                </a:solidFill>
                <a:latin typeface="Bookman Old Style" pitchFamily="18" charset="0"/>
              </a:rPr>
            </a:br>
            <a:br>
              <a:rPr lang="en-US" sz="3600" b="1" i="1" dirty="0">
                <a:solidFill>
                  <a:schemeClr val="accent2">
                    <a:lumMod val="75000"/>
                  </a:schemeClr>
                </a:solidFill>
                <a:latin typeface="Bookman Old Style" pitchFamily="18" charset="0"/>
              </a:rPr>
            </a:br>
            <a:br>
              <a:rPr lang="en-US" sz="3600" b="1" i="1" dirty="0">
                <a:solidFill>
                  <a:schemeClr val="accent2">
                    <a:lumMod val="75000"/>
                  </a:schemeClr>
                </a:solidFill>
                <a:latin typeface="Bookman Old Style" pitchFamily="18" charset="0"/>
              </a:rPr>
            </a:br>
            <a:r>
              <a:rPr lang="en-US" sz="3400" b="1" i="1" dirty="0">
                <a:solidFill>
                  <a:schemeClr val="accent2">
                    <a:lumMod val="75000"/>
                  </a:schemeClr>
                </a:solidFill>
                <a:latin typeface="Bookman Old Style" pitchFamily="18" charset="0"/>
              </a:rPr>
              <a:t>Do you know in which direction you are headed?</a:t>
            </a:r>
            <a:br>
              <a:rPr lang="en-US" sz="3600" b="1" i="1" dirty="0">
                <a:solidFill>
                  <a:schemeClr val="accent2">
                    <a:lumMod val="75000"/>
                  </a:schemeClr>
                </a:solidFill>
                <a:latin typeface="Bookman Old Style" pitchFamily="18" charset="0"/>
              </a:rPr>
            </a:br>
            <a:r>
              <a:rPr lang="en-US" sz="3600" b="1" i="1" dirty="0">
                <a:solidFill>
                  <a:srgbClr val="002060"/>
                </a:solidFill>
                <a:latin typeface="Bookman Old Style" pitchFamily="18" charset="0"/>
              </a:rPr>
              <a:t>With the kids? </a:t>
            </a:r>
            <a:br>
              <a:rPr lang="en-US" sz="3600" b="1" i="1" dirty="0">
                <a:solidFill>
                  <a:srgbClr val="002060"/>
                </a:solidFill>
                <a:latin typeface="Bookman Old Style" pitchFamily="18" charset="0"/>
              </a:rPr>
            </a:br>
            <a:r>
              <a:rPr lang="en-US" sz="3600" b="1" i="1" dirty="0">
                <a:solidFill>
                  <a:srgbClr val="002060"/>
                </a:solidFill>
                <a:latin typeface="Bookman Old Style" pitchFamily="18" charset="0"/>
              </a:rPr>
              <a:t>With the program?</a:t>
            </a:r>
            <a:br>
              <a:rPr lang="en-US" sz="3600" dirty="0">
                <a:solidFill>
                  <a:schemeClr val="accent2">
                    <a:lumMod val="75000"/>
                  </a:schemeClr>
                </a:solidFill>
                <a:latin typeface="Bookman Old Style" pitchFamily="18" charset="0"/>
              </a:rPr>
            </a:br>
            <a:endParaRPr lang="en-US" sz="3600" dirty="0">
              <a:solidFill>
                <a:schemeClr val="accent2">
                  <a:lumMod val="75000"/>
                </a:schemeClr>
              </a:solidFill>
              <a:latin typeface="Bookman Old Style" pitchFamily="18" charset="0"/>
            </a:endParaRPr>
          </a:p>
        </p:txBody>
      </p:sp>
      <p:pic>
        <p:nvPicPr>
          <p:cNvPr id="4" name="Content Placeholder 3" descr="C:\Users\Owner\AppData\Local\Microsoft\Windows\Temporary Internet Files\Content.IE5\KW4O3MV8\MP900442363[1].jpg"/>
          <p:cNvPicPr>
            <a:picLocks noGrp="1"/>
          </p:cNvPicPr>
          <p:nvPr>
            <p:ph idx="1"/>
          </p:nvPr>
        </p:nvPicPr>
        <p:blipFill>
          <a:blip r:embed="rId2" cstate="print"/>
          <a:srcRect/>
          <a:stretch>
            <a:fillRect/>
          </a:stretch>
        </p:blipFill>
        <p:spPr bwMode="auto">
          <a:xfrm>
            <a:off x="1600200" y="5943600"/>
            <a:ext cx="3733800" cy="2133600"/>
          </a:xfrm>
          <a:prstGeom prst="rect">
            <a:avLst/>
          </a:prstGeom>
          <a:noFill/>
          <a:ln w="9525">
            <a:noFill/>
            <a:miter lim="800000"/>
            <a:headEnd/>
            <a:tailEnd/>
          </a:ln>
        </p:spPr>
      </p:pic>
      <p:pic>
        <p:nvPicPr>
          <p:cNvPr id="14338" name="Picture 2" descr="C:\Users\Owner\AppData\Local\Microsoft\Windows\Temporary Internet Files\Content.IE5\CWZB2T6H\MC900078732[1].wmf"/>
          <p:cNvPicPr>
            <a:picLocks noChangeAspect="1" noChangeArrowheads="1"/>
          </p:cNvPicPr>
          <p:nvPr/>
        </p:nvPicPr>
        <p:blipFill>
          <a:blip r:embed="rId3" cstate="print"/>
          <a:srcRect/>
          <a:stretch>
            <a:fillRect/>
          </a:stretch>
        </p:blipFill>
        <p:spPr bwMode="auto">
          <a:xfrm>
            <a:off x="2971800" y="2057400"/>
            <a:ext cx="1238637" cy="1771323"/>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37</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6172200" cy="6034617"/>
          </a:xfrm>
        </p:spPr>
        <p:txBody>
          <a:bodyPr>
            <a:normAutofit/>
          </a:bodyPr>
          <a:lstStyle/>
          <a:p>
            <a:r>
              <a:rPr lang="en-US" b="1" dirty="0">
                <a:solidFill>
                  <a:srgbClr val="002060"/>
                </a:solidFill>
              </a:rPr>
              <a:t>Do you have all of the pieces?</a:t>
            </a:r>
            <a:endParaRPr lang="en-US" dirty="0">
              <a:solidFill>
                <a:srgbClr val="002060"/>
              </a:solidFill>
            </a:endParaRPr>
          </a:p>
          <a:p>
            <a:r>
              <a:rPr lang="en-US" b="1" dirty="0">
                <a:solidFill>
                  <a:srgbClr val="0070C0"/>
                </a:solidFill>
              </a:rPr>
              <a:t>Can you secure the “corner”(stones)? </a:t>
            </a:r>
          </a:p>
          <a:p>
            <a:r>
              <a:rPr lang="en-US" b="1" dirty="0">
                <a:solidFill>
                  <a:srgbClr val="002060"/>
                </a:solidFill>
              </a:rPr>
              <a:t>Do you have the borders/frame-work?</a:t>
            </a:r>
            <a:endParaRPr lang="en-US" dirty="0">
              <a:solidFill>
                <a:srgbClr val="002060"/>
              </a:solidFill>
            </a:endParaRPr>
          </a:p>
          <a:p>
            <a:r>
              <a:rPr lang="en-US" b="1" dirty="0">
                <a:solidFill>
                  <a:srgbClr val="0070C0"/>
                </a:solidFill>
              </a:rPr>
              <a:t>Do you know how they fit together?</a:t>
            </a:r>
            <a:r>
              <a:rPr lang="en-US" dirty="0">
                <a:solidFill>
                  <a:srgbClr val="0070C0"/>
                </a:solidFill>
              </a:rPr>
              <a:t> </a:t>
            </a:r>
          </a:p>
          <a:p>
            <a:r>
              <a:rPr lang="en-US" b="1" dirty="0">
                <a:solidFill>
                  <a:srgbClr val="002060"/>
                </a:solidFill>
              </a:rPr>
              <a:t>Do you have the “glue” (vision) that will hold this puzzle together?</a:t>
            </a:r>
            <a:endParaRPr lang="en-US" dirty="0">
              <a:solidFill>
                <a:srgbClr val="002060"/>
              </a:solidFill>
            </a:endParaRPr>
          </a:p>
          <a:p>
            <a:endParaRPr lang="en-US" dirty="0"/>
          </a:p>
        </p:txBody>
      </p:sp>
      <p:pic>
        <p:nvPicPr>
          <p:cNvPr id="5122" name="Picture 2" descr="C:\Users\Owner\AppData\Local\Microsoft\Windows\Temporary Internet Files\Content.IE5\CWZB2T6H\MP900422353[1].jpg"/>
          <p:cNvPicPr>
            <a:picLocks noChangeAspect="1" noChangeArrowheads="1"/>
          </p:cNvPicPr>
          <p:nvPr/>
        </p:nvPicPr>
        <p:blipFill>
          <a:blip r:embed="rId2" cstate="print"/>
          <a:srcRect/>
          <a:stretch>
            <a:fillRect/>
          </a:stretch>
        </p:blipFill>
        <p:spPr bwMode="auto">
          <a:xfrm>
            <a:off x="2590800" y="5791200"/>
            <a:ext cx="2362200" cy="2440860"/>
          </a:xfrm>
          <a:prstGeom prst="rect">
            <a:avLst/>
          </a:prstGeom>
          <a:noFill/>
        </p:spPr>
      </p:pic>
      <p:sp>
        <p:nvSpPr>
          <p:cNvPr id="4" name="Slide Number Placeholder 3"/>
          <p:cNvSpPr>
            <a:spLocks noGrp="1"/>
          </p:cNvSpPr>
          <p:nvPr>
            <p:ph type="sldNum" sz="quarter" idx="12"/>
          </p:nvPr>
        </p:nvSpPr>
        <p:spPr/>
        <p:txBody>
          <a:bodyPr/>
          <a:lstStyle/>
          <a:p>
            <a:fld id="{0AC4F74F-622A-4FC0-843B-D3A315D45B90}" type="slidenum">
              <a:rPr lang="en-US" smtClean="0"/>
              <a:pPr/>
              <a:t>38</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700616"/>
          </a:xfrm>
        </p:spPr>
        <p:txBody>
          <a:bodyPr>
            <a:noAutofit/>
          </a:bodyPr>
          <a:lstStyle/>
          <a:p>
            <a:r>
              <a:rPr lang="en-US" sz="3600" b="1" dirty="0">
                <a:solidFill>
                  <a:schemeClr val="accent2">
                    <a:lumMod val="75000"/>
                  </a:schemeClr>
                </a:solidFill>
                <a:latin typeface="+mn-lt"/>
              </a:rPr>
              <a:t>Begin with </a:t>
            </a:r>
            <a:r>
              <a:rPr lang="en-US" sz="3600" b="1" dirty="0">
                <a:solidFill>
                  <a:srgbClr val="0070C0"/>
                </a:solidFill>
                <a:latin typeface="+mn-lt"/>
              </a:rPr>
              <a:t>macro</a:t>
            </a:r>
            <a:r>
              <a:rPr lang="en-US" sz="3600" b="1" dirty="0">
                <a:solidFill>
                  <a:schemeClr val="accent2">
                    <a:lumMod val="75000"/>
                  </a:schemeClr>
                </a:solidFill>
                <a:latin typeface="+mn-lt"/>
              </a:rPr>
              <a:t> perspectives</a:t>
            </a:r>
            <a:endParaRPr lang="en-US" sz="3600" dirty="0">
              <a:solidFill>
                <a:schemeClr val="accent2">
                  <a:lumMod val="75000"/>
                </a:schemeClr>
              </a:solidFill>
              <a:latin typeface="+mn-lt"/>
            </a:endParaRPr>
          </a:p>
        </p:txBody>
      </p:sp>
      <p:sp>
        <p:nvSpPr>
          <p:cNvPr id="3" name="Content Placeholder 2"/>
          <p:cNvSpPr>
            <a:spLocks noGrp="1"/>
          </p:cNvSpPr>
          <p:nvPr>
            <p:ph idx="1"/>
          </p:nvPr>
        </p:nvSpPr>
        <p:spPr>
          <a:xfrm>
            <a:off x="304800" y="2286000"/>
            <a:ext cx="6172200" cy="6034617"/>
          </a:xfrm>
        </p:spPr>
        <p:txBody>
          <a:bodyPr>
            <a:normAutofit/>
          </a:bodyPr>
          <a:lstStyle/>
          <a:p>
            <a:endParaRPr lang="en-US" b="1" dirty="0">
              <a:solidFill>
                <a:srgbClr val="002060"/>
              </a:solidFill>
            </a:endParaRPr>
          </a:p>
          <a:p>
            <a:r>
              <a:rPr lang="en-US" b="1" dirty="0">
                <a:solidFill>
                  <a:srgbClr val="002060"/>
                </a:solidFill>
              </a:rPr>
              <a:t>The </a:t>
            </a:r>
            <a:r>
              <a:rPr lang="en-US" b="1" u="sng" dirty="0">
                <a:solidFill>
                  <a:schemeClr val="accent2">
                    <a:lumMod val="75000"/>
                  </a:schemeClr>
                </a:solidFill>
              </a:rPr>
              <a:t>athletic process </a:t>
            </a:r>
            <a:r>
              <a:rPr lang="en-US" b="1" dirty="0">
                <a:solidFill>
                  <a:srgbClr val="002060"/>
                </a:solidFill>
              </a:rPr>
              <a:t>- implied respect and maturity; the path of most resistance</a:t>
            </a:r>
          </a:p>
          <a:p>
            <a:r>
              <a:rPr lang="en-US" b="1" dirty="0">
                <a:solidFill>
                  <a:srgbClr val="0070C0"/>
                </a:solidFill>
              </a:rPr>
              <a:t>The </a:t>
            </a:r>
            <a:r>
              <a:rPr lang="en-US" b="1" u="sng" dirty="0">
                <a:solidFill>
                  <a:schemeClr val="accent2">
                    <a:lumMod val="75000"/>
                  </a:schemeClr>
                </a:solidFill>
              </a:rPr>
              <a:t>leadership process </a:t>
            </a:r>
            <a:r>
              <a:rPr lang="en-US" b="1" dirty="0">
                <a:solidFill>
                  <a:srgbClr val="0070C0"/>
                </a:solidFill>
              </a:rPr>
              <a:t>– leaders care, give, and help – they are the gateway</a:t>
            </a:r>
            <a:endParaRPr lang="en-US" dirty="0">
              <a:solidFill>
                <a:srgbClr val="0070C0"/>
              </a:solidFill>
            </a:endParaRPr>
          </a:p>
          <a:p>
            <a:r>
              <a:rPr lang="en-US" b="1" dirty="0">
                <a:solidFill>
                  <a:srgbClr val="002060"/>
                </a:solidFill>
              </a:rPr>
              <a:t>The </a:t>
            </a:r>
            <a:r>
              <a:rPr lang="en-US" b="1" u="sng" dirty="0">
                <a:solidFill>
                  <a:schemeClr val="accent2">
                    <a:lumMod val="75000"/>
                  </a:schemeClr>
                </a:solidFill>
              </a:rPr>
              <a:t>team process</a:t>
            </a:r>
            <a:r>
              <a:rPr lang="en-US" b="1" dirty="0">
                <a:solidFill>
                  <a:schemeClr val="accent2">
                    <a:lumMod val="75000"/>
                  </a:schemeClr>
                </a:solidFill>
              </a:rPr>
              <a:t> </a:t>
            </a:r>
            <a:r>
              <a:rPr lang="en-US" b="1" dirty="0">
                <a:solidFill>
                  <a:srgbClr val="002060"/>
                </a:solidFill>
              </a:rPr>
              <a:t>– team first, teammates first</a:t>
            </a:r>
            <a:endParaRPr lang="en-US" dirty="0">
              <a:solidFill>
                <a:srgbClr val="002060"/>
              </a:solidFill>
            </a:endParaRPr>
          </a:p>
          <a:p>
            <a:r>
              <a:rPr lang="en-US" b="1" dirty="0">
                <a:solidFill>
                  <a:srgbClr val="0070C0"/>
                </a:solidFill>
              </a:rPr>
              <a:t>The </a:t>
            </a:r>
            <a:r>
              <a:rPr lang="en-US" b="1" u="sng" dirty="0">
                <a:solidFill>
                  <a:schemeClr val="accent2">
                    <a:lumMod val="75000"/>
                  </a:schemeClr>
                </a:solidFill>
              </a:rPr>
              <a:t>life process </a:t>
            </a:r>
            <a:r>
              <a:rPr lang="en-US" b="1" dirty="0">
                <a:solidFill>
                  <a:srgbClr val="0070C0"/>
                </a:solidFill>
              </a:rPr>
              <a:t>– be a person of integrity</a:t>
            </a:r>
            <a:endParaRPr lang="en-US" dirty="0">
              <a:solidFill>
                <a:srgbClr val="0070C0"/>
              </a:solidFill>
            </a:endParaRPr>
          </a:p>
          <a:p>
            <a:endParaRPr lang="en-US" dirty="0">
              <a:solidFill>
                <a:srgbClr val="002060"/>
              </a:solidFill>
            </a:endParaRPr>
          </a:p>
          <a:p>
            <a:endParaRPr lang="en-US" dirty="0"/>
          </a:p>
        </p:txBody>
      </p:sp>
      <p:pic>
        <p:nvPicPr>
          <p:cNvPr id="33794" name="Picture 2" descr="C:\Users\Owner\AppData\Local\Microsoft\Windows\Temporary Internet Files\Content.IE5\S5QNO5OM\MC900303022[1].jpg"/>
          <p:cNvPicPr>
            <a:picLocks noChangeAspect="1" noChangeArrowheads="1"/>
          </p:cNvPicPr>
          <p:nvPr/>
        </p:nvPicPr>
        <p:blipFill>
          <a:blip r:embed="rId2" cstate="print"/>
          <a:srcRect/>
          <a:stretch>
            <a:fillRect/>
          </a:stretch>
        </p:blipFill>
        <p:spPr bwMode="auto">
          <a:xfrm>
            <a:off x="2209800" y="1219200"/>
            <a:ext cx="2175688" cy="1524000"/>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39</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6096000" cy="5272616"/>
          </a:xfrm>
        </p:spPr>
        <p:txBody>
          <a:bodyPr>
            <a:normAutofit/>
          </a:bodyPr>
          <a:lstStyle/>
          <a:p>
            <a:pPr algn="l"/>
            <a:r>
              <a:rPr lang="en-US" sz="1300" dirty="0">
                <a:latin typeface="Andalus" pitchFamily="18" charset="-78"/>
                <a:cs typeface="Andalus" pitchFamily="18" charset="-78"/>
              </a:rPr>
              <a:t>With regard to the other “pieces” of the (age-group) puzzle, we have identified over forty.  With the corners, borders, and the puzzle pieces identified, we also offer some perspective on the (assembly) process, exploring concepts such as time frame, priorities, fluidity, methodology, and management.  The ultimate goal of an age-group coach should be to 1) develop or lay the groundwork for great </a:t>
            </a:r>
            <a:r>
              <a:rPr lang="en-US" sz="1300" i="1" dirty="0">
                <a:latin typeface="Andalus" pitchFamily="18" charset="-78"/>
                <a:cs typeface="Andalus" pitchFamily="18" charset="-78"/>
              </a:rPr>
              <a:t>careers</a:t>
            </a:r>
            <a:r>
              <a:rPr lang="en-US" sz="1300" dirty="0">
                <a:latin typeface="Andalus" pitchFamily="18" charset="-78"/>
                <a:cs typeface="Andalus" pitchFamily="18" charset="-78"/>
              </a:rPr>
              <a:t>, 2) develop great </a:t>
            </a:r>
            <a:r>
              <a:rPr lang="en-US" sz="1300" i="1" dirty="0">
                <a:latin typeface="Andalus" pitchFamily="18" charset="-78"/>
                <a:cs typeface="Andalus" pitchFamily="18" charset="-78"/>
              </a:rPr>
              <a:t>athletes</a:t>
            </a:r>
            <a:r>
              <a:rPr lang="en-US" sz="1300" dirty="0">
                <a:latin typeface="Andalus" pitchFamily="18" charset="-78"/>
                <a:cs typeface="Andalus" pitchFamily="18" charset="-78"/>
              </a:rPr>
              <a:t> who embrace the athletic process, and 3) develop </a:t>
            </a:r>
            <a:r>
              <a:rPr lang="en-US" sz="1300" i="1" dirty="0">
                <a:latin typeface="Andalus" pitchFamily="18" charset="-78"/>
                <a:cs typeface="Andalus" pitchFamily="18" charset="-78"/>
              </a:rPr>
              <a:t>leaders</a:t>
            </a:r>
            <a:r>
              <a:rPr lang="en-US" sz="1300" dirty="0">
                <a:latin typeface="Andalus" pitchFamily="18" charset="-78"/>
                <a:cs typeface="Andalus" pitchFamily="18" charset="-78"/>
              </a:rPr>
              <a:t> who become role models for the process and the entire organization, thus defining the culture.</a:t>
            </a:r>
            <a:br>
              <a:rPr lang="en-US" sz="1300" dirty="0">
                <a:latin typeface="Andalus" pitchFamily="18" charset="-78"/>
                <a:cs typeface="Andalus" pitchFamily="18" charset="-78"/>
              </a:rPr>
            </a:br>
            <a:r>
              <a:rPr lang="en-US" sz="1300" dirty="0">
                <a:latin typeface="Andalus" pitchFamily="18" charset="-78"/>
                <a:cs typeface="Andalus" pitchFamily="18" charset="-78"/>
              </a:rPr>
              <a:t> </a:t>
            </a:r>
            <a:br>
              <a:rPr lang="en-US" sz="1300" dirty="0">
                <a:latin typeface="Andalus" pitchFamily="18" charset="-78"/>
                <a:cs typeface="Andalus" pitchFamily="18" charset="-78"/>
              </a:rPr>
            </a:br>
            <a:r>
              <a:rPr lang="en-US" sz="1300" dirty="0">
                <a:latin typeface="Andalus" pitchFamily="18" charset="-78"/>
                <a:cs typeface="Andalus" pitchFamily="18" charset="-78"/>
              </a:rPr>
              <a:t>My brother and I have been coaching swimming for over thirty-five years with extensive experience coaching large summer-league programs, large high school programs, and have twenty years with Orinda Aquatics,  a program that we founded.  The programs have all been nationally competitive and grounded in discipline, integrity, technique, and culture. We have worked with swimmers of all ages and abilities and sought to develop close relationships (and partnerships) with each.  We have no “burnout” (100% retention) and all of our swimmers (eighty in high school) look to swim in college.  We truly believe that a “whole-</a:t>
            </a:r>
            <a:r>
              <a:rPr lang="en-US" sz="1300" dirty="0" err="1">
                <a:latin typeface="Andalus" pitchFamily="18" charset="-78"/>
                <a:cs typeface="Andalus" pitchFamily="18" charset="-78"/>
              </a:rPr>
              <a:t>istic</a:t>
            </a:r>
            <a:r>
              <a:rPr lang="en-US" sz="1300" dirty="0">
                <a:latin typeface="Andalus" pitchFamily="18" charset="-78"/>
                <a:cs typeface="Andalus" pitchFamily="18" charset="-78"/>
              </a:rPr>
              <a:t>” approach is not only more productive, but healthier and more fulfilling for all involved.</a:t>
            </a:r>
            <a:br>
              <a:rPr lang="en-US" sz="1300" dirty="0">
                <a:latin typeface="Andalus" pitchFamily="18" charset="-78"/>
                <a:cs typeface="Andalus" pitchFamily="18" charset="-78"/>
              </a:rPr>
            </a:br>
            <a:br>
              <a:rPr lang="en-US" sz="1300" dirty="0">
                <a:latin typeface="Andalus" pitchFamily="18" charset="-78"/>
                <a:cs typeface="Andalus" pitchFamily="18" charset="-78"/>
              </a:rPr>
            </a:br>
            <a:r>
              <a:rPr lang="en-US" sz="1300" dirty="0">
                <a:latin typeface="Andalus" pitchFamily="18" charset="-78"/>
                <a:cs typeface="Andalus" pitchFamily="18" charset="-78"/>
              </a:rPr>
              <a:t>We wish you the best in your assembly and in </a:t>
            </a:r>
            <a:r>
              <a:rPr lang="en-US" sz="1300" i="1" dirty="0">
                <a:latin typeface="Andalus" pitchFamily="18" charset="-78"/>
                <a:cs typeface="Andalus" pitchFamily="18" charset="-78"/>
              </a:rPr>
              <a:t>piecing</a:t>
            </a:r>
            <a:r>
              <a:rPr lang="en-US" sz="1300" dirty="0">
                <a:latin typeface="Andalus" pitchFamily="18" charset="-78"/>
                <a:cs typeface="Andalus" pitchFamily="18" charset="-78"/>
              </a:rPr>
              <a:t> together an extraordinary picture of “success.”</a:t>
            </a:r>
            <a:br>
              <a:rPr lang="en-US" sz="1300" dirty="0">
                <a:latin typeface="Andalus" pitchFamily="18" charset="-78"/>
                <a:cs typeface="Andalus" pitchFamily="18" charset="-78"/>
              </a:rPr>
            </a:br>
            <a:br>
              <a:rPr lang="en-US" sz="1300" dirty="0">
                <a:latin typeface="Andalus" pitchFamily="18" charset="-78"/>
                <a:cs typeface="Andalus" pitchFamily="18" charset="-78"/>
              </a:rPr>
            </a:br>
            <a:r>
              <a:rPr lang="en-US" sz="1300" dirty="0">
                <a:latin typeface="Andalus" pitchFamily="18" charset="-78"/>
                <a:cs typeface="Andalus" pitchFamily="18" charset="-78"/>
              </a:rPr>
              <a:t>Don </a:t>
            </a:r>
            <a:br>
              <a:rPr lang="en-US" dirty="0"/>
            </a:br>
            <a:endParaRPr lang="en-US" dirty="0"/>
          </a:p>
        </p:txBody>
      </p:sp>
      <p:sp>
        <p:nvSpPr>
          <p:cNvPr id="4" name="Footer Placeholder 3"/>
          <p:cNvSpPr>
            <a:spLocks noGrp="1"/>
          </p:cNvSpPr>
          <p:nvPr>
            <p:ph type="ftr" sz="quarter" idx="11"/>
          </p:nvPr>
        </p:nvSpPr>
        <p:spPr/>
        <p:txBody>
          <a:bodyPr/>
          <a:lstStyle/>
          <a:p>
            <a:r>
              <a:rPr lang="en-US"/>
              <a:t>Orinda Aquatics</a:t>
            </a:r>
            <a:endParaRPr lang="en-US"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4</a:t>
            </a:fld>
            <a:endParaRPr lang="en-US" dirty="0"/>
          </a:p>
        </p:txBody>
      </p:sp>
      <p:pic>
        <p:nvPicPr>
          <p:cNvPr id="7" name="Content Placeholder 3" descr="C:\Users\Owner\AppData\Local\Microsoft\Windows\Temporary Internet Files\Content.IE5\I5LXUVNN\MP900316566[1].jpg"/>
          <p:cNvPicPr>
            <a:picLocks/>
          </p:cNvPicPr>
          <p:nvPr/>
        </p:nvPicPr>
        <p:blipFill>
          <a:blip r:embed="rId2" cstate="print"/>
          <a:srcRect/>
          <a:stretch>
            <a:fillRect/>
          </a:stretch>
        </p:blipFill>
        <p:spPr bwMode="auto">
          <a:xfrm>
            <a:off x="1219200" y="4953000"/>
            <a:ext cx="4267200" cy="3124200"/>
          </a:xfrm>
          <a:prstGeom prst="rect">
            <a:avLst/>
          </a:prstGeom>
          <a:ln>
            <a:noFill/>
          </a:ln>
          <a:effectLst>
            <a:softEdge rad="112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b="1" i="1" dirty="0">
                <a:solidFill>
                  <a:schemeClr val="accent2">
                    <a:lumMod val="75000"/>
                  </a:schemeClr>
                </a:solidFill>
              </a:rPr>
              <a:t>Everything Should Flow </a:t>
            </a:r>
            <a:r>
              <a:rPr lang="en-US" b="1" i="1" dirty="0">
                <a:solidFill>
                  <a:schemeClr val="accent2">
                    <a:lumMod val="75000"/>
                  </a:schemeClr>
                </a:solidFill>
              </a:rPr>
              <a:t>(connect)</a:t>
            </a:r>
          </a:p>
        </p:txBody>
      </p:sp>
      <p:graphicFrame>
        <p:nvGraphicFramePr>
          <p:cNvPr id="6" name="Content Placeholder 5"/>
          <p:cNvGraphicFramePr>
            <a:graphicFrameLocks noGrp="1"/>
          </p:cNvGraphicFramePr>
          <p:nvPr>
            <p:ph idx="1"/>
          </p:nvPr>
        </p:nvGraphicFramePr>
        <p:xfrm>
          <a:off x="342900" y="2133600"/>
          <a:ext cx="6172200" cy="6034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6400800" cy="1371600"/>
          </a:xfrm>
        </p:spPr>
        <p:txBody>
          <a:bodyPr>
            <a:normAutofit fontScale="90000"/>
          </a:bodyPr>
          <a:lstStyle/>
          <a:p>
            <a:br>
              <a:rPr lang="en-US" sz="3100" b="1" dirty="0"/>
            </a:br>
            <a:r>
              <a:rPr lang="en-US" sz="4900" b="1" dirty="0">
                <a:solidFill>
                  <a:schemeClr val="accent2">
                    <a:lumMod val="75000"/>
                  </a:schemeClr>
                </a:solidFill>
                <a:latin typeface="+mn-lt"/>
              </a:rPr>
              <a:t>Priorities</a:t>
            </a:r>
            <a:br>
              <a:rPr lang="en-US" sz="3100" b="1" dirty="0"/>
            </a:br>
            <a:r>
              <a:rPr lang="en-US" sz="2200" b="1" i="1" dirty="0">
                <a:solidFill>
                  <a:srgbClr val="0070C0"/>
                </a:solidFill>
                <a:latin typeface="+mn-lt"/>
              </a:rPr>
              <a:t>Rank/weigh the following in their importance to a young swimmer achieving maximum success and fulfillment?</a:t>
            </a:r>
            <a:br>
              <a:rPr lang="en-US" sz="2400" b="1" i="1" dirty="0">
                <a:solidFill>
                  <a:schemeClr val="accent2">
                    <a:lumMod val="75000"/>
                  </a:schemeClr>
                </a:solidFill>
                <a:latin typeface="Bookman Old Style" pitchFamily="18" charset="0"/>
              </a:rPr>
            </a:br>
            <a:endParaRPr lang="en-US" sz="2400" b="1" i="1" dirty="0">
              <a:solidFill>
                <a:schemeClr val="accent2">
                  <a:lumMod val="75000"/>
                </a:schemeClr>
              </a:solidFill>
              <a:latin typeface="Bookman Old Style" pitchFamily="18" charset="0"/>
            </a:endParaRPr>
          </a:p>
        </p:txBody>
      </p:sp>
      <p:sp>
        <p:nvSpPr>
          <p:cNvPr id="3" name="Content Placeholder 2"/>
          <p:cNvSpPr>
            <a:spLocks noGrp="1"/>
          </p:cNvSpPr>
          <p:nvPr>
            <p:ph idx="1"/>
          </p:nvPr>
        </p:nvSpPr>
        <p:spPr>
          <a:xfrm>
            <a:off x="381000" y="2286000"/>
            <a:ext cx="6172200" cy="4876800"/>
          </a:xfrm>
        </p:spPr>
        <p:txBody>
          <a:bodyPr>
            <a:noAutofit/>
          </a:bodyPr>
          <a:lstStyle/>
          <a:p>
            <a:pPr marL="514350" indent="-514350"/>
            <a:r>
              <a:rPr lang="en-US" sz="2800" b="1" dirty="0">
                <a:solidFill>
                  <a:srgbClr val="002060"/>
                </a:solidFill>
              </a:rPr>
              <a:t>Talent</a:t>
            </a:r>
            <a:endParaRPr lang="en-US" sz="2800" dirty="0">
              <a:solidFill>
                <a:srgbClr val="002060"/>
              </a:solidFill>
            </a:endParaRPr>
          </a:p>
          <a:p>
            <a:pPr marL="514350" indent="-514350"/>
            <a:r>
              <a:rPr lang="en-US" sz="2800" b="1" dirty="0">
                <a:solidFill>
                  <a:srgbClr val="002060"/>
                </a:solidFill>
              </a:rPr>
              <a:t>Technique</a:t>
            </a:r>
            <a:endParaRPr lang="en-US" sz="2800" dirty="0">
              <a:solidFill>
                <a:srgbClr val="002060"/>
              </a:solidFill>
            </a:endParaRPr>
          </a:p>
          <a:p>
            <a:pPr marL="514350" indent="-514350"/>
            <a:r>
              <a:rPr lang="en-US" sz="2800" b="1" dirty="0">
                <a:solidFill>
                  <a:srgbClr val="002060"/>
                </a:solidFill>
              </a:rPr>
              <a:t>Training</a:t>
            </a:r>
            <a:endParaRPr lang="en-US" sz="2800" dirty="0">
              <a:solidFill>
                <a:srgbClr val="002060"/>
              </a:solidFill>
            </a:endParaRPr>
          </a:p>
          <a:p>
            <a:pPr marL="514350" indent="-514350"/>
            <a:r>
              <a:rPr lang="en-US" sz="2800" b="1" dirty="0">
                <a:solidFill>
                  <a:srgbClr val="002060"/>
                </a:solidFill>
              </a:rPr>
              <a:t>Integrity/Maturity</a:t>
            </a:r>
            <a:endParaRPr lang="en-US" sz="2800" dirty="0">
              <a:solidFill>
                <a:srgbClr val="002060"/>
              </a:solidFill>
            </a:endParaRPr>
          </a:p>
          <a:p>
            <a:pPr marL="514350" indent="-514350"/>
            <a:r>
              <a:rPr lang="en-US" sz="2800" b="1" dirty="0">
                <a:solidFill>
                  <a:srgbClr val="002060"/>
                </a:solidFill>
              </a:rPr>
              <a:t>Perseverance/Work ethic</a:t>
            </a:r>
            <a:endParaRPr lang="en-US" sz="2800" dirty="0">
              <a:solidFill>
                <a:srgbClr val="002060"/>
              </a:solidFill>
            </a:endParaRPr>
          </a:p>
          <a:p>
            <a:pPr marL="514350" indent="-514350"/>
            <a:r>
              <a:rPr lang="en-US" sz="2800" b="1" dirty="0">
                <a:solidFill>
                  <a:srgbClr val="002060"/>
                </a:solidFill>
              </a:rPr>
              <a:t>Leadership/Team Commitment </a:t>
            </a:r>
            <a:endParaRPr lang="en-US" sz="2800" dirty="0">
              <a:solidFill>
                <a:srgbClr val="002060"/>
              </a:solidFill>
            </a:endParaRPr>
          </a:p>
          <a:p>
            <a:pPr marL="514350" indent="-514350"/>
            <a:r>
              <a:rPr lang="en-US" sz="2800" b="1" dirty="0">
                <a:solidFill>
                  <a:srgbClr val="002060"/>
                </a:solidFill>
              </a:rPr>
              <a:t>Parent relationships</a:t>
            </a:r>
            <a:endParaRPr lang="en-US" sz="2800" dirty="0">
              <a:solidFill>
                <a:srgbClr val="002060"/>
              </a:solidFill>
            </a:endParaRPr>
          </a:p>
          <a:p>
            <a:pPr marL="514350" indent="-514350"/>
            <a:r>
              <a:rPr lang="en-US" sz="2800" b="1" dirty="0">
                <a:solidFill>
                  <a:srgbClr val="002060"/>
                </a:solidFill>
              </a:rPr>
              <a:t>Dry land (fitness, strength, injury prevention)</a:t>
            </a:r>
            <a:endParaRPr lang="en-US" sz="2800" dirty="0">
              <a:solidFill>
                <a:srgbClr val="002060"/>
              </a:solidFill>
            </a:endParaRPr>
          </a:p>
          <a:p>
            <a:pPr marL="514350" indent="-514350"/>
            <a:r>
              <a:rPr lang="en-US" sz="2800" b="1" dirty="0">
                <a:solidFill>
                  <a:srgbClr val="002060"/>
                </a:solidFill>
              </a:rPr>
              <a:t>Coaches knowledge/competence</a:t>
            </a:r>
          </a:p>
          <a:p>
            <a:pPr marL="514350" indent="-514350"/>
            <a:r>
              <a:rPr lang="en-US" sz="2800" b="1" dirty="0">
                <a:solidFill>
                  <a:srgbClr val="002060"/>
                </a:solidFill>
              </a:rPr>
              <a:t>Coaching philosophy/vision/passion</a:t>
            </a:r>
            <a:endParaRPr lang="en-US" sz="2800" dirty="0">
              <a:solidFill>
                <a:srgbClr val="002060"/>
              </a:solidFill>
            </a:endParaRPr>
          </a:p>
          <a:p>
            <a:pPr lvl="0"/>
            <a:endParaRPr lang="en-US" sz="2400" dirty="0"/>
          </a:p>
        </p:txBody>
      </p:sp>
      <p:pic>
        <p:nvPicPr>
          <p:cNvPr id="30722" name="Picture 2" descr="C:\Users\Owner\AppData\Local\Microsoft\Windows\Temporary Internet Files\Content.IE5\IF5MSU86\MC900070848[1].wmf"/>
          <p:cNvPicPr>
            <a:picLocks noChangeAspect="1" noChangeArrowheads="1"/>
          </p:cNvPicPr>
          <p:nvPr/>
        </p:nvPicPr>
        <p:blipFill>
          <a:blip r:embed="rId2" cstate="print"/>
          <a:srcRect/>
          <a:stretch>
            <a:fillRect/>
          </a:stretch>
        </p:blipFill>
        <p:spPr bwMode="auto">
          <a:xfrm>
            <a:off x="5105400" y="1981200"/>
            <a:ext cx="1447800" cy="2971800"/>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41</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81616"/>
          </a:xfrm>
        </p:spPr>
        <p:txBody>
          <a:bodyPr/>
          <a:lstStyle/>
          <a:p>
            <a:r>
              <a:rPr lang="en-US" b="1" dirty="0">
                <a:solidFill>
                  <a:schemeClr val="accent2">
                    <a:lumMod val="75000"/>
                  </a:schemeClr>
                </a:solidFill>
              </a:rPr>
              <a:t>My List - ?</a:t>
            </a:r>
          </a:p>
        </p:txBody>
      </p:sp>
      <p:sp>
        <p:nvSpPr>
          <p:cNvPr id="3" name="Content Placeholder 2"/>
          <p:cNvSpPr>
            <a:spLocks noGrp="1"/>
          </p:cNvSpPr>
          <p:nvPr>
            <p:ph idx="1"/>
          </p:nvPr>
        </p:nvSpPr>
        <p:spPr>
          <a:xfrm>
            <a:off x="304800" y="1447800"/>
            <a:ext cx="6553200" cy="6034617"/>
          </a:xfrm>
        </p:spPr>
        <p:txBody>
          <a:bodyPr>
            <a:normAutofit fontScale="92500"/>
          </a:bodyPr>
          <a:lstStyle/>
          <a:p>
            <a:pPr marL="514350" indent="-514350">
              <a:buFont typeface="+mj-lt"/>
              <a:buAutoNum type="arabicPeriod"/>
            </a:pPr>
            <a:r>
              <a:rPr lang="en-US" b="1" dirty="0">
                <a:solidFill>
                  <a:schemeClr val="accent3">
                    <a:lumMod val="50000"/>
                  </a:schemeClr>
                </a:solidFill>
              </a:rPr>
              <a:t>Coaching philosophy/vision/passion</a:t>
            </a:r>
            <a:endParaRPr lang="en-US" dirty="0">
              <a:solidFill>
                <a:schemeClr val="accent3">
                  <a:lumMod val="50000"/>
                </a:schemeClr>
              </a:solidFill>
            </a:endParaRPr>
          </a:p>
          <a:p>
            <a:pPr marL="514350" lvl="0" indent="-514350">
              <a:buFont typeface="+mj-lt"/>
              <a:buAutoNum type="arabicPeriod"/>
            </a:pPr>
            <a:r>
              <a:rPr lang="en-US" b="1" dirty="0">
                <a:solidFill>
                  <a:schemeClr val="accent3">
                    <a:lumMod val="50000"/>
                  </a:schemeClr>
                </a:solidFill>
              </a:rPr>
              <a:t>Coaches knowledge/competence</a:t>
            </a:r>
          </a:p>
          <a:p>
            <a:pPr marL="514350" lvl="0" indent="-514350">
              <a:buFont typeface="+mj-lt"/>
              <a:buAutoNum type="arabicPeriod"/>
            </a:pPr>
            <a:r>
              <a:rPr lang="en-US" b="1" dirty="0">
                <a:solidFill>
                  <a:srgbClr val="0070C0"/>
                </a:solidFill>
              </a:rPr>
              <a:t>Talent</a:t>
            </a:r>
            <a:endParaRPr lang="en-US" dirty="0">
              <a:solidFill>
                <a:srgbClr val="0070C0"/>
              </a:solidFill>
            </a:endParaRPr>
          </a:p>
          <a:p>
            <a:pPr marL="514350" indent="-514350">
              <a:buFont typeface="+mj-lt"/>
              <a:buAutoNum type="arabicPeriod"/>
            </a:pPr>
            <a:r>
              <a:rPr lang="en-US" b="1" dirty="0">
                <a:solidFill>
                  <a:srgbClr val="0070C0"/>
                </a:solidFill>
              </a:rPr>
              <a:t>Integrity/Maturity</a:t>
            </a:r>
            <a:endParaRPr lang="en-US" dirty="0">
              <a:solidFill>
                <a:srgbClr val="0070C0"/>
              </a:solidFill>
            </a:endParaRPr>
          </a:p>
          <a:p>
            <a:pPr marL="514350" indent="-514350">
              <a:buFont typeface="+mj-lt"/>
              <a:buAutoNum type="arabicPeriod"/>
            </a:pPr>
            <a:r>
              <a:rPr lang="en-US" b="1" dirty="0">
                <a:solidFill>
                  <a:srgbClr val="0070C0"/>
                </a:solidFill>
              </a:rPr>
              <a:t>Technique</a:t>
            </a:r>
            <a:endParaRPr lang="en-US" dirty="0">
              <a:solidFill>
                <a:srgbClr val="0070C0"/>
              </a:solidFill>
            </a:endParaRPr>
          </a:p>
          <a:p>
            <a:pPr marL="514350" indent="-514350">
              <a:buFont typeface="+mj-lt"/>
              <a:buAutoNum type="arabicPeriod"/>
            </a:pPr>
            <a:r>
              <a:rPr lang="en-US" b="1" dirty="0">
                <a:solidFill>
                  <a:srgbClr val="7030A0"/>
                </a:solidFill>
              </a:rPr>
              <a:t>Perseverance/Work ethic</a:t>
            </a:r>
            <a:endParaRPr lang="en-US" dirty="0">
              <a:solidFill>
                <a:srgbClr val="7030A0"/>
              </a:solidFill>
            </a:endParaRPr>
          </a:p>
          <a:p>
            <a:pPr marL="514350" lvl="0" indent="-514350">
              <a:buFont typeface="+mj-lt"/>
              <a:buAutoNum type="arabicPeriod"/>
            </a:pPr>
            <a:r>
              <a:rPr lang="en-US" b="1" dirty="0">
                <a:solidFill>
                  <a:srgbClr val="7030A0"/>
                </a:solidFill>
              </a:rPr>
              <a:t>Training</a:t>
            </a:r>
            <a:endParaRPr lang="en-US" dirty="0">
              <a:solidFill>
                <a:srgbClr val="7030A0"/>
              </a:solidFill>
            </a:endParaRPr>
          </a:p>
          <a:p>
            <a:pPr marL="514350" lvl="0" indent="-514350">
              <a:buFont typeface="+mj-lt"/>
              <a:buAutoNum type="arabicPeriod"/>
            </a:pPr>
            <a:r>
              <a:rPr lang="en-US" b="1" dirty="0">
                <a:solidFill>
                  <a:srgbClr val="7030A0"/>
                </a:solidFill>
              </a:rPr>
              <a:t>Leadership/Team Commitment </a:t>
            </a:r>
            <a:endParaRPr lang="en-US" dirty="0">
              <a:solidFill>
                <a:srgbClr val="7030A0"/>
              </a:solidFill>
            </a:endParaRPr>
          </a:p>
          <a:p>
            <a:pPr marL="514350" lvl="0" indent="-514350">
              <a:buFont typeface="+mj-lt"/>
              <a:buAutoNum type="arabicPeriod"/>
            </a:pPr>
            <a:r>
              <a:rPr lang="en-US" b="1" dirty="0">
                <a:solidFill>
                  <a:srgbClr val="002060"/>
                </a:solidFill>
              </a:rPr>
              <a:t>Parent Relationships</a:t>
            </a:r>
            <a:endParaRPr lang="en-US" dirty="0">
              <a:solidFill>
                <a:srgbClr val="002060"/>
              </a:solidFill>
            </a:endParaRPr>
          </a:p>
          <a:p>
            <a:pPr marL="514350" lvl="0" indent="-514350">
              <a:buFont typeface="+mj-lt"/>
              <a:buAutoNum type="arabicPeriod"/>
            </a:pPr>
            <a:r>
              <a:rPr lang="en-US" b="1" dirty="0">
                <a:solidFill>
                  <a:srgbClr val="002060"/>
                </a:solidFill>
              </a:rPr>
              <a:t>Dry land (fitness, strength, injury prevention)</a:t>
            </a:r>
            <a:endParaRPr lang="en-US" dirty="0">
              <a:solidFill>
                <a:srgbClr val="002060"/>
              </a:solidFill>
            </a:endParaRPr>
          </a:p>
          <a:p>
            <a:pPr marL="514350" indent="-514350">
              <a:buFont typeface="+mj-lt"/>
              <a:buAutoNum type="arabicPeriod"/>
            </a:pPr>
            <a:endParaRPr lang="en-US" b="1" dirty="0">
              <a:solidFill>
                <a:srgbClr val="002060"/>
              </a:solidFill>
            </a:endParaRPr>
          </a:p>
          <a:p>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42</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29216"/>
          </a:xfrm>
        </p:spPr>
        <p:txBody>
          <a:bodyPr>
            <a:normAutofit/>
          </a:bodyPr>
          <a:lstStyle/>
          <a:p>
            <a:r>
              <a:rPr lang="en-US" b="1" dirty="0">
                <a:solidFill>
                  <a:schemeClr val="accent2">
                    <a:lumMod val="75000"/>
                  </a:schemeClr>
                </a:solidFill>
                <a:latin typeface="+mn-lt"/>
              </a:rPr>
              <a:t>Find Real Purpose</a:t>
            </a:r>
          </a:p>
        </p:txBody>
      </p:sp>
      <p:sp>
        <p:nvSpPr>
          <p:cNvPr id="3" name="Content Placeholder 2"/>
          <p:cNvSpPr>
            <a:spLocks noGrp="1"/>
          </p:cNvSpPr>
          <p:nvPr>
            <p:ph idx="1"/>
          </p:nvPr>
        </p:nvSpPr>
        <p:spPr>
          <a:xfrm>
            <a:off x="381000" y="1371600"/>
            <a:ext cx="6172200" cy="6034617"/>
          </a:xfrm>
        </p:spPr>
        <p:txBody>
          <a:bodyPr/>
          <a:lstStyle/>
          <a:p>
            <a:r>
              <a:rPr lang="en-US" sz="3600" b="1" dirty="0">
                <a:solidFill>
                  <a:srgbClr val="002060"/>
                </a:solidFill>
              </a:rPr>
              <a:t>Don’t be a resume builder</a:t>
            </a:r>
          </a:p>
          <a:p>
            <a:pPr>
              <a:buNone/>
            </a:pPr>
            <a:endParaRPr lang="en-US" sz="2000" b="1" dirty="0">
              <a:solidFill>
                <a:srgbClr val="002060"/>
              </a:solidFill>
            </a:endParaRPr>
          </a:p>
          <a:p>
            <a:r>
              <a:rPr lang="en-US" sz="3600" b="1" dirty="0">
                <a:solidFill>
                  <a:srgbClr val="002060"/>
                </a:solidFill>
              </a:rPr>
              <a:t>Be…</a:t>
            </a:r>
          </a:p>
          <a:p>
            <a:pPr lvl="1"/>
            <a:r>
              <a:rPr lang="en-US" sz="3200" b="1" dirty="0">
                <a:solidFill>
                  <a:srgbClr val="0070C0"/>
                </a:solidFill>
              </a:rPr>
              <a:t>A stroke builder</a:t>
            </a:r>
          </a:p>
          <a:p>
            <a:pPr lvl="1"/>
            <a:r>
              <a:rPr lang="en-US" sz="3200" b="1" dirty="0">
                <a:solidFill>
                  <a:srgbClr val="0070C0"/>
                </a:solidFill>
              </a:rPr>
              <a:t>A race builder</a:t>
            </a:r>
          </a:p>
          <a:p>
            <a:pPr lvl="1"/>
            <a:r>
              <a:rPr lang="en-US" sz="3200" b="1" dirty="0">
                <a:solidFill>
                  <a:srgbClr val="0070C0"/>
                </a:solidFill>
              </a:rPr>
              <a:t>An athlete builder</a:t>
            </a:r>
          </a:p>
          <a:p>
            <a:pPr lvl="1"/>
            <a:r>
              <a:rPr lang="en-US" sz="3200" b="1" dirty="0">
                <a:solidFill>
                  <a:srgbClr val="0070C0"/>
                </a:solidFill>
              </a:rPr>
              <a:t>A career builder</a:t>
            </a:r>
          </a:p>
          <a:p>
            <a:pPr lvl="1"/>
            <a:r>
              <a:rPr lang="en-US" sz="3200" b="1" dirty="0">
                <a:solidFill>
                  <a:srgbClr val="0070C0"/>
                </a:solidFill>
              </a:rPr>
              <a:t>A leader builder</a:t>
            </a:r>
          </a:p>
          <a:p>
            <a:pPr lvl="1"/>
            <a:r>
              <a:rPr lang="en-US" sz="3200" b="1" dirty="0">
                <a:solidFill>
                  <a:srgbClr val="0070C0"/>
                </a:solidFill>
              </a:rPr>
              <a:t>A team builder</a:t>
            </a:r>
          </a:p>
          <a:p>
            <a:pPr lvl="1"/>
            <a:r>
              <a:rPr lang="en-US" sz="3200" b="1" dirty="0">
                <a:solidFill>
                  <a:srgbClr val="0070C0"/>
                </a:solidFill>
              </a:rPr>
              <a:t>An experience builder</a:t>
            </a:r>
          </a:p>
          <a:p>
            <a:pPr lvl="1"/>
            <a:endParaRPr lang="en-US" dirty="0"/>
          </a:p>
        </p:txBody>
      </p:sp>
      <p:pic>
        <p:nvPicPr>
          <p:cNvPr id="11266" name="Picture 2" descr="C:\Program Files (x86)\Microsoft Office\MEDIA\CAGCAT10\j0291984.wmf"/>
          <p:cNvPicPr>
            <a:picLocks noChangeAspect="1" noChangeArrowheads="1"/>
          </p:cNvPicPr>
          <p:nvPr/>
        </p:nvPicPr>
        <p:blipFill>
          <a:blip r:embed="rId2" cstate="print"/>
          <a:srcRect/>
          <a:stretch>
            <a:fillRect/>
          </a:stretch>
        </p:blipFill>
        <p:spPr bwMode="auto">
          <a:xfrm>
            <a:off x="4267200" y="1981200"/>
            <a:ext cx="2133600" cy="2258788"/>
          </a:xfrm>
          <a:prstGeom prst="rect">
            <a:avLst/>
          </a:prstGeom>
          <a:noFill/>
        </p:spPr>
      </p:pic>
      <p:pic>
        <p:nvPicPr>
          <p:cNvPr id="11267" name="Picture 3" descr="C:\Users\Owner\AppData\Local\Microsoft\Windows\Temporary Internet Files\Content.IE5\UT6QP31W\MC900431525[1].png"/>
          <p:cNvPicPr>
            <a:picLocks noChangeAspect="1" noChangeArrowheads="1"/>
          </p:cNvPicPr>
          <p:nvPr/>
        </p:nvPicPr>
        <p:blipFill>
          <a:blip r:embed="rId3" cstate="print"/>
          <a:srcRect/>
          <a:stretch>
            <a:fillRect/>
          </a:stretch>
        </p:blipFill>
        <p:spPr bwMode="auto">
          <a:xfrm>
            <a:off x="4343400" y="4495800"/>
            <a:ext cx="1981200" cy="1981200"/>
          </a:xfrm>
          <a:prstGeom prst="rect">
            <a:avLst/>
          </a:prstGeom>
          <a:noFill/>
        </p:spPr>
      </p:pic>
      <p:sp>
        <p:nvSpPr>
          <p:cNvPr id="6" name="Slide Number Placeholder 5"/>
          <p:cNvSpPr>
            <a:spLocks noGrp="1"/>
          </p:cNvSpPr>
          <p:nvPr>
            <p:ph type="sldNum" sz="quarter" idx="12"/>
          </p:nvPr>
        </p:nvSpPr>
        <p:spPr/>
        <p:txBody>
          <a:bodyPr/>
          <a:lstStyle/>
          <a:p>
            <a:fld id="{0AC4F74F-622A-4FC0-843B-D3A315D45B90}" type="slidenum">
              <a:rPr lang="en-US" smtClean="0"/>
              <a:pPr/>
              <a:t>43</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66184"/>
            <a:ext cx="6858000" cy="1524000"/>
          </a:xfrm>
        </p:spPr>
        <p:txBody>
          <a:bodyPr>
            <a:normAutofit fontScale="90000"/>
          </a:bodyPr>
          <a:lstStyle/>
          <a:p>
            <a:br>
              <a:rPr lang="en-US" b="1" i="1" dirty="0">
                <a:solidFill>
                  <a:schemeClr val="accent2">
                    <a:lumMod val="75000"/>
                  </a:schemeClr>
                </a:solidFill>
                <a:latin typeface="Bookman Old Style" pitchFamily="18" charset="0"/>
              </a:rPr>
            </a:br>
            <a:r>
              <a:rPr lang="en-US" sz="4900" b="1" i="1" dirty="0">
                <a:solidFill>
                  <a:schemeClr val="accent2">
                    <a:lumMod val="75000"/>
                  </a:schemeClr>
                </a:solidFill>
                <a:latin typeface="+mn-lt"/>
              </a:rPr>
              <a:t>Seek to </a:t>
            </a:r>
            <a:r>
              <a:rPr lang="en-US" sz="4900" b="1" i="1" u="sng" dirty="0">
                <a:solidFill>
                  <a:schemeClr val="accent2">
                    <a:lumMod val="75000"/>
                  </a:schemeClr>
                </a:solidFill>
                <a:latin typeface="+mn-lt"/>
              </a:rPr>
              <a:t>create value</a:t>
            </a:r>
            <a:r>
              <a:rPr lang="en-US" sz="4900" b="1" i="1" dirty="0">
                <a:solidFill>
                  <a:schemeClr val="accent2">
                    <a:lumMod val="75000"/>
                  </a:schemeClr>
                </a:solidFill>
                <a:latin typeface="+mn-lt"/>
              </a:rPr>
              <a:t> </a:t>
            </a:r>
            <a:r>
              <a:rPr lang="en-US" sz="4900" b="1" dirty="0">
                <a:solidFill>
                  <a:schemeClr val="accent2">
                    <a:lumMod val="75000"/>
                  </a:schemeClr>
                </a:solidFill>
                <a:latin typeface="+mn-lt"/>
              </a:rPr>
              <a:t>in:</a:t>
            </a:r>
            <a:br>
              <a:rPr lang="en-US" b="1" i="1" dirty="0">
                <a:solidFill>
                  <a:schemeClr val="accent2">
                    <a:lumMod val="75000"/>
                  </a:schemeClr>
                </a:solidFill>
                <a:latin typeface="Bookman Old Style" pitchFamily="18" charset="0"/>
              </a:rPr>
            </a:br>
            <a:endParaRPr lang="en-US" b="1" i="1" dirty="0">
              <a:solidFill>
                <a:schemeClr val="accent2">
                  <a:lumMod val="75000"/>
                </a:schemeClr>
              </a:solidFill>
              <a:latin typeface="Bookman Old Style" pitchFamily="18" charset="0"/>
            </a:endParaRPr>
          </a:p>
        </p:txBody>
      </p:sp>
      <p:sp>
        <p:nvSpPr>
          <p:cNvPr id="3" name="Content Placeholder 2"/>
          <p:cNvSpPr>
            <a:spLocks noGrp="1"/>
          </p:cNvSpPr>
          <p:nvPr>
            <p:ph idx="1"/>
          </p:nvPr>
        </p:nvSpPr>
        <p:spPr>
          <a:xfrm>
            <a:off x="609600" y="1752600"/>
            <a:ext cx="5829300" cy="6034617"/>
          </a:xfrm>
        </p:spPr>
        <p:txBody>
          <a:bodyPr/>
          <a:lstStyle/>
          <a:p>
            <a:r>
              <a:rPr lang="en-US" sz="4000" b="1" dirty="0">
                <a:solidFill>
                  <a:srgbClr val="002060"/>
                </a:solidFill>
              </a:rPr>
              <a:t>Success</a:t>
            </a:r>
            <a:endParaRPr lang="en-US" sz="4000" dirty="0">
              <a:solidFill>
                <a:srgbClr val="002060"/>
              </a:solidFill>
            </a:endParaRPr>
          </a:p>
          <a:p>
            <a:r>
              <a:rPr lang="en-US" sz="4000" b="1" dirty="0">
                <a:solidFill>
                  <a:srgbClr val="002060"/>
                </a:solidFill>
              </a:rPr>
              <a:t>Fulfillment</a:t>
            </a:r>
            <a:endParaRPr lang="en-US" sz="4000" dirty="0">
              <a:solidFill>
                <a:srgbClr val="002060"/>
              </a:solidFill>
            </a:endParaRPr>
          </a:p>
          <a:p>
            <a:r>
              <a:rPr lang="en-US" sz="4000" b="1" dirty="0">
                <a:solidFill>
                  <a:srgbClr val="002060"/>
                </a:solidFill>
              </a:rPr>
              <a:t>Growth</a:t>
            </a:r>
            <a:endParaRPr lang="en-US" sz="4000" dirty="0">
              <a:solidFill>
                <a:srgbClr val="002060"/>
              </a:solidFill>
            </a:endParaRPr>
          </a:p>
          <a:p>
            <a:r>
              <a:rPr lang="en-US" sz="4000" b="1" dirty="0">
                <a:solidFill>
                  <a:srgbClr val="002060"/>
                </a:solidFill>
              </a:rPr>
              <a:t>Relationships</a:t>
            </a:r>
            <a:endParaRPr lang="en-US" sz="4000" dirty="0">
              <a:solidFill>
                <a:srgbClr val="002060"/>
              </a:solidFill>
            </a:endParaRPr>
          </a:p>
          <a:p>
            <a:r>
              <a:rPr lang="en-US" sz="4000" b="1" dirty="0">
                <a:solidFill>
                  <a:srgbClr val="002060"/>
                </a:solidFill>
              </a:rPr>
              <a:t>Team</a:t>
            </a:r>
            <a:endParaRPr lang="en-US" sz="4000" dirty="0">
              <a:solidFill>
                <a:srgbClr val="002060"/>
              </a:solidFill>
            </a:endParaRPr>
          </a:p>
          <a:p>
            <a:endParaRPr lang="en-US" dirty="0"/>
          </a:p>
        </p:txBody>
      </p:sp>
      <p:pic>
        <p:nvPicPr>
          <p:cNvPr id="29698" name="Picture 2" descr="C:\Users\Owner\AppData\Local\Microsoft\Windows\Temporary Internet Files\Content.IE5\I5LXUVNN\MC900438796[1].jpg"/>
          <p:cNvPicPr>
            <a:picLocks noChangeAspect="1" noChangeArrowheads="1"/>
          </p:cNvPicPr>
          <p:nvPr/>
        </p:nvPicPr>
        <p:blipFill>
          <a:blip r:embed="rId2" cstate="print"/>
          <a:srcRect/>
          <a:stretch>
            <a:fillRect/>
          </a:stretch>
        </p:blipFill>
        <p:spPr bwMode="auto">
          <a:xfrm>
            <a:off x="4038600" y="2133600"/>
            <a:ext cx="2590800" cy="2286000"/>
          </a:xfrm>
          <a:prstGeom prst="rect">
            <a:avLst/>
          </a:prstGeom>
          <a:noFill/>
        </p:spPr>
      </p:pic>
      <p:pic>
        <p:nvPicPr>
          <p:cNvPr id="5" name="Picture 4" descr="002.JPG"/>
          <p:cNvPicPr>
            <a:picLocks noChangeAspect="1"/>
          </p:cNvPicPr>
          <p:nvPr/>
        </p:nvPicPr>
        <p:blipFill>
          <a:blip r:embed="rId3" cstate="print"/>
          <a:stretch>
            <a:fillRect/>
          </a:stretch>
        </p:blipFill>
        <p:spPr>
          <a:xfrm>
            <a:off x="1905000" y="5715000"/>
            <a:ext cx="2895600" cy="21717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0AC4F74F-622A-4FC0-843B-D3A315D45B90}" type="slidenum">
              <a:rPr lang="en-US" smtClean="0"/>
              <a:pPr/>
              <a:t>44</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2">
                    <a:lumMod val="75000"/>
                  </a:schemeClr>
                </a:solidFill>
              </a:rPr>
              <a:t>The Ultimate Goal?</a:t>
            </a:r>
            <a:br>
              <a:rPr lang="en-US" b="1" dirty="0">
                <a:solidFill>
                  <a:schemeClr val="accent2">
                    <a:lumMod val="75000"/>
                  </a:schemeClr>
                </a:solidFill>
              </a:rPr>
            </a:br>
            <a:r>
              <a:rPr lang="en-US" sz="3100" b="1" i="1" dirty="0">
                <a:solidFill>
                  <a:srgbClr val="0070C0"/>
                </a:solidFill>
              </a:rPr>
              <a:t>to achieve, or be something </a:t>
            </a:r>
            <a:r>
              <a:rPr lang="en-US" sz="3100" b="1" i="1" u="sng" dirty="0">
                <a:solidFill>
                  <a:srgbClr val="0070C0"/>
                </a:solidFill>
              </a:rPr>
              <a:t>significant</a:t>
            </a:r>
          </a:p>
        </p:txBody>
      </p:sp>
      <p:sp>
        <p:nvSpPr>
          <p:cNvPr id="3" name="Content Placeholder 2"/>
          <p:cNvSpPr>
            <a:spLocks noGrp="1"/>
          </p:cNvSpPr>
          <p:nvPr>
            <p:ph idx="1"/>
          </p:nvPr>
        </p:nvSpPr>
        <p:spPr>
          <a:xfrm>
            <a:off x="381000" y="5105400"/>
            <a:ext cx="6172200" cy="3062819"/>
          </a:xfrm>
        </p:spPr>
        <p:txBody>
          <a:bodyPr>
            <a:normAutofit fontScale="92500"/>
          </a:bodyPr>
          <a:lstStyle/>
          <a:p>
            <a:r>
              <a:rPr lang="en-US" b="1" dirty="0">
                <a:solidFill>
                  <a:srgbClr val="002060"/>
                </a:solidFill>
              </a:rPr>
              <a:t>Reach potential</a:t>
            </a:r>
          </a:p>
          <a:p>
            <a:r>
              <a:rPr lang="en-US" b="1" dirty="0">
                <a:solidFill>
                  <a:srgbClr val="002060"/>
                </a:solidFill>
              </a:rPr>
              <a:t>Achieve a significant personal goal</a:t>
            </a:r>
          </a:p>
          <a:p>
            <a:r>
              <a:rPr lang="en-US" b="1" dirty="0">
                <a:solidFill>
                  <a:srgbClr val="002060"/>
                </a:solidFill>
              </a:rPr>
              <a:t>Become a team leader</a:t>
            </a:r>
          </a:p>
          <a:p>
            <a:r>
              <a:rPr lang="en-US" b="1" dirty="0">
                <a:solidFill>
                  <a:srgbClr val="002060"/>
                </a:solidFill>
              </a:rPr>
              <a:t>Inspire others </a:t>
            </a:r>
          </a:p>
          <a:p>
            <a:r>
              <a:rPr lang="en-US" b="1" dirty="0">
                <a:solidFill>
                  <a:srgbClr val="002060"/>
                </a:solidFill>
              </a:rPr>
              <a:t>Become elite through process</a:t>
            </a:r>
          </a:p>
          <a:p>
            <a:endParaRPr lang="en-US" b="1" dirty="0">
              <a:solidFill>
                <a:srgbClr val="002060"/>
              </a:solidFill>
            </a:endParaRPr>
          </a:p>
        </p:txBody>
      </p:sp>
      <p:pic>
        <p:nvPicPr>
          <p:cNvPr id="24578" name="Picture 2" descr="C:\Users\Owner\AppData\Local\Microsoft\Windows\Temporary Internet Files\Content.IE5\399V08F1\MC900383632[1].wmf"/>
          <p:cNvPicPr>
            <a:picLocks noChangeAspect="1" noChangeArrowheads="1"/>
          </p:cNvPicPr>
          <p:nvPr/>
        </p:nvPicPr>
        <p:blipFill>
          <a:blip r:embed="rId2" cstate="print"/>
          <a:srcRect/>
          <a:stretch>
            <a:fillRect/>
          </a:stretch>
        </p:blipFill>
        <p:spPr bwMode="auto">
          <a:xfrm>
            <a:off x="2133600" y="1981200"/>
            <a:ext cx="2560682" cy="3048000"/>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45</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accent2">
                    <a:lumMod val="75000"/>
                  </a:schemeClr>
                </a:solidFill>
                <a:latin typeface="+mn-lt"/>
              </a:rPr>
              <a:t>Run Parallel Paths of…</a:t>
            </a:r>
            <a:br>
              <a:rPr lang="en-US" b="1" dirty="0">
                <a:solidFill>
                  <a:schemeClr val="accent2">
                    <a:lumMod val="75000"/>
                  </a:schemeClr>
                </a:solidFill>
                <a:latin typeface="+mn-lt"/>
              </a:rPr>
            </a:br>
            <a:endParaRPr lang="en-US" b="1" dirty="0">
              <a:solidFill>
                <a:schemeClr val="accent2">
                  <a:lumMod val="75000"/>
                </a:schemeClr>
              </a:solidFill>
              <a:latin typeface="+mn-lt"/>
            </a:endParaRPr>
          </a:p>
        </p:txBody>
      </p:sp>
      <p:sp>
        <p:nvSpPr>
          <p:cNvPr id="3" name="Content Placeholder 2"/>
          <p:cNvSpPr>
            <a:spLocks noGrp="1"/>
          </p:cNvSpPr>
          <p:nvPr>
            <p:ph idx="1"/>
          </p:nvPr>
        </p:nvSpPr>
        <p:spPr>
          <a:xfrm>
            <a:off x="285750" y="1625602"/>
            <a:ext cx="6172200" cy="6034617"/>
          </a:xfrm>
        </p:spPr>
        <p:txBody>
          <a:bodyPr/>
          <a:lstStyle/>
          <a:p>
            <a:pPr lvl="0"/>
            <a:r>
              <a:rPr lang="en-US" b="1" dirty="0">
                <a:solidFill>
                  <a:srgbClr val="002060"/>
                </a:solidFill>
              </a:rPr>
              <a:t>Developing </a:t>
            </a:r>
            <a:r>
              <a:rPr lang="en-US" b="1" u="sng" dirty="0">
                <a:solidFill>
                  <a:srgbClr val="002060"/>
                </a:solidFill>
              </a:rPr>
              <a:t>talent</a:t>
            </a:r>
            <a:r>
              <a:rPr lang="en-US" b="1" dirty="0">
                <a:solidFill>
                  <a:srgbClr val="002060"/>
                </a:solidFill>
              </a:rPr>
              <a:t> (a success anchor)</a:t>
            </a:r>
            <a:endParaRPr lang="en-US" dirty="0">
              <a:solidFill>
                <a:srgbClr val="002060"/>
              </a:solidFill>
            </a:endParaRPr>
          </a:p>
          <a:p>
            <a:pPr lvl="0"/>
            <a:r>
              <a:rPr lang="en-US" b="1" dirty="0">
                <a:solidFill>
                  <a:srgbClr val="0070C0"/>
                </a:solidFill>
              </a:rPr>
              <a:t>Developing </a:t>
            </a:r>
            <a:r>
              <a:rPr lang="en-US" b="1" u="sng" dirty="0">
                <a:solidFill>
                  <a:srgbClr val="0070C0"/>
                </a:solidFill>
              </a:rPr>
              <a:t>relationships</a:t>
            </a:r>
            <a:r>
              <a:rPr lang="en-US" b="1" dirty="0">
                <a:solidFill>
                  <a:srgbClr val="0070C0"/>
                </a:solidFill>
              </a:rPr>
              <a:t> (personal connection)</a:t>
            </a:r>
            <a:endParaRPr lang="en-US" dirty="0">
              <a:solidFill>
                <a:srgbClr val="0070C0"/>
              </a:solidFill>
            </a:endParaRPr>
          </a:p>
          <a:p>
            <a:pPr lvl="0"/>
            <a:r>
              <a:rPr lang="en-US" b="1" dirty="0">
                <a:solidFill>
                  <a:srgbClr val="002060"/>
                </a:solidFill>
              </a:rPr>
              <a:t>Developing </a:t>
            </a:r>
            <a:r>
              <a:rPr lang="en-US" b="1" u="sng" dirty="0">
                <a:solidFill>
                  <a:srgbClr val="002060"/>
                </a:solidFill>
              </a:rPr>
              <a:t>team</a:t>
            </a:r>
            <a:r>
              <a:rPr lang="en-US" b="1" dirty="0">
                <a:solidFill>
                  <a:srgbClr val="002060"/>
                </a:solidFill>
              </a:rPr>
              <a:t> (a rising tide)</a:t>
            </a:r>
            <a:endParaRPr lang="en-US" dirty="0">
              <a:solidFill>
                <a:srgbClr val="002060"/>
              </a:solidFill>
            </a:endParaRPr>
          </a:p>
          <a:p>
            <a:pPr lvl="0"/>
            <a:r>
              <a:rPr lang="en-US" b="1" dirty="0">
                <a:solidFill>
                  <a:srgbClr val="0070C0"/>
                </a:solidFill>
              </a:rPr>
              <a:t>Developing </a:t>
            </a:r>
            <a:r>
              <a:rPr lang="en-US" b="1" u="sng" dirty="0">
                <a:solidFill>
                  <a:srgbClr val="0070C0"/>
                </a:solidFill>
              </a:rPr>
              <a:t>culture</a:t>
            </a:r>
            <a:r>
              <a:rPr lang="en-US" b="1" dirty="0">
                <a:solidFill>
                  <a:srgbClr val="0070C0"/>
                </a:solidFill>
              </a:rPr>
              <a:t> (a way of life)</a:t>
            </a:r>
            <a:endParaRPr lang="en-US" dirty="0">
              <a:solidFill>
                <a:srgbClr val="0070C0"/>
              </a:solidFill>
            </a:endParaRPr>
          </a:p>
          <a:p>
            <a:endParaRPr lang="en-US" dirty="0"/>
          </a:p>
        </p:txBody>
      </p:sp>
      <p:pic>
        <p:nvPicPr>
          <p:cNvPr id="4" name="Picture 3" descr="https://encrypted-tbn1.gstatic.com/images?q=tbn:ANd9GcQClxTc32xQ-_XqUxn-STm3Uc0MjAD4q3swwH_H7cMio-z2nl2j"/>
          <p:cNvPicPr/>
          <p:nvPr/>
        </p:nvPicPr>
        <p:blipFill>
          <a:blip r:embed="rId2" cstate="print"/>
          <a:srcRect/>
          <a:stretch>
            <a:fillRect/>
          </a:stretch>
        </p:blipFill>
        <p:spPr bwMode="auto">
          <a:xfrm>
            <a:off x="2286000" y="5029200"/>
            <a:ext cx="2305050" cy="1981200"/>
          </a:xfrm>
          <a:prstGeom prst="rect">
            <a:avLst/>
          </a:prstGeom>
          <a:noFill/>
          <a:ln w="9525">
            <a:noFill/>
            <a:miter lim="800000"/>
            <a:headEnd/>
            <a:tailEnd/>
          </a:ln>
        </p:spPr>
      </p:pic>
      <p:sp>
        <p:nvSpPr>
          <p:cNvPr id="5" name="TextBox 4"/>
          <p:cNvSpPr txBox="1"/>
          <p:nvPr/>
        </p:nvSpPr>
        <p:spPr>
          <a:xfrm>
            <a:off x="381000" y="6934200"/>
            <a:ext cx="5943600" cy="1477328"/>
          </a:xfrm>
          <a:prstGeom prst="rect">
            <a:avLst/>
          </a:prstGeom>
          <a:noFill/>
        </p:spPr>
        <p:txBody>
          <a:bodyPr wrap="square" rtlCol="0">
            <a:spAutoFit/>
          </a:bodyPr>
          <a:lstStyle/>
          <a:p>
            <a:pPr algn="ctr"/>
            <a:r>
              <a:rPr lang="en-US" sz="7200" b="1" i="1" dirty="0">
                <a:solidFill>
                  <a:schemeClr val="accent3">
                    <a:lumMod val="50000"/>
                  </a:schemeClr>
                </a:solidFill>
                <a:latin typeface="Bookman Old Style" pitchFamily="18" charset="0"/>
              </a:rPr>
              <a:t>Everyday</a:t>
            </a:r>
          </a:p>
          <a:p>
            <a:pPr algn="ctr"/>
            <a:endParaRPr lang="en-US" dirty="0"/>
          </a:p>
        </p:txBody>
      </p:sp>
      <p:sp>
        <p:nvSpPr>
          <p:cNvPr id="6" name="Slide Number Placeholder 5"/>
          <p:cNvSpPr>
            <a:spLocks noGrp="1"/>
          </p:cNvSpPr>
          <p:nvPr>
            <p:ph type="sldNum" sz="quarter" idx="12"/>
          </p:nvPr>
        </p:nvSpPr>
        <p:spPr/>
        <p:txBody>
          <a:bodyPr/>
          <a:lstStyle/>
          <a:p>
            <a:fld id="{0AC4F74F-622A-4FC0-843B-D3A315D45B90}" type="slidenum">
              <a:rPr lang="en-US" smtClean="0"/>
              <a:pPr/>
              <a:t>46</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81616"/>
          </a:xfrm>
        </p:spPr>
        <p:txBody>
          <a:bodyPr/>
          <a:lstStyle/>
          <a:p>
            <a:r>
              <a:rPr lang="en-US" b="1" dirty="0">
                <a:solidFill>
                  <a:schemeClr val="accent2">
                    <a:lumMod val="75000"/>
                  </a:schemeClr>
                </a:solidFill>
                <a:latin typeface="+mn-lt"/>
              </a:rPr>
              <a:t>Time Horizon</a:t>
            </a:r>
          </a:p>
        </p:txBody>
      </p:sp>
      <p:sp>
        <p:nvSpPr>
          <p:cNvPr id="3" name="Content Placeholder 2"/>
          <p:cNvSpPr>
            <a:spLocks noGrp="1"/>
          </p:cNvSpPr>
          <p:nvPr>
            <p:ph idx="1"/>
          </p:nvPr>
        </p:nvSpPr>
        <p:spPr>
          <a:xfrm>
            <a:off x="304800" y="1752600"/>
            <a:ext cx="6172200" cy="6477000"/>
          </a:xfrm>
        </p:spPr>
        <p:txBody>
          <a:bodyPr>
            <a:normAutofit lnSpcReduction="10000"/>
          </a:bodyPr>
          <a:lstStyle/>
          <a:p>
            <a:pPr>
              <a:buNone/>
            </a:pPr>
            <a:r>
              <a:rPr lang="en-US" b="1" dirty="0">
                <a:solidFill>
                  <a:srgbClr val="002060"/>
                </a:solidFill>
              </a:rPr>
              <a:t>The coach must pursue each path with an eye, </a:t>
            </a:r>
            <a:r>
              <a:rPr lang="en-US" b="1" i="1" u="sng" dirty="0">
                <a:solidFill>
                  <a:srgbClr val="002060"/>
                </a:solidFill>
              </a:rPr>
              <a:t>and an awareness</a:t>
            </a:r>
            <a:r>
              <a:rPr lang="en-US" b="1" dirty="0">
                <a:solidFill>
                  <a:srgbClr val="002060"/>
                </a:solidFill>
              </a:rPr>
              <a:t>, on three time frames:</a:t>
            </a:r>
          </a:p>
          <a:p>
            <a:pPr>
              <a:buNone/>
            </a:pPr>
            <a:endParaRPr lang="en-US" dirty="0">
              <a:solidFill>
                <a:srgbClr val="002060"/>
              </a:solidFill>
            </a:endParaRPr>
          </a:p>
          <a:p>
            <a:pPr>
              <a:buNone/>
            </a:pPr>
            <a:endParaRPr lang="en-US" dirty="0">
              <a:solidFill>
                <a:srgbClr val="002060"/>
              </a:solidFill>
            </a:endParaRPr>
          </a:p>
          <a:p>
            <a:pPr lvl="0"/>
            <a:endParaRPr lang="en-US" b="1" dirty="0">
              <a:solidFill>
                <a:schemeClr val="accent3">
                  <a:lumMod val="50000"/>
                </a:schemeClr>
              </a:solidFill>
            </a:endParaRPr>
          </a:p>
          <a:p>
            <a:pPr lvl="0"/>
            <a:endParaRPr lang="en-US" b="1" dirty="0">
              <a:solidFill>
                <a:schemeClr val="accent3">
                  <a:lumMod val="50000"/>
                </a:schemeClr>
              </a:solidFill>
            </a:endParaRPr>
          </a:p>
          <a:p>
            <a:pPr lvl="0"/>
            <a:r>
              <a:rPr lang="en-US" b="1" u="sng" dirty="0">
                <a:solidFill>
                  <a:schemeClr val="accent3">
                    <a:lumMod val="50000"/>
                  </a:schemeClr>
                </a:solidFill>
              </a:rPr>
              <a:t>Short</a:t>
            </a:r>
            <a:r>
              <a:rPr lang="en-US" b="1" dirty="0">
                <a:solidFill>
                  <a:schemeClr val="accent3">
                    <a:lumMod val="50000"/>
                  </a:schemeClr>
                </a:solidFill>
              </a:rPr>
              <a:t>-term – every day</a:t>
            </a:r>
            <a:endParaRPr lang="en-US" dirty="0">
              <a:solidFill>
                <a:schemeClr val="accent3">
                  <a:lumMod val="50000"/>
                </a:schemeClr>
              </a:solidFill>
            </a:endParaRPr>
          </a:p>
          <a:p>
            <a:pPr lvl="0"/>
            <a:r>
              <a:rPr lang="en-US" b="1" u="sng" dirty="0">
                <a:solidFill>
                  <a:srgbClr val="0070C0"/>
                </a:solidFill>
              </a:rPr>
              <a:t>Medium</a:t>
            </a:r>
            <a:r>
              <a:rPr lang="en-US" b="1" dirty="0">
                <a:solidFill>
                  <a:srgbClr val="0070C0"/>
                </a:solidFill>
              </a:rPr>
              <a:t>-term – growth in your program</a:t>
            </a:r>
            <a:endParaRPr lang="en-US" dirty="0">
              <a:solidFill>
                <a:srgbClr val="0070C0"/>
              </a:solidFill>
            </a:endParaRPr>
          </a:p>
          <a:p>
            <a:pPr lvl="0"/>
            <a:r>
              <a:rPr lang="en-US" b="1" u="sng" dirty="0">
                <a:solidFill>
                  <a:schemeClr val="accent3">
                    <a:lumMod val="50000"/>
                  </a:schemeClr>
                </a:solidFill>
              </a:rPr>
              <a:t>Long</a:t>
            </a:r>
            <a:r>
              <a:rPr lang="en-US" b="1" dirty="0">
                <a:solidFill>
                  <a:schemeClr val="accent3">
                    <a:lumMod val="50000"/>
                  </a:schemeClr>
                </a:solidFill>
              </a:rPr>
              <a:t>-term - growth beyond your program (or to potential)</a:t>
            </a:r>
            <a:endParaRPr lang="en-US" dirty="0">
              <a:solidFill>
                <a:schemeClr val="accent3">
                  <a:lumMod val="50000"/>
                </a:schemeClr>
              </a:solidFill>
            </a:endParaRPr>
          </a:p>
          <a:p>
            <a:endParaRPr lang="en-US" dirty="0"/>
          </a:p>
        </p:txBody>
      </p:sp>
      <p:pic>
        <p:nvPicPr>
          <p:cNvPr id="4" name="Picture 3" descr="C:\Users\Owner\AppData\Local\Microsoft\Windows\Temporary Internet Files\Content.IE5\XZHML85Z\MP900289613[1].jpg"/>
          <p:cNvPicPr/>
          <p:nvPr/>
        </p:nvPicPr>
        <p:blipFill>
          <a:blip r:embed="rId2" cstate="print"/>
          <a:srcRect/>
          <a:stretch>
            <a:fillRect/>
          </a:stretch>
        </p:blipFill>
        <p:spPr bwMode="auto">
          <a:xfrm>
            <a:off x="914400" y="3352800"/>
            <a:ext cx="2483644" cy="1600200"/>
          </a:xfrm>
          <a:prstGeom prst="rect">
            <a:avLst/>
          </a:prstGeom>
          <a:noFill/>
          <a:ln w="9525">
            <a:noFill/>
            <a:miter lim="800000"/>
            <a:headEnd/>
            <a:tailEnd/>
          </a:ln>
        </p:spPr>
      </p:pic>
      <p:pic>
        <p:nvPicPr>
          <p:cNvPr id="2051" name="Picture 3" descr="C:\Users\Owner\AppData\Local\Microsoft\Windows\Temporary Internet Files\Content.IE5\UT6QP31W\MC900060307[1].wmf"/>
          <p:cNvPicPr>
            <a:picLocks noChangeAspect="1" noChangeArrowheads="1"/>
          </p:cNvPicPr>
          <p:nvPr/>
        </p:nvPicPr>
        <p:blipFill>
          <a:blip r:embed="rId3" cstate="print"/>
          <a:srcRect/>
          <a:stretch>
            <a:fillRect/>
          </a:stretch>
        </p:blipFill>
        <p:spPr bwMode="auto">
          <a:xfrm>
            <a:off x="4724400" y="2819400"/>
            <a:ext cx="1524000" cy="2883384"/>
          </a:xfrm>
          <a:prstGeom prst="rect">
            <a:avLst/>
          </a:prstGeom>
          <a:noFill/>
        </p:spPr>
      </p:pic>
      <p:sp>
        <p:nvSpPr>
          <p:cNvPr id="7" name="Slide Number Placeholder 6"/>
          <p:cNvSpPr>
            <a:spLocks noGrp="1"/>
          </p:cNvSpPr>
          <p:nvPr>
            <p:ph type="sldNum" sz="quarter" idx="12"/>
          </p:nvPr>
        </p:nvSpPr>
        <p:spPr/>
        <p:txBody>
          <a:bodyPr/>
          <a:lstStyle/>
          <a:p>
            <a:fld id="{0AC4F74F-622A-4FC0-843B-D3A315D45B90}" type="slidenum">
              <a:rPr lang="en-US" smtClean="0"/>
              <a:pPr/>
              <a:t>47</a:t>
            </a:fld>
            <a:endParaRPr lang="en-US" dirty="0"/>
          </a:p>
        </p:txBody>
      </p:sp>
      <p:sp>
        <p:nvSpPr>
          <p:cNvPr id="8" name="Footer Placeholder 7"/>
          <p:cNvSpPr>
            <a:spLocks noGrp="1"/>
          </p:cNvSpPr>
          <p:nvPr>
            <p:ph type="ftr" sz="quarter" idx="11"/>
          </p:nvPr>
        </p:nvSpPr>
        <p:spPr/>
        <p:txBody>
          <a:bodyPr/>
          <a:lstStyle/>
          <a:p>
            <a:r>
              <a:rPr lang="en-US" dirty="0"/>
              <a:t>Orinda Aquatics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05416"/>
          </a:xfrm>
        </p:spPr>
        <p:txBody>
          <a:bodyPr>
            <a:normAutofit fontScale="90000"/>
          </a:bodyPr>
          <a:lstStyle/>
          <a:p>
            <a:br>
              <a:rPr lang="en-US" b="1" i="1" dirty="0">
                <a:solidFill>
                  <a:schemeClr val="accent2">
                    <a:lumMod val="75000"/>
                  </a:schemeClr>
                </a:solidFill>
                <a:latin typeface="Bookman Old Style" pitchFamily="18" charset="0"/>
              </a:rPr>
            </a:br>
            <a:endParaRPr lang="en-US" b="1" i="1" dirty="0">
              <a:solidFill>
                <a:schemeClr val="accent2">
                  <a:lumMod val="75000"/>
                </a:schemeClr>
              </a:solidFill>
              <a:latin typeface="Bookman Old Style" pitchFamily="18" charset="0"/>
            </a:endParaRPr>
          </a:p>
        </p:txBody>
      </p:sp>
      <p:sp>
        <p:nvSpPr>
          <p:cNvPr id="3" name="Content Placeholder 2"/>
          <p:cNvSpPr>
            <a:spLocks noGrp="1"/>
          </p:cNvSpPr>
          <p:nvPr>
            <p:ph idx="1"/>
          </p:nvPr>
        </p:nvSpPr>
        <p:spPr>
          <a:xfrm>
            <a:off x="152400" y="533400"/>
            <a:ext cx="6553200" cy="6034617"/>
          </a:xfrm>
          <a:noFill/>
        </p:spPr>
        <p:txBody>
          <a:bodyPr>
            <a:normAutofit/>
          </a:bodyPr>
          <a:lstStyle/>
          <a:p>
            <a:pPr>
              <a:buNone/>
            </a:pPr>
            <a:r>
              <a:rPr lang="en-US" sz="3600" b="1" dirty="0">
                <a:solidFill>
                  <a:srgbClr val="002060"/>
                </a:solidFill>
              </a:rPr>
              <a:t>Don’t make it simply ability driven or numbers driven.</a:t>
            </a:r>
            <a:endParaRPr lang="en-US" sz="3600" dirty="0">
              <a:solidFill>
                <a:srgbClr val="002060"/>
              </a:solidFill>
            </a:endParaRPr>
          </a:p>
          <a:p>
            <a:pPr>
              <a:buNone/>
            </a:pPr>
            <a:endParaRPr lang="en-US" sz="1200" b="1" dirty="0">
              <a:solidFill>
                <a:srgbClr val="002060"/>
              </a:solidFill>
            </a:endParaRPr>
          </a:p>
          <a:p>
            <a:pPr>
              <a:buNone/>
            </a:pPr>
            <a:r>
              <a:rPr lang="en-US" sz="4000" b="1" i="1" dirty="0">
                <a:solidFill>
                  <a:schemeClr val="accent2">
                    <a:lumMod val="75000"/>
                  </a:schemeClr>
                </a:solidFill>
              </a:rPr>
              <a:t>   </a:t>
            </a:r>
            <a:r>
              <a:rPr lang="en-US" sz="4000" b="1" u="sng" dirty="0">
                <a:solidFill>
                  <a:schemeClr val="accent2">
                    <a:lumMod val="75000"/>
                  </a:schemeClr>
                </a:solidFill>
              </a:rPr>
              <a:t>There is no shortage of information (as you have seen).  </a:t>
            </a:r>
            <a:r>
              <a:rPr lang="en-US" sz="4000" b="1" u="sng" dirty="0">
                <a:solidFill>
                  <a:schemeClr val="accent3">
                    <a:lumMod val="50000"/>
                  </a:schemeClr>
                </a:solidFill>
              </a:rPr>
              <a:t>There is a shortage of process.</a:t>
            </a:r>
          </a:p>
          <a:p>
            <a:pPr>
              <a:buNone/>
            </a:pPr>
            <a:endParaRPr lang="en-US" sz="1200" b="1" dirty="0">
              <a:solidFill>
                <a:schemeClr val="accent2">
                  <a:lumMod val="75000"/>
                </a:schemeClr>
              </a:solidFill>
            </a:endParaRPr>
          </a:p>
          <a:p>
            <a:pPr>
              <a:buNone/>
            </a:pPr>
            <a:r>
              <a:rPr lang="en-US" sz="3600" b="1" dirty="0">
                <a:solidFill>
                  <a:srgbClr val="002060"/>
                </a:solidFill>
              </a:rPr>
              <a:t>   Make it process driven.</a:t>
            </a:r>
            <a:endParaRPr lang="en-US" sz="3600" dirty="0">
              <a:solidFill>
                <a:srgbClr val="002060"/>
              </a:solidFill>
            </a:endParaRPr>
          </a:p>
          <a:p>
            <a:pPr>
              <a:buNone/>
            </a:pPr>
            <a:endParaRPr lang="en-US" sz="800" b="1" i="1" dirty="0">
              <a:solidFill>
                <a:srgbClr val="002060"/>
              </a:solidFill>
            </a:endParaRPr>
          </a:p>
          <a:p>
            <a:endParaRPr lang="en-US" dirty="0"/>
          </a:p>
        </p:txBody>
      </p:sp>
      <p:pic>
        <p:nvPicPr>
          <p:cNvPr id="4" name="Picture 2" descr="C:\Users\Owner\AppData\Local\Microsoft\Windows\Temporary Internet Files\Content.IE5\IF5MSU86\MC900295381[1].wmf"/>
          <p:cNvPicPr>
            <a:picLocks noChangeAspect="1" noChangeArrowheads="1"/>
          </p:cNvPicPr>
          <p:nvPr/>
        </p:nvPicPr>
        <p:blipFill>
          <a:blip r:embed="rId2" cstate="print"/>
          <a:srcRect/>
          <a:stretch>
            <a:fillRect/>
          </a:stretch>
        </p:blipFill>
        <p:spPr bwMode="auto">
          <a:xfrm>
            <a:off x="4419600" y="6781800"/>
            <a:ext cx="1905000" cy="1651000"/>
          </a:xfrm>
          <a:prstGeom prst="rect">
            <a:avLst/>
          </a:prstGeom>
          <a:noFill/>
        </p:spPr>
      </p:pic>
      <p:sp>
        <p:nvSpPr>
          <p:cNvPr id="5" name="TextBox 4"/>
          <p:cNvSpPr txBox="1"/>
          <p:nvPr/>
        </p:nvSpPr>
        <p:spPr>
          <a:xfrm>
            <a:off x="228600" y="5715000"/>
            <a:ext cx="6172200" cy="2246769"/>
          </a:xfrm>
          <a:prstGeom prst="rect">
            <a:avLst/>
          </a:prstGeom>
          <a:noFill/>
        </p:spPr>
        <p:txBody>
          <a:bodyPr wrap="square" rtlCol="0">
            <a:spAutoFit/>
          </a:bodyPr>
          <a:lstStyle/>
          <a:p>
            <a:r>
              <a:rPr lang="en-US" sz="2800" b="1" i="1" dirty="0">
                <a:solidFill>
                  <a:srgbClr val="7030A0"/>
                </a:solidFill>
              </a:rPr>
              <a:t>“We have a really fast kid.”</a:t>
            </a:r>
          </a:p>
          <a:p>
            <a:r>
              <a:rPr lang="en-US" sz="2800" b="1" i="1" dirty="0">
                <a:solidFill>
                  <a:srgbClr val="0070C0"/>
                </a:solidFill>
              </a:rPr>
              <a:t>What about the rest of the </a:t>
            </a:r>
            <a:r>
              <a:rPr lang="en-US" sz="2800" b="1" i="1" u="sng" dirty="0">
                <a:solidFill>
                  <a:srgbClr val="0070C0"/>
                </a:solidFill>
              </a:rPr>
              <a:t>team</a:t>
            </a:r>
            <a:r>
              <a:rPr lang="en-US" sz="2800" b="1" i="1" dirty="0">
                <a:solidFill>
                  <a:srgbClr val="0070C0"/>
                </a:solidFill>
              </a:rPr>
              <a:t>?</a:t>
            </a:r>
          </a:p>
          <a:p>
            <a:endParaRPr lang="en-US" sz="2800" b="1" i="1" dirty="0">
              <a:solidFill>
                <a:srgbClr val="7030A0"/>
              </a:solidFill>
            </a:endParaRPr>
          </a:p>
          <a:p>
            <a:r>
              <a:rPr lang="en-US" sz="2800" b="1" i="1" dirty="0">
                <a:solidFill>
                  <a:srgbClr val="7030A0"/>
                </a:solidFill>
              </a:rPr>
              <a:t>“We really grew this year.”</a:t>
            </a:r>
          </a:p>
          <a:p>
            <a:r>
              <a:rPr lang="en-US" sz="2800" b="1" i="1" u="sng" dirty="0">
                <a:solidFill>
                  <a:srgbClr val="0070C0"/>
                </a:solidFill>
              </a:rPr>
              <a:t>How</a:t>
            </a:r>
            <a:r>
              <a:rPr lang="en-US" sz="2800" b="1" i="1" dirty="0">
                <a:solidFill>
                  <a:srgbClr val="0070C0"/>
                </a:solidFill>
              </a:rPr>
              <a:t> did you grow?</a:t>
            </a:r>
          </a:p>
        </p:txBody>
      </p:sp>
      <p:sp>
        <p:nvSpPr>
          <p:cNvPr id="6" name="Slide Number Placeholder 5"/>
          <p:cNvSpPr>
            <a:spLocks noGrp="1"/>
          </p:cNvSpPr>
          <p:nvPr>
            <p:ph type="sldNum" sz="quarter" idx="12"/>
          </p:nvPr>
        </p:nvSpPr>
        <p:spPr/>
        <p:txBody>
          <a:bodyPr/>
          <a:lstStyle/>
          <a:p>
            <a:fld id="{0AC4F74F-622A-4FC0-843B-D3A315D45B90}" type="slidenum">
              <a:rPr lang="en-US" smtClean="0"/>
              <a:pPr/>
              <a:t>48</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05416"/>
          </a:xfrm>
        </p:spPr>
        <p:txBody>
          <a:bodyPr>
            <a:normAutofit/>
          </a:bodyPr>
          <a:lstStyle/>
          <a:p>
            <a:r>
              <a:rPr lang="en-US" sz="4800" b="1" i="1" dirty="0">
                <a:solidFill>
                  <a:schemeClr val="accent2">
                    <a:lumMod val="75000"/>
                  </a:schemeClr>
                </a:solidFill>
              </a:rPr>
              <a:t>Impact Coaching</a:t>
            </a:r>
          </a:p>
        </p:txBody>
      </p:sp>
      <p:sp>
        <p:nvSpPr>
          <p:cNvPr id="3" name="Content Placeholder 2"/>
          <p:cNvSpPr>
            <a:spLocks noGrp="1"/>
          </p:cNvSpPr>
          <p:nvPr>
            <p:ph idx="1"/>
          </p:nvPr>
        </p:nvSpPr>
        <p:spPr>
          <a:xfrm>
            <a:off x="304800" y="2743200"/>
            <a:ext cx="6172200" cy="6034617"/>
          </a:xfrm>
        </p:spPr>
        <p:txBody>
          <a:bodyPr>
            <a:normAutofit fontScale="85000" lnSpcReduction="20000"/>
          </a:bodyPr>
          <a:lstStyle/>
          <a:p>
            <a:r>
              <a:rPr lang="en-US" b="1" dirty="0">
                <a:solidFill>
                  <a:srgbClr val="002060"/>
                </a:solidFill>
              </a:rPr>
              <a:t>Doing drills or building strokes </a:t>
            </a:r>
            <a:r>
              <a:rPr lang="en-US" b="1" i="1" dirty="0">
                <a:solidFill>
                  <a:srgbClr val="002060"/>
                </a:solidFill>
              </a:rPr>
              <a:t>better than anyone</a:t>
            </a:r>
          </a:p>
          <a:p>
            <a:endParaRPr lang="en-US" b="1" dirty="0">
              <a:solidFill>
                <a:srgbClr val="002060"/>
              </a:solidFill>
            </a:endParaRPr>
          </a:p>
          <a:p>
            <a:r>
              <a:rPr lang="en-US" b="1" dirty="0">
                <a:solidFill>
                  <a:srgbClr val="0070C0"/>
                </a:solidFill>
              </a:rPr>
              <a:t>Giving workouts or preparing kids to race </a:t>
            </a:r>
            <a:r>
              <a:rPr lang="en-US" b="1" i="1" dirty="0">
                <a:solidFill>
                  <a:srgbClr val="0070C0"/>
                </a:solidFill>
              </a:rPr>
              <a:t>better than anyone</a:t>
            </a:r>
          </a:p>
          <a:p>
            <a:endParaRPr lang="en-US" b="1" dirty="0">
              <a:solidFill>
                <a:srgbClr val="002060"/>
              </a:solidFill>
            </a:endParaRPr>
          </a:p>
          <a:p>
            <a:r>
              <a:rPr lang="en-US" b="1" dirty="0">
                <a:solidFill>
                  <a:srgbClr val="002060"/>
                </a:solidFill>
              </a:rPr>
              <a:t>Knowing </a:t>
            </a:r>
            <a:r>
              <a:rPr lang="en-US" b="1" i="1" dirty="0">
                <a:solidFill>
                  <a:srgbClr val="002060"/>
                </a:solidFill>
              </a:rPr>
              <a:t>a lot/teaching a little</a:t>
            </a:r>
            <a:r>
              <a:rPr lang="en-US" b="1" dirty="0">
                <a:solidFill>
                  <a:srgbClr val="002060"/>
                </a:solidFill>
              </a:rPr>
              <a:t>, or </a:t>
            </a:r>
            <a:r>
              <a:rPr lang="en-US" b="1" i="1" dirty="0">
                <a:solidFill>
                  <a:srgbClr val="002060"/>
                </a:solidFill>
              </a:rPr>
              <a:t>knowing enough and teaching A LOT</a:t>
            </a:r>
          </a:p>
          <a:p>
            <a:endParaRPr lang="en-US" b="1" dirty="0">
              <a:solidFill>
                <a:srgbClr val="002060"/>
              </a:solidFill>
            </a:endParaRPr>
          </a:p>
          <a:p>
            <a:r>
              <a:rPr lang="en-US" b="1" dirty="0">
                <a:solidFill>
                  <a:srgbClr val="0070C0"/>
                </a:solidFill>
              </a:rPr>
              <a:t>Having a schedule, or planning each day for an extraordinary career</a:t>
            </a:r>
          </a:p>
          <a:p>
            <a:endParaRPr lang="en-US" b="1" dirty="0">
              <a:solidFill>
                <a:srgbClr val="0070C0"/>
              </a:solidFill>
            </a:endParaRPr>
          </a:p>
          <a:p>
            <a:r>
              <a:rPr lang="en-US" b="1" dirty="0">
                <a:solidFill>
                  <a:srgbClr val="002060"/>
                </a:solidFill>
              </a:rPr>
              <a:t>Knowing kids or deeply connecting with them</a:t>
            </a:r>
          </a:p>
          <a:p>
            <a:pPr>
              <a:buNone/>
            </a:pPr>
            <a:r>
              <a:rPr lang="en-US" dirty="0"/>
              <a:t> </a:t>
            </a:r>
          </a:p>
          <a:p>
            <a:pPr lvl="1"/>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49</a:t>
            </a:fld>
            <a:endParaRPr lang="en-US" dirty="0"/>
          </a:p>
        </p:txBody>
      </p:sp>
      <p:pic>
        <p:nvPicPr>
          <p:cNvPr id="6" name="Picture 5" descr="DSC_0201.JPG"/>
          <p:cNvPicPr>
            <a:picLocks noChangeAspect="1"/>
          </p:cNvPicPr>
          <p:nvPr/>
        </p:nvPicPr>
        <p:blipFill>
          <a:blip r:embed="rId2" cstate="print"/>
          <a:stretch>
            <a:fillRect/>
          </a:stretch>
        </p:blipFill>
        <p:spPr>
          <a:xfrm>
            <a:off x="2286000" y="1371600"/>
            <a:ext cx="1948283" cy="1295400"/>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6400800" cy="6034617"/>
          </a:xfrm>
        </p:spPr>
        <p:txBody>
          <a:bodyPr>
            <a:normAutofit fontScale="85000" lnSpcReduction="10000"/>
          </a:bodyPr>
          <a:lstStyle/>
          <a:p>
            <a:pPr algn="ctr">
              <a:buNone/>
            </a:pPr>
            <a:r>
              <a:rPr lang="en-US" b="1" dirty="0">
                <a:solidFill>
                  <a:srgbClr val="002060"/>
                </a:solidFill>
              </a:rPr>
              <a:t>Thank you again for the invitation and the opportunity to be with you.</a:t>
            </a:r>
          </a:p>
          <a:p>
            <a:pPr algn="ctr">
              <a:buNone/>
            </a:pPr>
            <a:r>
              <a:rPr lang="en-US" b="1" dirty="0">
                <a:solidFill>
                  <a:srgbClr val="002060"/>
                </a:solidFill>
              </a:rPr>
              <a:t>It is truly an honor.</a:t>
            </a:r>
            <a:endParaRPr lang="en-US" dirty="0">
              <a:solidFill>
                <a:srgbClr val="002060"/>
              </a:solidFill>
            </a:endParaRPr>
          </a:p>
          <a:p>
            <a:pPr algn="ctr">
              <a:buNone/>
            </a:pPr>
            <a:r>
              <a:rPr lang="en-US" dirty="0">
                <a:solidFill>
                  <a:srgbClr val="002060"/>
                </a:solidFill>
              </a:rPr>
              <a:t> </a:t>
            </a:r>
          </a:p>
          <a:p>
            <a:pPr algn="ctr"/>
            <a:endParaRPr lang="en-US" b="1" dirty="0">
              <a:solidFill>
                <a:srgbClr val="002060"/>
              </a:solidFill>
            </a:endParaRPr>
          </a:p>
          <a:p>
            <a:pPr algn="ctr">
              <a:buNone/>
            </a:pPr>
            <a:endParaRPr lang="en-US" b="1" dirty="0">
              <a:solidFill>
                <a:schemeClr val="accent2">
                  <a:lumMod val="75000"/>
                </a:schemeClr>
              </a:solidFill>
            </a:endParaRPr>
          </a:p>
          <a:p>
            <a:pPr algn="ctr">
              <a:buNone/>
            </a:pPr>
            <a:r>
              <a:rPr lang="en-US" b="1" dirty="0">
                <a:solidFill>
                  <a:schemeClr val="accent2">
                    <a:lumMod val="75000"/>
                  </a:schemeClr>
                </a:solidFill>
              </a:rPr>
              <a:t>A very special thank you to</a:t>
            </a:r>
          </a:p>
          <a:p>
            <a:pPr algn="ctr">
              <a:buNone/>
            </a:pPr>
            <a:r>
              <a:rPr lang="en-US" b="1" dirty="0">
                <a:solidFill>
                  <a:schemeClr val="accent2">
                    <a:lumMod val="75000"/>
                  </a:schemeClr>
                </a:solidFill>
              </a:rPr>
              <a:t>John Leonard and</a:t>
            </a:r>
          </a:p>
          <a:p>
            <a:pPr algn="ctr">
              <a:buNone/>
            </a:pPr>
            <a:r>
              <a:rPr lang="en-US" b="1" dirty="0">
                <a:solidFill>
                  <a:schemeClr val="accent2">
                    <a:lumMod val="75000"/>
                  </a:schemeClr>
                </a:solidFill>
              </a:rPr>
              <a:t> The American Swimming Coaches Association</a:t>
            </a:r>
            <a:endParaRPr lang="en-US" dirty="0">
              <a:solidFill>
                <a:schemeClr val="accent2">
                  <a:lumMod val="75000"/>
                </a:schemeClr>
              </a:solidFill>
            </a:endParaRPr>
          </a:p>
          <a:p>
            <a:pPr algn="ctr">
              <a:buNone/>
            </a:pPr>
            <a:endParaRPr lang="en-US" sz="2200" b="1" dirty="0">
              <a:solidFill>
                <a:srgbClr val="002060"/>
              </a:solidFill>
            </a:endParaRPr>
          </a:p>
          <a:p>
            <a:pPr algn="ctr">
              <a:buNone/>
            </a:pPr>
            <a:r>
              <a:rPr lang="en-US" b="1" dirty="0">
                <a:solidFill>
                  <a:srgbClr val="002060"/>
                </a:solidFill>
              </a:rPr>
              <a:t>And to Finis, whose equipment is invaluable to our teams’ development</a:t>
            </a:r>
            <a:endParaRPr lang="en-US" dirty="0">
              <a:solidFill>
                <a:srgbClr val="002060"/>
              </a:solidFill>
            </a:endParaRPr>
          </a:p>
          <a:p>
            <a:pPr>
              <a:buNone/>
            </a:pPr>
            <a:r>
              <a:rPr lang="en-US" b="1" dirty="0"/>
              <a:t>   </a:t>
            </a:r>
            <a:endParaRPr lang="en-US" dirty="0"/>
          </a:p>
          <a:p>
            <a:pPr>
              <a:buNone/>
            </a:pPr>
            <a:endParaRPr lang="en-US" dirty="0"/>
          </a:p>
        </p:txBody>
      </p:sp>
      <p:pic>
        <p:nvPicPr>
          <p:cNvPr id="4" name="Picture 3" descr="ASCA logo.jpg"/>
          <p:cNvPicPr/>
          <p:nvPr/>
        </p:nvPicPr>
        <p:blipFill>
          <a:blip r:embed="rId2" cstate="print"/>
          <a:stretch>
            <a:fillRect/>
          </a:stretch>
        </p:blipFill>
        <p:spPr>
          <a:xfrm>
            <a:off x="2819400" y="2667000"/>
            <a:ext cx="1036955" cy="990600"/>
          </a:xfrm>
          <a:prstGeom prst="rect">
            <a:avLst/>
          </a:prstGeom>
        </p:spPr>
      </p:pic>
      <p:pic>
        <p:nvPicPr>
          <p:cNvPr id="5" name="Picture 4" descr="Finis logo.jpg"/>
          <p:cNvPicPr/>
          <p:nvPr/>
        </p:nvPicPr>
        <p:blipFill>
          <a:blip r:embed="rId3" cstate="print"/>
          <a:stretch>
            <a:fillRect/>
          </a:stretch>
        </p:blipFill>
        <p:spPr>
          <a:xfrm>
            <a:off x="2362200" y="6934200"/>
            <a:ext cx="1828800" cy="685800"/>
          </a:xfrm>
          <a:prstGeom prst="rect">
            <a:avLst/>
          </a:prstGeom>
        </p:spPr>
      </p:pic>
      <p:sp>
        <p:nvSpPr>
          <p:cNvPr id="6" name="Slide Number Placeholder 5"/>
          <p:cNvSpPr>
            <a:spLocks noGrp="1"/>
          </p:cNvSpPr>
          <p:nvPr>
            <p:ph type="sldNum" sz="quarter" idx="12"/>
          </p:nvPr>
        </p:nvSpPr>
        <p:spPr/>
        <p:txBody>
          <a:bodyPr/>
          <a:lstStyle/>
          <a:p>
            <a:fld id="{0AC4F74F-622A-4FC0-843B-D3A315D45B90}" type="slidenum">
              <a:rPr lang="en-US" smtClean="0"/>
              <a:pPr/>
              <a:t>5</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6629400" cy="711200"/>
          </a:xfrm>
        </p:spPr>
        <p:txBody>
          <a:bodyPr>
            <a:noAutofit/>
          </a:bodyPr>
          <a:lstStyle/>
          <a:p>
            <a:br>
              <a:rPr lang="en-US" sz="3600" b="1" dirty="0">
                <a:solidFill>
                  <a:schemeClr val="accent2">
                    <a:lumMod val="75000"/>
                  </a:schemeClr>
                </a:solidFill>
                <a:latin typeface="+mn-lt"/>
              </a:rPr>
            </a:br>
            <a:r>
              <a:rPr lang="en-US" sz="3600" b="1" dirty="0">
                <a:solidFill>
                  <a:schemeClr val="accent2">
                    <a:lumMod val="75000"/>
                  </a:schemeClr>
                </a:solidFill>
                <a:latin typeface="+mn-lt"/>
              </a:rPr>
              <a:t>There must be a fluid transfer of:</a:t>
            </a:r>
            <a:br>
              <a:rPr lang="en-US" sz="4000" i="1" dirty="0">
                <a:solidFill>
                  <a:schemeClr val="accent2">
                    <a:lumMod val="75000"/>
                  </a:schemeClr>
                </a:solidFill>
                <a:latin typeface="Bookman Old Style" pitchFamily="18" charset="0"/>
              </a:rPr>
            </a:br>
            <a:endParaRPr lang="en-US" sz="4000" i="1" dirty="0">
              <a:solidFill>
                <a:schemeClr val="accent2">
                  <a:lumMod val="75000"/>
                </a:schemeClr>
              </a:solidFill>
              <a:latin typeface="Bookman Old Style" pitchFamily="18" charset="0"/>
            </a:endParaRPr>
          </a:p>
        </p:txBody>
      </p:sp>
      <p:sp>
        <p:nvSpPr>
          <p:cNvPr id="3" name="Content Placeholder 2"/>
          <p:cNvSpPr>
            <a:spLocks noGrp="1"/>
          </p:cNvSpPr>
          <p:nvPr>
            <p:ph idx="1"/>
          </p:nvPr>
        </p:nvSpPr>
        <p:spPr>
          <a:xfrm>
            <a:off x="304800" y="1828800"/>
            <a:ext cx="6172200" cy="6034617"/>
          </a:xfrm>
        </p:spPr>
        <p:txBody>
          <a:bodyPr>
            <a:normAutofit fontScale="92500" lnSpcReduction="20000"/>
          </a:bodyPr>
          <a:lstStyle/>
          <a:p>
            <a:pPr lvl="0"/>
            <a:r>
              <a:rPr lang="en-US" b="1" dirty="0">
                <a:solidFill>
                  <a:srgbClr val="002060"/>
                </a:solidFill>
              </a:rPr>
              <a:t>Drills</a:t>
            </a:r>
            <a:endParaRPr lang="en-US" dirty="0">
              <a:solidFill>
                <a:srgbClr val="002060"/>
              </a:solidFill>
            </a:endParaRPr>
          </a:p>
          <a:p>
            <a:pPr lvl="0"/>
            <a:r>
              <a:rPr lang="en-US" b="1" dirty="0">
                <a:solidFill>
                  <a:srgbClr val="002060"/>
                </a:solidFill>
              </a:rPr>
              <a:t>Skills </a:t>
            </a:r>
          </a:p>
          <a:p>
            <a:pPr lvl="0"/>
            <a:r>
              <a:rPr lang="en-US" b="1" dirty="0">
                <a:solidFill>
                  <a:srgbClr val="002060"/>
                </a:solidFill>
              </a:rPr>
              <a:t>Methodology</a:t>
            </a:r>
            <a:endParaRPr lang="en-US" dirty="0">
              <a:solidFill>
                <a:srgbClr val="002060"/>
              </a:solidFill>
            </a:endParaRPr>
          </a:p>
          <a:p>
            <a:pPr lvl="0"/>
            <a:r>
              <a:rPr lang="en-US" b="1" dirty="0">
                <a:solidFill>
                  <a:srgbClr val="002060"/>
                </a:solidFill>
              </a:rPr>
              <a:t>Training</a:t>
            </a:r>
            <a:endParaRPr lang="en-US" dirty="0">
              <a:solidFill>
                <a:srgbClr val="002060"/>
              </a:solidFill>
            </a:endParaRPr>
          </a:p>
          <a:p>
            <a:pPr lvl="0"/>
            <a:r>
              <a:rPr lang="en-US" b="1" dirty="0">
                <a:solidFill>
                  <a:srgbClr val="002060"/>
                </a:solidFill>
              </a:rPr>
              <a:t>Testing</a:t>
            </a:r>
            <a:endParaRPr lang="en-US" dirty="0">
              <a:solidFill>
                <a:srgbClr val="002060"/>
              </a:solidFill>
            </a:endParaRPr>
          </a:p>
          <a:p>
            <a:pPr lvl="0"/>
            <a:r>
              <a:rPr lang="en-US" b="1" dirty="0">
                <a:solidFill>
                  <a:srgbClr val="002060"/>
                </a:solidFill>
              </a:rPr>
              <a:t>Language</a:t>
            </a:r>
            <a:endParaRPr lang="en-US" dirty="0">
              <a:solidFill>
                <a:srgbClr val="002060"/>
              </a:solidFill>
            </a:endParaRPr>
          </a:p>
          <a:p>
            <a:pPr lvl="0"/>
            <a:r>
              <a:rPr lang="en-US" b="1" dirty="0">
                <a:solidFill>
                  <a:srgbClr val="002060"/>
                </a:solidFill>
              </a:rPr>
              <a:t>Dry land</a:t>
            </a:r>
            <a:endParaRPr lang="en-US" dirty="0">
              <a:solidFill>
                <a:srgbClr val="002060"/>
              </a:solidFill>
            </a:endParaRPr>
          </a:p>
          <a:p>
            <a:pPr lvl="0"/>
            <a:r>
              <a:rPr lang="en-US" b="1" dirty="0">
                <a:solidFill>
                  <a:srgbClr val="002060"/>
                </a:solidFill>
              </a:rPr>
              <a:t>Expectations</a:t>
            </a:r>
            <a:endParaRPr lang="en-US" dirty="0">
              <a:solidFill>
                <a:srgbClr val="002060"/>
              </a:solidFill>
            </a:endParaRPr>
          </a:p>
          <a:p>
            <a:pPr lvl="0"/>
            <a:r>
              <a:rPr lang="en-US" b="1" dirty="0">
                <a:solidFill>
                  <a:srgbClr val="002060"/>
                </a:solidFill>
              </a:rPr>
              <a:t>Goals</a:t>
            </a:r>
            <a:endParaRPr lang="en-US" dirty="0">
              <a:solidFill>
                <a:srgbClr val="002060"/>
              </a:solidFill>
            </a:endParaRPr>
          </a:p>
          <a:p>
            <a:pPr lvl="0"/>
            <a:r>
              <a:rPr lang="en-US" b="1" dirty="0">
                <a:solidFill>
                  <a:srgbClr val="002060"/>
                </a:solidFill>
              </a:rPr>
              <a:t>Development perspective </a:t>
            </a:r>
            <a:endParaRPr lang="en-US" dirty="0">
              <a:solidFill>
                <a:srgbClr val="002060"/>
              </a:solidFill>
            </a:endParaRPr>
          </a:p>
          <a:p>
            <a:pPr lvl="0"/>
            <a:r>
              <a:rPr lang="en-US" b="1" dirty="0">
                <a:solidFill>
                  <a:srgbClr val="002060"/>
                </a:solidFill>
              </a:rPr>
              <a:t>Leadership</a:t>
            </a:r>
            <a:endParaRPr lang="en-US" dirty="0">
              <a:solidFill>
                <a:srgbClr val="002060"/>
              </a:solidFill>
            </a:endParaRPr>
          </a:p>
          <a:p>
            <a:pPr lvl="0"/>
            <a:r>
              <a:rPr lang="en-US" b="1" dirty="0">
                <a:solidFill>
                  <a:srgbClr val="002060"/>
                </a:solidFill>
              </a:rPr>
              <a:t>Character expectations</a:t>
            </a:r>
          </a:p>
          <a:p>
            <a:pPr lvl="0"/>
            <a:r>
              <a:rPr lang="en-US" b="1" dirty="0">
                <a:solidFill>
                  <a:srgbClr val="002060"/>
                </a:solidFill>
              </a:rPr>
              <a:t>Staff skill/expectation</a:t>
            </a:r>
            <a:endParaRPr lang="en-US" dirty="0">
              <a:solidFill>
                <a:srgbClr val="002060"/>
              </a:solidFill>
            </a:endParaRPr>
          </a:p>
          <a:p>
            <a:endParaRPr lang="en-US" dirty="0"/>
          </a:p>
        </p:txBody>
      </p:sp>
      <p:pic>
        <p:nvPicPr>
          <p:cNvPr id="31746" name="Picture 2" descr="C:\Users\Owner\AppData\Local\Microsoft\Windows\Temporary Internet Files\Content.IE5\KW4O3MV8\MC900078793[1].wmf"/>
          <p:cNvPicPr>
            <a:picLocks noChangeAspect="1" noChangeArrowheads="1"/>
          </p:cNvPicPr>
          <p:nvPr/>
        </p:nvPicPr>
        <p:blipFill>
          <a:blip r:embed="rId2" cstate="print"/>
          <a:srcRect/>
          <a:stretch>
            <a:fillRect/>
          </a:stretch>
        </p:blipFill>
        <p:spPr bwMode="auto">
          <a:xfrm>
            <a:off x="3200400" y="2286000"/>
            <a:ext cx="3353991" cy="2590800"/>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50</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6172200" cy="929216"/>
          </a:xfrm>
        </p:spPr>
        <p:txBody>
          <a:bodyPr>
            <a:noAutofit/>
          </a:bodyPr>
          <a:lstStyle/>
          <a:p>
            <a:r>
              <a:rPr lang="en-US" b="1" dirty="0">
                <a:solidFill>
                  <a:schemeClr val="accent2">
                    <a:lumMod val="75000"/>
                  </a:schemeClr>
                </a:solidFill>
                <a:latin typeface="+mn-lt"/>
              </a:rPr>
              <a:t>Fluidity/Flow Through:</a:t>
            </a:r>
            <a:br>
              <a:rPr lang="en-US" b="1" dirty="0">
                <a:solidFill>
                  <a:schemeClr val="accent2">
                    <a:lumMod val="75000"/>
                  </a:schemeClr>
                </a:solidFill>
                <a:latin typeface="+mn-lt"/>
              </a:rPr>
            </a:br>
            <a:endParaRPr lang="en-US" b="1" dirty="0">
              <a:solidFill>
                <a:schemeClr val="accent2">
                  <a:lumMod val="75000"/>
                </a:schemeClr>
              </a:solidFill>
              <a:latin typeface="+mn-lt"/>
            </a:endParaRPr>
          </a:p>
        </p:txBody>
      </p:sp>
      <p:graphicFrame>
        <p:nvGraphicFramePr>
          <p:cNvPr id="4" name="Content Placeholder 3"/>
          <p:cNvGraphicFramePr>
            <a:graphicFrameLocks noGrp="1"/>
          </p:cNvGraphicFramePr>
          <p:nvPr>
            <p:ph idx="1"/>
          </p:nvPr>
        </p:nvGraphicFramePr>
        <p:xfrm>
          <a:off x="342900" y="2133600"/>
          <a:ext cx="6172200" cy="6034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AC4F74F-622A-4FC0-843B-D3A315D45B90}" type="slidenum">
              <a:rPr lang="en-US" smtClean="0"/>
              <a:pPr/>
              <a:t>51</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Quad.jpg"/>
          <p:cNvPicPr>
            <a:picLocks noChangeAspect="1"/>
          </p:cNvPicPr>
          <p:nvPr/>
        </p:nvPicPr>
        <p:blipFill>
          <a:blip r:embed="rId2" cstate="print"/>
          <a:stretch>
            <a:fillRect/>
          </a:stretch>
        </p:blipFill>
        <p:spPr>
          <a:xfrm>
            <a:off x="0" y="609600"/>
            <a:ext cx="6629400" cy="7924800"/>
          </a:xfrm>
          <a:prstGeom prst="rect">
            <a:avLst/>
          </a:prstGeom>
        </p:spPr>
      </p:pic>
      <p:sp>
        <p:nvSpPr>
          <p:cNvPr id="4" name="Slide Number Placeholder 3"/>
          <p:cNvSpPr>
            <a:spLocks noGrp="1"/>
          </p:cNvSpPr>
          <p:nvPr>
            <p:ph type="sldNum" sz="quarter" idx="12"/>
          </p:nvPr>
        </p:nvSpPr>
        <p:spPr/>
        <p:txBody>
          <a:bodyPr/>
          <a:lstStyle/>
          <a:p>
            <a:fld id="{0AC4F74F-622A-4FC0-843B-D3A315D45B90}" type="slidenum">
              <a:rPr lang="en-US" smtClean="0"/>
              <a:pPr/>
              <a:t>52</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
        <p:nvSpPr>
          <p:cNvPr id="6" name="TextBox 5"/>
          <p:cNvSpPr txBox="1"/>
          <p:nvPr/>
        </p:nvSpPr>
        <p:spPr>
          <a:xfrm>
            <a:off x="685800" y="381000"/>
            <a:ext cx="5638800" cy="400110"/>
          </a:xfrm>
          <a:prstGeom prst="rect">
            <a:avLst/>
          </a:prstGeom>
          <a:noFill/>
        </p:spPr>
        <p:txBody>
          <a:bodyPr wrap="square" rtlCol="0">
            <a:spAutoFit/>
          </a:bodyPr>
          <a:lstStyle/>
          <a:p>
            <a:pPr algn="ctr"/>
            <a:r>
              <a:rPr lang="en-US" sz="2000" b="1" dirty="0">
                <a:solidFill>
                  <a:schemeClr val="accent2">
                    <a:lumMod val="75000"/>
                  </a:schemeClr>
                </a:solidFill>
              </a:rPr>
              <a:t>OA Sample “Quad Plan” or group progression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812800"/>
            <a:ext cx="6172200" cy="711200"/>
          </a:xfrm>
        </p:spPr>
        <p:txBody>
          <a:bodyPr>
            <a:normAutofit fontScale="90000"/>
          </a:bodyPr>
          <a:lstStyle/>
          <a:p>
            <a:r>
              <a:rPr lang="en-US" sz="3600" b="1" i="1" dirty="0">
                <a:solidFill>
                  <a:schemeClr val="accent2">
                    <a:lumMod val="75000"/>
                  </a:schemeClr>
                </a:solidFill>
                <a:latin typeface="Bookman Old Style" pitchFamily="18" charset="0"/>
              </a:rPr>
              <a:t>Common Mistakes in</a:t>
            </a:r>
            <a:br>
              <a:rPr lang="en-US" sz="3600" b="1" i="1" dirty="0">
                <a:solidFill>
                  <a:schemeClr val="accent2">
                    <a:lumMod val="75000"/>
                  </a:schemeClr>
                </a:solidFill>
                <a:latin typeface="Bookman Old Style" pitchFamily="18" charset="0"/>
              </a:rPr>
            </a:br>
            <a:r>
              <a:rPr lang="en-US" sz="3600" b="1" i="1" dirty="0">
                <a:solidFill>
                  <a:schemeClr val="accent2">
                    <a:lumMod val="75000"/>
                  </a:schemeClr>
                </a:solidFill>
                <a:latin typeface="Bookman Old Style" pitchFamily="18" charset="0"/>
              </a:rPr>
              <a:t>Age-Group Coaching</a:t>
            </a:r>
            <a:r>
              <a:rPr lang="en-US" sz="3600" i="1" dirty="0">
                <a:solidFill>
                  <a:schemeClr val="accent2">
                    <a:lumMod val="75000"/>
                  </a:schemeClr>
                </a:solidFill>
                <a:latin typeface="Bookman Old Style" pitchFamily="18" charset="0"/>
              </a:rPr>
              <a:t> </a:t>
            </a:r>
            <a:br>
              <a:rPr lang="en-US" dirty="0"/>
            </a:br>
            <a:endParaRPr lang="en-US" dirty="0"/>
          </a:p>
        </p:txBody>
      </p:sp>
      <p:sp>
        <p:nvSpPr>
          <p:cNvPr id="3" name="Content Placeholder 2"/>
          <p:cNvSpPr>
            <a:spLocks noGrp="1"/>
          </p:cNvSpPr>
          <p:nvPr>
            <p:ph idx="1"/>
          </p:nvPr>
        </p:nvSpPr>
        <p:spPr>
          <a:xfrm>
            <a:off x="400050" y="1422402"/>
            <a:ext cx="6172200" cy="6807199"/>
          </a:xfrm>
        </p:spPr>
        <p:txBody>
          <a:bodyPr>
            <a:noAutofit/>
          </a:bodyPr>
          <a:lstStyle/>
          <a:p>
            <a:pPr lvl="0"/>
            <a:r>
              <a:rPr lang="en-US" sz="1600" b="1" dirty="0">
                <a:solidFill>
                  <a:srgbClr val="002060"/>
                </a:solidFill>
              </a:rPr>
              <a:t>Coaches don’t connect with kids (no partnership/shared vision)</a:t>
            </a:r>
            <a:endParaRPr lang="en-US" sz="1600" dirty="0">
              <a:solidFill>
                <a:srgbClr val="002060"/>
              </a:solidFill>
            </a:endParaRPr>
          </a:p>
          <a:p>
            <a:pPr lvl="0"/>
            <a:r>
              <a:rPr lang="en-US" sz="1600" b="1" dirty="0">
                <a:solidFill>
                  <a:srgbClr val="002060"/>
                </a:solidFill>
              </a:rPr>
              <a:t>Talent is not </a:t>
            </a:r>
            <a:r>
              <a:rPr lang="en-US" sz="1600" b="1" u="sng" dirty="0">
                <a:solidFill>
                  <a:srgbClr val="002060"/>
                </a:solidFill>
              </a:rPr>
              <a:t>aggressively</a:t>
            </a:r>
            <a:r>
              <a:rPr lang="en-US" sz="1600" b="1" dirty="0">
                <a:solidFill>
                  <a:srgbClr val="002060"/>
                </a:solidFill>
              </a:rPr>
              <a:t> developed</a:t>
            </a:r>
            <a:endParaRPr lang="en-US" sz="1600" dirty="0">
              <a:solidFill>
                <a:srgbClr val="002060"/>
              </a:solidFill>
            </a:endParaRPr>
          </a:p>
          <a:p>
            <a:pPr lvl="0"/>
            <a:r>
              <a:rPr lang="en-US" sz="1600" b="1" dirty="0">
                <a:solidFill>
                  <a:srgbClr val="002060"/>
                </a:solidFill>
              </a:rPr>
              <a:t>Swimmers do not become “athletes”/embrace the process</a:t>
            </a:r>
            <a:endParaRPr lang="en-US" sz="1600" dirty="0">
              <a:solidFill>
                <a:srgbClr val="002060"/>
              </a:solidFill>
            </a:endParaRPr>
          </a:p>
          <a:p>
            <a:pPr lvl="0"/>
            <a:r>
              <a:rPr lang="en-US" sz="1600" b="1" dirty="0">
                <a:solidFill>
                  <a:srgbClr val="002060"/>
                </a:solidFill>
              </a:rPr>
              <a:t>Mid-level or weaker swimmers are left to languish</a:t>
            </a:r>
            <a:endParaRPr lang="en-US" sz="1600" dirty="0">
              <a:solidFill>
                <a:srgbClr val="002060"/>
              </a:solidFill>
            </a:endParaRPr>
          </a:p>
          <a:p>
            <a:pPr lvl="0"/>
            <a:r>
              <a:rPr lang="en-US" sz="1600" b="1" dirty="0">
                <a:solidFill>
                  <a:srgbClr val="002060"/>
                </a:solidFill>
              </a:rPr>
              <a:t>Lack of discipline (or poorly administered)</a:t>
            </a:r>
            <a:endParaRPr lang="en-US" sz="1600" dirty="0">
              <a:solidFill>
                <a:srgbClr val="002060"/>
              </a:solidFill>
            </a:endParaRPr>
          </a:p>
          <a:p>
            <a:pPr lvl="0"/>
            <a:r>
              <a:rPr lang="en-US" sz="1600" b="1" dirty="0">
                <a:solidFill>
                  <a:srgbClr val="002060"/>
                </a:solidFill>
              </a:rPr>
              <a:t>Poor technique (or drills are done but not grounded)</a:t>
            </a:r>
            <a:endParaRPr lang="en-US" sz="1600" dirty="0">
              <a:solidFill>
                <a:srgbClr val="002060"/>
              </a:solidFill>
            </a:endParaRPr>
          </a:p>
          <a:p>
            <a:pPr lvl="0"/>
            <a:r>
              <a:rPr lang="en-US" sz="1600" b="1" dirty="0">
                <a:solidFill>
                  <a:srgbClr val="002060"/>
                </a:solidFill>
              </a:rPr>
              <a:t>Training is not tied to efficiency</a:t>
            </a:r>
            <a:endParaRPr lang="en-US" sz="1600" dirty="0">
              <a:solidFill>
                <a:srgbClr val="002060"/>
              </a:solidFill>
            </a:endParaRPr>
          </a:p>
          <a:p>
            <a:pPr lvl="0"/>
            <a:r>
              <a:rPr lang="en-US" sz="1600" b="1" dirty="0">
                <a:solidFill>
                  <a:srgbClr val="002060"/>
                </a:solidFill>
              </a:rPr>
              <a:t>Technique errors are not corrected early and aggressively</a:t>
            </a:r>
            <a:endParaRPr lang="en-US" sz="1600" dirty="0">
              <a:solidFill>
                <a:srgbClr val="002060"/>
              </a:solidFill>
            </a:endParaRPr>
          </a:p>
          <a:p>
            <a:pPr lvl="0"/>
            <a:r>
              <a:rPr lang="en-US" sz="1600" b="1" dirty="0">
                <a:solidFill>
                  <a:srgbClr val="002060"/>
                </a:solidFill>
              </a:rPr>
              <a:t>Behavior issues </a:t>
            </a:r>
            <a:endParaRPr lang="en-US" sz="1600" dirty="0">
              <a:solidFill>
                <a:srgbClr val="002060"/>
              </a:solidFill>
            </a:endParaRPr>
          </a:p>
          <a:p>
            <a:pPr lvl="0"/>
            <a:r>
              <a:rPr lang="en-US" sz="1600" b="1" dirty="0">
                <a:solidFill>
                  <a:srgbClr val="002060"/>
                </a:solidFill>
              </a:rPr>
              <a:t>Kids are not tied to team/leadership</a:t>
            </a:r>
            <a:endParaRPr lang="en-US" sz="1600" dirty="0">
              <a:solidFill>
                <a:srgbClr val="002060"/>
              </a:solidFill>
            </a:endParaRPr>
          </a:p>
          <a:p>
            <a:pPr lvl="0"/>
            <a:r>
              <a:rPr lang="en-US" sz="1600" b="1" dirty="0">
                <a:solidFill>
                  <a:srgbClr val="002060"/>
                </a:solidFill>
              </a:rPr>
              <a:t>Poor (or no) role models (athlete and coach)</a:t>
            </a:r>
            <a:endParaRPr lang="en-US" sz="1600" dirty="0">
              <a:solidFill>
                <a:srgbClr val="002060"/>
              </a:solidFill>
            </a:endParaRPr>
          </a:p>
          <a:p>
            <a:pPr lvl="0"/>
            <a:r>
              <a:rPr lang="en-US" sz="1600" b="1" dirty="0">
                <a:solidFill>
                  <a:srgbClr val="002060"/>
                </a:solidFill>
              </a:rPr>
              <a:t>No long-term perspective</a:t>
            </a:r>
            <a:endParaRPr lang="en-US" sz="1600" dirty="0">
              <a:solidFill>
                <a:srgbClr val="002060"/>
              </a:solidFill>
            </a:endParaRPr>
          </a:p>
          <a:p>
            <a:pPr lvl="0"/>
            <a:r>
              <a:rPr lang="en-US" sz="1600" b="1" dirty="0">
                <a:solidFill>
                  <a:srgbClr val="002060"/>
                </a:solidFill>
              </a:rPr>
              <a:t>Over train early (neglect emotional toll)  </a:t>
            </a:r>
            <a:endParaRPr lang="en-US" sz="1600" dirty="0">
              <a:solidFill>
                <a:srgbClr val="002060"/>
              </a:solidFill>
            </a:endParaRPr>
          </a:p>
          <a:p>
            <a:pPr lvl="0"/>
            <a:r>
              <a:rPr lang="en-US" sz="1600" b="1" dirty="0">
                <a:solidFill>
                  <a:srgbClr val="002060"/>
                </a:solidFill>
              </a:rPr>
              <a:t>Racing/competition is not kept in context to career and life</a:t>
            </a:r>
            <a:endParaRPr lang="en-US" sz="1600" dirty="0">
              <a:solidFill>
                <a:srgbClr val="002060"/>
              </a:solidFill>
            </a:endParaRPr>
          </a:p>
          <a:p>
            <a:pPr lvl="0"/>
            <a:r>
              <a:rPr lang="en-US" sz="1600" b="1" dirty="0">
                <a:solidFill>
                  <a:srgbClr val="002060"/>
                </a:solidFill>
              </a:rPr>
              <a:t>Both success and “failure” are over-played</a:t>
            </a:r>
            <a:endParaRPr lang="en-US" sz="1600" dirty="0">
              <a:solidFill>
                <a:srgbClr val="002060"/>
              </a:solidFill>
            </a:endParaRPr>
          </a:p>
          <a:p>
            <a:pPr lvl="0"/>
            <a:r>
              <a:rPr lang="en-US" sz="1600" b="1" dirty="0">
                <a:solidFill>
                  <a:srgbClr val="002060"/>
                </a:solidFill>
              </a:rPr>
              <a:t>Coaching turnover or lack of continuity</a:t>
            </a:r>
            <a:endParaRPr lang="en-US" sz="1600" dirty="0">
              <a:solidFill>
                <a:srgbClr val="002060"/>
              </a:solidFill>
            </a:endParaRPr>
          </a:p>
          <a:p>
            <a:pPr lvl="0"/>
            <a:r>
              <a:rPr lang="en-US" sz="1600" b="1" dirty="0">
                <a:solidFill>
                  <a:srgbClr val="002060"/>
                </a:solidFill>
              </a:rPr>
              <a:t>Overzealous parents not educated, sold, or tempered</a:t>
            </a:r>
            <a:endParaRPr lang="en-US" sz="1600" dirty="0">
              <a:solidFill>
                <a:srgbClr val="002060"/>
              </a:solidFill>
            </a:endParaRPr>
          </a:p>
          <a:p>
            <a:endParaRPr lang="en-US" sz="1600" dirty="0">
              <a:solidFill>
                <a:srgbClr val="002060"/>
              </a:solidFill>
            </a:endParaRPr>
          </a:p>
        </p:txBody>
      </p:sp>
      <p:pic>
        <p:nvPicPr>
          <p:cNvPr id="32770" name="Picture 2" descr="C:\Users\Owner\AppData\Local\Microsoft\Windows\Temporary Internet Files\Content.IE5\IF5MSU86\MP900442430[1].jpg"/>
          <p:cNvPicPr>
            <a:picLocks noChangeAspect="1" noChangeArrowheads="1"/>
          </p:cNvPicPr>
          <p:nvPr/>
        </p:nvPicPr>
        <p:blipFill>
          <a:blip r:embed="rId2" cstate="print"/>
          <a:srcRect/>
          <a:stretch>
            <a:fillRect/>
          </a:stretch>
        </p:blipFill>
        <p:spPr bwMode="auto">
          <a:xfrm>
            <a:off x="838200" y="6781800"/>
            <a:ext cx="2514600" cy="1744778"/>
          </a:xfrm>
          <a:prstGeom prst="rect">
            <a:avLst/>
          </a:prstGeom>
          <a:noFill/>
        </p:spPr>
      </p:pic>
      <p:pic>
        <p:nvPicPr>
          <p:cNvPr id="32771" name="Picture 3" descr="C:\Users\Owner\AppData\Local\Microsoft\Windows\Temporary Internet Files\Content.IE5\9O1ECGQU\MC900078623[1].wmf"/>
          <p:cNvPicPr>
            <a:picLocks noChangeAspect="1" noChangeArrowheads="1"/>
          </p:cNvPicPr>
          <p:nvPr/>
        </p:nvPicPr>
        <p:blipFill>
          <a:blip r:embed="rId3" cstate="print"/>
          <a:srcRect/>
          <a:stretch>
            <a:fillRect/>
          </a:stretch>
        </p:blipFill>
        <p:spPr bwMode="auto">
          <a:xfrm>
            <a:off x="4038600" y="6705600"/>
            <a:ext cx="2133600" cy="1752600"/>
          </a:xfrm>
          <a:prstGeom prst="rect">
            <a:avLst/>
          </a:prstGeom>
          <a:noFill/>
        </p:spPr>
      </p:pic>
      <p:sp>
        <p:nvSpPr>
          <p:cNvPr id="6" name="Slide Number Placeholder 5"/>
          <p:cNvSpPr>
            <a:spLocks noGrp="1"/>
          </p:cNvSpPr>
          <p:nvPr>
            <p:ph type="sldNum" sz="quarter" idx="12"/>
          </p:nvPr>
        </p:nvSpPr>
        <p:spPr/>
        <p:txBody>
          <a:bodyPr/>
          <a:lstStyle/>
          <a:p>
            <a:fld id="{0AC4F74F-622A-4FC0-843B-D3A315D45B90}" type="slidenum">
              <a:rPr lang="en-US" smtClean="0"/>
              <a:pPr/>
              <a:t>53</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66184"/>
            <a:ext cx="6858000" cy="1524000"/>
          </a:xfrm>
        </p:spPr>
        <p:txBody>
          <a:bodyPr>
            <a:normAutofit/>
          </a:bodyPr>
          <a:lstStyle/>
          <a:p>
            <a:r>
              <a:rPr lang="en-US" b="1" i="1" dirty="0">
                <a:solidFill>
                  <a:schemeClr val="accent2">
                    <a:lumMod val="75000"/>
                  </a:schemeClr>
                </a:solidFill>
              </a:rPr>
              <a:t>Before we get started,</a:t>
            </a:r>
            <a:br>
              <a:rPr lang="en-US" b="1" i="1" dirty="0">
                <a:solidFill>
                  <a:schemeClr val="accent2">
                    <a:lumMod val="75000"/>
                  </a:schemeClr>
                </a:solidFill>
              </a:rPr>
            </a:br>
            <a:r>
              <a:rPr lang="en-US" b="1" i="1" dirty="0">
                <a:solidFill>
                  <a:schemeClr val="accent2">
                    <a:lumMod val="75000"/>
                  </a:schemeClr>
                </a:solidFill>
              </a:rPr>
              <a:t>how would you rate your…</a:t>
            </a:r>
          </a:p>
        </p:txBody>
      </p:sp>
      <p:sp>
        <p:nvSpPr>
          <p:cNvPr id="3" name="Content Placeholder 2"/>
          <p:cNvSpPr>
            <a:spLocks noGrp="1"/>
          </p:cNvSpPr>
          <p:nvPr>
            <p:ph idx="1"/>
          </p:nvPr>
        </p:nvSpPr>
        <p:spPr>
          <a:xfrm>
            <a:off x="304800" y="2133600"/>
            <a:ext cx="6172200" cy="6034617"/>
          </a:xfrm>
        </p:spPr>
        <p:txBody>
          <a:bodyPr>
            <a:normAutofit/>
          </a:bodyPr>
          <a:lstStyle/>
          <a:p>
            <a:r>
              <a:rPr lang="en-US" sz="2800" b="1" dirty="0">
                <a:solidFill>
                  <a:srgbClr val="002060"/>
                </a:solidFill>
              </a:rPr>
              <a:t>Technical development (of kids)?</a:t>
            </a:r>
          </a:p>
          <a:p>
            <a:r>
              <a:rPr lang="en-US" sz="2800" b="1" dirty="0">
                <a:solidFill>
                  <a:srgbClr val="002060"/>
                </a:solidFill>
              </a:rPr>
              <a:t>Training plan/effectiveness</a:t>
            </a:r>
          </a:p>
          <a:p>
            <a:r>
              <a:rPr lang="en-US" sz="2800" b="1" dirty="0">
                <a:solidFill>
                  <a:srgbClr val="002060"/>
                </a:solidFill>
              </a:rPr>
              <a:t>Coaching competence?</a:t>
            </a:r>
          </a:p>
          <a:p>
            <a:r>
              <a:rPr lang="en-US" sz="2800" b="1" dirty="0">
                <a:solidFill>
                  <a:srgbClr val="002060"/>
                </a:solidFill>
              </a:rPr>
              <a:t>Program structure (day to season)?</a:t>
            </a:r>
          </a:p>
          <a:p>
            <a:r>
              <a:rPr lang="en-US" sz="2800" b="1" dirty="0">
                <a:solidFill>
                  <a:srgbClr val="002060"/>
                </a:solidFill>
              </a:rPr>
              <a:t>Program integrity?</a:t>
            </a:r>
          </a:p>
          <a:p>
            <a:r>
              <a:rPr lang="en-US" sz="2800" b="1" dirty="0">
                <a:solidFill>
                  <a:srgbClr val="002060"/>
                </a:solidFill>
              </a:rPr>
              <a:t>Program discipline?</a:t>
            </a:r>
          </a:p>
          <a:p>
            <a:r>
              <a:rPr lang="en-US" sz="2800" b="1" dirty="0">
                <a:solidFill>
                  <a:srgbClr val="002060"/>
                </a:solidFill>
              </a:rPr>
              <a:t>Swimmer “connection”</a:t>
            </a:r>
          </a:p>
          <a:p>
            <a:r>
              <a:rPr lang="en-US" sz="2800" b="1" dirty="0">
                <a:solidFill>
                  <a:srgbClr val="002060"/>
                </a:solidFill>
              </a:rPr>
              <a:t>Team culture?</a:t>
            </a:r>
          </a:p>
          <a:p>
            <a:r>
              <a:rPr lang="en-US" sz="2800" b="1" dirty="0">
                <a:solidFill>
                  <a:srgbClr val="002060"/>
                </a:solidFill>
              </a:rPr>
              <a:t>Vision (articulated)?</a:t>
            </a:r>
          </a:p>
          <a:p>
            <a:r>
              <a:rPr lang="en-US" sz="2800" b="1" dirty="0">
                <a:solidFill>
                  <a:srgbClr val="002060"/>
                </a:solidFill>
              </a:rPr>
              <a:t>Your ability to help someone reach their potential?</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54</a:t>
            </a:fld>
            <a:endParaRPr lang="en-US" dirty="0"/>
          </a:p>
        </p:txBody>
      </p:sp>
      <p:pic>
        <p:nvPicPr>
          <p:cNvPr id="1026" name="Picture 2" descr="C:\Users\Owner\AppData\Local\Microsoft\Windows\Temporary Internet Files\Content.IE5\399V08F1\MP900400047[1].jpg"/>
          <p:cNvPicPr>
            <a:picLocks noChangeAspect="1" noChangeArrowheads="1"/>
          </p:cNvPicPr>
          <p:nvPr/>
        </p:nvPicPr>
        <p:blipFill>
          <a:blip r:embed="rId2" cstate="print"/>
          <a:srcRect/>
          <a:stretch>
            <a:fillRect/>
          </a:stretch>
        </p:blipFill>
        <p:spPr bwMode="auto">
          <a:xfrm>
            <a:off x="4419600" y="4495800"/>
            <a:ext cx="2071678" cy="17526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711202"/>
            <a:ext cx="6172200" cy="7457017"/>
          </a:xfrm>
        </p:spPr>
        <p:txBody>
          <a:bodyPr>
            <a:normAutofit/>
          </a:bodyPr>
          <a:lstStyle/>
          <a:p>
            <a:pPr algn="ctr">
              <a:buNone/>
            </a:pPr>
            <a:r>
              <a:rPr lang="en-US" sz="5400" b="1" dirty="0">
                <a:solidFill>
                  <a:schemeClr val="accent2">
                    <a:lumMod val="75000"/>
                  </a:schemeClr>
                </a:solidFill>
                <a:latin typeface="Andalus" pitchFamily="18" charset="-78"/>
                <a:cs typeface="Andalus" pitchFamily="18" charset="-78"/>
              </a:rPr>
              <a:t>The Corner (stones)</a:t>
            </a:r>
            <a:r>
              <a:rPr lang="en-US" sz="5400" dirty="0">
                <a:solidFill>
                  <a:schemeClr val="accent2">
                    <a:lumMod val="75000"/>
                  </a:schemeClr>
                </a:solidFill>
                <a:latin typeface="Andalus" pitchFamily="18" charset="-78"/>
                <a:cs typeface="Andalus" pitchFamily="18" charset="-78"/>
              </a:rPr>
              <a:t> </a:t>
            </a:r>
          </a:p>
        </p:txBody>
      </p:sp>
      <p:pic>
        <p:nvPicPr>
          <p:cNvPr id="4" name="Picture 3" descr="https://encrypted-tbn1.gstatic.com/images?q=tbn:ANd9GcSxqUP5lSptFPECaymV2-1WzTWOi7gWSttxsK7opgKUkJexhTtmlQ"/>
          <p:cNvPicPr/>
          <p:nvPr/>
        </p:nvPicPr>
        <p:blipFill>
          <a:blip r:embed="rId2" cstate="print"/>
          <a:srcRect/>
          <a:stretch>
            <a:fillRect/>
          </a:stretch>
        </p:blipFill>
        <p:spPr bwMode="auto">
          <a:xfrm>
            <a:off x="2514600" y="6858000"/>
            <a:ext cx="1676400" cy="1447800"/>
          </a:xfrm>
          <a:prstGeom prst="rect">
            <a:avLst/>
          </a:prstGeom>
          <a:noFill/>
          <a:ln w="9525">
            <a:noFill/>
            <a:miter lim="800000"/>
            <a:headEnd/>
            <a:tailEnd/>
          </a:ln>
        </p:spPr>
      </p:pic>
      <p:pic>
        <p:nvPicPr>
          <p:cNvPr id="5" name="Picture 4" descr="team4cornermore.jpg"/>
          <p:cNvPicPr/>
          <p:nvPr/>
        </p:nvPicPr>
        <p:blipFill>
          <a:blip r:embed="rId3" cstate="print"/>
          <a:stretch>
            <a:fillRect/>
          </a:stretch>
        </p:blipFill>
        <p:spPr>
          <a:xfrm>
            <a:off x="457200" y="2057400"/>
            <a:ext cx="5943600" cy="3657600"/>
          </a:xfrm>
          <a:prstGeom prst="rect">
            <a:avLst/>
          </a:prstGeom>
          <a:ln w="190500" cap="sq">
            <a:solidFill>
              <a:srgbClr val="00206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p:cNvSpPr txBox="1"/>
          <p:nvPr/>
        </p:nvSpPr>
        <p:spPr>
          <a:xfrm>
            <a:off x="228600" y="6248400"/>
            <a:ext cx="6400800" cy="584775"/>
          </a:xfrm>
          <a:prstGeom prst="rect">
            <a:avLst/>
          </a:prstGeom>
          <a:noFill/>
        </p:spPr>
        <p:txBody>
          <a:bodyPr wrap="square" rtlCol="0">
            <a:spAutoFit/>
          </a:bodyPr>
          <a:lstStyle/>
          <a:p>
            <a:pPr algn="ctr"/>
            <a:r>
              <a:rPr lang="en-US" sz="3200" b="1" dirty="0">
                <a:solidFill>
                  <a:schemeClr val="accent2">
                    <a:lumMod val="75000"/>
                  </a:schemeClr>
                </a:solidFill>
              </a:rPr>
              <a:t>Of a strong age-group program.</a:t>
            </a:r>
          </a:p>
        </p:txBody>
      </p:sp>
      <p:sp>
        <p:nvSpPr>
          <p:cNvPr id="7" name="Slide Number Placeholder 6"/>
          <p:cNvSpPr>
            <a:spLocks noGrp="1"/>
          </p:cNvSpPr>
          <p:nvPr>
            <p:ph type="sldNum" sz="quarter" idx="12"/>
          </p:nvPr>
        </p:nvSpPr>
        <p:spPr/>
        <p:txBody>
          <a:bodyPr/>
          <a:lstStyle/>
          <a:p>
            <a:fld id="{0AC4F74F-622A-4FC0-843B-D3A315D45B90}" type="slidenum">
              <a:rPr lang="en-US" smtClean="0"/>
              <a:pPr/>
              <a:t>55</a:t>
            </a:fld>
            <a:endParaRPr lang="en-US" dirty="0"/>
          </a:p>
        </p:txBody>
      </p:sp>
      <p:sp>
        <p:nvSpPr>
          <p:cNvPr id="8" name="Footer Placeholder 7"/>
          <p:cNvSpPr>
            <a:spLocks noGrp="1"/>
          </p:cNvSpPr>
          <p:nvPr>
            <p:ph type="ftr" sz="quarter" idx="11"/>
          </p:nvPr>
        </p:nvSpPr>
        <p:spPr/>
        <p:txBody>
          <a:bodyPr/>
          <a:lstStyle/>
          <a:p>
            <a:r>
              <a:rPr lang="en-US" dirty="0"/>
              <a:t>Orinda Aquatics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i="1" dirty="0">
                <a:solidFill>
                  <a:schemeClr val="accent2">
                    <a:lumMod val="75000"/>
                  </a:schemeClr>
                </a:solidFill>
              </a:rPr>
              <a:t>The Corner (stones)</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56</a:t>
            </a:fld>
            <a:endParaRPr lang="en-US" dirty="0"/>
          </a:p>
        </p:txBody>
      </p:sp>
      <p:graphicFrame>
        <p:nvGraphicFramePr>
          <p:cNvPr id="8" name="Content Placeholder 7"/>
          <p:cNvGraphicFramePr>
            <a:graphicFrameLocks noGrp="1"/>
          </p:cNvGraphicFramePr>
          <p:nvPr>
            <p:ph idx="1"/>
          </p:nvPr>
        </p:nvGraphicFramePr>
        <p:xfrm>
          <a:off x="152400" y="1828800"/>
          <a:ext cx="6477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6400800" cy="2300816"/>
          </a:xfrm>
        </p:spPr>
        <p:txBody>
          <a:bodyPr>
            <a:noAutofit/>
          </a:bodyPr>
          <a:lstStyle/>
          <a:p>
            <a:br>
              <a:rPr lang="en-US" sz="6000" b="1" dirty="0">
                <a:latin typeface="Mistral" pitchFamily="66" charset="0"/>
              </a:rPr>
            </a:br>
            <a:r>
              <a:rPr lang="en-US" b="1" dirty="0">
                <a:solidFill>
                  <a:schemeClr val="accent2">
                    <a:lumMod val="75000"/>
                  </a:schemeClr>
                </a:solidFill>
                <a:latin typeface="Andalus" pitchFamily="18" charset="-78"/>
                <a:cs typeface="Andalus" pitchFamily="18" charset="-78"/>
              </a:rPr>
              <a:t>1)</a:t>
            </a:r>
            <a:r>
              <a:rPr lang="en-US" b="1" dirty="0">
                <a:latin typeface="Andalus" pitchFamily="18" charset="-78"/>
                <a:cs typeface="Andalus" pitchFamily="18" charset="-78"/>
              </a:rPr>
              <a:t> </a:t>
            </a:r>
            <a:r>
              <a:rPr lang="en-US" b="1" dirty="0">
                <a:solidFill>
                  <a:schemeClr val="accent2">
                    <a:lumMod val="75000"/>
                  </a:schemeClr>
                </a:solidFill>
                <a:latin typeface="Andalus" pitchFamily="18" charset="-78"/>
                <a:cs typeface="Andalus" pitchFamily="18" charset="-78"/>
              </a:rPr>
              <a:t>Technical Development</a:t>
            </a:r>
            <a:br>
              <a:rPr lang="en-US" sz="6000" b="1" dirty="0">
                <a:solidFill>
                  <a:schemeClr val="accent2">
                    <a:lumMod val="75000"/>
                  </a:schemeClr>
                </a:solidFill>
                <a:latin typeface="Mistral" pitchFamily="66" charset="0"/>
              </a:rPr>
            </a:br>
            <a:endParaRPr lang="en-US" sz="6000" b="1" dirty="0">
              <a:solidFill>
                <a:schemeClr val="accent2">
                  <a:lumMod val="75000"/>
                </a:schemeClr>
              </a:solidFill>
              <a:latin typeface="Mistral" pitchFamily="66" charset="0"/>
            </a:endParaRPr>
          </a:p>
        </p:txBody>
      </p:sp>
      <p:pic>
        <p:nvPicPr>
          <p:cNvPr id="4" name="Content Placeholder 3" descr="Kim_Beijing4.jpg"/>
          <p:cNvPicPr>
            <a:picLocks noGrp="1"/>
          </p:cNvPicPr>
          <p:nvPr>
            <p:ph idx="1"/>
          </p:nvPr>
        </p:nvPicPr>
        <p:blipFill>
          <a:blip r:embed="rId2" cstate="print"/>
          <a:stretch>
            <a:fillRect/>
          </a:stretch>
        </p:blipFill>
        <p:spPr>
          <a:xfrm>
            <a:off x="1219200" y="2590800"/>
            <a:ext cx="4572000" cy="3911600"/>
          </a:xfrm>
          <a:prstGeom prst="rect">
            <a:avLst/>
          </a:prstGeom>
          <a:ln>
            <a:noFill/>
          </a:ln>
          <a:effectLst>
            <a:softEdge rad="112500"/>
          </a:effectLst>
        </p:spPr>
      </p:pic>
      <p:sp>
        <p:nvSpPr>
          <p:cNvPr id="48129" name="Rectangle 1"/>
          <p:cNvSpPr>
            <a:spLocks noChangeArrowheads="1"/>
          </p:cNvSpPr>
          <p:nvPr/>
        </p:nvSpPr>
        <p:spPr bwMode="auto">
          <a:xfrm>
            <a:off x="0" y="6705600"/>
            <a:ext cx="67056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rgbClr val="002060"/>
                </a:solidFill>
                <a:effectLst/>
                <a:latin typeface="Calibri" pitchFamily="34" charset="0"/>
                <a:ea typeface="Calibri" pitchFamily="34" charset="0"/>
                <a:cs typeface="Times New Roman" pitchFamily="18" charset="0"/>
              </a:rPr>
              <a:t>Kim Vandenberg: Beijing Bronze Medal, Melbourne World Championships Silver Medal</a:t>
            </a:r>
            <a:endParaRPr kumimoji="0" lang="en-US"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AC4F74F-622A-4FC0-843B-D3A315D45B90}" type="slidenum">
              <a:rPr lang="en-US" smtClean="0"/>
              <a:pPr/>
              <a:t>57</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6172200" cy="929216"/>
          </a:xfrm>
        </p:spPr>
        <p:txBody>
          <a:bodyPr>
            <a:normAutofit/>
          </a:bodyPr>
          <a:lstStyle/>
          <a:p>
            <a:r>
              <a:rPr lang="en-US" b="1" dirty="0">
                <a:solidFill>
                  <a:schemeClr val="accent2">
                    <a:lumMod val="75000"/>
                  </a:schemeClr>
                </a:solidFill>
                <a:latin typeface="+mn-lt"/>
              </a:rPr>
              <a:t>Thoughts</a:t>
            </a:r>
          </a:p>
        </p:txBody>
      </p:sp>
      <p:sp>
        <p:nvSpPr>
          <p:cNvPr id="3" name="Content Placeholder 2"/>
          <p:cNvSpPr>
            <a:spLocks noGrp="1"/>
          </p:cNvSpPr>
          <p:nvPr>
            <p:ph idx="1"/>
          </p:nvPr>
        </p:nvSpPr>
        <p:spPr>
          <a:xfrm>
            <a:off x="381000" y="1676400"/>
            <a:ext cx="6172200" cy="6034617"/>
          </a:xfrm>
        </p:spPr>
        <p:txBody>
          <a:bodyPr>
            <a:normAutofit lnSpcReduction="10000"/>
          </a:bodyPr>
          <a:lstStyle/>
          <a:p>
            <a:r>
              <a:rPr lang="en-US" sz="3600" b="1" dirty="0">
                <a:solidFill>
                  <a:srgbClr val="002060"/>
                </a:solidFill>
              </a:rPr>
              <a:t>“</a:t>
            </a:r>
            <a:r>
              <a:rPr lang="en-US" sz="4600" b="1" dirty="0">
                <a:solidFill>
                  <a:srgbClr val="002060"/>
                </a:solidFill>
              </a:rPr>
              <a:t>A person who aims at nothing is sure to hit it.” </a:t>
            </a:r>
            <a:r>
              <a:rPr lang="en-US" sz="1700" b="1" dirty="0">
                <a:solidFill>
                  <a:srgbClr val="002060"/>
                </a:solidFill>
              </a:rPr>
              <a:t>unknown</a:t>
            </a:r>
          </a:p>
          <a:p>
            <a:endParaRPr lang="en-US" sz="4600" b="1" dirty="0">
              <a:solidFill>
                <a:srgbClr val="002060"/>
              </a:solidFill>
            </a:endParaRPr>
          </a:p>
          <a:p>
            <a:r>
              <a:rPr lang="en-US" sz="4600" b="1" dirty="0">
                <a:solidFill>
                  <a:srgbClr val="002060"/>
                </a:solidFill>
              </a:rPr>
              <a:t>“Act the part and you will become the part.” </a:t>
            </a:r>
            <a:r>
              <a:rPr lang="en-US" sz="1700" b="1" dirty="0">
                <a:solidFill>
                  <a:srgbClr val="002060"/>
                </a:solidFill>
              </a:rPr>
              <a:t>William James</a:t>
            </a:r>
          </a:p>
          <a:p>
            <a:endParaRPr lang="en-US" b="1" dirty="0">
              <a:solidFill>
                <a:srgbClr val="002060"/>
              </a:solidFill>
            </a:endParaRPr>
          </a:p>
          <a:p>
            <a:pPr algn="ctr">
              <a:buNone/>
            </a:pPr>
            <a:r>
              <a:rPr lang="en-US" sz="4300" b="1" i="1" dirty="0">
                <a:solidFill>
                  <a:schemeClr val="accent2">
                    <a:lumMod val="75000"/>
                  </a:schemeClr>
                </a:solidFill>
              </a:rPr>
              <a:t>Have a technique vision</a:t>
            </a:r>
          </a:p>
          <a:p>
            <a:endParaRPr lang="en-US" b="1" dirty="0">
              <a:solidFill>
                <a:srgbClr val="002060"/>
              </a:solidFill>
            </a:endParaRPr>
          </a:p>
          <a:p>
            <a:endParaRPr lang="en-US"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58</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429000"/>
            <a:ext cx="6705600" cy="4114800"/>
          </a:xfrm>
        </p:spPr>
        <p:txBody>
          <a:bodyPr>
            <a:normAutofit/>
          </a:bodyPr>
          <a:lstStyle/>
          <a:p>
            <a:pPr algn="ctr">
              <a:buNone/>
            </a:pPr>
            <a:r>
              <a:rPr lang="en-US" b="1" i="1" dirty="0">
                <a:solidFill>
                  <a:schemeClr val="accent2">
                    <a:lumMod val="75000"/>
                  </a:schemeClr>
                </a:solidFill>
              </a:rPr>
              <a:t>“Excellence is never an accident.</a:t>
            </a:r>
          </a:p>
          <a:p>
            <a:pPr algn="ctr">
              <a:buNone/>
            </a:pPr>
            <a:r>
              <a:rPr lang="en-US" b="1" i="1" dirty="0">
                <a:solidFill>
                  <a:srgbClr val="002060"/>
                </a:solidFill>
              </a:rPr>
              <a:t>It is always the result of high intention, sincere effort, and intelligent execution; it represents the wise choice of many alternatives. It is choice, not chance, determines your destiny.” </a:t>
            </a:r>
            <a:r>
              <a:rPr lang="en-US" sz="2000" b="1" dirty="0">
                <a:solidFill>
                  <a:srgbClr val="002060"/>
                </a:solidFill>
              </a:rPr>
              <a:t>Aristotle</a:t>
            </a:r>
          </a:p>
          <a:p>
            <a:pPr>
              <a:buNone/>
            </a:pPr>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59</a:t>
            </a:fld>
            <a:endParaRPr lang="en-US" dirty="0"/>
          </a:p>
        </p:txBody>
      </p:sp>
      <p:sp>
        <p:nvSpPr>
          <p:cNvPr id="5" name="Footer Placeholder 4"/>
          <p:cNvSpPr>
            <a:spLocks noGrp="1"/>
          </p:cNvSpPr>
          <p:nvPr>
            <p:ph type="ftr" sz="quarter" idx="11"/>
          </p:nvPr>
        </p:nvSpPr>
        <p:spPr/>
        <p:txBody>
          <a:bodyPr/>
          <a:lstStyle/>
          <a:p>
            <a:r>
              <a:rPr lang="en-US" dirty="0"/>
              <a:t>Orinda Aquatics</a:t>
            </a:r>
          </a:p>
        </p:txBody>
      </p:sp>
      <p:pic>
        <p:nvPicPr>
          <p:cNvPr id="6" name="Picture 5" descr="IMG_2457.jpg"/>
          <p:cNvPicPr>
            <a:picLocks noChangeAspect="1"/>
          </p:cNvPicPr>
          <p:nvPr/>
        </p:nvPicPr>
        <p:blipFill>
          <a:blip r:embed="rId2" cstate="print"/>
          <a:stretch>
            <a:fillRect/>
          </a:stretch>
        </p:blipFill>
        <p:spPr>
          <a:xfrm>
            <a:off x="1752600" y="685800"/>
            <a:ext cx="3352800" cy="2516132"/>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767416"/>
          </a:xfrm>
        </p:spPr>
        <p:txBody>
          <a:bodyPr>
            <a:normAutofit/>
          </a:bodyPr>
          <a:lstStyle/>
          <a:p>
            <a:r>
              <a:rPr lang="en-US" sz="5000" b="1" dirty="0">
                <a:solidFill>
                  <a:schemeClr val="accent2">
                    <a:lumMod val="75000"/>
                  </a:schemeClr>
                </a:solidFill>
                <a:latin typeface="+mn-lt"/>
              </a:rPr>
              <a:t>It’s All There! </a:t>
            </a:r>
            <a:br>
              <a:rPr lang="en-US" sz="5000" b="1" dirty="0">
                <a:solidFill>
                  <a:schemeClr val="accent2">
                    <a:lumMod val="75000"/>
                  </a:schemeClr>
                </a:solidFill>
                <a:latin typeface="+mn-lt"/>
              </a:rPr>
            </a:br>
            <a:r>
              <a:rPr lang="en-US" sz="3100" b="1" dirty="0">
                <a:solidFill>
                  <a:schemeClr val="accent2">
                    <a:lumMod val="75000"/>
                  </a:schemeClr>
                </a:solidFill>
                <a:latin typeface="+mn-lt"/>
              </a:rPr>
              <a:t>All of the information you need.</a:t>
            </a:r>
            <a:br>
              <a:rPr lang="en-US" sz="3100" b="1" dirty="0">
                <a:solidFill>
                  <a:schemeClr val="accent2">
                    <a:lumMod val="75000"/>
                  </a:schemeClr>
                </a:solidFill>
                <a:latin typeface="+mn-lt"/>
              </a:rPr>
            </a:br>
            <a:r>
              <a:rPr lang="en-US" sz="2800" b="1" dirty="0">
                <a:solidFill>
                  <a:srgbClr val="002060"/>
                </a:solidFill>
                <a:latin typeface="Bookman Old Style" pitchFamily="18" charset="0"/>
              </a:rPr>
              <a:t>(well, almost all)</a:t>
            </a:r>
          </a:p>
        </p:txBody>
      </p:sp>
      <p:sp>
        <p:nvSpPr>
          <p:cNvPr id="3" name="Content Placeholder 2"/>
          <p:cNvSpPr>
            <a:spLocks noGrp="1"/>
          </p:cNvSpPr>
          <p:nvPr>
            <p:ph idx="1"/>
          </p:nvPr>
        </p:nvSpPr>
        <p:spPr>
          <a:xfrm>
            <a:off x="381000" y="2057400"/>
            <a:ext cx="6172200" cy="6172200"/>
          </a:xfrm>
        </p:spPr>
        <p:txBody>
          <a:bodyPr>
            <a:normAutofit/>
          </a:bodyPr>
          <a:lstStyle/>
          <a:p>
            <a:pPr algn="ctr">
              <a:buNone/>
            </a:pPr>
            <a:r>
              <a:rPr lang="en-US" sz="3600" b="1" i="1" dirty="0">
                <a:solidFill>
                  <a:schemeClr val="accent3">
                    <a:lumMod val="50000"/>
                  </a:schemeClr>
                </a:solidFill>
              </a:rPr>
              <a:t>From an internet search for</a:t>
            </a:r>
            <a:r>
              <a:rPr lang="en-US" sz="4000" b="1" i="1" dirty="0">
                <a:solidFill>
                  <a:schemeClr val="accent3">
                    <a:lumMod val="50000"/>
                  </a:schemeClr>
                </a:solidFill>
              </a:rPr>
              <a:t>:</a:t>
            </a:r>
          </a:p>
          <a:p>
            <a:endParaRPr lang="en-US" sz="2000" b="1" dirty="0">
              <a:solidFill>
                <a:srgbClr val="002060"/>
              </a:solidFill>
            </a:endParaRPr>
          </a:p>
          <a:p>
            <a:r>
              <a:rPr lang="en-US" b="1" dirty="0">
                <a:solidFill>
                  <a:srgbClr val="002060"/>
                </a:solidFill>
              </a:rPr>
              <a:t>“Swimming technique” – </a:t>
            </a:r>
          </a:p>
          <a:p>
            <a:r>
              <a:rPr lang="en-US" b="1" dirty="0">
                <a:solidFill>
                  <a:srgbClr val="0070C0"/>
                </a:solidFill>
              </a:rPr>
              <a:t>“</a:t>
            </a:r>
            <a:r>
              <a:rPr lang="en-US" b="1" i="1" u="sng" dirty="0">
                <a:solidFill>
                  <a:srgbClr val="0070C0"/>
                </a:solidFill>
              </a:rPr>
              <a:t>Best</a:t>
            </a:r>
            <a:r>
              <a:rPr lang="en-US" b="1" dirty="0">
                <a:solidFill>
                  <a:srgbClr val="0070C0"/>
                </a:solidFill>
              </a:rPr>
              <a:t> swimming technique” –</a:t>
            </a:r>
          </a:p>
          <a:p>
            <a:endParaRPr lang="en-US" sz="2000" b="1" dirty="0">
              <a:solidFill>
                <a:srgbClr val="002060"/>
              </a:solidFill>
            </a:endParaRPr>
          </a:p>
          <a:p>
            <a:r>
              <a:rPr lang="en-US" b="1" dirty="0">
                <a:solidFill>
                  <a:srgbClr val="002060"/>
                </a:solidFill>
              </a:rPr>
              <a:t>“Swimming training” – </a:t>
            </a:r>
          </a:p>
          <a:p>
            <a:r>
              <a:rPr lang="en-US" b="1" dirty="0">
                <a:solidFill>
                  <a:srgbClr val="0070C0"/>
                </a:solidFill>
              </a:rPr>
              <a:t>“</a:t>
            </a:r>
            <a:r>
              <a:rPr lang="en-US" b="1" i="1" u="sng" dirty="0">
                <a:solidFill>
                  <a:srgbClr val="0070C0"/>
                </a:solidFill>
              </a:rPr>
              <a:t>Best</a:t>
            </a:r>
            <a:r>
              <a:rPr lang="en-US" b="1" dirty="0">
                <a:solidFill>
                  <a:srgbClr val="0070C0"/>
                </a:solidFill>
              </a:rPr>
              <a:t> swimming training” –</a:t>
            </a:r>
          </a:p>
          <a:p>
            <a:endParaRPr lang="en-US" b="1" dirty="0">
              <a:solidFill>
                <a:srgbClr val="0070C0"/>
              </a:solidFill>
            </a:endParaRPr>
          </a:p>
          <a:p>
            <a:endParaRPr lang="en-US" b="1" dirty="0">
              <a:solidFill>
                <a:srgbClr val="0070C0"/>
              </a:solidFill>
            </a:endParaRPr>
          </a:p>
          <a:p>
            <a:pPr>
              <a:buNone/>
            </a:pPr>
            <a:r>
              <a:rPr lang="en-US" b="1" dirty="0">
                <a:solidFill>
                  <a:srgbClr val="0070C0"/>
                </a:solidFill>
              </a:rPr>
              <a:t> </a:t>
            </a:r>
          </a:p>
          <a:p>
            <a:endParaRPr lang="en-US" b="1" dirty="0">
              <a:solidFill>
                <a:srgbClr val="002060"/>
              </a:solidFill>
            </a:endParaRPr>
          </a:p>
        </p:txBody>
      </p:sp>
      <p:pic>
        <p:nvPicPr>
          <p:cNvPr id="16386" name="Picture 2" descr="C:\Users\Owner\AppData\Local\Microsoft\Windows\Temporary Internet Files\Content.IE5\CWZB2T6H\MC900071447[1].wmf"/>
          <p:cNvPicPr>
            <a:picLocks noChangeAspect="1" noChangeArrowheads="1"/>
          </p:cNvPicPr>
          <p:nvPr/>
        </p:nvPicPr>
        <p:blipFill>
          <a:blip r:embed="rId2" cstate="print"/>
          <a:srcRect/>
          <a:stretch>
            <a:fillRect/>
          </a:stretch>
        </p:blipFill>
        <p:spPr bwMode="auto">
          <a:xfrm>
            <a:off x="1676400" y="5715000"/>
            <a:ext cx="3204173" cy="2183271"/>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6</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05416"/>
          </a:xfrm>
        </p:spPr>
        <p:txBody>
          <a:bodyPr>
            <a:normAutofit/>
          </a:bodyPr>
          <a:lstStyle/>
          <a:p>
            <a:r>
              <a:rPr lang="en-US" b="1" dirty="0">
                <a:solidFill>
                  <a:schemeClr val="accent2">
                    <a:lumMod val="75000"/>
                  </a:schemeClr>
                </a:solidFill>
                <a:latin typeface="+mn-lt"/>
              </a:rPr>
              <a:t>Technically Speaking</a:t>
            </a:r>
          </a:p>
        </p:txBody>
      </p:sp>
      <p:sp>
        <p:nvSpPr>
          <p:cNvPr id="3" name="Content Placeholder 2"/>
          <p:cNvSpPr>
            <a:spLocks noGrp="1"/>
          </p:cNvSpPr>
          <p:nvPr>
            <p:ph idx="1"/>
          </p:nvPr>
        </p:nvSpPr>
        <p:spPr>
          <a:xfrm>
            <a:off x="304800" y="1828800"/>
            <a:ext cx="6172200" cy="6034617"/>
          </a:xfrm>
        </p:spPr>
        <p:txBody>
          <a:bodyPr>
            <a:normAutofit/>
          </a:bodyPr>
          <a:lstStyle/>
          <a:p>
            <a:r>
              <a:rPr lang="en-US" sz="3000" b="1" dirty="0">
                <a:solidFill>
                  <a:srgbClr val="002060"/>
                </a:solidFill>
              </a:rPr>
              <a:t>What is your technique vision?</a:t>
            </a:r>
          </a:p>
          <a:p>
            <a:r>
              <a:rPr lang="en-US" sz="3000" b="1" dirty="0">
                <a:solidFill>
                  <a:srgbClr val="002060"/>
                </a:solidFill>
              </a:rPr>
              <a:t>What is your technique philosophy?</a:t>
            </a:r>
          </a:p>
          <a:p>
            <a:r>
              <a:rPr lang="en-US" sz="3000" b="1" dirty="0">
                <a:solidFill>
                  <a:srgbClr val="002060"/>
                </a:solidFill>
              </a:rPr>
              <a:t>What is your technique methodology?</a:t>
            </a:r>
          </a:p>
          <a:p>
            <a:r>
              <a:rPr lang="en-US" sz="3000" b="1" dirty="0">
                <a:solidFill>
                  <a:srgbClr val="002060"/>
                </a:solidFill>
              </a:rPr>
              <a:t>What is your technique implementation plan?</a:t>
            </a:r>
          </a:p>
          <a:p>
            <a:r>
              <a:rPr lang="en-US" sz="3000" b="1" dirty="0">
                <a:solidFill>
                  <a:srgbClr val="002060"/>
                </a:solidFill>
              </a:rPr>
              <a:t>How does technique fit into training?</a:t>
            </a:r>
          </a:p>
          <a:p>
            <a:r>
              <a:rPr lang="en-US" sz="3000" b="1" dirty="0">
                <a:solidFill>
                  <a:srgbClr val="002060"/>
                </a:solidFill>
              </a:rPr>
              <a:t>How does technique fit into racing?</a:t>
            </a:r>
          </a:p>
          <a:p>
            <a:r>
              <a:rPr lang="en-US" sz="3000" b="1" dirty="0">
                <a:solidFill>
                  <a:srgbClr val="002060"/>
                </a:solidFill>
              </a:rPr>
              <a:t>How do the kids respond?</a:t>
            </a:r>
          </a:p>
          <a:p>
            <a:endParaRPr lang="en-US" dirty="0"/>
          </a:p>
        </p:txBody>
      </p:sp>
      <p:pic>
        <p:nvPicPr>
          <p:cNvPr id="12290" name="Picture 2" descr="C:\Users\Owner\AppData\Local\Microsoft\Windows\Temporary Internet Files\Content.IE5\OD0AASI3\MC900436153[1].wmf"/>
          <p:cNvPicPr>
            <a:picLocks noChangeAspect="1" noChangeArrowheads="1"/>
          </p:cNvPicPr>
          <p:nvPr/>
        </p:nvPicPr>
        <p:blipFill>
          <a:blip r:embed="rId2" cstate="print"/>
          <a:srcRect/>
          <a:stretch>
            <a:fillRect/>
          </a:stretch>
        </p:blipFill>
        <p:spPr bwMode="auto">
          <a:xfrm>
            <a:off x="4800600" y="2667000"/>
            <a:ext cx="1600200" cy="1650207"/>
          </a:xfrm>
          <a:prstGeom prst="rect">
            <a:avLst/>
          </a:prstGeom>
          <a:noFill/>
        </p:spPr>
      </p:pic>
      <p:sp>
        <p:nvSpPr>
          <p:cNvPr id="6" name="Slide Number Placeholder 5"/>
          <p:cNvSpPr>
            <a:spLocks noGrp="1"/>
          </p:cNvSpPr>
          <p:nvPr>
            <p:ph type="sldNum" sz="quarter" idx="12"/>
          </p:nvPr>
        </p:nvSpPr>
        <p:spPr/>
        <p:txBody>
          <a:bodyPr/>
          <a:lstStyle/>
          <a:p>
            <a:fld id="{0AC4F74F-622A-4FC0-843B-D3A315D45B90}" type="slidenum">
              <a:rPr lang="en-US" smtClean="0"/>
              <a:pPr/>
              <a:t>60</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81616"/>
          </a:xfrm>
        </p:spPr>
        <p:txBody>
          <a:bodyPr>
            <a:normAutofit fontScale="90000"/>
          </a:bodyPr>
          <a:lstStyle/>
          <a:p>
            <a:r>
              <a:rPr lang="en-US" b="1" dirty="0">
                <a:solidFill>
                  <a:schemeClr val="accent2">
                    <a:lumMod val="75000"/>
                  </a:schemeClr>
                </a:solidFill>
                <a:latin typeface="+mn-lt"/>
              </a:rPr>
              <a:t>Technique Stages</a:t>
            </a:r>
            <a:br>
              <a:rPr lang="en-US" b="1" dirty="0">
                <a:solidFill>
                  <a:schemeClr val="accent2">
                    <a:lumMod val="75000"/>
                  </a:schemeClr>
                </a:solidFill>
                <a:latin typeface="+mn-lt"/>
              </a:rPr>
            </a:br>
            <a:r>
              <a:rPr lang="en-US" sz="2200" b="1" dirty="0">
                <a:solidFill>
                  <a:srgbClr val="7030A0"/>
                </a:solidFill>
                <a:latin typeface="+mn-lt"/>
              </a:rPr>
              <a:t>(</a:t>
            </a:r>
            <a:r>
              <a:rPr lang="en-US" sz="2700" b="1" dirty="0">
                <a:solidFill>
                  <a:srgbClr val="7030A0"/>
                </a:solidFill>
                <a:latin typeface="+mn-lt"/>
              </a:rPr>
              <a:t>you must be adept at all three)</a:t>
            </a:r>
          </a:p>
        </p:txBody>
      </p:sp>
      <p:sp>
        <p:nvSpPr>
          <p:cNvPr id="7" name="Content Placeholder 6"/>
          <p:cNvSpPr>
            <a:spLocks noGrp="1"/>
          </p:cNvSpPr>
          <p:nvPr>
            <p:ph idx="1"/>
          </p:nvPr>
        </p:nvSpPr>
        <p:spPr>
          <a:xfrm>
            <a:off x="304800" y="2819400"/>
            <a:ext cx="6324600" cy="5562600"/>
          </a:xfrm>
        </p:spPr>
        <p:txBody>
          <a:bodyPr/>
          <a:lstStyle/>
          <a:p>
            <a:r>
              <a:rPr lang="en-US" sz="4000" b="1" dirty="0">
                <a:solidFill>
                  <a:srgbClr val="002060"/>
                </a:solidFill>
              </a:rPr>
              <a:t>Education/instruction</a:t>
            </a:r>
          </a:p>
          <a:p>
            <a:pPr lvl="1"/>
            <a:r>
              <a:rPr lang="en-US" b="1" dirty="0">
                <a:solidFill>
                  <a:srgbClr val="0070C0"/>
                </a:solidFill>
              </a:rPr>
              <a:t>Explain, teach, demonstrate</a:t>
            </a:r>
          </a:p>
          <a:p>
            <a:pPr lvl="1"/>
            <a:r>
              <a:rPr lang="en-US" b="1" dirty="0">
                <a:solidFill>
                  <a:srgbClr val="0070C0"/>
                </a:solidFill>
              </a:rPr>
              <a:t>Structure, discipline, expectation</a:t>
            </a:r>
          </a:p>
          <a:p>
            <a:r>
              <a:rPr lang="en-US" sz="4000" b="1" dirty="0">
                <a:solidFill>
                  <a:srgbClr val="002060"/>
                </a:solidFill>
              </a:rPr>
              <a:t>Repetition</a:t>
            </a:r>
          </a:p>
          <a:p>
            <a:pPr lvl="1"/>
            <a:r>
              <a:rPr lang="en-US" b="1" dirty="0">
                <a:solidFill>
                  <a:srgbClr val="0070C0"/>
                </a:solidFill>
              </a:rPr>
              <a:t>Controlled execution</a:t>
            </a:r>
          </a:p>
          <a:p>
            <a:pPr lvl="1"/>
            <a:r>
              <a:rPr lang="en-US" b="1" dirty="0">
                <a:solidFill>
                  <a:srgbClr val="0070C0"/>
                </a:solidFill>
              </a:rPr>
              <a:t>Structure, discipline, expectation</a:t>
            </a:r>
          </a:p>
          <a:p>
            <a:r>
              <a:rPr lang="en-US" sz="4000" b="1" dirty="0">
                <a:solidFill>
                  <a:srgbClr val="002060"/>
                </a:solidFill>
              </a:rPr>
              <a:t>Enforce – </a:t>
            </a:r>
            <a:r>
              <a:rPr lang="en-US" sz="3600" b="1" dirty="0">
                <a:solidFill>
                  <a:srgbClr val="002060"/>
                </a:solidFill>
              </a:rPr>
              <a:t>the difference maker</a:t>
            </a:r>
          </a:p>
          <a:p>
            <a:pPr lvl="1"/>
            <a:r>
              <a:rPr lang="en-US" b="1" dirty="0">
                <a:solidFill>
                  <a:srgbClr val="0070C0"/>
                </a:solidFill>
              </a:rPr>
              <a:t>Execution under duress/fatigue</a:t>
            </a:r>
          </a:p>
        </p:txBody>
      </p:sp>
      <p:pic>
        <p:nvPicPr>
          <p:cNvPr id="9220" name="Picture 4" descr="C:\Users\Owner\AppData\Local\Microsoft\Windows\Temporary Internet Files\Content.IE5\CWZB2T6H\MC900089034[1].wmf"/>
          <p:cNvPicPr>
            <a:picLocks noChangeAspect="1" noChangeArrowheads="1"/>
          </p:cNvPicPr>
          <p:nvPr/>
        </p:nvPicPr>
        <p:blipFill>
          <a:blip r:embed="rId2" cstate="print"/>
          <a:srcRect/>
          <a:stretch>
            <a:fillRect/>
          </a:stretch>
        </p:blipFill>
        <p:spPr bwMode="auto">
          <a:xfrm>
            <a:off x="2819400" y="1524000"/>
            <a:ext cx="1442412" cy="1259167"/>
          </a:xfrm>
          <a:prstGeom prst="rect">
            <a:avLst/>
          </a:prstGeom>
          <a:noFill/>
        </p:spPr>
      </p:pic>
      <p:sp>
        <p:nvSpPr>
          <p:cNvPr id="9" name="Slide Number Placeholder 8"/>
          <p:cNvSpPr>
            <a:spLocks noGrp="1"/>
          </p:cNvSpPr>
          <p:nvPr>
            <p:ph type="sldNum" sz="quarter" idx="12"/>
          </p:nvPr>
        </p:nvSpPr>
        <p:spPr/>
        <p:txBody>
          <a:bodyPr/>
          <a:lstStyle/>
          <a:p>
            <a:fld id="{0AC4F74F-622A-4FC0-843B-D3A315D45B90}" type="slidenum">
              <a:rPr lang="en-US" smtClean="0"/>
              <a:pPr/>
              <a:t>61</a:t>
            </a:fld>
            <a:endParaRPr lang="en-US" dirty="0"/>
          </a:p>
        </p:txBody>
      </p:sp>
      <p:sp>
        <p:nvSpPr>
          <p:cNvPr id="10" name="Footer Placeholder 9"/>
          <p:cNvSpPr>
            <a:spLocks noGrp="1"/>
          </p:cNvSpPr>
          <p:nvPr>
            <p:ph type="ftr" sz="quarter" idx="11"/>
          </p:nvPr>
        </p:nvSpPr>
        <p:spPr/>
        <p:txBody>
          <a:bodyPr/>
          <a:lstStyle/>
          <a:p>
            <a:r>
              <a:rPr lang="en-US" dirty="0"/>
              <a:t>Orinda Aquatics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157816"/>
          </a:xfrm>
        </p:spPr>
        <p:txBody>
          <a:bodyPr>
            <a:normAutofit/>
          </a:bodyPr>
          <a:lstStyle/>
          <a:p>
            <a:r>
              <a:rPr lang="en-US" b="1" dirty="0">
                <a:solidFill>
                  <a:schemeClr val="accent2">
                    <a:lumMod val="75000"/>
                  </a:schemeClr>
                </a:solidFill>
                <a:latin typeface="+mn-lt"/>
              </a:rPr>
              <a:t>Technique Concepts</a:t>
            </a:r>
          </a:p>
        </p:txBody>
      </p:sp>
      <p:sp>
        <p:nvSpPr>
          <p:cNvPr id="3" name="Content Placeholder 2"/>
          <p:cNvSpPr>
            <a:spLocks noGrp="1"/>
          </p:cNvSpPr>
          <p:nvPr>
            <p:ph idx="1"/>
          </p:nvPr>
        </p:nvSpPr>
        <p:spPr>
          <a:xfrm>
            <a:off x="381000" y="1524000"/>
            <a:ext cx="6172200" cy="7086600"/>
          </a:xfrm>
        </p:spPr>
        <p:txBody>
          <a:bodyPr>
            <a:normAutofit lnSpcReduction="10000"/>
          </a:bodyPr>
          <a:lstStyle/>
          <a:p>
            <a:r>
              <a:rPr lang="en-US" sz="2800" b="1" dirty="0">
                <a:solidFill>
                  <a:srgbClr val="002060"/>
                </a:solidFill>
              </a:rPr>
              <a:t>Must become a platform to train from</a:t>
            </a:r>
          </a:p>
          <a:p>
            <a:r>
              <a:rPr lang="en-US" sz="2800" b="1" dirty="0">
                <a:solidFill>
                  <a:srgbClr val="002060"/>
                </a:solidFill>
              </a:rPr>
              <a:t>Perfect practice makes perfect</a:t>
            </a:r>
            <a:endParaRPr lang="en-US" sz="2800" dirty="0">
              <a:solidFill>
                <a:srgbClr val="002060"/>
              </a:solidFill>
            </a:endParaRPr>
          </a:p>
          <a:p>
            <a:r>
              <a:rPr lang="en-US" sz="2800" b="1" dirty="0">
                <a:solidFill>
                  <a:srgbClr val="002060"/>
                </a:solidFill>
              </a:rPr>
              <a:t>Every stroke is an opportunity to improve</a:t>
            </a:r>
            <a:endParaRPr lang="en-US" sz="2800" dirty="0">
              <a:solidFill>
                <a:srgbClr val="002060"/>
              </a:solidFill>
            </a:endParaRPr>
          </a:p>
          <a:p>
            <a:r>
              <a:rPr lang="en-US" sz="2800" b="1" dirty="0">
                <a:solidFill>
                  <a:srgbClr val="002060"/>
                </a:solidFill>
              </a:rPr>
              <a:t>Penny in the piggy bank (get rich over time)</a:t>
            </a:r>
          </a:p>
          <a:p>
            <a:r>
              <a:rPr lang="en-US" sz="2800" b="1" dirty="0">
                <a:solidFill>
                  <a:srgbClr val="002060"/>
                </a:solidFill>
              </a:rPr>
              <a:t>Take pride in technique</a:t>
            </a:r>
          </a:p>
          <a:p>
            <a:r>
              <a:rPr lang="en-US" sz="2800" b="1" dirty="0">
                <a:solidFill>
                  <a:srgbClr val="002060"/>
                </a:solidFill>
              </a:rPr>
              <a:t>Take ownership of your technique</a:t>
            </a:r>
          </a:p>
          <a:p>
            <a:r>
              <a:rPr lang="en-US" sz="2800" b="1" dirty="0">
                <a:solidFill>
                  <a:srgbClr val="002060"/>
                </a:solidFill>
              </a:rPr>
              <a:t>Efficiency is the quickest path to improvement</a:t>
            </a:r>
            <a:endParaRPr lang="en-US" sz="2800" dirty="0">
              <a:solidFill>
                <a:srgbClr val="002060"/>
              </a:solidFill>
            </a:endParaRPr>
          </a:p>
          <a:p>
            <a:r>
              <a:rPr lang="en-US" sz="2800" b="1" dirty="0">
                <a:solidFill>
                  <a:srgbClr val="002060"/>
                </a:solidFill>
              </a:rPr>
              <a:t>Like ironing the wrinkles out of shirt</a:t>
            </a:r>
          </a:p>
          <a:p>
            <a:r>
              <a:rPr lang="en-US" sz="2800" b="1" dirty="0">
                <a:solidFill>
                  <a:srgbClr val="002060"/>
                </a:solidFill>
              </a:rPr>
              <a:t>200 streamlines/2,500 strokes per workout</a:t>
            </a:r>
          </a:p>
          <a:p>
            <a:r>
              <a:rPr lang="en-US" sz="2800" b="1" dirty="0">
                <a:solidFill>
                  <a:srgbClr val="002060"/>
                </a:solidFill>
              </a:rPr>
              <a:t>No set, lap, or stroke should be wasted</a:t>
            </a:r>
          </a:p>
        </p:txBody>
      </p:sp>
      <p:sp>
        <p:nvSpPr>
          <p:cNvPr id="5" name="Slide Number Placeholder 4"/>
          <p:cNvSpPr>
            <a:spLocks noGrp="1"/>
          </p:cNvSpPr>
          <p:nvPr>
            <p:ph type="sldNum" sz="quarter" idx="12"/>
          </p:nvPr>
        </p:nvSpPr>
        <p:spPr/>
        <p:txBody>
          <a:bodyPr/>
          <a:lstStyle/>
          <a:p>
            <a:fld id="{0AC4F74F-622A-4FC0-843B-D3A315D45B90}" type="slidenum">
              <a:rPr lang="en-US" smtClean="0"/>
              <a:pPr/>
              <a:t>62</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234016"/>
          </a:xfrm>
        </p:spPr>
        <p:txBody>
          <a:bodyPr>
            <a:noAutofit/>
          </a:bodyPr>
          <a:lstStyle/>
          <a:p>
            <a:r>
              <a:rPr lang="en-US" sz="4000" b="1" dirty="0">
                <a:solidFill>
                  <a:schemeClr val="accent2">
                    <a:lumMod val="75000"/>
                  </a:schemeClr>
                </a:solidFill>
                <a:latin typeface="+mn-lt"/>
              </a:rPr>
              <a:t>Drill Series/Progressions</a:t>
            </a:r>
            <a:br>
              <a:rPr lang="en-US" sz="4000" b="1" dirty="0">
                <a:solidFill>
                  <a:schemeClr val="accent2">
                    <a:lumMod val="75000"/>
                  </a:schemeClr>
                </a:solidFill>
                <a:latin typeface="+mn-lt"/>
              </a:rPr>
            </a:br>
            <a:r>
              <a:rPr lang="en-US" sz="1800" b="1" dirty="0">
                <a:latin typeface="+mn-lt"/>
              </a:rPr>
              <a:t>Create progressions for each phase of stroke development</a:t>
            </a:r>
          </a:p>
        </p:txBody>
      </p:sp>
      <p:sp>
        <p:nvSpPr>
          <p:cNvPr id="3" name="Content Placeholder 2"/>
          <p:cNvSpPr>
            <a:spLocks noGrp="1"/>
          </p:cNvSpPr>
          <p:nvPr>
            <p:ph idx="1"/>
          </p:nvPr>
        </p:nvSpPr>
        <p:spPr>
          <a:xfrm>
            <a:off x="381000" y="1981200"/>
            <a:ext cx="3276600" cy="5283200"/>
          </a:xfrm>
        </p:spPr>
        <p:txBody>
          <a:bodyPr>
            <a:normAutofit fontScale="92500"/>
          </a:bodyPr>
          <a:lstStyle/>
          <a:p>
            <a:r>
              <a:rPr lang="en-US" sz="3600" b="1" dirty="0">
                <a:solidFill>
                  <a:srgbClr val="002060"/>
                </a:solidFill>
              </a:rPr>
              <a:t>Four kick</a:t>
            </a:r>
          </a:p>
          <a:p>
            <a:r>
              <a:rPr lang="en-US" sz="3600" b="1" dirty="0">
                <a:solidFill>
                  <a:srgbClr val="002060"/>
                </a:solidFill>
              </a:rPr>
              <a:t>Four scull</a:t>
            </a:r>
          </a:p>
          <a:p>
            <a:r>
              <a:rPr lang="en-US" sz="3600" b="1" dirty="0">
                <a:solidFill>
                  <a:srgbClr val="002060"/>
                </a:solidFill>
              </a:rPr>
              <a:t>Four drill, stroke isolation</a:t>
            </a:r>
          </a:p>
          <a:p>
            <a:endParaRPr lang="en-US" sz="3600" b="1" dirty="0">
              <a:solidFill>
                <a:srgbClr val="002060"/>
              </a:solidFill>
            </a:endParaRPr>
          </a:p>
          <a:p>
            <a:r>
              <a:rPr lang="en-US" sz="3600" b="1" dirty="0">
                <a:solidFill>
                  <a:schemeClr val="accent3">
                    <a:lumMod val="50000"/>
                  </a:schemeClr>
                </a:solidFill>
              </a:rPr>
              <a:t>Use in combination</a:t>
            </a:r>
          </a:p>
          <a:p>
            <a:r>
              <a:rPr lang="en-US" sz="3600" b="1" dirty="0">
                <a:solidFill>
                  <a:schemeClr val="accent3">
                    <a:lumMod val="50000"/>
                  </a:schemeClr>
                </a:solidFill>
              </a:rPr>
              <a:t>Use in progression</a:t>
            </a:r>
          </a:p>
          <a:p>
            <a:endParaRPr lang="en-US" dirty="0"/>
          </a:p>
          <a:p>
            <a:endParaRPr lang="en-US" dirty="0"/>
          </a:p>
        </p:txBody>
      </p:sp>
      <p:sp>
        <p:nvSpPr>
          <p:cNvPr id="4" name="TextBox 3"/>
          <p:cNvSpPr txBox="1"/>
          <p:nvPr/>
        </p:nvSpPr>
        <p:spPr>
          <a:xfrm>
            <a:off x="3733800" y="2057400"/>
            <a:ext cx="2895600" cy="2308324"/>
          </a:xfrm>
          <a:prstGeom prst="rect">
            <a:avLst/>
          </a:prstGeom>
          <a:blipFill>
            <a:blip r:embed="rId2" cstate="print"/>
            <a:tile tx="0" ty="0" sx="100000" sy="100000" flip="none" algn="tl"/>
          </a:blipFill>
        </p:spPr>
        <p:txBody>
          <a:bodyPr wrap="square" rtlCol="0">
            <a:spAutoFit/>
          </a:bodyPr>
          <a:lstStyle/>
          <a:p>
            <a:r>
              <a:rPr lang="en-US" sz="2800" b="1" dirty="0">
                <a:solidFill>
                  <a:srgbClr val="002060"/>
                </a:solidFill>
              </a:rPr>
              <a:t> </a:t>
            </a:r>
            <a:r>
              <a:rPr lang="en-US" sz="2000" b="1" dirty="0">
                <a:solidFill>
                  <a:schemeClr val="accent2">
                    <a:lumMod val="75000"/>
                  </a:schemeClr>
                </a:solidFill>
              </a:rPr>
              <a:t>Use at various speeds:</a:t>
            </a:r>
          </a:p>
          <a:p>
            <a:pPr>
              <a:buFont typeface="Arial" pitchFamily="34" charset="0"/>
              <a:buChar char="•"/>
            </a:pPr>
            <a:r>
              <a:rPr lang="en-US" sz="3200" b="1" dirty="0">
                <a:solidFill>
                  <a:srgbClr val="002060"/>
                </a:solidFill>
              </a:rPr>
              <a:t> </a:t>
            </a:r>
            <a:r>
              <a:rPr lang="en-US" sz="2800" b="1" i="1" dirty="0">
                <a:solidFill>
                  <a:srgbClr val="002060"/>
                </a:solidFill>
              </a:rPr>
              <a:t>Recovery</a:t>
            </a:r>
          </a:p>
          <a:p>
            <a:pPr>
              <a:buFont typeface="Arial" pitchFamily="34" charset="0"/>
              <a:buChar char="•"/>
            </a:pPr>
            <a:r>
              <a:rPr lang="en-US" sz="2800" b="1" i="1" dirty="0">
                <a:solidFill>
                  <a:srgbClr val="002060"/>
                </a:solidFill>
              </a:rPr>
              <a:t> Moderate</a:t>
            </a:r>
          </a:p>
          <a:p>
            <a:pPr>
              <a:buFont typeface="Arial" pitchFamily="34" charset="0"/>
              <a:buChar char="•"/>
            </a:pPr>
            <a:r>
              <a:rPr lang="en-US" sz="2800" b="1" i="1" dirty="0">
                <a:solidFill>
                  <a:srgbClr val="002060"/>
                </a:solidFill>
              </a:rPr>
              <a:t> Endurance</a:t>
            </a:r>
          </a:p>
          <a:p>
            <a:pPr>
              <a:buFont typeface="Arial" pitchFamily="34" charset="0"/>
              <a:buChar char="•"/>
            </a:pPr>
            <a:r>
              <a:rPr lang="en-US" sz="2800" b="1" i="1" dirty="0">
                <a:solidFill>
                  <a:srgbClr val="002060"/>
                </a:solidFill>
              </a:rPr>
              <a:t> Speed</a:t>
            </a:r>
          </a:p>
        </p:txBody>
      </p:sp>
      <p:pic>
        <p:nvPicPr>
          <p:cNvPr id="6" name="Picture 5" descr="DSC02212.JPG"/>
          <p:cNvPicPr>
            <a:picLocks noChangeAspect="1"/>
          </p:cNvPicPr>
          <p:nvPr/>
        </p:nvPicPr>
        <p:blipFill>
          <a:blip r:embed="rId3" cstate="print"/>
          <a:stretch>
            <a:fillRect/>
          </a:stretch>
        </p:blipFill>
        <p:spPr>
          <a:xfrm>
            <a:off x="3505200" y="5410200"/>
            <a:ext cx="3084555" cy="2047149"/>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0AC4F74F-622A-4FC0-843B-D3A315D45B90}" type="slidenum">
              <a:rPr lang="en-US" smtClean="0"/>
              <a:pPr/>
              <a:t>63</a:t>
            </a:fld>
            <a:endParaRPr lang="en-US" dirty="0"/>
          </a:p>
        </p:txBody>
      </p:sp>
      <p:sp>
        <p:nvSpPr>
          <p:cNvPr id="8" name="Footer Placeholder 7"/>
          <p:cNvSpPr>
            <a:spLocks noGrp="1"/>
          </p:cNvSpPr>
          <p:nvPr>
            <p:ph type="ftr" sz="quarter" idx="11"/>
          </p:nvPr>
        </p:nvSpPr>
        <p:spPr/>
        <p:txBody>
          <a:bodyPr/>
          <a:lstStyle/>
          <a:p>
            <a:r>
              <a:rPr lang="en-US" dirty="0"/>
              <a:t>Orinda Aquatics</a:t>
            </a:r>
          </a:p>
        </p:txBody>
      </p:sp>
      <p:sp>
        <p:nvSpPr>
          <p:cNvPr id="9" name="TextBox 8"/>
          <p:cNvSpPr txBox="1"/>
          <p:nvPr/>
        </p:nvSpPr>
        <p:spPr>
          <a:xfrm>
            <a:off x="381000" y="7467600"/>
            <a:ext cx="6019800" cy="523220"/>
          </a:xfrm>
          <a:prstGeom prst="rect">
            <a:avLst/>
          </a:prstGeom>
          <a:blipFill>
            <a:blip r:embed="rId4" cstate="print"/>
            <a:tile tx="0" ty="0" sx="100000" sy="100000" flip="none" algn="tl"/>
          </a:blipFill>
        </p:spPr>
        <p:txBody>
          <a:bodyPr wrap="square" rtlCol="0">
            <a:spAutoFit/>
          </a:bodyPr>
          <a:lstStyle/>
          <a:p>
            <a:pPr algn="ctr"/>
            <a:r>
              <a:rPr lang="en-US" sz="2800" b="1" i="1" dirty="0"/>
              <a:t>Use as an anchor to build stroke from.</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mn-lt"/>
              </a:rPr>
              <a:t>Drills – Enhanced </a:t>
            </a:r>
            <a:r>
              <a:rPr lang="en-US" sz="2400" b="1" dirty="0">
                <a:solidFill>
                  <a:schemeClr val="accent2">
                    <a:lumMod val="75000"/>
                  </a:schemeClr>
                </a:solidFill>
                <a:latin typeface="+mn-lt"/>
              </a:rPr>
              <a:t>(equipment)</a:t>
            </a:r>
          </a:p>
        </p:txBody>
      </p:sp>
      <p:sp>
        <p:nvSpPr>
          <p:cNvPr id="3" name="Content Placeholder 2"/>
          <p:cNvSpPr>
            <a:spLocks noGrp="1"/>
          </p:cNvSpPr>
          <p:nvPr>
            <p:ph idx="1"/>
          </p:nvPr>
        </p:nvSpPr>
        <p:spPr>
          <a:xfrm>
            <a:off x="381000" y="1752600"/>
            <a:ext cx="6477000" cy="6034617"/>
          </a:xfrm>
        </p:spPr>
        <p:txBody>
          <a:bodyPr/>
          <a:lstStyle/>
          <a:p>
            <a:r>
              <a:rPr lang="en-US" b="1" dirty="0">
                <a:solidFill>
                  <a:srgbClr val="002060"/>
                </a:solidFill>
              </a:rPr>
              <a:t>Paddles – resistance/strength</a:t>
            </a:r>
          </a:p>
          <a:p>
            <a:r>
              <a:rPr lang="en-US" b="1" dirty="0">
                <a:solidFill>
                  <a:srgbClr val="002060"/>
                </a:solidFill>
              </a:rPr>
              <a:t>Snorkel – balance/body line</a:t>
            </a:r>
          </a:p>
          <a:p>
            <a:r>
              <a:rPr lang="en-US" b="1" dirty="0">
                <a:solidFill>
                  <a:srgbClr val="002060"/>
                </a:solidFill>
              </a:rPr>
              <a:t>Parachute – resistance (catch)</a:t>
            </a:r>
          </a:p>
          <a:p>
            <a:r>
              <a:rPr lang="en-US" b="1" dirty="0">
                <a:solidFill>
                  <a:srgbClr val="002060"/>
                </a:solidFill>
              </a:rPr>
              <a:t>Fins – speed/support</a:t>
            </a:r>
          </a:p>
          <a:p>
            <a:r>
              <a:rPr lang="en-US" b="1" dirty="0">
                <a:solidFill>
                  <a:srgbClr val="002060"/>
                </a:solidFill>
              </a:rPr>
              <a:t>Anti-paddles – forearm/feel</a:t>
            </a:r>
          </a:p>
          <a:p>
            <a:r>
              <a:rPr lang="en-US" b="1" dirty="0">
                <a:solidFill>
                  <a:srgbClr val="002060"/>
                </a:solidFill>
              </a:rPr>
              <a:t>Long belt – resistance/speed</a:t>
            </a:r>
          </a:p>
          <a:p>
            <a:r>
              <a:rPr lang="en-US" b="1" dirty="0">
                <a:solidFill>
                  <a:srgbClr val="002060"/>
                </a:solidFill>
              </a:rPr>
              <a:t>Tempo trainer – stroke rate/tempo</a:t>
            </a:r>
          </a:p>
        </p:txBody>
      </p:sp>
      <p:pic>
        <p:nvPicPr>
          <p:cNvPr id="5" name="Picture 4" descr="DSC02548.JPG"/>
          <p:cNvPicPr>
            <a:picLocks noChangeAspect="1"/>
          </p:cNvPicPr>
          <p:nvPr/>
        </p:nvPicPr>
        <p:blipFill>
          <a:blip r:embed="rId2" cstate="print"/>
          <a:stretch>
            <a:fillRect/>
          </a:stretch>
        </p:blipFill>
        <p:spPr>
          <a:xfrm>
            <a:off x="1676400" y="5867400"/>
            <a:ext cx="3505200" cy="2326321"/>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0AC4F74F-622A-4FC0-843B-D3A315D45B90}" type="slidenum">
              <a:rPr lang="en-US" smtClean="0"/>
              <a:pPr/>
              <a:t>64</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776816"/>
          </a:xfrm>
        </p:spPr>
        <p:txBody>
          <a:bodyPr>
            <a:normAutofit/>
          </a:bodyPr>
          <a:lstStyle/>
          <a:p>
            <a:r>
              <a:rPr lang="en-US" b="1" dirty="0">
                <a:solidFill>
                  <a:schemeClr val="accent2">
                    <a:lumMod val="75000"/>
                  </a:schemeClr>
                </a:solidFill>
                <a:latin typeface="+mn-lt"/>
              </a:rPr>
              <a:t>Technique Education</a:t>
            </a:r>
          </a:p>
        </p:txBody>
      </p:sp>
      <p:sp>
        <p:nvSpPr>
          <p:cNvPr id="3" name="Content Placeholder 2"/>
          <p:cNvSpPr>
            <a:spLocks noGrp="1"/>
          </p:cNvSpPr>
          <p:nvPr>
            <p:ph idx="1"/>
          </p:nvPr>
        </p:nvSpPr>
        <p:spPr>
          <a:xfrm>
            <a:off x="304800" y="1676400"/>
            <a:ext cx="6172200" cy="6034617"/>
          </a:xfrm>
        </p:spPr>
        <p:txBody>
          <a:bodyPr>
            <a:normAutofit fontScale="92500" lnSpcReduction="10000"/>
          </a:bodyPr>
          <a:lstStyle/>
          <a:p>
            <a:r>
              <a:rPr lang="en-US" b="1" dirty="0">
                <a:solidFill>
                  <a:srgbClr val="002060"/>
                </a:solidFill>
              </a:rPr>
              <a:t>Drill series (to build stroke)</a:t>
            </a:r>
          </a:p>
          <a:p>
            <a:r>
              <a:rPr lang="en-US" b="1" dirty="0">
                <a:solidFill>
                  <a:srgbClr val="002060"/>
                </a:solidFill>
              </a:rPr>
              <a:t>Four stroke keys (fundamental)</a:t>
            </a:r>
          </a:p>
          <a:p>
            <a:r>
              <a:rPr lang="en-US" b="1" dirty="0">
                <a:solidFill>
                  <a:srgbClr val="002060"/>
                </a:solidFill>
              </a:rPr>
              <a:t>Four </a:t>
            </a:r>
            <a:r>
              <a:rPr lang="en-US" b="1" u="sng" dirty="0">
                <a:solidFill>
                  <a:srgbClr val="002060"/>
                </a:solidFill>
              </a:rPr>
              <a:t>personal</a:t>
            </a:r>
            <a:r>
              <a:rPr lang="en-US" b="1" dirty="0">
                <a:solidFill>
                  <a:srgbClr val="002060"/>
                </a:solidFill>
              </a:rPr>
              <a:t> stroke keys</a:t>
            </a:r>
          </a:p>
          <a:p>
            <a:r>
              <a:rPr lang="en-US" b="1" dirty="0">
                <a:solidFill>
                  <a:srgbClr val="002060"/>
                </a:solidFill>
              </a:rPr>
              <a:t>Triggers</a:t>
            </a:r>
          </a:p>
          <a:p>
            <a:r>
              <a:rPr lang="en-US" b="1" dirty="0">
                <a:solidFill>
                  <a:srgbClr val="002060"/>
                </a:solidFill>
              </a:rPr>
              <a:t>Cues</a:t>
            </a:r>
          </a:p>
          <a:p>
            <a:r>
              <a:rPr lang="en-US" b="1" dirty="0">
                <a:solidFill>
                  <a:srgbClr val="002060"/>
                </a:solidFill>
              </a:rPr>
              <a:t>Video</a:t>
            </a:r>
          </a:p>
          <a:p>
            <a:r>
              <a:rPr lang="en-US" b="1" dirty="0">
                <a:solidFill>
                  <a:srgbClr val="002060"/>
                </a:solidFill>
              </a:rPr>
              <a:t>Film</a:t>
            </a:r>
          </a:p>
          <a:p>
            <a:endParaRPr lang="en-US" sz="2000" b="1" dirty="0">
              <a:solidFill>
                <a:srgbClr val="002060"/>
              </a:solidFill>
            </a:endParaRPr>
          </a:p>
          <a:p>
            <a:endParaRPr lang="en-US" sz="2000" b="1" dirty="0">
              <a:solidFill>
                <a:srgbClr val="002060"/>
              </a:solidFill>
            </a:endParaRPr>
          </a:p>
          <a:p>
            <a:endParaRPr lang="en-US" sz="2000" b="1" dirty="0">
              <a:solidFill>
                <a:srgbClr val="002060"/>
              </a:solidFill>
            </a:endParaRPr>
          </a:p>
          <a:p>
            <a:endParaRPr lang="en-US" sz="2000" b="1" dirty="0">
              <a:solidFill>
                <a:srgbClr val="002060"/>
              </a:solidFill>
            </a:endParaRPr>
          </a:p>
          <a:p>
            <a:pPr lvl="1">
              <a:buNone/>
            </a:pPr>
            <a:r>
              <a:rPr lang="en-US" sz="3500" b="1" dirty="0">
                <a:solidFill>
                  <a:schemeClr val="accent2">
                    <a:lumMod val="75000"/>
                  </a:schemeClr>
                </a:solidFill>
              </a:rPr>
              <a:t>Daily accountability by swimmer</a:t>
            </a:r>
          </a:p>
          <a:p>
            <a:pPr lvl="1">
              <a:buNone/>
            </a:pPr>
            <a:r>
              <a:rPr lang="en-US" sz="3500" b="1" dirty="0">
                <a:solidFill>
                  <a:schemeClr val="accent2">
                    <a:lumMod val="75000"/>
                  </a:schemeClr>
                </a:solidFill>
              </a:rPr>
              <a:t>Daily commitment by coach</a:t>
            </a:r>
          </a:p>
        </p:txBody>
      </p:sp>
      <p:pic>
        <p:nvPicPr>
          <p:cNvPr id="4" name="Picture 3" descr="DSC01918.JPG"/>
          <p:cNvPicPr>
            <a:picLocks noChangeAspect="1"/>
          </p:cNvPicPr>
          <p:nvPr/>
        </p:nvPicPr>
        <p:blipFill>
          <a:blip r:embed="rId2" cstate="print"/>
          <a:stretch>
            <a:fillRect/>
          </a:stretch>
        </p:blipFill>
        <p:spPr>
          <a:xfrm>
            <a:off x="2819400" y="3429000"/>
            <a:ext cx="3427383" cy="2110020"/>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65</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234016"/>
          </a:xfrm>
        </p:spPr>
        <p:txBody>
          <a:bodyPr>
            <a:normAutofit/>
          </a:bodyPr>
          <a:lstStyle/>
          <a:p>
            <a:r>
              <a:rPr lang="en-US" b="1" dirty="0">
                <a:solidFill>
                  <a:schemeClr val="accent2">
                    <a:lumMod val="75000"/>
                  </a:schemeClr>
                </a:solidFill>
                <a:latin typeface="+mn-lt"/>
              </a:rPr>
              <a:t>Technique Instruction</a:t>
            </a:r>
          </a:p>
        </p:txBody>
      </p:sp>
      <p:sp>
        <p:nvSpPr>
          <p:cNvPr id="3" name="Content Placeholder 2"/>
          <p:cNvSpPr>
            <a:spLocks noGrp="1"/>
          </p:cNvSpPr>
          <p:nvPr>
            <p:ph idx="1"/>
          </p:nvPr>
        </p:nvSpPr>
        <p:spPr>
          <a:xfrm>
            <a:off x="381000" y="1600200"/>
            <a:ext cx="6172200" cy="6034617"/>
          </a:xfrm>
        </p:spPr>
        <p:txBody>
          <a:bodyPr/>
          <a:lstStyle/>
          <a:p>
            <a:r>
              <a:rPr lang="en-US" b="1" dirty="0">
                <a:solidFill>
                  <a:srgbClr val="002060"/>
                </a:solidFill>
              </a:rPr>
              <a:t>Verbal</a:t>
            </a:r>
          </a:p>
          <a:p>
            <a:r>
              <a:rPr lang="en-US" b="1" dirty="0">
                <a:solidFill>
                  <a:srgbClr val="002060"/>
                </a:solidFill>
              </a:rPr>
              <a:t>In water demonstration</a:t>
            </a:r>
          </a:p>
          <a:p>
            <a:r>
              <a:rPr lang="en-US" b="1" dirty="0">
                <a:solidFill>
                  <a:srgbClr val="002060"/>
                </a:solidFill>
              </a:rPr>
              <a:t>Video (example)</a:t>
            </a:r>
          </a:p>
          <a:p>
            <a:r>
              <a:rPr lang="en-US" b="1" dirty="0">
                <a:solidFill>
                  <a:srgbClr val="002060"/>
                </a:solidFill>
              </a:rPr>
              <a:t>On deck physical demonstration</a:t>
            </a:r>
          </a:p>
          <a:p>
            <a:r>
              <a:rPr lang="en-US" b="1" dirty="0">
                <a:solidFill>
                  <a:srgbClr val="002060"/>
                </a:solidFill>
              </a:rPr>
              <a:t>Video swimmer (above and below)</a:t>
            </a:r>
          </a:p>
          <a:p>
            <a:r>
              <a:rPr lang="en-US" b="1" dirty="0">
                <a:solidFill>
                  <a:srgbClr val="002060"/>
                </a:solidFill>
              </a:rPr>
              <a:t>Have kids watch each other </a:t>
            </a:r>
          </a:p>
        </p:txBody>
      </p:sp>
      <p:sp>
        <p:nvSpPr>
          <p:cNvPr id="5" name="Slide Number Placeholder 4"/>
          <p:cNvSpPr>
            <a:spLocks noGrp="1"/>
          </p:cNvSpPr>
          <p:nvPr>
            <p:ph type="sldNum" sz="quarter" idx="12"/>
          </p:nvPr>
        </p:nvSpPr>
        <p:spPr/>
        <p:txBody>
          <a:bodyPr/>
          <a:lstStyle/>
          <a:p>
            <a:fld id="{0AC4F74F-622A-4FC0-843B-D3A315D45B90}" type="slidenum">
              <a:rPr lang="en-US" smtClean="0"/>
              <a:pPr/>
              <a:t>66</a:t>
            </a:fld>
            <a:endParaRPr lang="en-US" dirty="0"/>
          </a:p>
        </p:txBody>
      </p:sp>
      <p:sp>
        <p:nvSpPr>
          <p:cNvPr id="6" name="Footer Placeholder 5"/>
          <p:cNvSpPr>
            <a:spLocks noGrp="1"/>
          </p:cNvSpPr>
          <p:nvPr>
            <p:ph type="ftr" sz="quarter" idx="11"/>
          </p:nvPr>
        </p:nvSpPr>
        <p:spPr/>
        <p:txBody>
          <a:bodyPr/>
          <a:lstStyle/>
          <a:p>
            <a:r>
              <a:rPr lang="en-US" dirty="0"/>
              <a:t>Orinda Aquatics</a:t>
            </a:r>
          </a:p>
        </p:txBody>
      </p:sp>
      <p:pic>
        <p:nvPicPr>
          <p:cNvPr id="7" name="Picture 6" descr="IMG_2464.jpg"/>
          <p:cNvPicPr>
            <a:picLocks noChangeAspect="1"/>
          </p:cNvPicPr>
          <p:nvPr/>
        </p:nvPicPr>
        <p:blipFill>
          <a:blip r:embed="rId2" cstate="print"/>
          <a:stretch>
            <a:fillRect/>
          </a:stretch>
        </p:blipFill>
        <p:spPr>
          <a:xfrm>
            <a:off x="1600200" y="5715000"/>
            <a:ext cx="3429000" cy="2573317"/>
          </a:xfrm>
          <a:prstGeom prst="rect">
            <a:avLst/>
          </a:prstGeom>
          <a:ln>
            <a:noFill/>
          </a:ln>
          <a:effectLst>
            <a:softEdge rad="112500"/>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6172200" cy="853016"/>
          </a:xfrm>
        </p:spPr>
        <p:txBody>
          <a:bodyPr>
            <a:normAutofit/>
          </a:bodyPr>
          <a:lstStyle/>
          <a:p>
            <a:pPr algn="l"/>
            <a:r>
              <a:rPr lang="en-US" b="1" dirty="0">
                <a:solidFill>
                  <a:schemeClr val="accent2">
                    <a:lumMod val="75000"/>
                  </a:schemeClr>
                </a:solidFill>
                <a:latin typeface="+mn-lt"/>
              </a:rPr>
              <a:t>  Some Stroke Cues</a:t>
            </a:r>
          </a:p>
        </p:txBody>
      </p:sp>
      <p:sp>
        <p:nvSpPr>
          <p:cNvPr id="4" name="Content Placeholder 3"/>
          <p:cNvSpPr>
            <a:spLocks noGrp="1"/>
          </p:cNvSpPr>
          <p:nvPr>
            <p:ph sz="half" idx="2"/>
          </p:nvPr>
        </p:nvSpPr>
        <p:spPr>
          <a:xfrm>
            <a:off x="304800" y="1600201"/>
            <a:ext cx="3276600" cy="3352799"/>
          </a:xfrm>
          <a:solidFill>
            <a:schemeClr val="accent1">
              <a:lumMod val="20000"/>
              <a:lumOff val="80000"/>
            </a:schemeClr>
          </a:solidFill>
        </p:spPr>
        <p:txBody>
          <a:bodyPr>
            <a:normAutofit/>
          </a:bodyPr>
          <a:lstStyle/>
          <a:p>
            <a:pPr algn="ctr">
              <a:buNone/>
            </a:pPr>
            <a:r>
              <a:rPr lang="en-US" sz="2800" b="1" u="sng" dirty="0">
                <a:solidFill>
                  <a:srgbClr val="002060"/>
                </a:solidFill>
              </a:rPr>
              <a:t>Fly</a:t>
            </a:r>
          </a:p>
          <a:p>
            <a:r>
              <a:rPr lang="en-US" sz="1800" b="1" dirty="0">
                <a:solidFill>
                  <a:srgbClr val="0070C0"/>
                </a:solidFill>
              </a:rPr>
              <a:t>Hold </a:t>
            </a:r>
            <a:r>
              <a:rPr lang="en-US" sz="1800" b="1" dirty="0">
                <a:solidFill>
                  <a:schemeClr val="accent2">
                    <a:lumMod val="75000"/>
                  </a:schemeClr>
                </a:solidFill>
              </a:rPr>
              <a:t>kickboard in front </a:t>
            </a:r>
            <a:r>
              <a:rPr lang="en-US" sz="1800" b="1" dirty="0">
                <a:solidFill>
                  <a:srgbClr val="0070C0"/>
                </a:solidFill>
              </a:rPr>
              <a:t>to avoid narrow entry</a:t>
            </a:r>
          </a:p>
          <a:p>
            <a:r>
              <a:rPr lang="en-US" sz="1800" b="1" dirty="0">
                <a:solidFill>
                  <a:srgbClr val="0070C0"/>
                </a:solidFill>
              </a:rPr>
              <a:t>Feather/brick hands (no splash)</a:t>
            </a:r>
          </a:p>
          <a:p>
            <a:r>
              <a:rPr lang="en-US" sz="1800" b="1" dirty="0">
                <a:solidFill>
                  <a:srgbClr val="0070C0"/>
                </a:solidFill>
              </a:rPr>
              <a:t>Reach for ends of lane lines</a:t>
            </a:r>
          </a:p>
          <a:p>
            <a:r>
              <a:rPr lang="en-US" sz="1800" b="1" dirty="0">
                <a:solidFill>
                  <a:schemeClr val="accent2">
                    <a:lumMod val="75000"/>
                  </a:schemeClr>
                </a:solidFill>
              </a:rPr>
              <a:t>Show diamond </a:t>
            </a:r>
            <a:r>
              <a:rPr lang="en-US" sz="1800" b="1" dirty="0">
                <a:solidFill>
                  <a:srgbClr val="0070C0"/>
                </a:solidFill>
              </a:rPr>
              <a:t>on pull</a:t>
            </a:r>
          </a:p>
          <a:p>
            <a:r>
              <a:rPr lang="en-US" sz="1800" b="1" dirty="0">
                <a:solidFill>
                  <a:srgbClr val="0070C0"/>
                </a:solidFill>
              </a:rPr>
              <a:t>Hold tennis ball under chin</a:t>
            </a:r>
          </a:p>
          <a:p>
            <a:r>
              <a:rPr lang="en-US" sz="1800" b="1" dirty="0">
                <a:solidFill>
                  <a:srgbClr val="0070C0"/>
                </a:solidFill>
              </a:rPr>
              <a:t>Angel wings</a:t>
            </a:r>
            <a:endParaRPr lang="en-US" sz="1900" b="1" dirty="0">
              <a:solidFill>
                <a:srgbClr val="002060"/>
              </a:solidFill>
            </a:endParaRPr>
          </a:p>
          <a:p>
            <a:endParaRPr lang="en-US" sz="2000" b="1" dirty="0">
              <a:solidFill>
                <a:srgbClr val="002060"/>
              </a:solidFill>
            </a:endParaRPr>
          </a:p>
        </p:txBody>
      </p:sp>
      <p:sp>
        <p:nvSpPr>
          <p:cNvPr id="6" name="Content Placeholder 5"/>
          <p:cNvSpPr>
            <a:spLocks noGrp="1"/>
          </p:cNvSpPr>
          <p:nvPr>
            <p:ph sz="quarter" idx="4"/>
          </p:nvPr>
        </p:nvSpPr>
        <p:spPr>
          <a:xfrm>
            <a:off x="3810000" y="2362200"/>
            <a:ext cx="2819400" cy="2590800"/>
          </a:xfrm>
          <a:solidFill>
            <a:schemeClr val="accent3">
              <a:lumMod val="20000"/>
              <a:lumOff val="80000"/>
            </a:schemeClr>
          </a:solidFill>
        </p:spPr>
        <p:txBody>
          <a:bodyPr>
            <a:normAutofit/>
          </a:bodyPr>
          <a:lstStyle/>
          <a:p>
            <a:pPr algn="ctr">
              <a:buNone/>
            </a:pPr>
            <a:r>
              <a:rPr lang="en-US" sz="2800" b="1" u="sng" dirty="0">
                <a:solidFill>
                  <a:srgbClr val="002060"/>
                </a:solidFill>
              </a:rPr>
              <a:t>Back</a:t>
            </a:r>
          </a:p>
          <a:p>
            <a:r>
              <a:rPr lang="en-US" sz="1800" b="1" dirty="0">
                <a:solidFill>
                  <a:srgbClr val="0070C0"/>
                </a:solidFill>
              </a:rPr>
              <a:t>Set head/balance glass</a:t>
            </a:r>
          </a:p>
          <a:p>
            <a:r>
              <a:rPr lang="en-US" sz="1800" b="1" dirty="0">
                <a:solidFill>
                  <a:srgbClr val="0070C0"/>
                </a:solidFill>
              </a:rPr>
              <a:t>Show shoulder</a:t>
            </a:r>
          </a:p>
          <a:p>
            <a:r>
              <a:rPr lang="en-US" sz="1800" b="1" dirty="0">
                <a:solidFill>
                  <a:schemeClr val="accent2">
                    <a:lumMod val="75000"/>
                  </a:schemeClr>
                </a:solidFill>
              </a:rPr>
              <a:t>Thumb lead/wave to team</a:t>
            </a:r>
          </a:p>
          <a:p>
            <a:r>
              <a:rPr lang="en-US" sz="1800" b="1" dirty="0">
                <a:solidFill>
                  <a:schemeClr val="accent2">
                    <a:lumMod val="75000"/>
                  </a:schemeClr>
                </a:solidFill>
              </a:rPr>
              <a:t>Slice cake</a:t>
            </a:r>
          </a:p>
          <a:p>
            <a:r>
              <a:rPr lang="en-US" sz="1800" b="1" dirty="0">
                <a:solidFill>
                  <a:srgbClr val="0070C0"/>
                </a:solidFill>
              </a:rPr>
              <a:t>Arm wrestle</a:t>
            </a:r>
          </a:p>
        </p:txBody>
      </p:sp>
      <p:pic>
        <p:nvPicPr>
          <p:cNvPr id="6146" name="Picture 2" descr="C:\Users\Owner\AppData\Local\Microsoft\Windows\Temporary Internet Files\Content.IE5\UT6QP31W\MC900352295[1].wmf"/>
          <p:cNvPicPr>
            <a:picLocks noChangeAspect="1" noChangeArrowheads="1"/>
          </p:cNvPicPr>
          <p:nvPr/>
        </p:nvPicPr>
        <p:blipFill>
          <a:blip r:embed="rId2" cstate="print"/>
          <a:srcRect/>
          <a:stretch>
            <a:fillRect/>
          </a:stretch>
        </p:blipFill>
        <p:spPr bwMode="auto">
          <a:xfrm>
            <a:off x="4876800" y="533400"/>
            <a:ext cx="1219200" cy="1625600"/>
          </a:xfrm>
          <a:prstGeom prst="rect">
            <a:avLst/>
          </a:prstGeom>
          <a:noFill/>
        </p:spPr>
      </p:pic>
      <p:sp>
        <p:nvSpPr>
          <p:cNvPr id="12" name="Content Placeholder 3"/>
          <p:cNvSpPr txBox="1">
            <a:spLocks/>
          </p:cNvSpPr>
          <p:nvPr/>
        </p:nvSpPr>
        <p:spPr>
          <a:xfrm>
            <a:off x="609600" y="6248400"/>
            <a:ext cx="2133600" cy="2667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900" b="1" i="0" u="none" strike="noStrike" kern="1200" cap="none" spc="0" normalizeH="0" baseline="0" noProof="0" dirty="0">
              <a:ln>
                <a:noFill/>
              </a:ln>
              <a:solidFill>
                <a:srgbClr val="00206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900" b="1" i="0" u="none" strike="noStrike" kern="1200" cap="none" spc="0" normalizeH="0" baseline="0" noProof="0" dirty="0">
              <a:ln>
                <a:noFill/>
              </a:ln>
              <a:solidFill>
                <a:srgbClr val="00206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1" i="0" u="none" strike="noStrike" kern="1200" cap="none" spc="0" normalizeH="0" baseline="0" noProof="0" dirty="0">
              <a:ln>
                <a:noFill/>
              </a:ln>
              <a:solidFill>
                <a:srgbClr val="002060"/>
              </a:solidFill>
              <a:effectLst/>
              <a:uLnTx/>
              <a:uFillTx/>
              <a:latin typeface="+mn-lt"/>
              <a:ea typeface="+mn-ea"/>
              <a:cs typeface="+mn-cs"/>
            </a:endParaRPr>
          </a:p>
        </p:txBody>
      </p:sp>
      <p:sp>
        <p:nvSpPr>
          <p:cNvPr id="13" name="Content Placeholder 3"/>
          <p:cNvSpPr txBox="1">
            <a:spLocks/>
          </p:cNvSpPr>
          <p:nvPr/>
        </p:nvSpPr>
        <p:spPr>
          <a:xfrm>
            <a:off x="3657600" y="4953000"/>
            <a:ext cx="2819400" cy="2590800"/>
          </a:xfrm>
          <a:prstGeom prst="rect">
            <a:avLst/>
          </a:prstGeom>
          <a:solidFill>
            <a:schemeClr val="accent4">
              <a:lumMod val="20000"/>
              <a:lumOff val="80000"/>
            </a:schemeClr>
          </a:solidFill>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sng" strike="noStrike" kern="1200" cap="none" spc="0" normalizeH="0" baseline="0" noProof="0" dirty="0">
                <a:ln>
                  <a:noFill/>
                </a:ln>
                <a:solidFill>
                  <a:srgbClr val="002060"/>
                </a:solidFill>
                <a:effectLst/>
                <a:uLnTx/>
                <a:uFillTx/>
                <a:latin typeface="+mn-lt"/>
                <a:ea typeface="+mn-ea"/>
                <a:cs typeface="+mn-cs"/>
              </a:rPr>
              <a:t>Free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srgbClr val="0070C0"/>
                </a:solidFill>
                <a:effectLst/>
                <a:uLnTx/>
                <a:uFillTx/>
                <a:latin typeface="+mn-lt"/>
                <a:ea typeface="+mn-ea"/>
                <a:cs typeface="+mn-cs"/>
              </a:rPr>
              <a:t>Kickboard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srgbClr val="0070C0"/>
                </a:solidFill>
                <a:effectLst/>
                <a:uLnTx/>
                <a:uFillTx/>
                <a:latin typeface="+mn-lt"/>
                <a:ea typeface="+mn-ea"/>
                <a:cs typeface="+mn-cs"/>
              </a:rPr>
              <a:t>Train track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1" dirty="0">
                <a:solidFill>
                  <a:srgbClr val="0070C0"/>
                </a:solidFill>
              </a:rPr>
              <a:t>Black line below</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schemeClr val="accent2">
                    <a:lumMod val="75000"/>
                  </a:schemeClr>
                </a:solidFill>
                <a:effectLst/>
                <a:uLnTx/>
                <a:uFillTx/>
                <a:latin typeface="+mn-lt"/>
                <a:ea typeface="+mn-ea"/>
                <a:cs typeface="+mn-cs"/>
              </a:rPr>
              <a:t>Pocket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1" dirty="0">
                <a:solidFill>
                  <a:schemeClr val="accent2">
                    <a:lumMod val="75000"/>
                  </a:schemeClr>
                </a:solidFill>
              </a:rPr>
              <a:t>Fin (shake)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schemeClr val="accent2">
                    <a:lumMod val="75000"/>
                  </a:schemeClr>
                </a:solidFill>
                <a:effectLst/>
                <a:uLnTx/>
                <a:uFillTx/>
                <a:latin typeface="+mn-lt"/>
                <a:ea typeface="+mn-ea"/>
                <a:cs typeface="+mn-cs"/>
              </a:rPr>
              <a:t>Barrel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900" b="1" i="0" u="none" strike="noStrike" kern="1200" cap="none" spc="0" normalizeH="0" baseline="0" noProof="0" dirty="0">
              <a:ln>
                <a:noFill/>
              </a:ln>
              <a:solidFill>
                <a:srgbClr val="00206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1" i="0" u="none" strike="noStrike" kern="1200" cap="none" spc="0" normalizeH="0" baseline="0" noProof="0" dirty="0">
              <a:ln>
                <a:noFill/>
              </a:ln>
              <a:solidFill>
                <a:srgbClr val="002060"/>
              </a:solidFill>
              <a:effectLst/>
              <a:uLnTx/>
              <a:uFillTx/>
              <a:latin typeface="+mn-lt"/>
              <a:ea typeface="+mn-ea"/>
              <a:cs typeface="+mn-cs"/>
            </a:endParaRPr>
          </a:p>
        </p:txBody>
      </p:sp>
      <p:sp>
        <p:nvSpPr>
          <p:cNvPr id="14" name="Content Placeholder 3"/>
          <p:cNvSpPr txBox="1">
            <a:spLocks/>
          </p:cNvSpPr>
          <p:nvPr/>
        </p:nvSpPr>
        <p:spPr>
          <a:xfrm>
            <a:off x="381000" y="5334000"/>
            <a:ext cx="3200400" cy="2133600"/>
          </a:xfrm>
          <a:prstGeom prst="rect">
            <a:avLst/>
          </a:prstGeom>
          <a:solidFill>
            <a:schemeClr val="accent2">
              <a:lumMod val="20000"/>
              <a:lumOff val="80000"/>
            </a:schemeClr>
          </a:solidFill>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800" b="1" u="sng" dirty="0">
                <a:solidFill>
                  <a:srgbClr val="002060"/>
                </a:solidFill>
              </a:rPr>
              <a:t>Breast</a:t>
            </a:r>
            <a:endParaRPr kumimoji="0" lang="en-US" sz="2800" b="1" i="0" u="sng" strike="noStrike" kern="1200" cap="none" spc="0" normalizeH="0" baseline="0" noProof="0" dirty="0">
              <a:ln>
                <a:noFill/>
              </a:ln>
              <a:solidFill>
                <a:srgbClr val="00206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schemeClr val="accent2">
                    <a:lumMod val="75000"/>
                  </a:schemeClr>
                </a:solidFill>
                <a:effectLst/>
                <a:uLnTx/>
                <a:uFillTx/>
                <a:latin typeface="+mn-lt"/>
                <a:ea typeface="+mn-ea"/>
                <a:cs typeface="+mn-cs"/>
              </a:rPr>
              <a:t>Elevator door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1" dirty="0">
                <a:solidFill>
                  <a:srgbClr val="0070C0"/>
                </a:solidFill>
              </a:rPr>
              <a:t>Tennis ball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schemeClr val="accent2">
                    <a:lumMod val="75000"/>
                  </a:schemeClr>
                </a:solidFill>
                <a:effectLst/>
                <a:uLnTx/>
                <a:uFillTx/>
                <a:latin typeface="+mn-lt"/>
                <a:ea typeface="+mn-ea"/>
                <a:cs typeface="+mn-cs"/>
              </a:rPr>
              <a:t>Shoot through tube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1" i="0" u="none" strike="noStrike" kern="1200" cap="none" spc="0" normalizeH="0" baseline="0" noProof="0" dirty="0">
                <a:ln>
                  <a:noFill/>
                </a:ln>
                <a:solidFill>
                  <a:srgbClr val="0070C0"/>
                </a:solidFill>
                <a:effectLst/>
                <a:uLnTx/>
                <a:uFillTx/>
                <a:latin typeface="+mn-lt"/>
                <a:ea typeface="+mn-ea"/>
                <a:cs typeface="+mn-cs"/>
              </a:rPr>
              <a:t>Pull down – light bulb</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1" i="0" u="none" strike="noStrike" kern="1200" cap="none" spc="0" normalizeH="0" baseline="0" noProof="0" dirty="0">
              <a:ln>
                <a:noFill/>
              </a:ln>
              <a:solidFill>
                <a:srgbClr val="002060"/>
              </a:solidFill>
              <a:effectLst/>
              <a:uLnTx/>
              <a:uFillTx/>
              <a:latin typeface="+mn-lt"/>
              <a:ea typeface="+mn-ea"/>
              <a:cs typeface="+mn-cs"/>
            </a:endParaRPr>
          </a:p>
        </p:txBody>
      </p:sp>
      <p:sp>
        <p:nvSpPr>
          <p:cNvPr id="15" name="Slide Number Placeholder 14"/>
          <p:cNvSpPr>
            <a:spLocks noGrp="1"/>
          </p:cNvSpPr>
          <p:nvPr>
            <p:ph type="sldNum" sz="quarter" idx="12"/>
          </p:nvPr>
        </p:nvSpPr>
        <p:spPr/>
        <p:txBody>
          <a:bodyPr/>
          <a:lstStyle/>
          <a:p>
            <a:fld id="{0AC4F74F-622A-4FC0-843B-D3A315D45B90}" type="slidenum">
              <a:rPr lang="en-US" smtClean="0"/>
              <a:pPr/>
              <a:t>67</a:t>
            </a:fld>
            <a:endParaRPr lang="en-US" dirty="0"/>
          </a:p>
        </p:txBody>
      </p:sp>
      <p:sp>
        <p:nvSpPr>
          <p:cNvPr id="16" name="Footer Placeholder 15"/>
          <p:cNvSpPr>
            <a:spLocks noGrp="1"/>
          </p:cNvSpPr>
          <p:nvPr>
            <p:ph type="ftr" sz="quarter" idx="11"/>
          </p:nvPr>
        </p:nvSpPr>
        <p:spPr/>
        <p:txBody>
          <a:bodyPr/>
          <a:lstStyle/>
          <a:p>
            <a:r>
              <a:rPr lang="en-US" dirty="0"/>
              <a:t>Orinda Aquatics</a:t>
            </a:r>
          </a:p>
        </p:txBody>
      </p:sp>
      <p:sp>
        <p:nvSpPr>
          <p:cNvPr id="17" name="TextBox 16"/>
          <p:cNvSpPr txBox="1"/>
          <p:nvPr/>
        </p:nvSpPr>
        <p:spPr>
          <a:xfrm>
            <a:off x="457200" y="7696200"/>
            <a:ext cx="6019800" cy="954107"/>
          </a:xfrm>
          <a:prstGeom prst="rect">
            <a:avLst/>
          </a:prstGeom>
          <a:blipFill>
            <a:blip r:embed="rId3" cstate="print"/>
            <a:tile tx="0" ty="0" sx="100000" sy="100000" flip="none" algn="tl"/>
          </a:blipFill>
        </p:spPr>
        <p:txBody>
          <a:bodyPr wrap="square" rtlCol="0">
            <a:spAutoFit/>
          </a:bodyPr>
          <a:lstStyle/>
          <a:p>
            <a:r>
              <a:rPr lang="en-US" sz="2800" b="1" dirty="0"/>
              <a:t>Throw a ball – connect! Feel hip lead, trunk rotation, arm follows, etc.</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472016"/>
          </a:xfrm>
        </p:spPr>
        <p:txBody>
          <a:bodyPr>
            <a:normAutofit fontScale="90000"/>
          </a:bodyPr>
          <a:lstStyle/>
          <a:p>
            <a:r>
              <a:rPr lang="en-US" sz="3600" b="1" dirty="0">
                <a:solidFill>
                  <a:schemeClr val="accent2">
                    <a:lumMod val="75000"/>
                  </a:schemeClr>
                </a:solidFill>
              </a:rPr>
              <a:t>Sample Drill Sheet - Breast</a:t>
            </a:r>
          </a:p>
        </p:txBody>
      </p:sp>
      <p:pic>
        <p:nvPicPr>
          <p:cNvPr id="6" name="Content Placeholder 5" descr="Drill.jpg"/>
          <p:cNvPicPr>
            <a:picLocks noGrp="1" noChangeAspect="1"/>
          </p:cNvPicPr>
          <p:nvPr>
            <p:ph idx="1"/>
          </p:nvPr>
        </p:nvPicPr>
        <p:blipFill>
          <a:blip r:embed="rId2" cstate="print"/>
          <a:stretch>
            <a:fillRect/>
          </a:stretch>
        </p:blipFill>
        <p:spPr>
          <a:xfrm>
            <a:off x="152400" y="838200"/>
            <a:ext cx="6705600" cy="8153400"/>
          </a:xfrm>
        </p:spPr>
      </p:pic>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68</a:t>
            </a:fld>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8 &amp; Under Free Drill</a:t>
            </a:r>
          </a:p>
        </p:txBody>
      </p:sp>
      <p:sp>
        <p:nvSpPr>
          <p:cNvPr id="4" name="Footer Placeholder 3"/>
          <p:cNvSpPr>
            <a:spLocks noGrp="1"/>
          </p:cNvSpPr>
          <p:nvPr>
            <p:ph type="ftr" sz="quarter" idx="11"/>
          </p:nvPr>
        </p:nvSpPr>
        <p:spPr/>
        <p:txBody>
          <a:bodyPr/>
          <a:lstStyle/>
          <a:p>
            <a:r>
              <a:rPr lang="en-US"/>
              <a:t>Orinda Aquatics</a:t>
            </a:r>
            <a:endParaRPr lang="en-US"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69</a:t>
            </a:fld>
            <a:endParaRPr lang="en-US" dirty="0"/>
          </a:p>
        </p:txBody>
      </p:sp>
      <p:sp>
        <p:nvSpPr>
          <p:cNvPr id="8" name="TextBox 7"/>
          <p:cNvSpPr txBox="1"/>
          <p:nvPr/>
        </p:nvSpPr>
        <p:spPr>
          <a:xfrm>
            <a:off x="304800" y="4114800"/>
            <a:ext cx="6172200" cy="3785652"/>
          </a:xfrm>
          <a:prstGeom prst="rect">
            <a:avLst/>
          </a:prstGeom>
          <a:noFill/>
        </p:spPr>
        <p:txBody>
          <a:bodyPr wrap="square" rtlCol="0">
            <a:spAutoFit/>
          </a:bodyPr>
          <a:lstStyle/>
          <a:p>
            <a:r>
              <a:rPr lang="en-US" sz="2400" b="1" i="1" dirty="0">
                <a:solidFill>
                  <a:srgbClr val="002060"/>
                </a:solidFill>
              </a:rPr>
              <a:t>It is not the drill…</a:t>
            </a:r>
          </a:p>
          <a:p>
            <a:r>
              <a:rPr lang="en-US" sz="2400" b="1" dirty="0">
                <a:solidFill>
                  <a:srgbClr val="0070C0"/>
                </a:solidFill>
              </a:rPr>
              <a:t>It is the presentation, explanation,  teaching method, and connection to kids (be a pirate – show one eye!)</a:t>
            </a:r>
          </a:p>
          <a:p>
            <a:endParaRPr lang="en-US" sz="2400" b="1" i="1" dirty="0">
              <a:solidFill>
                <a:srgbClr val="002060"/>
              </a:solidFill>
            </a:endParaRPr>
          </a:p>
          <a:p>
            <a:r>
              <a:rPr lang="en-US" sz="2400" b="1" i="1" dirty="0">
                <a:solidFill>
                  <a:srgbClr val="002060"/>
                </a:solidFill>
              </a:rPr>
              <a:t>Components:</a:t>
            </a:r>
          </a:p>
          <a:p>
            <a:r>
              <a:rPr lang="en-US" sz="2400" b="1" dirty="0">
                <a:solidFill>
                  <a:srgbClr val="0070C0"/>
                </a:solidFill>
              </a:rPr>
              <a:t>Extension of lead arm hold board, head position – set/eyes down, quick/low breath, leg drive through breath, relaxed low recovery (ALL critical to senior swimming)</a:t>
            </a:r>
          </a:p>
        </p:txBody>
      </p:sp>
      <p:sp>
        <p:nvSpPr>
          <p:cNvPr id="7" name="Content Placeholder 6"/>
          <p:cNvSpPr>
            <a:spLocks noGrp="1"/>
          </p:cNvSpPr>
          <p:nvPr>
            <p:ph idx="1"/>
          </p:nvPr>
        </p:nvSpPr>
        <p:spPr>
          <a:xfrm>
            <a:off x="304800" y="1752600"/>
            <a:ext cx="6286500" cy="2514597"/>
          </a:xfrm>
        </p:spPr>
        <p:txBody>
          <a:bodyPr>
            <a:normAutofit/>
          </a:bodyPr>
          <a:lstStyle/>
          <a:p>
            <a:pPr>
              <a:buNone/>
            </a:pPr>
            <a:r>
              <a:rPr lang="en-US" b="1" dirty="0">
                <a:solidFill>
                  <a:schemeClr val="accent3">
                    <a:lumMod val="50000"/>
                  </a:schemeClr>
                </a:solidFill>
              </a:rPr>
              <a:t>    </a:t>
            </a:r>
            <a:r>
              <a:rPr lang="en-US" sz="2500" b="1" dirty="0">
                <a:solidFill>
                  <a:schemeClr val="accent3">
                    <a:lumMod val="50000"/>
                  </a:schemeClr>
                </a:solidFill>
              </a:rPr>
              <a:t>(note: video of 8 &amp; under catch-up freestyle with kick board was shown here.  Kick were methodical with stroke – “pocket, shark fin, low breath, fast feet, etc.)</a:t>
            </a:r>
          </a:p>
          <a:p>
            <a:pPr>
              <a:buNone/>
            </a:pPr>
            <a:endParaRPr lang="en-US" sz="2500" b="1" dirty="0">
              <a:solidFill>
                <a:schemeClr val="accent3">
                  <a:lumMod val="5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dirty="0">
                <a:solidFill>
                  <a:schemeClr val="accent2">
                    <a:lumMod val="75000"/>
                  </a:schemeClr>
                </a:solidFill>
                <a:latin typeface="+mn-lt"/>
              </a:rPr>
              <a:t>The results of the search?</a:t>
            </a:r>
            <a:br>
              <a:rPr lang="en-US" sz="4800" b="1" i="1" dirty="0">
                <a:solidFill>
                  <a:schemeClr val="accent2">
                    <a:lumMod val="75000"/>
                  </a:schemeClr>
                </a:solidFill>
                <a:latin typeface="Bookman Old Style" pitchFamily="18" charset="0"/>
              </a:rPr>
            </a:br>
            <a:endParaRPr lang="en-US" sz="2800" b="1" dirty="0">
              <a:solidFill>
                <a:srgbClr val="002060"/>
              </a:solidFill>
              <a:latin typeface="Bookman Old Style" pitchFamily="18" charset="0"/>
            </a:endParaRPr>
          </a:p>
        </p:txBody>
      </p:sp>
      <p:sp>
        <p:nvSpPr>
          <p:cNvPr id="3" name="Content Placeholder 2"/>
          <p:cNvSpPr>
            <a:spLocks noGrp="1"/>
          </p:cNvSpPr>
          <p:nvPr>
            <p:ph idx="1"/>
          </p:nvPr>
        </p:nvSpPr>
        <p:spPr>
          <a:xfrm>
            <a:off x="228600" y="1676400"/>
            <a:ext cx="6324600" cy="6034617"/>
          </a:xfrm>
        </p:spPr>
        <p:txBody>
          <a:bodyPr/>
          <a:lstStyle/>
          <a:p>
            <a:endParaRPr lang="en-US" sz="2000" b="1" dirty="0">
              <a:solidFill>
                <a:srgbClr val="002060"/>
              </a:solidFill>
            </a:endParaRPr>
          </a:p>
          <a:p>
            <a:r>
              <a:rPr lang="en-US" b="1" dirty="0">
                <a:solidFill>
                  <a:srgbClr val="002060"/>
                </a:solidFill>
              </a:rPr>
              <a:t>Swimming technique –  </a:t>
            </a:r>
            <a:r>
              <a:rPr lang="en-US" b="1" dirty="0">
                <a:solidFill>
                  <a:srgbClr val="C00000"/>
                </a:solidFill>
              </a:rPr>
              <a:t>21 Million</a:t>
            </a:r>
          </a:p>
          <a:p>
            <a:r>
              <a:rPr lang="en-US" b="1" i="1" u="sng" dirty="0">
                <a:solidFill>
                  <a:srgbClr val="0070C0"/>
                </a:solidFill>
              </a:rPr>
              <a:t>Best</a:t>
            </a:r>
            <a:r>
              <a:rPr lang="en-US" b="1" dirty="0">
                <a:solidFill>
                  <a:srgbClr val="0070C0"/>
                </a:solidFill>
              </a:rPr>
              <a:t> swimming technique –  only </a:t>
            </a:r>
            <a:r>
              <a:rPr lang="en-US" b="1" dirty="0">
                <a:solidFill>
                  <a:srgbClr val="C00000"/>
                </a:solidFill>
              </a:rPr>
              <a:t>11 Million</a:t>
            </a:r>
          </a:p>
          <a:p>
            <a:endParaRPr lang="en-US" sz="2000" b="1" dirty="0">
              <a:solidFill>
                <a:srgbClr val="002060"/>
              </a:solidFill>
            </a:endParaRPr>
          </a:p>
          <a:p>
            <a:r>
              <a:rPr lang="en-US" b="1" dirty="0">
                <a:solidFill>
                  <a:srgbClr val="002060"/>
                </a:solidFill>
              </a:rPr>
              <a:t>Swimming training – </a:t>
            </a:r>
            <a:r>
              <a:rPr lang="en-US" b="1" dirty="0">
                <a:solidFill>
                  <a:srgbClr val="C00000"/>
                </a:solidFill>
              </a:rPr>
              <a:t>162 million</a:t>
            </a:r>
          </a:p>
          <a:p>
            <a:r>
              <a:rPr lang="en-US" b="1" i="1" u="sng" dirty="0">
                <a:solidFill>
                  <a:srgbClr val="0070C0"/>
                </a:solidFill>
              </a:rPr>
              <a:t>Best</a:t>
            </a:r>
            <a:r>
              <a:rPr lang="en-US" b="1" dirty="0">
                <a:solidFill>
                  <a:srgbClr val="0070C0"/>
                </a:solidFill>
              </a:rPr>
              <a:t> swimming training – only </a:t>
            </a:r>
            <a:r>
              <a:rPr lang="en-US" b="1" dirty="0">
                <a:solidFill>
                  <a:srgbClr val="C00000"/>
                </a:solidFill>
              </a:rPr>
              <a:t>103 million</a:t>
            </a:r>
          </a:p>
          <a:p>
            <a:endParaRPr lang="en-US" b="1" dirty="0">
              <a:solidFill>
                <a:srgbClr val="002060"/>
              </a:solidFill>
            </a:endParaRPr>
          </a:p>
        </p:txBody>
      </p:sp>
      <p:pic>
        <p:nvPicPr>
          <p:cNvPr id="17410" name="Picture 2" descr="C:\Users\Owner\AppData\Local\Microsoft\Windows\Temporary Internet Files\Content.IE5\IJU9FQFJ\MP900406821[1].jpg"/>
          <p:cNvPicPr>
            <a:picLocks noChangeAspect="1" noChangeArrowheads="1"/>
          </p:cNvPicPr>
          <p:nvPr/>
        </p:nvPicPr>
        <p:blipFill>
          <a:blip r:embed="rId2" cstate="print"/>
          <a:srcRect/>
          <a:stretch>
            <a:fillRect/>
          </a:stretch>
        </p:blipFill>
        <p:spPr bwMode="auto">
          <a:xfrm>
            <a:off x="2514600" y="5562600"/>
            <a:ext cx="1752600" cy="1810192"/>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7</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
        <p:nvSpPr>
          <p:cNvPr id="7" name="TextBox 6"/>
          <p:cNvSpPr txBox="1"/>
          <p:nvPr/>
        </p:nvSpPr>
        <p:spPr>
          <a:xfrm>
            <a:off x="457200" y="7772400"/>
            <a:ext cx="6019800" cy="400110"/>
          </a:xfrm>
          <a:prstGeom prst="rect">
            <a:avLst/>
          </a:prstGeom>
          <a:noFill/>
        </p:spPr>
        <p:txBody>
          <a:bodyPr wrap="square" rtlCol="0">
            <a:spAutoFit/>
          </a:bodyPr>
          <a:lstStyle/>
          <a:p>
            <a:r>
              <a:rPr lang="en-US" sz="2000" b="1" dirty="0">
                <a:solidFill>
                  <a:srgbClr val="002060"/>
                </a:solidFill>
              </a:rPr>
              <a:t>So the search is over.  You have everything you need!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29216"/>
          </a:xfrm>
        </p:spPr>
        <p:txBody>
          <a:bodyPr>
            <a:normAutofit/>
          </a:bodyPr>
          <a:lstStyle/>
          <a:p>
            <a:r>
              <a:rPr lang="en-US" b="1" dirty="0">
                <a:solidFill>
                  <a:schemeClr val="accent2">
                    <a:lumMod val="75000"/>
                  </a:schemeClr>
                </a:solidFill>
                <a:latin typeface="+mn-lt"/>
              </a:rPr>
              <a:t>Training Technique</a:t>
            </a:r>
          </a:p>
        </p:txBody>
      </p:sp>
      <p:sp>
        <p:nvSpPr>
          <p:cNvPr id="3" name="Content Placeholder 2"/>
          <p:cNvSpPr>
            <a:spLocks noGrp="1"/>
          </p:cNvSpPr>
          <p:nvPr>
            <p:ph idx="1"/>
          </p:nvPr>
        </p:nvSpPr>
        <p:spPr>
          <a:xfrm>
            <a:off x="304800" y="1600200"/>
            <a:ext cx="6172200" cy="6858000"/>
          </a:xfrm>
        </p:spPr>
        <p:txBody>
          <a:bodyPr>
            <a:normAutofit fontScale="85000" lnSpcReduction="10000"/>
          </a:bodyPr>
          <a:lstStyle/>
          <a:p>
            <a:r>
              <a:rPr lang="en-US" b="1" dirty="0">
                <a:solidFill>
                  <a:srgbClr val="002060"/>
                </a:solidFill>
              </a:rPr>
              <a:t>Drill execution</a:t>
            </a:r>
          </a:p>
          <a:p>
            <a:pPr lvl="1"/>
            <a:r>
              <a:rPr lang="en-US" b="1" dirty="0">
                <a:solidFill>
                  <a:srgbClr val="002060"/>
                </a:solidFill>
              </a:rPr>
              <a:t>Repeat drill if done incorrectly</a:t>
            </a:r>
          </a:p>
          <a:p>
            <a:pPr lvl="1"/>
            <a:r>
              <a:rPr lang="en-US" b="1" dirty="0">
                <a:solidFill>
                  <a:srgbClr val="0070C0"/>
                </a:solidFill>
              </a:rPr>
              <a:t>Watch each swimmer each lap</a:t>
            </a:r>
          </a:p>
          <a:p>
            <a:pPr lvl="2"/>
            <a:r>
              <a:rPr lang="en-US" b="1" dirty="0">
                <a:solidFill>
                  <a:schemeClr val="accent2">
                    <a:lumMod val="75000"/>
                  </a:schemeClr>
                </a:solidFill>
              </a:rPr>
              <a:t>Take snapshot in 2 strokes</a:t>
            </a:r>
          </a:p>
          <a:p>
            <a:pPr lvl="1"/>
            <a:r>
              <a:rPr lang="en-US" b="1" dirty="0">
                <a:solidFill>
                  <a:srgbClr val="002060"/>
                </a:solidFill>
              </a:rPr>
              <a:t>One comment each lap, each kid</a:t>
            </a:r>
          </a:p>
          <a:p>
            <a:pPr lvl="1"/>
            <a:r>
              <a:rPr lang="en-US" b="1" dirty="0">
                <a:solidFill>
                  <a:srgbClr val="002060"/>
                </a:solidFill>
              </a:rPr>
              <a:t>Be as aggressive as training or dry land</a:t>
            </a:r>
          </a:p>
          <a:p>
            <a:r>
              <a:rPr lang="en-US" b="1" dirty="0">
                <a:solidFill>
                  <a:srgbClr val="002060"/>
                </a:solidFill>
              </a:rPr>
              <a:t>Variables</a:t>
            </a:r>
          </a:p>
          <a:p>
            <a:pPr lvl="1"/>
            <a:r>
              <a:rPr lang="en-US" b="1" dirty="0">
                <a:solidFill>
                  <a:srgbClr val="0070C0"/>
                </a:solidFill>
              </a:rPr>
              <a:t>Stroke counts</a:t>
            </a:r>
          </a:p>
          <a:p>
            <a:pPr lvl="1"/>
            <a:r>
              <a:rPr lang="en-US" b="1" dirty="0">
                <a:solidFill>
                  <a:srgbClr val="0070C0"/>
                </a:solidFill>
              </a:rPr>
              <a:t>Stroke rates</a:t>
            </a:r>
          </a:p>
          <a:p>
            <a:pPr lvl="1"/>
            <a:r>
              <a:rPr lang="en-US" b="1" dirty="0">
                <a:solidFill>
                  <a:srgbClr val="0070C0"/>
                </a:solidFill>
              </a:rPr>
              <a:t>Intervals</a:t>
            </a:r>
          </a:p>
          <a:p>
            <a:pPr lvl="1"/>
            <a:r>
              <a:rPr lang="en-US" b="1" dirty="0">
                <a:solidFill>
                  <a:srgbClr val="0070C0"/>
                </a:solidFill>
              </a:rPr>
              <a:t>Breathing patterns</a:t>
            </a:r>
          </a:p>
          <a:p>
            <a:pPr lvl="1"/>
            <a:r>
              <a:rPr lang="en-US" b="1" dirty="0">
                <a:solidFill>
                  <a:srgbClr val="0070C0"/>
                </a:solidFill>
              </a:rPr>
              <a:t>Distance  under water (kicks, etc.)</a:t>
            </a:r>
          </a:p>
          <a:p>
            <a:pPr lvl="1"/>
            <a:r>
              <a:rPr lang="en-US" b="1" dirty="0">
                <a:solidFill>
                  <a:srgbClr val="0070C0"/>
                </a:solidFill>
              </a:rPr>
              <a:t>Equipment</a:t>
            </a:r>
          </a:p>
          <a:p>
            <a:pPr lvl="1"/>
            <a:r>
              <a:rPr lang="en-US" b="1" dirty="0">
                <a:solidFill>
                  <a:srgbClr val="0070C0"/>
                </a:solidFill>
              </a:rPr>
              <a:t>Leg drive</a:t>
            </a:r>
          </a:p>
          <a:p>
            <a:pPr lvl="1"/>
            <a:r>
              <a:rPr lang="en-US" b="1" dirty="0">
                <a:solidFill>
                  <a:srgbClr val="0070C0"/>
                </a:solidFill>
              </a:rPr>
              <a:t>Black lines</a:t>
            </a:r>
          </a:p>
          <a:p>
            <a:pPr lvl="2"/>
            <a:r>
              <a:rPr lang="en-US" b="1" dirty="0">
                <a:solidFill>
                  <a:srgbClr val="002060"/>
                </a:solidFill>
              </a:rPr>
              <a:t>Stroke count (one per crossing lane)</a:t>
            </a:r>
          </a:p>
          <a:p>
            <a:pPr lvl="2"/>
            <a:r>
              <a:rPr lang="en-US" b="1" dirty="0">
                <a:solidFill>
                  <a:srgbClr val="002060"/>
                </a:solidFill>
              </a:rPr>
              <a:t>Stroke pull (outline black line below you)</a:t>
            </a:r>
          </a:p>
        </p:txBody>
      </p:sp>
      <p:sp>
        <p:nvSpPr>
          <p:cNvPr id="6" name="Slide Number Placeholder 5"/>
          <p:cNvSpPr>
            <a:spLocks noGrp="1"/>
          </p:cNvSpPr>
          <p:nvPr>
            <p:ph type="sldNum" sz="quarter" idx="12"/>
          </p:nvPr>
        </p:nvSpPr>
        <p:spPr/>
        <p:txBody>
          <a:bodyPr/>
          <a:lstStyle/>
          <a:p>
            <a:fld id="{0AC4F74F-622A-4FC0-843B-D3A315D45B90}" type="slidenum">
              <a:rPr lang="en-US" smtClean="0"/>
              <a:pPr/>
              <a:t>70</a:t>
            </a:fld>
            <a:endParaRPr lang="en-US" dirty="0"/>
          </a:p>
        </p:txBody>
      </p:sp>
      <p:sp>
        <p:nvSpPr>
          <p:cNvPr id="7" name="Footer Placeholder 6"/>
          <p:cNvSpPr>
            <a:spLocks noGrp="1"/>
          </p:cNvSpPr>
          <p:nvPr>
            <p:ph type="ftr" sz="quarter" idx="11"/>
          </p:nvPr>
        </p:nvSpPr>
        <p:spPr/>
        <p:txBody>
          <a:bodyPr/>
          <a:lstStyle/>
          <a:p>
            <a:r>
              <a:rPr lang="en-US" dirty="0"/>
              <a:t>Orinda Aquatics</a:t>
            </a:r>
          </a:p>
        </p:txBody>
      </p:sp>
      <p:pic>
        <p:nvPicPr>
          <p:cNvPr id="8" name="Picture 7"/>
          <p:cNvPicPr/>
          <p:nvPr/>
        </p:nvPicPr>
        <p:blipFill>
          <a:blip r:embed="rId2" cstate="print"/>
          <a:srcRect/>
          <a:stretch>
            <a:fillRect/>
          </a:stretch>
        </p:blipFill>
        <p:spPr bwMode="auto">
          <a:xfrm>
            <a:off x="4114800" y="4114800"/>
            <a:ext cx="1905000" cy="1905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310216"/>
          </a:xfrm>
        </p:spPr>
        <p:txBody>
          <a:bodyPr>
            <a:normAutofit/>
          </a:bodyPr>
          <a:lstStyle/>
          <a:p>
            <a:r>
              <a:rPr lang="en-US" b="1" dirty="0">
                <a:solidFill>
                  <a:schemeClr val="accent2">
                    <a:lumMod val="75000"/>
                  </a:schemeClr>
                </a:solidFill>
                <a:latin typeface="+mn-lt"/>
              </a:rPr>
              <a:t>Stroke Error Analysis</a:t>
            </a:r>
          </a:p>
        </p:txBody>
      </p:sp>
      <p:sp>
        <p:nvSpPr>
          <p:cNvPr id="3" name="Content Placeholder 2"/>
          <p:cNvSpPr>
            <a:spLocks noGrp="1"/>
          </p:cNvSpPr>
          <p:nvPr>
            <p:ph idx="1"/>
          </p:nvPr>
        </p:nvSpPr>
        <p:spPr>
          <a:xfrm>
            <a:off x="304800" y="1600200"/>
            <a:ext cx="6172200" cy="6034617"/>
          </a:xfrm>
        </p:spPr>
        <p:txBody>
          <a:bodyPr/>
          <a:lstStyle/>
          <a:p>
            <a:r>
              <a:rPr lang="en-US" b="1" u="sng" dirty="0">
                <a:solidFill>
                  <a:srgbClr val="002060"/>
                </a:solidFill>
              </a:rPr>
              <a:t>Find the problem and NOT the symptom (follow the trail)</a:t>
            </a:r>
          </a:p>
          <a:p>
            <a:r>
              <a:rPr lang="en-US" b="1" dirty="0">
                <a:solidFill>
                  <a:srgbClr val="0070C0"/>
                </a:solidFill>
              </a:rPr>
              <a:t>Make sure swimmer knows the problem </a:t>
            </a:r>
            <a:r>
              <a:rPr lang="en-US" b="1" i="1" u="sng" dirty="0">
                <a:solidFill>
                  <a:srgbClr val="0070C0"/>
                </a:solidFill>
              </a:rPr>
              <a:t>and</a:t>
            </a:r>
            <a:r>
              <a:rPr lang="en-US" b="1" dirty="0">
                <a:solidFill>
                  <a:srgbClr val="0070C0"/>
                </a:solidFill>
              </a:rPr>
              <a:t> the cause</a:t>
            </a:r>
          </a:p>
          <a:p>
            <a:r>
              <a:rPr lang="en-US" b="1" dirty="0">
                <a:solidFill>
                  <a:srgbClr val="002060"/>
                </a:solidFill>
              </a:rPr>
              <a:t>Give drills, queues, triggers to solve</a:t>
            </a:r>
          </a:p>
          <a:p>
            <a:r>
              <a:rPr lang="en-US" b="1" dirty="0">
                <a:solidFill>
                  <a:srgbClr val="0070C0"/>
                </a:solidFill>
              </a:rPr>
              <a:t>Video swimmer</a:t>
            </a:r>
          </a:p>
          <a:p>
            <a:r>
              <a:rPr lang="en-US" b="1" dirty="0">
                <a:solidFill>
                  <a:srgbClr val="002060"/>
                </a:solidFill>
              </a:rPr>
              <a:t>Have a sense of</a:t>
            </a:r>
          </a:p>
          <a:p>
            <a:pPr>
              <a:buNone/>
            </a:pPr>
            <a:r>
              <a:rPr lang="en-US" b="1" dirty="0">
                <a:solidFill>
                  <a:srgbClr val="002060"/>
                </a:solidFill>
              </a:rPr>
              <a:t>    urgency to fix</a:t>
            </a:r>
          </a:p>
        </p:txBody>
      </p:sp>
      <p:sp>
        <p:nvSpPr>
          <p:cNvPr id="4" name="Slide Number Placeholder 3"/>
          <p:cNvSpPr>
            <a:spLocks noGrp="1"/>
          </p:cNvSpPr>
          <p:nvPr>
            <p:ph type="sldNum" sz="quarter" idx="12"/>
          </p:nvPr>
        </p:nvSpPr>
        <p:spPr/>
        <p:txBody>
          <a:bodyPr/>
          <a:lstStyle/>
          <a:p>
            <a:fld id="{0AC4F74F-622A-4FC0-843B-D3A315D45B90}" type="slidenum">
              <a:rPr lang="en-US" smtClean="0"/>
              <a:pPr/>
              <a:t>71</a:t>
            </a:fld>
            <a:endParaRPr lang="en-US" dirty="0"/>
          </a:p>
        </p:txBody>
      </p:sp>
      <p:sp>
        <p:nvSpPr>
          <p:cNvPr id="5" name="Footer Placeholder 4"/>
          <p:cNvSpPr>
            <a:spLocks noGrp="1"/>
          </p:cNvSpPr>
          <p:nvPr>
            <p:ph type="ftr" sz="quarter" idx="11"/>
          </p:nvPr>
        </p:nvSpPr>
        <p:spPr/>
        <p:txBody>
          <a:bodyPr/>
          <a:lstStyle/>
          <a:p>
            <a:r>
              <a:rPr lang="en-US" dirty="0"/>
              <a:t>Orinda Aquatics</a:t>
            </a:r>
          </a:p>
        </p:txBody>
      </p:sp>
      <p:pic>
        <p:nvPicPr>
          <p:cNvPr id="6" name="Picture 5" descr="IMG_2444.jpg"/>
          <p:cNvPicPr>
            <a:picLocks noChangeAspect="1"/>
          </p:cNvPicPr>
          <p:nvPr/>
        </p:nvPicPr>
        <p:blipFill>
          <a:blip r:embed="rId2" cstate="print"/>
          <a:stretch>
            <a:fillRect/>
          </a:stretch>
        </p:blipFill>
        <p:spPr>
          <a:xfrm>
            <a:off x="3505200" y="4495800"/>
            <a:ext cx="2743200" cy="3655372"/>
          </a:xfrm>
          <a:prstGeom prst="rect">
            <a:avLst/>
          </a:prstGeom>
          <a:ln>
            <a:noFill/>
          </a:ln>
          <a:effectLst>
            <a:softEdge rad="112500"/>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05416"/>
          </a:xfrm>
        </p:spPr>
        <p:txBody>
          <a:bodyPr>
            <a:normAutofit/>
          </a:bodyPr>
          <a:lstStyle/>
          <a:p>
            <a:r>
              <a:rPr lang="en-US" b="1" dirty="0">
                <a:solidFill>
                  <a:schemeClr val="accent2">
                    <a:lumMod val="75000"/>
                  </a:schemeClr>
                </a:solidFill>
                <a:latin typeface="+mn-lt"/>
              </a:rPr>
              <a:t>Error Example - Free</a:t>
            </a:r>
          </a:p>
        </p:txBody>
      </p:sp>
      <p:sp>
        <p:nvSpPr>
          <p:cNvPr id="3" name="Content Placeholder 2"/>
          <p:cNvSpPr>
            <a:spLocks noGrp="1"/>
          </p:cNvSpPr>
          <p:nvPr>
            <p:ph idx="1"/>
          </p:nvPr>
        </p:nvSpPr>
        <p:spPr>
          <a:xfrm>
            <a:off x="381000" y="1524000"/>
            <a:ext cx="6324600" cy="6934200"/>
          </a:xfrm>
        </p:spPr>
        <p:txBody>
          <a:bodyPr>
            <a:normAutofit fontScale="77500" lnSpcReduction="20000"/>
          </a:bodyPr>
          <a:lstStyle/>
          <a:p>
            <a:pPr>
              <a:buNone/>
            </a:pPr>
            <a:r>
              <a:rPr lang="en-US" sz="4200" b="1" i="1" dirty="0">
                <a:solidFill>
                  <a:srgbClr val="0070C0"/>
                </a:solidFill>
              </a:rPr>
              <a:t>Problem: arm crosses under body causing:</a:t>
            </a:r>
          </a:p>
          <a:p>
            <a:endParaRPr lang="en-US" b="1" dirty="0">
              <a:solidFill>
                <a:srgbClr val="002060"/>
              </a:solidFill>
            </a:endParaRPr>
          </a:p>
          <a:p>
            <a:r>
              <a:rPr lang="en-US" b="1" dirty="0">
                <a:solidFill>
                  <a:srgbClr val="002060"/>
                </a:solidFill>
              </a:rPr>
              <a:t>Weak pull – dropped elbow</a:t>
            </a:r>
          </a:p>
          <a:p>
            <a:r>
              <a:rPr lang="en-US" b="1" dirty="0">
                <a:solidFill>
                  <a:srgbClr val="002060"/>
                </a:solidFill>
              </a:rPr>
              <a:t>Late/high breath </a:t>
            </a:r>
          </a:p>
          <a:p>
            <a:r>
              <a:rPr lang="en-US" b="1" dirty="0">
                <a:solidFill>
                  <a:srgbClr val="002060"/>
                </a:solidFill>
              </a:rPr>
              <a:t>Hips push out</a:t>
            </a:r>
          </a:p>
          <a:p>
            <a:r>
              <a:rPr lang="en-US" b="1" dirty="0">
                <a:solidFill>
                  <a:srgbClr val="002060"/>
                </a:solidFill>
              </a:rPr>
              <a:t>Feet cross</a:t>
            </a:r>
          </a:p>
          <a:p>
            <a:r>
              <a:rPr lang="en-US" b="1" dirty="0">
                <a:solidFill>
                  <a:srgbClr val="002060"/>
                </a:solidFill>
              </a:rPr>
              <a:t>Early exit - hand leads  (low elbow)</a:t>
            </a:r>
          </a:p>
          <a:p>
            <a:r>
              <a:rPr lang="en-US" b="1" dirty="0">
                <a:solidFill>
                  <a:srgbClr val="002060"/>
                </a:solidFill>
              </a:rPr>
              <a:t>Risk of injury</a:t>
            </a:r>
          </a:p>
          <a:p>
            <a:endParaRPr lang="en-US" b="1" dirty="0">
              <a:solidFill>
                <a:srgbClr val="002060"/>
              </a:solidFill>
            </a:endParaRPr>
          </a:p>
          <a:p>
            <a:endParaRPr lang="en-US" b="1" dirty="0">
              <a:solidFill>
                <a:srgbClr val="002060"/>
              </a:solidFill>
            </a:endParaRPr>
          </a:p>
          <a:p>
            <a:endParaRPr lang="en-US" b="1" dirty="0">
              <a:solidFill>
                <a:srgbClr val="002060"/>
              </a:solidFill>
            </a:endParaRPr>
          </a:p>
          <a:p>
            <a:endParaRPr lang="en-US" b="1" dirty="0">
              <a:solidFill>
                <a:srgbClr val="002060"/>
              </a:solidFill>
            </a:endParaRPr>
          </a:p>
          <a:p>
            <a:endParaRPr lang="en-US" b="1" dirty="0">
              <a:solidFill>
                <a:srgbClr val="002060"/>
              </a:solidFill>
            </a:endParaRPr>
          </a:p>
          <a:p>
            <a:endParaRPr lang="en-US" b="1" dirty="0">
              <a:solidFill>
                <a:srgbClr val="002060"/>
              </a:solidFill>
            </a:endParaRPr>
          </a:p>
          <a:p>
            <a:pPr>
              <a:buNone/>
            </a:pPr>
            <a:r>
              <a:rPr lang="en-US" sz="4100" b="1" dirty="0">
                <a:solidFill>
                  <a:schemeClr val="accent2">
                    <a:lumMod val="75000"/>
                  </a:schemeClr>
                </a:solidFill>
              </a:rPr>
              <a:t>Poor coach response: </a:t>
            </a:r>
          </a:p>
          <a:p>
            <a:pPr>
              <a:buNone/>
            </a:pPr>
            <a:r>
              <a:rPr lang="en-US" sz="4100" b="1" i="1" dirty="0">
                <a:solidFill>
                  <a:schemeClr val="accent3">
                    <a:lumMod val="50000"/>
                  </a:schemeClr>
                </a:solidFill>
              </a:rPr>
              <a:t>“try not to let your feet cross.”</a:t>
            </a:r>
          </a:p>
          <a:p>
            <a:endParaRPr lang="en-US" b="1" dirty="0">
              <a:solidFill>
                <a:srgbClr val="002060"/>
              </a:solidFill>
            </a:endParaRPr>
          </a:p>
        </p:txBody>
      </p:sp>
      <p:pic>
        <p:nvPicPr>
          <p:cNvPr id="5" name="Picture 4" descr="DSC02143.JPG"/>
          <p:cNvPicPr>
            <a:picLocks noChangeAspect="1"/>
          </p:cNvPicPr>
          <p:nvPr/>
        </p:nvPicPr>
        <p:blipFill>
          <a:blip r:embed="rId2" cstate="print"/>
          <a:stretch>
            <a:fillRect/>
          </a:stretch>
        </p:blipFill>
        <p:spPr>
          <a:xfrm>
            <a:off x="2667000" y="4495800"/>
            <a:ext cx="3559260" cy="23622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0AC4F74F-622A-4FC0-843B-D3A315D45B90}" type="slidenum">
              <a:rPr lang="en-US" smtClean="0"/>
              <a:pPr/>
              <a:t>72</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157816"/>
          </a:xfrm>
        </p:spPr>
        <p:txBody>
          <a:bodyPr/>
          <a:lstStyle/>
          <a:p>
            <a:r>
              <a:rPr lang="en-US" b="1" dirty="0">
                <a:solidFill>
                  <a:schemeClr val="accent2">
                    <a:lumMod val="75000"/>
                  </a:schemeClr>
                </a:solidFill>
                <a:latin typeface="+mn-lt"/>
              </a:rPr>
              <a:t>Fixing the problem</a:t>
            </a:r>
          </a:p>
        </p:txBody>
      </p:sp>
      <p:sp>
        <p:nvSpPr>
          <p:cNvPr id="3" name="Content Placeholder 2"/>
          <p:cNvSpPr>
            <a:spLocks noGrp="1"/>
          </p:cNvSpPr>
          <p:nvPr>
            <p:ph idx="1"/>
          </p:nvPr>
        </p:nvSpPr>
        <p:spPr>
          <a:xfrm>
            <a:off x="533400" y="1600200"/>
            <a:ext cx="5943600" cy="6034617"/>
          </a:xfrm>
        </p:spPr>
        <p:txBody>
          <a:bodyPr>
            <a:normAutofit fontScale="77500" lnSpcReduction="20000"/>
          </a:bodyPr>
          <a:lstStyle/>
          <a:p>
            <a:r>
              <a:rPr lang="en-US" b="1" dirty="0">
                <a:solidFill>
                  <a:srgbClr val="002060"/>
                </a:solidFill>
              </a:rPr>
              <a:t>Drills</a:t>
            </a:r>
          </a:p>
          <a:p>
            <a:pPr lvl="1"/>
            <a:r>
              <a:rPr lang="en-US" b="1" dirty="0">
                <a:solidFill>
                  <a:srgbClr val="0070C0"/>
                </a:solidFill>
              </a:rPr>
              <a:t>Catch up/stroke isolation (hands 11 &amp; 1)</a:t>
            </a:r>
          </a:p>
          <a:p>
            <a:pPr lvl="1"/>
            <a:r>
              <a:rPr lang="en-US" b="1" dirty="0">
                <a:solidFill>
                  <a:srgbClr val="0070C0"/>
                </a:solidFill>
              </a:rPr>
              <a:t>10 count/lift-switch</a:t>
            </a:r>
          </a:p>
          <a:p>
            <a:pPr lvl="1"/>
            <a:r>
              <a:rPr lang="en-US" b="1" dirty="0">
                <a:solidFill>
                  <a:srgbClr val="0070C0"/>
                </a:solidFill>
              </a:rPr>
              <a:t>Transfer tennis ball /stick– hold/transfer</a:t>
            </a:r>
          </a:p>
          <a:p>
            <a:r>
              <a:rPr lang="en-US" b="1" dirty="0">
                <a:solidFill>
                  <a:srgbClr val="002060"/>
                </a:solidFill>
              </a:rPr>
              <a:t>Snorkel</a:t>
            </a:r>
          </a:p>
          <a:p>
            <a:r>
              <a:rPr lang="en-US" b="1" dirty="0">
                <a:solidFill>
                  <a:srgbClr val="002060"/>
                </a:solidFill>
              </a:rPr>
              <a:t>Paddles</a:t>
            </a:r>
          </a:p>
          <a:p>
            <a:r>
              <a:rPr lang="en-US" b="1" dirty="0">
                <a:solidFill>
                  <a:srgbClr val="002060"/>
                </a:solidFill>
              </a:rPr>
              <a:t>Fins to carry speed</a:t>
            </a:r>
          </a:p>
          <a:p>
            <a:r>
              <a:rPr lang="en-US" b="1" dirty="0">
                <a:solidFill>
                  <a:srgbClr val="002060"/>
                </a:solidFill>
              </a:rPr>
              <a:t>Alternate breath</a:t>
            </a:r>
          </a:p>
          <a:p>
            <a:pPr lvl="1"/>
            <a:r>
              <a:rPr lang="en-US" b="1" dirty="0">
                <a:solidFill>
                  <a:srgbClr val="0070C0"/>
                </a:solidFill>
              </a:rPr>
              <a:t>Look for pulling hand</a:t>
            </a:r>
          </a:p>
          <a:p>
            <a:r>
              <a:rPr lang="en-US" b="1" dirty="0">
                <a:solidFill>
                  <a:srgbClr val="002060"/>
                </a:solidFill>
              </a:rPr>
              <a:t>Cues</a:t>
            </a:r>
          </a:p>
          <a:p>
            <a:pPr lvl="1"/>
            <a:r>
              <a:rPr lang="en-US" b="1" dirty="0">
                <a:solidFill>
                  <a:srgbClr val="0070C0"/>
                </a:solidFill>
              </a:rPr>
              <a:t>Black line</a:t>
            </a:r>
          </a:p>
          <a:p>
            <a:pPr lvl="1"/>
            <a:r>
              <a:rPr lang="en-US" b="1" dirty="0">
                <a:solidFill>
                  <a:srgbClr val="0070C0"/>
                </a:solidFill>
              </a:rPr>
              <a:t>Pull over barrel (high elbow)</a:t>
            </a:r>
          </a:p>
          <a:p>
            <a:pPr lvl="1"/>
            <a:r>
              <a:rPr lang="en-US" b="1" dirty="0">
                <a:solidFill>
                  <a:srgbClr val="0070C0"/>
                </a:solidFill>
              </a:rPr>
              <a:t>Stroke count</a:t>
            </a:r>
          </a:p>
          <a:p>
            <a:r>
              <a:rPr lang="en-US" b="1" dirty="0">
                <a:solidFill>
                  <a:srgbClr val="002060"/>
                </a:solidFill>
              </a:rPr>
              <a:t>Video</a:t>
            </a:r>
          </a:p>
          <a:p>
            <a:r>
              <a:rPr lang="en-US" b="1" dirty="0">
                <a:solidFill>
                  <a:srgbClr val="002060"/>
                </a:solidFill>
              </a:rPr>
              <a:t>Give stroke count</a:t>
            </a:r>
          </a:p>
          <a:p>
            <a:r>
              <a:rPr lang="en-US" b="1" dirty="0">
                <a:solidFill>
                  <a:srgbClr val="002060"/>
                </a:solidFill>
              </a:rPr>
              <a:t>Partner watch</a:t>
            </a:r>
          </a:p>
          <a:p>
            <a:pPr>
              <a:buNone/>
            </a:pPr>
            <a:endParaRPr lang="en-US" dirty="0"/>
          </a:p>
        </p:txBody>
      </p:sp>
      <p:pic>
        <p:nvPicPr>
          <p:cNvPr id="25602" name="Picture 2" descr="C:\Users\Owner\AppData\Local\Microsoft\Windows\Temporary Internet Files\Content.IE5\244A91JR\MC900438012[1].wmf"/>
          <p:cNvPicPr>
            <a:picLocks noChangeAspect="1" noChangeArrowheads="1"/>
          </p:cNvPicPr>
          <p:nvPr/>
        </p:nvPicPr>
        <p:blipFill>
          <a:blip r:embed="rId2" cstate="print"/>
          <a:srcRect/>
          <a:stretch>
            <a:fillRect/>
          </a:stretch>
        </p:blipFill>
        <p:spPr bwMode="auto">
          <a:xfrm>
            <a:off x="4114800" y="3657600"/>
            <a:ext cx="2059495" cy="1981200"/>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73</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6172200" cy="685800"/>
          </a:xfrm>
        </p:spPr>
        <p:txBody>
          <a:bodyPr>
            <a:normAutofit fontScale="90000"/>
          </a:bodyPr>
          <a:lstStyle/>
          <a:p>
            <a:r>
              <a:rPr lang="en-US" b="1" dirty="0">
                <a:solidFill>
                  <a:schemeClr val="accent2">
                    <a:lumMod val="75000"/>
                  </a:schemeClr>
                </a:solidFill>
              </a:rPr>
              <a:t>Error Example - Fly</a:t>
            </a:r>
          </a:p>
        </p:txBody>
      </p:sp>
      <p:sp>
        <p:nvSpPr>
          <p:cNvPr id="3" name="Content Placeholder 2"/>
          <p:cNvSpPr>
            <a:spLocks noGrp="1"/>
          </p:cNvSpPr>
          <p:nvPr>
            <p:ph idx="1"/>
          </p:nvPr>
        </p:nvSpPr>
        <p:spPr>
          <a:xfrm>
            <a:off x="228600" y="1371600"/>
            <a:ext cx="6324600" cy="6034617"/>
          </a:xfrm>
        </p:spPr>
        <p:txBody>
          <a:bodyPr>
            <a:normAutofit fontScale="92500" lnSpcReduction="20000"/>
          </a:bodyPr>
          <a:lstStyle/>
          <a:p>
            <a:r>
              <a:rPr lang="en-US" b="1" dirty="0">
                <a:solidFill>
                  <a:srgbClr val="002060"/>
                </a:solidFill>
              </a:rPr>
              <a:t>Problem: Head dips in fly with “double hips”</a:t>
            </a:r>
          </a:p>
          <a:p>
            <a:endParaRPr lang="en-US" sz="1000" b="1" dirty="0">
              <a:solidFill>
                <a:srgbClr val="002060"/>
              </a:solidFill>
            </a:endParaRPr>
          </a:p>
          <a:p>
            <a:r>
              <a:rPr lang="en-US" b="1" dirty="0">
                <a:solidFill>
                  <a:srgbClr val="0070C0"/>
                </a:solidFill>
              </a:rPr>
              <a:t>Coach: “Don’t bounce so much”</a:t>
            </a:r>
          </a:p>
          <a:p>
            <a:endParaRPr lang="en-US" sz="900" b="1" dirty="0">
              <a:solidFill>
                <a:srgbClr val="002060"/>
              </a:solidFill>
            </a:endParaRPr>
          </a:p>
          <a:p>
            <a:r>
              <a:rPr lang="en-US" b="1" dirty="0">
                <a:solidFill>
                  <a:srgbClr val="002060"/>
                </a:solidFill>
              </a:rPr>
              <a:t>Evaluation:</a:t>
            </a:r>
          </a:p>
          <a:p>
            <a:pPr lvl="1"/>
            <a:r>
              <a:rPr lang="en-US" b="1" dirty="0">
                <a:solidFill>
                  <a:srgbClr val="002060"/>
                </a:solidFill>
              </a:rPr>
              <a:t>Hands are slipping through ahead of down-kick, causing the kick to push the head down and the hips up (a second time)</a:t>
            </a:r>
          </a:p>
          <a:p>
            <a:endParaRPr lang="en-US" sz="900" b="1" dirty="0">
              <a:solidFill>
                <a:srgbClr val="002060"/>
              </a:solidFill>
            </a:endParaRPr>
          </a:p>
          <a:p>
            <a:r>
              <a:rPr lang="en-US" b="1" dirty="0">
                <a:solidFill>
                  <a:srgbClr val="002060"/>
                </a:solidFill>
              </a:rPr>
              <a:t>Correction:</a:t>
            </a:r>
          </a:p>
          <a:p>
            <a:pPr lvl="1"/>
            <a:r>
              <a:rPr lang="en-US" b="1" dirty="0">
                <a:solidFill>
                  <a:srgbClr val="0070C0"/>
                </a:solidFill>
              </a:rPr>
              <a:t>Set hand in front (don’t hurry entry)</a:t>
            </a:r>
          </a:p>
          <a:p>
            <a:pPr lvl="1"/>
            <a:r>
              <a:rPr lang="en-US" b="1" dirty="0">
                <a:solidFill>
                  <a:srgbClr val="0070C0"/>
                </a:solidFill>
              </a:rPr>
              <a:t>Hold one count</a:t>
            </a:r>
          </a:p>
          <a:p>
            <a:pPr lvl="1"/>
            <a:r>
              <a:rPr lang="en-US" b="1" dirty="0">
                <a:solidFill>
                  <a:srgbClr val="0070C0"/>
                </a:solidFill>
              </a:rPr>
              <a:t>Wear paddles for more water/resistance</a:t>
            </a:r>
          </a:p>
          <a:p>
            <a:pPr lvl="1"/>
            <a:r>
              <a:rPr lang="en-US" b="1" dirty="0">
                <a:solidFill>
                  <a:srgbClr val="0070C0"/>
                </a:solidFill>
              </a:rPr>
              <a:t>Push head forward  </a:t>
            </a:r>
          </a:p>
          <a:p>
            <a:endParaRPr lang="en-US" b="1" dirty="0">
              <a:solidFill>
                <a:srgbClr val="002060"/>
              </a:solidFill>
            </a:endParaRPr>
          </a:p>
        </p:txBody>
      </p:sp>
      <p:pic>
        <p:nvPicPr>
          <p:cNvPr id="4" name="Picture 3" descr="DSC02757.JPG"/>
          <p:cNvPicPr>
            <a:picLocks noChangeAspect="1"/>
          </p:cNvPicPr>
          <p:nvPr/>
        </p:nvPicPr>
        <p:blipFill>
          <a:blip r:embed="rId2" cstate="print"/>
          <a:stretch>
            <a:fillRect/>
          </a:stretch>
        </p:blipFill>
        <p:spPr>
          <a:xfrm>
            <a:off x="4038600" y="6422421"/>
            <a:ext cx="2461138" cy="2111979"/>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74</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6172200" cy="685800"/>
          </a:xfrm>
        </p:spPr>
        <p:txBody>
          <a:bodyPr>
            <a:normAutofit fontScale="90000"/>
          </a:bodyPr>
          <a:lstStyle/>
          <a:p>
            <a:r>
              <a:rPr lang="en-US" b="1" dirty="0">
                <a:solidFill>
                  <a:schemeClr val="accent2">
                    <a:lumMod val="75000"/>
                  </a:schemeClr>
                </a:solidFill>
              </a:rPr>
              <a:t>Error Example - Back</a:t>
            </a:r>
          </a:p>
        </p:txBody>
      </p:sp>
      <p:sp>
        <p:nvSpPr>
          <p:cNvPr id="3" name="Content Placeholder 2"/>
          <p:cNvSpPr>
            <a:spLocks noGrp="1"/>
          </p:cNvSpPr>
          <p:nvPr>
            <p:ph idx="1"/>
          </p:nvPr>
        </p:nvSpPr>
        <p:spPr>
          <a:xfrm>
            <a:off x="381000" y="1066801"/>
            <a:ext cx="6172200" cy="5867400"/>
          </a:xfrm>
        </p:spPr>
        <p:txBody>
          <a:bodyPr>
            <a:normAutofit lnSpcReduction="10000"/>
          </a:bodyPr>
          <a:lstStyle/>
          <a:p>
            <a:r>
              <a:rPr lang="en-US" b="1" dirty="0">
                <a:solidFill>
                  <a:srgbClr val="002060"/>
                </a:solidFill>
              </a:rPr>
              <a:t>Problem: Head sets/tips slightly to right</a:t>
            </a:r>
          </a:p>
          <a:p>
            <a:endParaRPr lang="en-US" sz="1000" b="1" dirty="0">
              <a:solidFill>
                <a:srgbClr val="002060"/>
              </a:solidFill>
            </a:endParaRPr>
          </a:p>
          <a:p>
            <a:r>
              <a:rPr lang="en-US" b="1" dirty="0">
                <a:solidFill>
                  <a:srgbClr val="0070C0"/>
                </a:solidFill>
              </a:rPr>
              <a:t>Coach: “you are going crooked”</a:t>
            </a:r>
          </a:p>
          <a:p>
            <a:endParaRPr lang="en-US" sz="900" b="1" dirty="0">
              <a:solidFill>
                <a:srgbClr val="002060"/>
              </a:solidFill>
            </a:endParaRPr>
          </a:p>
          <a:p>
            <a:r>
              <a:rPr lang="en-US" b="1" dirty="0">
                <a:solidFill>
                  <a:srgbClr val="002060"/>
                </a:solidFill>
              </a:rPr>
              <a:t>Evaluation:</a:t>
            </a:r>
          </a:p>
          <a:p>
            <a:pPr lvl="1"/>
            <a:r>
              <a:rPr lang="en-US" b="1" dirty="0">
                <a:solidFill>
                  <a:srgbClr val="002060"/>
                </a:solidFill>
              </a:rPr>
              <a:t>Keeps left shoulder high and catch shallow with straight arm pull and slow turn over.  Body pushes to left  side because of overreach on right.</a:t>
            </a:r>
          </a:p>
          <a:p>
            <a:endParaRPr lang="en-US" sz="900" b="1" dirty="0">
              <a:solidFill>
                <a:srgbClr val="002060"/>
              </a:solidFill>
            </a:endParaRPr>
          </a:p>
          <a:p>
            <a:r>
              <a:rPr lang="en-US" b="1" dirty="0">
                <a:solidFill>
                  <a:srgbClr val="002060"/>
                </a:solidFill>
              </a:rPr>
              <a:t>Correction:</a:t>
            </a:r>
          </a:p>
          <a:p>
            <a:pPr lvl="1"/>
            <a:r>
              <a:rPr lang="en-US" b="1" dirty="0">
                <a:solidFill>
                  <a:srgbClr val="002060"/>
                </a:solidFill>
              </a:rPr>
              <a:t>Side kick, one arm 3-left/1 right, balance cup on forehead. Video.</a:t>
            </a:r>
          </a:p>
        </p:txBody>
      </p:sp>
      <p:sp>
        <p:nvSpPr>
          <p:cNvPr id="5" name="Slide Number Placeholder 4"/>
          <p:cNvSpPr>
            <a:spLocks noGrp="1"/>
          </p:cNvSpPr>
          <p:nvPr>
            <p:ph type="sldNum" sz="quarter" idx="12"/>
          </p:nvPr>
        </p:nvSpPr>
        <p:spPr/>
        <p:txBody>
          <a:bodyPr/>
          <a:lstStyle/>
          <a:p>
            <a:fld id="{0AC4F74F-622A-4FC0-843B-D3A315D45B90}" type="slidenum">
              <a:rPr lang="en-US" smtClean="0"/>
              <a:pPr/>
              <a:t>75</a:t>
            </a:fld>
            <a:endParaRPr lang="en-US" dirty="0"/>
          </a:p>
        </p:txBody>
      </p:sp>
      <p:sp>
        <p:nvSpPr>
          <p:cNvPr id="6" name="Footer Placeholder 5"/>
          <p:cNvSpPr>
            <a:spLocks noGrp="1"/>
          </p:cNvSpPr>
          <p:nvPr>
            <p:ph type="ftr" sz="quarter" idx="11"/>
          </p:nvPr>
        </p:nvSpPr>
        <p:spPr/>
        <p:txBody>
          <a:bodyPr/>
          <a:lstStyle/>
          <a:p>
            <a:r>
              <a:rPr lang="en-US" dirty="0"/>
              <a:t>Orinda Aquatics</a:t>
            </a:r>
          </a:p>
        </p:txBody>
      </p:sp>
      <p:pic>
        <p:nvPicPr>
          <p:cNvPr id="7" name="Picture 6" descr="DSC03051.JPG"/>
          <p:cNvPicPr>
            <a:picLocks noChangeAspect="1"/>
          </p:cNvPicPr>
          <p:nvPr/>
        </p:nvPicPr>
        <p:blipFill>
          <a:blip r:embed="rId2" cstate="print"/>
          <a:stretch>
            <a:fillRect/>
          </a:stretch>
        </p:blipFill>
        <p:spPr>
          <a:xfrm>
            <a:off x="2133600" y="6629400"/>
            <a:ext cx="2870371" cy="1905000"/>
          </a:xfrm>
          <a:prstGeom prst="rect">
            <a:avLst/>
          </a:prstGeom>
          <a:ln>
            <a:noFill/>
          </a:ln>
          <a:effectLst>
            <a:softEdge rad="112500"/>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Technique Transition</a:t>
            </a:r>
          </a:p>
        </p:txBody>
      </p:sp>
      <p:sp>
        <p:nvSpPr>
          <p:cNvPr id="3" name="Content Placeholder 2"/>
          <p:cNvSpPr>
            <a:spLocks noGrp="1"/>
          </p:cNvSpPr>
          <p:nvPr>
            <p:ph idx="1"/>
          </p:nvPr>
        </p:nvSpPr>
        <p:spPr>
          <a:xfrm>
            <a:off x="304800" y="1676400"/>
            <a:ext cx="6172200" cy="6034617"/>
          </a:xfrm>
        </p:spPr>
        <p:txBody>
          <a:bodyPr>
            <a:normAutofit fontScale="92500" lnSpcReduction="20000"/>
          </a:bodyPr>
          <a:lstStyle/>
          <a:p>
            <a:r>
              <a:rPr lang="en-US" b="1" dirty="0">
                <a:solidFill>
                  <a:srgbClr val="002060"/>
                </a:solidFill>
              </a:rPr>
              <a:t>Fundamental  (</a:t>
            </a:r>
            <a:r>
              <a:rPr lang="en-US" sz="5800" b="1" dirty="0">
                <a:solidFill>
                  <a:srgbClr val="002060"/>
                </a:solidFill>
              </a:rPr>
              <a:t>aggressive</a:t>
            </a:r>
            <a:r>
              <a:rPr lang="en-US" b="1" dirty="0">
                <a:solidFill>
                  <a:srgbClr val="002060"/>
                </a:solidFill>
              </a:rPr>
              <a:t>)</a:t>
            </a:r>
          </a:p>
          <a:p>
            <a:pPr>
              <a:buNone/>
            </a:pPr>
            <a:r>
              <a:rPr lang="en-US" b="1" dirty="0">
                <a:solidFill>
                  <a:srgbClr val="0070C0"/>
                </a:solidFill>
              </a:rPr>
              <a:t>    (younger/developing – more teaching</a:t>
            </a:r>
          </a:p>
          <a:p>
            <a:pPr lvl="1"/>
            <a:r>
              <a:rPr lang="en-US" b="1" dirty="0">
                <a:solidFill>
                  <a:srgbClr val="002060"/>
                </a:solidFill>
              </a:rPr>
              <a:t>Drills</a:t>
            </a:r>
          </a:p>
          <a:p>
            <a:pPr lvl="1"/>
            <a:r>
              <a:rPr lang="en-US" b="1" dirty="0">
                <a:solidFill>
                  <a:srgbClr val="002060"/>
                </a:solidFill>
              </a:rPr>
              <a:t>Progressions</a:t>
            </a:r>
          </a:p>
          <a:p>
            <a:pPr lvl="1"/>
            <a:r>
              <a:rPr lang="en-US" b="1" dirty="0">
                <a:solidFill>
                  <a:srgbClr val="002060"/>
                </a:solidFill>
              </a:rPr>
              <a:t>Keys</a:t>
            </a:r>
          </a:p>
          <a:p>
            <a:pPr lvl="1"/>
            <a:r>
              <a:rPr lang="en-US" b="1" dirty="0">
                <a:solidFill>
                  <a:srgbClr val="002060"/>
                </a:solidFill>
              </a:rPr>
              <a:t>Cues</a:t>
            </a:r>
          </a:p>
          <a:p>
            <a:pPr lvl="1"/>
            <a:r>
              <a:rPr lang="en-US" b="1" dirty="0">
                <a:solidFill>
                  <a:srgbClr val="002060"/>
                </a:solidFill>
              </a:rPr>
              <a:t>Triggers</a:t>
            </a:r>
          </a:p>
          <a:p>
            <a:pPr lvl="1"/>
            <a:endParaRPr lang="en-US" b="1" dirty="0">
              <a:solidFill>
                <a:srgbClr val="002060"/>
              </a:solidFill>
            </a:endParaRPr>
          </a:p>
          <a:p>
            <a:r>
              <a:rPr lang="en-US" b="1" dirty="0">
                <a:solidFill>
                  <a:schemeClr val="accent2">
                    <a:lumMod val="75000"/>
                  </a:schemeClr>
                </a:solidFill>
              </a:rPr>
              <a:t>Meticulous detail  </a:t>
            </a:r>
            <a:r>
              <a:rPr lang="en-US" b="1" dirty="0">
                <a:solidFill>
                  <a:srgbClr val="0070C0"/>
                </a:solidFill>
              </a:rPr>
              <a:t>(advanced/elite – more accountability)</a:t>
            </a:r>
          </a:p>
          <a:p>
            <a:pPr lvl="1"/>
            <a:r>
              <a:rPr lang="en-US" b="1" dirty="0">
                <a:solidFill>
                  <a:srgbClr val="002060"/>
                </a:solidFill>
              </a:rPr>
              <a:t>All aspects of stroke</a:t>
            </a:r>
          </a:p>
          <a:p>
            <a:pPr lvl="1"/>
            <a:r>
              <a:rPr lang="en-US" b="1" dirty="0">
                <a:solidFill>
                  <a:schemeClr val="accent2">
                    <a:lumMod val="75000"/>
                  </a:schemeClr>
                </a:solidFill>
              </a:rPr>
              <a:t>Every inch</a:t>
            </a:r>
          </a:p>
          <a:p>
            <a:pPr lvl="1"/>
            <a:r>
              <a:rPr lang="en-US" b="1" dirty="0">
                <a:solidFill>
                  <a:schemeClr val="accent2">
                    <a:lumMod val="75000"/>
                  </a:schemeClr>
                </a:solidFill>
              </a:rPr>
              <a:t>See example evaluations (next)</a:t>
            </a:r>
          </a:p>
        </p:txBody>
      </p:sp>
      <p:pic>
        <p:nvPicPr>
          <p:cNvPr id="4" name="Picture 3" descr="Image-5863968-152832293-3-WebLarge_0_4cee87c06fdcf3d324605e2bb63dd913_1.jpg"/>
          <p:cNvPicPr>
            <a:picLocks noChangeAspect="1"/>
          </p:cNvPicPr>
          <p:nvPr/>
        </p:nvPicPr>
        <p:blipFill>
          <a:blip r:embed="rId2" cstate="print"/>
          <a:stretch>
            <a:fillRect/>
          </a:stretch>
        </p:blipFill>
        <p:spPr>
          <a:xfrm>
            <a:off x="3124200" y="2971800"/>
            <a:ext cx="3433906" cy="2286000"/>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76</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914400"/>
          <a:ext cx="6248400" cy="5364163"/>
        </p:xfrm>
        <a:graphic>
          <a:graphicData uri="http://schemas.openxmlformats.org/drawingml/2006/table">
            <a:tbl>
              <a:tblPr/>
              <a:tblGrid>
                <a:gridCol w="697072">
                  <a:extLst>
                    <a:ext uri="{9D8B030D-6E8A-4147-A177-3AD203B41FA5}">
                      <a16:colId xmlns:a16="http://schemas.microsoft.com/office/drawing/2014/main" val="20000"/>
                    </a:ext>
                  </a:extLst>
                </a:gridCol>
                <a:gridCol w="1132179">
                  <a:extLst>
                    <a:ext uri="{9D8B030D-6E8A-4147-A177-3AD203B41FA5}">
                      <a16:colId xmlns:a16="http://schemas.microsoft.com/office/drawing/2014/main" val="20001"/>
                    </a:ext>
                  </a:extLst>
                </a:gridCol>
                <a:gridCol w="255653">
                  <a:extLst>
                    <a:ext uri="{9D8B030D-6E8A-4147-A177-3AD203B41FA5}">
                      <a16:colId xmlns:a16="http://schemas.microsoft.com/office/drawing/2014/main" val="20002"/>
                    </a:ext>
                  </a:extLst>
                </a:gridCol>
                <a:gridCol w="1132179">
                  <a:extLst>
                    <a:ext uri="{9D8B030D-6E8A-4147-A177-3AD203B41FA5}">
                      <a16:colId xmlns:a16="http://schemas.microsoft.com/office/drawing/2014/main" val="20003"/>
                    </a:ext>
                  </a:extLst>
                </a:gridCol>
                <a:gridCol w="255653">
                  <a:extLst>
                    <a:ext uri="{9D8B030D-6E8A-4147-A177-3AD203B41FA5}">
                      <a16:colId xmlns:a16="http://schemas.microsoft.com/office/drawing/2014/main" val="20004"/>
                    </a:ext>
                  </a:extLst>
                </a:gridCol>
                <a:gridCol w="1132179">
                  <a:extLst>
                    <a:ext uri="{9D8B030D-6E8A-4147-A177-3AD203B41FA5}">
                      <a16:colId xmlns:a16="http://schemas.microsoft.com/office/drawing/2014/main" val="20005"/>
                    </a:ext>
                  </a:extLst>
                </a:gridCol>
                <a:gridCol w="255653">
                  <a:extLst>
                    <a:ext uri="{9D8B030D-6E8A-4147-A177-3AD203B41FA5}">
                      <a16:colId xmlns:a16="http://schemas.microsoft.com/office/drawing/2014/main" val="20006"/>
                    </a:ext>
                  </a:extLst>
                </a:gridCol>
                <a:gridCol w="1132179">
                  <a:extLst>
                    <a:ext uri="{9D8B030D-6E8A-4147-A177-3AD203B41FA5}">
                      <a16:colId xmlns:a16="http://schemas.microsoft.com/office/drawing/2014/main" val="20007"/>
                    </a:ext>
                  </a:extLst>
                </a:gridCol>
                <a:gridCol w="255653">
                  <a:extLst>
                    <a:ext uri="{9D8B030D-6E8A-4147-A177-3AD203B41FA5}">
                      <a16:colId xmlns:a16="http://schemas.microsoft.com/office/drawing/2014/main" val="20008"/>
                    </a:ext>
                  </a:extLst>
                </a:gridCol>
              </a:tblGrid>
              <a:tr h="173120">
                <a:tc gridSpan="8">
                  <a:txBody>
                    <a:bodyPr/>
                    <a:lstStyle/>
                    <a:p>
                      <a:pPr algn="l" fontAlgn="b"/>
                      <a:r>
                        <a:rPr lang="en-US" sz="1100" b="1" i="0" u="none" strike="noStrike" dirty="0">
                          <a:effectLst/>
                          <a:latin typeface="Arial"/>
                        </a:rPr>
                        <a:t>Steven Stumph: Develop specific areas to continue improvement in Breast and IM</a:t>
                      </a:r>
                    </a:p>
                  </a:txBody>
                  <a:tcPr marL="5478" marR="5478" marT="5479"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800" b="0" i="0" u="none" strike="noStrike" dirty="0">
                        <a:effectLst/>
                        <a:latin typeface="Arial"/>
                      </a:endParaRPr>
                    </a:p>
                  </a:txBody>
                  <a:tcPr marL="5478" marR="5478" marT="5479" marB="0" anchor="b">
                    <a:lnL>
                      <a:noFill/>
                    </a:lnL>
                    <a:lnR>
                      <a:noFill/>
                    </a:lnR>
                    <a:lnT>
                      <a:noFill/>
                    </a:lnT>
                    <a:lnB>
                      <a:noFill/>
                    </a:lnB>
                  </a:tcPr>
                </a:tc>
                <a:extLst>
                  <a:ext uri="{0D108BD9-81ED-4DB2-BD59-A6C34878D82A}">
                    <a16:rowId xmlns:a16="http://schemas.microsoft.com/office/drawing/2014/main" val="10000"/>
                  </a:ext>
                </a:extLst>
              </a:tr>
              <a:tr h="86760">
                <a:tc>
                  <a:txBody>
                    <a:bodyPr/>
                    <a:lstStyle/>
                    <a:p>
                      <a:pPr algn="l" fontAlgn="b"/>
                      <a:endParaRPr lang="en-US" sz="500" b="0" i="0" u="none" strike="noStrike" dirty="0">
                        <a:effectLst/>
                        <a:latin typeface="Arial"/>
                      </a:endParaRPr>
                    </a:p>
                  </a:txBody>
                  <a:tcPr marL="5478" marR="5478" marT="5479" marB="0" anchor="b">
                    <a:lnL>
                      <a:noFill/>
                    </a:lnL>
                    <a:lnR>
                      <a:noFill/>
                    </a:lnR>
                    <a:lnT>
                      <a:noFill/>
                    </a:lnT>
                    <a:lnB>
                      <a:noFill/>
                    </a:lnB>
                  </a:tcPr>
                </a:tc>
                <a:tc>
                  <a:txBody>
                    <a:bodyPr/>
                    <a:lstStyle/>
                    <a:p>
                      <a:pPr algn="l" fontAlgn="b"/>
                      <a:endParaRPr lang="en-US" sz="500" b="0" i="0" u="none" strike="noStrike" dirty="0">
                        <a:effectLst/>
                        <a:latin typeface="Arial"/>
                      </a:endParaRPr>
                    </a:p>
                  </a:txBody>
                  <a:tcPr marL="5478" marR="5478" marT="5479" marB="0" anchor="b">
                    <a:lnL>
                      <a:noFill/>
                    </a:lnL>
                    <a:lnR>
                      <a:noFill/>
                    </a:lnR>
                    <a:lnT>
                      <a:noFill/>
                    </a:lnT>
                    <a:lnB>
                      <a:noFill/>
                    </a:lnB>
                  </a:tcPr>
                </a:tc>
                <a:tc>
                  <a:txBody>
                    <a:bodyPr/>
                    <a:lstStyle/>
                    <a:p>
                      <a:pPr algn="ctr" fontAlgn="b"/>
                      <a:endParaRPr lang="en-US" sz="500" b="0" i="0" u="none" strike="noStrike" dirty="0">
                        <a:effectLst/>
                        <a:latin typeface="Arial"/>
                      </a:endParaRPr>
                    </a:p>
                  </a:txBody>
                  <a:tcPr marL="5478" marR="5478" marT="5479" marB="0" anchor="b">
                    <a:lnL>
                      <a:noFill/>
                    </a:lnL>
                    <a:lnR>
                      <a:noFill/>
                    </a:lnR>
                    <a:lnT>
                      <a:noFill/>
                    </a:lnT>
                    <a:lnB>
                      <a:noFill/>
                    </a:lnB>
                  </a:tcPr>
                </a:tc>
                <a:tc>
                  <a:txBody>
                    <a:bodyPr/>
                    <a:lstStyle/>
                    <a:p>
                      <a:pPr algn="l" fontAlgn="b"/>
                      <a:endParaRPr lang="en-US" sz="500" b="0" i="0" u="none" strike="noStrike" dirty="0">
                        <a:effectLst/>
                        <a:latin typeface="Arial"/>
                      </a:endParaRPr>
                    </a:p>
                  </a:txBody>
                  <a:tcPr marL="5478" marR="5478" marT="5479" marB="0" anchor="b">
                    <a:lnL>
                      <a:noFill/>
                    </a:lnL>
                    <a:lnR>
                      <a:noFill/>
                    </a:lnR>
                    <a:lnT>
                      <a:noFill/>
                    </a:lnT>
                    <a:lnB>
                      <a:noFill/>
                    </a:lnB>
                  </a:tcPr>
                </a:tc>
                <a:tc>
                  <a:txBody>
                    <a:bodyPr/>
                    <a:lstStyle/>
                    <a:p>
                      <a:pPr algn="ctr" fontAlgn="b"/>
                      <a:endParaRPr lang="en-US" sz="500" b="0" i="0" u="none" strike="noStrike" dirty="0">
                        <a:effectLst/>
                        <a:latin typeface="Arial"/>
                      </a:endParaRPr>
                    </a:p>
                  </a:txBody>
                  <a:tcPr marL="5478" marR="5478" marT="5479" marB="0" anchor="b">
                    <a:lnL>
                      <a:noFill/>
                    </a:lnL>
                    <a:lnR>
                      <a:noFill/>
                    </a:lnR>
                    <a:lnT>
                      <a:noFill/>
                    </a:lnT>
                    <a:lnB>
                      <a:noFill/>
                    </a:lnB>
                  </a:tcPr>
                </a:tc>
                <a:tc>
                  <a:txBody>
                    <a:bodyPr/>
                    <a:lstStyle/>
                    <a:p>
                      <a:pPr algn="l" fontAlgn="b"/>
                      <a:endParaRPr lang="en-US" sz="500" b="0" i="0" u="none" strike="noStrike" dirty="0">
                        <a:effectLst/>
                        <a:latin typeface="Arial"/>
                      </a:endParaRPr>
                    </a:p>
                  </a:txBody>
                  <a:tcPr marL="5478" marR="5478" marT="5479" marB="0" anchor="b">
                    <a:lnL>
                      <a:noFill/>
                    </a:lnL>
                    <a:lnR>
                      <a:noFill/>
                    </a:lnR>
                    <a:lnT>
                      <a:noFill/>
                    </a:lnT>
                    <a:lnB>
                      <a:noFill/>
                    </a:lnB>
                  </a:tcPr>
                </a:tc>
                <a:tc>
                  <a:txBody>
                    <a:bodyPr/>
                    <a:lstStyle/>
                    <a:p>
                      <a:pPr algn="ctr" fontAlgn="b"/>
                      <a:endParaRPr lang="en-US" sz="500" b="0" i="0" u="none" strike="noStrike" dirty="0">
                        <a:effectLst/>
                        <a:latin typeface="Arial"/>
                      </a:endParaRPr>
                    </a:p>
                  </a:txBody>
                  <a:tcPr marL="5478" marR="5478" marT="5479" marB="0" anchor="b">
                    <a:lnL>
                      <a:noFill/>
                    </a:lnL>
                    <a:lnR>
                      <a:noFill/>
                    </a:lnR>
                    <a:lnT>
                      <a:noFill/>
                    </a:lnT>
                    <a:lnB>
                      <a:noFill/>
                    </a:lnB>
                  </a:tcPr>
                </a:tc>
                <a:tc>
                  <a:txBody>
                    <a:bodyPr/>
                    <a:lstStyle/>
                    <a:p>
                      <a:pPr algn="l" fontAlgn="b"/>
                      <a:endParaRPr lang="en-US" sz="500" b="0" i="0" u="none" strike="noStrike" dirty="0">
                        <a:effectLst/>
                        <a:latin typeface="Arial"/>
                      </a:endParaRPr>
                    </a:p>
                  </a:txBody>
                  <a:tcPr marL="5478" marR="5478" marT="5479" marB="0" anchor="b">
                    <a:lnL>
                      <a:noFill/>
                    </a:lnL>
                    <a:lnR>
                      <a:noFill/>
                    </a:lnR>
                    <a:lnT>
                      <a:noFill/>
                    </a:lnT>
                    <a:lnB>
                      <a:noFill/>
                    </a:lnB>
                  </a:tcPr>
                </a:tc>
                <a:tc>
                  <a:txBody>
                    <a:bodyPr/>
                    <a:lstStyle/>
                    <a:p>
                      <a:pPr algn="ctr" fontAlgn="b"/>
                      <a:endParaRPr lang="en-US" sz="500" b="0" i="0" u="none" strike="noStrike" dirty="0">
                        <a:effectLst/>
                        <a:latin typeface="Arial"/>
                      </a:endParaRPr>
                    </a:p>
                  </a:txBody>
                  <a:tcPr marL="5478" marR="5478" marT="5479" marB="0" anchor="b">
                    <a:lnL>
                      <a:noFill/>
                    </a:lnL>
                    <a:lnR>
                      <a:noFill/>
                    </a:lnR>
                    <a:lnT>
                      <a:noFill/>
                    </a:lnT>
                    <a:lnB>
                      <a:noFill/>
                    </a:lnB>
                  </a:tcPr>
                </a:tc>
                <a:extLst>
                  <a:ext uri="{0D108BD9-81ED-4DB2-BD59-A6C34878D82A}">
                    <a16:rowId xmlns:a16="http://schemas.microsoft.com/office/drawing/2014/main" val="10001"/>
                  </a:ext>
                </a:extLst>
              </a:tr>
              <a:tr h="127400">
                <a:tc>
                  <a:txBody>
                    <a:bodyPr/>
                    <a:lstStyle/>
                    <a:p>
                      <a:pPr algn="l" fontAlgn="b"/>
                      <a:endParaRPr lang="en-US" sz="800" b="0" i="0" u="none" strike="noStrike" dirty="0">
                        <a:effectLst/>
                        <a:latin typeface="Arial"/>
                      </a:endParaRPr>
                    </a:p>
                  </a:txBody>
                  <a:tcPr marL="5478" marR="5478" marT="5479" marB="0" anchor="b">
                    <a:lnL>
                      <a:noFill/>
                    </a:lnL>
                    <a:lnR>
                      <a:noFill/>
                    </a:lnR>
                    <a:lnT>
                      <a:noFill/>
                    </a:lnT>
                    <a:lnB>
                      <a:noFill/>
                    </a:lnB>
                  </a:tcPr>
                </a:tc>
                <a:tc gridSpan="7">
                  <a:txBody>
                    <a:bodyPr/>
                    <a:lstStyle/>
                    <a:p>
                      <a:pPr algn="l" fontAlgn="b"/>
                      <a:r>
                        <a:rPr lang="en-US" sz="800" b="1" i="0" u="none" strike="noStrike" dirty="0">
                          <a:solidFill>
                            <a:srgbClr val="0000FF"/>
                          </a:solidFill>
                          <a:effectLst/>
                          <a:latin typeface="Arial"/>
                        </a:rPr>
                        <a:t>Ratings 1-10  Notes: 1) 10 is "achievable" perfection, 2) Scale is in the context of a "World Class" swimmer</a:t>
                      </a:r>
                    </a:p>
                  </a:txBody>
                  <a:tcPr marL="5478" marR="5478" marT="5479"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800" b="0" i="0" u="none" strike="noStrike" dirty="0">
                        <a:effectLst/>
                        <a:latin typeface="Arial"/>
                      </a:endParaRPr>
                    </a:p>
                  </a:txBody>
                  <a:tcPr marL="5478" marR="5478" marT="5479" marB="0" anchor="b">
                    <a:lnL>
                      <a:noFill/>
                    </a:lnL>
                    <a:lnR>
                      <a:noFill/>
                    </a:lnR>
                    <a:lnT>
                      <a:noFill/>
                    </a:lnT>
                    <a:lnB>
                      <a:noFill/>
                    </a:lnB>
                  </a:tcPr>
                </a:tc>
                <a:extLst>
                  <a:ext uri="{0D108BD9-81ED-4DB2-BD59-A6C34878D82A}">
                    <a16:rowId xmlns:a16="http://schemas.microsoft.com/office/drawing/2014/main" val="10002"/>
                  </a:ext>
                </a:extLst>
              </a:tr>
              <a:tr h="127400">
                <a:tc>
                  <a:txBody>
                    <a:bodyPr/>
                    <a:lstStyle/>
                    <a:p>
                      <a:pPr algn="l" fontAlgn="b"/>
                      <a:endParaRPr lang="en-US" sz="800" b="0" i="0" u="none" strike="noStrike" dirty="0">
                        <a:effectLst/>
                        <a:latin typeface="Arial"/>
                      </a:endParaRPr>
                    </a:p>
                  </a:txBody>
                  <a:tcPr marL="5478" marR="5478" marT="5479" marB="0" anchor="b">
                    <a:lnL>
                      <a:noFill/>
                    </a:lnL>
                    <a:lnR>
                      <a:noFill/>
                    </a:lnR>
                    <a:lnT>
                      <a:noFill/>
                    </a:lnT>
                    <a:lnB>
                      <a:noFill/>
                    </a:lnB>
                  </a:tcPr>
                </a:tc>
                <a:tc gridSpan="8">
                  <a:txBody>
                    <a:bodyPr/>
                    <a:lstStyle/>
                    <a:p>
                      <a:pPr algn="l" fontAlgn="b"/>
                      <a:r>
                        <a:rPr lang="en-US" sz="700" b="0" i="1" u="none" strike="noStrike" dirty="0">
                          <a:solidFill>
                            <a:srgbClr val="0000FF"/>
                          </a:solidFill>
                          <a:effectLst/>
                          <a:latin typeface="Arial"/>
                        </a:rPr>
                        <a:t>Note: IM is the development all strokes individually both technically and in training (develop the parts and the whole will improve)</a:t>
                      </a:r>
                    </a:p>
                  </a:txBody>
                  <a:tcPr marL="5478" marR="5478" marT="5479"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27400">
                <a:tc>
                  <a:txBody>
                    <a:bodyPr/>
                    <a:lstStyle/>
                    <a:p>
                      <a:pPr algn="l"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l" fontAlgn="b"/>
                      <a:endParaRPr lang="en-US" sz="700" b="0" i="1" u="none" strike="noStrike" dirty="0">
                        <a:effectLst/>
                        <a:latin typeface="Arial"/>
                      </a:endParaRPr>
                    </a:p>
                  </a:txBody>
                  <a:tcPr marL="5478" marR="5478" marT="5479" marB="0" anchor="b">
                    <a:lnL>
                      <a:noFill/>
                    </a:lnL>
                    <a:lnR>
                      <a:noFill/>
                    </a:lnR>
                    <a:lnT>
                      <a:noFill/>
                    </a:lnT>
                    <a:lnB>
                      <a:noFill/>
                    </a:lnB>
                  </a:tcPr>
                </a:tc>
                <a:tc>
                  <a:txBody>
                    <a:bodyPr/>
                    <a:lstStyle/>
                    <a:p>
                      <a:pPr algn="ctr"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l"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ctr"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l"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ctr"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l"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ctr" fontAlgn="b"/>
                      <a:endParaRPr lang="en-US" sz="800" b="0" i="0" u="none" strike="noStrike" dirty="0">
                        <a:effectLst/>
                        <a:latin typeface="Arial"/>
                      </a:endParaRPr>
                    </a:p>
                  </a:txBody>
                  <a:tcPr marL="5478" marR="5478" marT="5479" marB="0" anchor="b">
                    <a:lnL>
                      <a:noFill/>
                    </a:lnL>
                    <a:lnR>
                      <a:noFill/>
                    </a:lnR>
                    <a:lnT>
                      <a:noFill/>
                    </a:lnT>
                    <a:lnB>
                      <a:noFill/>
                    </a:lnB>
                  </a:tcPr>
                </a:tc>
                <a:extLst>
                  <a:ext uri="{0D108BD9-81ED-4DB2-BD59-A6C34878D82A}">
                    <a16:rowId xmlns:a16="http://schemas.microsoft.com/office/drawing/2014/main" val="10004"/>
                  </a:ext>
                </a:extLst>
              </a:tr>
              <a:tr h="153393">
                <a:tc>
                  <a:txBody>
                    <a:bodyPr/>
                    <a:lstStyle/>
                    <a:p>
                      <a:pPr algn="l"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l" fontAlgn="b"/>
                      <a:r>
                        <a:rPr lang="en-US" sz="900" b="1" i="0" u="none" strike="noStrike" dirty="0">
                          <a:solidFill>
                            <a:srgbClr val="FF0000"/>
                          </a:solidFill>
                          <a:effectLst/>
                          <a:latin typeface="Franklin Gothic Book"/>
                        </a:rPr>
                        <a:t>Freestyle</a:t>
                      </a:r>
                    </a:p>
                  </a:txBody>
                  <a:tcPr marL="5478" marR="5478" marT="54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FF0000"/>
                          </a:solidFill>
                          <a:effectLst/>
                          <a:latin typeface="Franklin Gothic Book"/>
                        </a:rPr>
                        <a:t> </a:t>
                      </a:r>
                    </a:p>
                  </a:txBody>
                  <a:tcPr marL="5478" marR="5478" marT="54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FF0000"/>
                          </a:solidFill>
                          <a:effectLst/>
                          <a:latin typeface="Franklin Gothic Book"/>
                        </a:rPr>
                        <a:t>Backststroke</a:t>
                      </a:r>
                    </a:p>
                  </a:txBody>
                  <a:tcPr marL="5478" marR="5478" marT="54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FF0000"/>
                          </a:solidFill>
                          <a:effectLst/>
                          <a:latin typeface="Franklin Gothic Book"/>
                        </a:rPr>
                        <a:t> </a:t>
                      </a:r>
                    </a:p>
                  </a:txBody>
                  <a:tcPr marL="5478" marR="5478" marT="54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FF0000"/>
                          </a:solidFill>
                          <a:effectLst/>
                          <a:latin typeface="Franklin Gothic Book"/>
                        </a:rPr>
                        <a:t>Butterfly</a:t>
                      </a:r>
                    </a:p>
                  </a:txBody>
                  <a:tcPr marL="5478" marR="5478" marT="54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FF0000"/>
                          </a:solidFill>
                          <a:effectLst/>
                          <a:latin typeface="Franklin Gothic Book"/>
                        </a:rPr>
                        <a:t> </a:t>
                      </a:r>
                    </a:p>
                  </a:txBody>
                  <a:tcPr marL="5478" marR="5478" marT="54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FF0000"/>
                          </a:solidFill>
                          <a:effectLst/>
                          <a:latin typeface="Franklin Gothic Book"/>
                        </a:rPr>
                        <a:t>Breaststroke</a:t>
                      </a:r>
                    </a:p>
                  </a:txBody>
                  <a:tcPr marL="5478" marR="5478" marT="547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FF0000"/>
                          </a:solidFill>
                          <a:effectLst/>
                          <a:latin typeface="Arial"/>
                        </a:rPr>
                        <a:t> </a:t>
                      </a:r>
                    </a:p>
                  </a:txBody>
                  <a:tcPr marL="5478" marR="5478" marT="5479"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27372">
                <a:tc>
                  <a:txBody>
                    <a:bodyPr/>
                    <a:lstStyle/>
                    <a:p>
                      <a:pPr algn="l" fontAlgn="ctr"/>
                      <a:r>
                        <a:rPr lang="en-US" sz="700" b="1" i="0" u="none" strike="noStrike" dirty="0">
                          <a:solidFill>
                            <a:srgbClr val="FF0000"/>
                          </a:solidFill>
                          <a:effectLst/>
                          <a:latin typeface="Franklin Gothic Book"/>
                        </a:rPr>
                        <a:t>Body Position</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Head Position-too high-relax it</a:t>
                      </a:r>
                    </a:p>
                  </a:txBody>
                  <a:tcPr marL="5478" marR="5478" marT="547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sz="700" b="0" i="0" u="none" strike="noStrike" dirty="0">
                          <a:effectLst/>
                          <a:latin typeface="Calibri"/>
                        </a:rPr>
                        <a:t>Head/Body Position</a:t>
                      </a:r>
                    </a:p>
                  </a:txBody>
                  <a:tcPr marL="5478" marR="5478" marT="547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sz="700" b="0" i="0" u="none" strike="noStrike" dirty="0">
                          <a:effectLst/>
                          <a:latin typeface="Calibri"/>
                        </a:rPr>
                        <a:t>Timing of stroke &amp; breath</a:t>
                      </a:r>
                    </a:p>
                  </a:txBody>
                  <a:tcPr marL="5478" marR="5478" marT="547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700" b="0" i="0" u="none" strike="noStrike" dirty="0">
                          <a:effectLst/>
                          <a:latin typeface="Calibri"/>
                        </a:rPr>
                        <a:t>4</a:t>
                      </a:r>
                    </a:p>
                  </a:txBody>
                  <a:tcPr marL="5478" marR="5478" marT="547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sz="700" b="0" i="0" u="none" strike="noStrike" dirty="0">
                          <a:effectLst/>
                          <a:latin typeface="Calibri"/>
                        </a:rPr>
                        <a:t>Keep head down on glide</a:t>
                      </a:r>
                    </a:p>
                  </a:txBody>
                  <a:tcPr marL="5478" marR="5478" marT="5479"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700" b="0" i="0" u="none" strike="noStrike" dirty="0">
                          <a:effectLst/>
                          <a:latin typeface="Calibri"/>
                        </a:rPr>
                        <a:t>4</a:t>
                      </a:r>
                    </a:p>
                  </a:txBody>
                  <a:tcPr marL="5478" marR="5478" marT="5479"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 Keep head in line w body</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 chin moves to left</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4</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 pulse ahead of entry</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4</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 lean on chest</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6</a:t>
                      </a:r>
                    </a:p>
                  </a:txBody>
                  <a:tcPr marL="5478" marR="5478" marT="5479" marB="0" anchor="b">
                    <a:lnL>
                      <a:noFill/>
                    </a:lnL>
                    <a:lnR>
                      <a:noFill/>
                    </a:lnR>
                    <a:lnT>
                      <a:noFill/>
                    </a:lnT>
                    <a:lnB>
                      <a:noFill/>
                    </a:lnB>
                  </a:tcPr>
                </a:tc>
                <a:extLst>
                  <a:ext uri="{0D108BD9-81ED-4DB2-BD59-A6C34878D82A}">
                    <a16:rowId xmlns:a16="http://schemas.microsoft.com/office/drawing/2014/main" val="10007"/>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 Hips need to ride higher</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6</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 left should sit low</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4</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 head uw at entry</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 keep hips high on glide</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6</a:t>
                      </a:r>
                    </a:p>
                  </a:txBody>
                  <a:tcPr marL="5478" marR="5478" marT="5479" marB="0" anchor="b">
                    <a:lnL>
                      <a:noFill/>
                    </a:lnL>
                    <a:lnR>
                      <a:noFill/>
                    </a:lnR>
                    <a:lnT>
                      <a:noFill/>
                    </a:lnT>
                    <a:lnB>
                      <a:noFill/>
                    </a:lnB>
                  </a:tcPr>
                </a:tc>
                <a:extLst>
                  <a:ext uri="{0D108BD9-81ED-4DB2-BD59-A6C34878D82A}">
                    <a16:rowId xmlns:a16="http://schemas.microsoft.com/office/drawing/2014/main" val="10008"/>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 breath too high (angled)</a:t>
                      </a:r>
                    </a:p>
                  </a:txBody>
                  <a:tcPr marL="5478" marR="5478" marT="5479" marB="0" anchor="ctr">
                    <a:lnL>
                      <a:noFill/>
                    </a:lnL>
                    <a:lnR>
                      <a:noFill/>
                    </a:lnR>
                    <a:lnT>
                      <a:noFill/>
                    </a:lnT>
                    <a:lnB>
                      <a:noFill/>
                    </a:lnB>
                  </a:tcPr>
                </a:tc>
                <a:tc>
                  <a:txBody>
                    <a:bodyPr/>
                    <a:lstStyle/>
                    <a:p>
                      <a:pPr algn="ctr" fontAlgn="ctr"/>
                      <a:r>
                        <a:rPr lang="en-US" sz="700" b="0" i="0" u="none" strike="noStrike" dirty="0">
                          <a:solidFill>
                            <a:srgbClr val="FF0000"/>
                          </a:solidFill>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 rotate sooner ahead of pull</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4</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 stay extend thru hips</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4</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Maintain tight streamline</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5</a:t>
                      </a:r>
                    </a:p>
                  </a:txBody>
                  <a:tcPr marL="5478" marR="5478" marT="5479" marB="0" anchor="b">
                    <a:lnL>
                      <a:noFill/>
                    </a:lnL>
                    <a:lnR>
                      <a:noFill/>
                    </a:lnR>
                    <a:lnT>
                      <a:noFill/>
                    </a:lnT>
                    <a:lnB>
                      <a:noFill/>
                    </a:lnB>
                  </a:tcPr>
                </a:tc>
                <a:extLst>
                  <a:ext uri="{0D108BD9-81ED-4DB2-BD59-A6C34878D82A}">
                    <a16:rowId xmlns:a16="http://schemas.microsoft.com/office/drawing/2014/main" val="10009"/>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 Rotate more to left off br</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10"/>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endParaRPr lang="en-US" sz="700" b="0" i="0" u="none" strike="noStrike" dirty="0">
                        <a:effectLst/>
                        <a:latin typeface="Franklin Gothic Book"/>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Franklin Gothic Book"/>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Franklin Gothic Book"/>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Franklin Gothic Book"/>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Franklin Gothic Book"/>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Franklin Gothic Book"/>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Franklin Gothic Book"/>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Franklin Gothic Book"/>
                      </a:endParaRPr>
                    </a:p>
                  </a:txBody>
                  <a:tcPr marL="5478" marR="5478" marT="5479" marB="0" anchor="b">
                    <a:lnL>
                      <a:noFill/>
                    </a:lnL>
                    <a:lnR>
                      <a:noFill/>
                    </a:lnR>
                    <a:lnT>
                      <a:noFill/>
                    </a:lnT>
                    <a:lnB>
                      <a:noFill/>
                    </a:lnB>
                  </a:tcPr>
                </a:tc>
                <a:extLst>
                  <a:ext uri="{0D108BD9-81ED-4DB2-BD59-A6C34878D82A}">
                    <a16:rowId xmlns:a16="http://schemas.microsoft.com/office/drawing/2014/main" val="10011"/>
                  </a:ext>
                </a:extLst>
              </a:tr>
              <a:tr h="127372">
                <a:tc>
                  <a:txBody>
                    <a:bodyPr/>
                    <a:lstStyle/>
                    <a:p>
                      <a:pPr algn="l" fontAlgn="ctr"/>
                      <a:r>
                        <a:rPr lang="en-US" sz="700" b="1" i="0" u="none" strike="noStrike" dirty="0">
                          <a:solidFill>
                            <a:srgbClr val="FF0000"/>
                          </a:solidFill>
                          <a:effectLst/>
                          <a:latin typeface="Franklin Gothic Book"/>
                        </a:rPr>
                        <a:t>Stroke</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Stay extended on breath</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6</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Right hand catch too shallow</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4</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Catch under shoulders</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4</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Head down on out sweep</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5</a:t>
                      </a:r>
                    </a:p>
                  </a:txBody>
                  <a:tcPr marL="5478" marR="5478" marT="5479" marB="0" anchor="b">
                    <a:lnL>
                      <a:noFill/>
                    </a:lnL>
                    <a:lnR>
                      <a:noFill/>
                    </a:lnR>
                    <a:lnT>
                      <a:noFill/>
                    </a:lnT>
                    <a:lnB>
                      <a:noFill/>
                    </a:lnB>
                  </a:tcPr>
                </a:tc>
                <a:extLst>
                  <a:ext uri="{0D108BD9-81ED-4DB2-BD59-A6C34878D82A}">
                    <a16:rowId xmlns:a16="http://schemas.microsoft.com/office/drawing/2014/main" val="10012"/>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 Catch w higher elbow</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catch sooner both arms</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4</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Lean/pulse into catch</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Wider out sweep</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6</a:t>
                      </a:r>
                    </a:p>
                  </a:txBody>
                  <a:tcPr marL="5478" marR="5478" marT="5479" marB="0" anchor="b">
                    <a:lnL>
                      <a:noFill/>
                    </a:lnL>
                    <a:lnR>
                      <a:noFill/>
                    </a:lnR>
                    <a:lnT>
                      <a:noFill/>
                    </a:lnT>
                    <a:lnB>
                      <a:noFill/>
                    </a:lnB>
                  </a:tcPr>
                </a:tc>
                <a:extLst>
                  <a:ext uri="{0D108BD9-81ED-4DB2-BD59-A6C34878D82A}">
                    <a16:rowId xmlns:a16="http://schemas.microsoft.com/office/drawing/2014/main" val="10013"/>
                  </a:ext>
                </a:extLst>
              </a:tr>
              <a:tr h="218841">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 Finish stroke farther back</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develop stronger, deeper pull</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Breathe later at finish of stroke</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3</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Higher elbows on catch</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4</a:t>
                      </a:r>
                    </a:p>
                  </a:txBody>
                  <a:tcPr marL="5478" marR="5478" marT="5479" marB="0" anchor="b">
                    <a:lnL>
                      <a:noFill/>
                    </a:lnL>
                    <a:lnR>
                      <a:noFill/>
                    </a:lnR>
                    <a:lnT>
                      <a:noFill/>
                    </a:lnT>
                    <a:lnB>
                      <a:noFill/>
                    </a:lnB>
                  </a:tcPr>
                </a:tc>
                <a:extLst>
                  <a:ext uri="{0D108BD9-81ED-4DB2-BD59-A6C34878D82A}">
                    <a16:rowId xmlns:a16="http://schemas.microsoft.com/office/drawing/2014/main" val="10014"/>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Relaxed hand recovery</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3</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Train at 40 SR w max pull</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2nd kick meets hands at exit</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2</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Lead in sweep with thumbs</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4</a:t>
                      </a:r>
                    </a:p>
                  </a:txBody>
                  <a:tcPr marL="5478" marR="5478" marT="5479" marB="0" anchor="b">
                    <a:lnL>
                      <a:noFill/>
                    </a:lnL>
                    <a:lnR>
                      <a:noFill/>
                    </a:lnR>
                    <a:lnT>
                      <a:noFill/>
                    </a:lnT>
                    <a:lnB>
                      <a:noFill/>
                    </a:lnB>
                  </a:tcPr>
                </a:tc>
                <a:extLst>
                  <a:ext uri="{0D108BD9-81ED-4DB2-BD59-A6C34878D82A}">
                    <a16:rowId xmlns:a16="http://schemas.microsoft.com/office/drawing/2014/main" val="10015"/>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Kick through breath</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7</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Train at 44 stroke rate</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6</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More power w 2nd kick</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3</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Keep pull in front</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4</a:t>
                      </a:r>
                    </a:p>
                  </a:txBody>
                  <a:tcPr marL="5478" marR="5478" marT="5479" marB="0" anchor="b">
                    <a:lnL>
                      <a:noFill/>
                    </a:lnL>
                    <a:lnR>
                      <a:noFill/>
                    </a:lnR>
                    <a:lnT>
                      <a:noFill/>
                    </a:lnT>
                    <a:lnB>
                      <a:noFill/>
                    </a:lnB>
                  </a:tcPr>
                </a:tc>
                <a:extLst>
                  <a:ext uri="{0D108BD9-81ED-4DB2-BD59-A6C34878D82A}">
                    <a16:rowId xmlns:a16="http://schemas.microsoft.com/office/drawing/2014/main" val="10016"/>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Kick higher and stronger</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7</a:t>
                      </a: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No dip of hands on recovery</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3</a:t>
                      </a:r>
                    </a:p>
                  </a:txBody>
                  <a:tcPr marL="5478" marR="5478" marT="5479" marB="0" anchor="b">
                    <a:lnL>
                      <a:noFill/>
                    </a:lnL>
                    <a:lnR>
                      <a:noFill/>
                    </a:lnR>
                    <a:lnT>
                      <a:noFill/>
                    </a:lnT>
                    <a:lnB>
                      <a:noFill/>
                    </a:lnB>
                  </a:tcPr>
                </a:tc>
                <a:extLst>
                  <a:ext uri="{0D108BD9-81ED-4DB2-BD59-A6C34878D82A}">
                    <a16:rowId xmlns:a16="http://schemas.microsoft.com/office/drawing/2014/main" val="10017"/>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18"/>
                  </a:ext>
                </a:extLst>
              </a:tr>
              <a:tr h="127372">
                <a:tc>
                  <a:txBody>
                    <a:bodyPr/>
                    <a:lstStyle/>
                    <a:p>
                      <a:pPr algn="l" fontAlgn="ctr"/>
                      <a:r>
                        <a:rPr lang="en-US" sz="700" b="1" i="0" u="none" strike="noStrike" dirty="0">
                          <a:solidFill>
                            <a:srgbClr val="FF0000"/>
                          </a:solidFill>
                          <a:effectLst/>
                          <a:latin typeface="Franklin Gothic Book"/>
                        </a:rPr>
                        <a:t>Training</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Train at 12-13 SPL to lengthen</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6</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Must train w three objectives</a:t>
                      </a: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Must train w three objectives</a:t>
                      </a: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Hold streamline when tired</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4</a:t>
                      </a:r>
                    </a:p>
                  </a:txBody>
                  <a:tcPr marL="5478" marR="5478" marT="5479" marB="0" anchor="b">
                    <a:lnL>
                      <a:noFill/>
                    </a:lnL>
                    <a:lnR>
                      <a:noFill/>
                    </a:lnR>
                    <a:lnT>
                      <a:noFill/>
                    </a:lnT>
                    <a:lnB>
                      <a:noFill/>
                    </a:lnB>
                  </a:tcPr>
                </a:tc>
                <a:extLst>
                  <a:ext uri="{0D108BD9-81ED-4DB2-BD59-A6C34878D82A}">
                    <a16:rowId xmlns:a16="http://schemas.microsoft.com/office/drawing/2014/main" val="10019"/>
                  </a:ext>
                </a:extLst>
              </a:tr>
              <a:tr h="218841">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Work on technique when tired</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1) better stroke balance</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1) better timing on breath</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4</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Focus on power pull when tired</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5</a:t>
                      </a:r>
                    </a:p>
                  </a:txBody>
                  <a:tcPr marL="5478" marR="5478" marT="5479" marB="0" anchor="b">
                    <a:lnL>
                      <a:noFill/>
                    </a:lnL>
                    <a:lnR>
                      <a:noFill/>
                    </a:lnR>
                    <a:lnT>
                      <a:noFill/>
                    </a:lnT>
                    <a:lnB>
                      <a:noFill/>
                    </a:lnB>
                  </a:tcPr>
                </a:tc>
                <a:extLst>
                  <a:ext uri="{0D108BD9-81ED-4DB2-BD59-A6C34878D82A}">
                    <a16:rowId xmlns:a16="http://schemas.microsoft.com/office/drawing/2014/main" val="10020"/>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Swim moderate at 10-11 SPL</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6</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2) build SR w/o losing DPS</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2) develop power 2 bt kick</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3</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Train at 5 spl w 40 SR</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6</a:t>
                      </a:r>
                    </a:p>
                  </a:txBody>
                  <a:tcPr marL="5478" marR="5478" marT="5479" marB="0" anchor="b">
                    <a:lnL>
                      <a:noFill/>
                    </a:lnL>
                    <a:lnR>
                      <a:noFill/>
                    </a:lnR>
                    <a:lnT>
                      <a:noFill/>
                    </a:lnT>
                    <a:lnB>
                      <a:noFill/>
                    </a:lnB>
                  </a:tcPr>
                </a:tc>
                <a:extLst>
                  <a:ext uri="{0D108BD9-81ED-4DB2-BD59-A6C34878D82A}">
                    <a16:rowId xmlns:a16="http://schemas.microsoft.com/office/drawing/2014/main" val="10021"/>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Consistent breathing pattern</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6</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3) develop uw speed</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3) develop uw conditioning</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22"/>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Improve UW &amp; breakouts</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8</a:t>
                      </a: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23"/>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24"/>
                  </a:ext>
                </a:extLst>
              </a:tr>
              <a:tr h="127372">
                <a:tc>
                  <a:txBody>
                    <a:bodyPr/>
                    <a:lstStyle/>
                    <a:p>
                      <a:pPr algn="l" fontAlgn="ctr"/>
                      <a:r>
                        <a:rPr lang="en-US" sz="700" b="1" i="0" u="none" strike="noStrike" dirty="0">
                          <a:solidFill>
                            <a:srgbClr val="FF0000"/>
                          </a:solidFill>
                          <a:effectLst/>
                          <a:latin typeface="Franklin Gothic Book"/>
                        </a:rPr>
                        <a:t>Turns</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Technique</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8</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Leave approach arm in front</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Technique is good</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7</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Technique general</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7</a:t>
                      </a:r>
                    </a:p>
                  </a:txBody>
                  <a:tcPr marL="5478" marR="5478" marT="5479" marB="0" anchor="b">
                    <a:lnL>
                      <a:noFill/>
                    </a:lnL>
                    <a:lnR>
                      <a:noFill/>
                    </a:lnR>
                    <a:lnT>
                      <a:noFill/>
                    </a:lnT>
                    <a:lnB>
                      <a:noFill/>
                    </a:lnB>
                  </a:tcPr>
                </a:tc>
                <a:extLst>
                  <a:ext uri="{0D108BD9-81ED-4DB2-BD59-A6C34878D82A}">
                    <a16:rowId xmlns:a16="http://schemas.microsoft.com/office/drawing/2014/main" val="10025"/>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Approach</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6</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Cross arm hold more water</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Speed of turn</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Speed of turn</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extLst>
                  <a:ext uri="{0D108BD9-81ED-4DB2-BD59-A6C34878D82A}">
                    <a16:rowId xmlns:a16="http://schemas.microsoft.com/office/drawing/2014/main" val="10026"/>
                  </a:ext>
                </a:extLst>
              </a:tr>
              <a:tr h="218841">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Spin fast</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8</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Don't roll head up-roll too slow</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Work SL off wall</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7</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Pull down</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5</a:t>
                      </a:r>
                    </a:p>
                  </a:txBody>
                  <a:tcPr marL="5478" marR="5478" marT="5479" marB="0" anchor="b">
                    <a:lnL>
                      <a:noFill/>
                    </a:lnL>
                    <a:lnR>
                      <a:noFill/>
                    </a:lnR>
                    <a:lnT>
                      <a:noFill/>
                    </a:lnT>
                    <a:lnB>
                      <a:noFill/>
                    </a:lnB>
                  </a:tcPr>
                </a:tc>
                <a:extLst>
                  <a:ext uri="{0D108BD9-81ED-4DB2-BD59-A6C34878D82A}">
                    <a16:rowId xmlns:a16="http://schemas.microsoft.com/office/drawing/2014/main" val="10027"/>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Tighter streamline off wall</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8</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Bigger dolphin kicks-push hips</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4</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Work SL kicks UW</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5</a:t>
                      </a:r>
                    </a:p>
                  </a:txBody>
                  <a:tcPr marL="5478" marR="5478" marT="5479" marB="0" anchor="ctr">
                    <a:lnL>
                      <a:noFill/>
                    </a:lnL>
                    <a:lnR>
                      <a:noFill/>
                    </a:lnR>
                    <a:lnT>
                      <a:noFill/>
                    </a:lnT>
                    <a:lnB>
                      <a:noFill/>
                    </a:lnB>
                  </a:tcPr>
                </a:tc>
                <a:tc>
                  <a:txBody>
                    <a:bodyPr/>
                    <a:lstStyle/>
                    <a:p>
                      <a:pPr algn="l" fontAlgn="ctr"/>
                      <a:r>
                        <a:rPr lang="en-US" sz="700" b="1" i="0" u="none" strike="noStrike" dirty="0">
                          <a:effectLst/>
                          <a:latin typeface="Calibri"/>
                        </a:rPr>
                        <a:t>- hold to 2 1/2 bl</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5</a:t>
                      </a:r>
                    </a:p>
                  </a:txBody>
                  <a:tcPr marL="5478" marR="5478" marT="5479" marB="0" anchor="b">
                    <a:lnL>
                      <a:noFill/>
                    </a:lnL>
                    <a:lnR>
                      <a:noFill/>
                    </a:lnR>
                    <a:lnT>
                      <a:noFill/>
                    </a:lnT>
                    <a:lnB>
                      <a:noFill/>
                    </a:lnB>
                  </a:tcPr>
                </a:tc>
                <a:extLst>
                  <a:ext uri="{0D108BD9-81ED-4DB2-BD59-A6C34878D82A}">
                    <a16:rowId xmlns:a16="http://schemas.microsoft.com/office/drawing/2014/main" val="10028"/>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Work kicks to maintain speed</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8</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Improve speed UW</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6</a:t>
                      </a: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 power pull &amp; dolphin kick</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4</a:t>
                      </a:r>
                    </a:p>
                  </a:txBody>
                  <a:tcPr marL="5478" marR="5478" marT="5479" marB="0" anchor="b">
                    <a:lnL>
                      <a:noFill/>
                    </a:lnL>
                    <a:lnR>
                      <a:noFill/>
                    </a:lnR>
                    <a:lnT>
                      <a:noFill/>
                    </a:lnT>
                    <a:lnB>
                      <a:noFill/>
                    </a:lnB>
                  </a:tcPr>
                </a:tc>
                <a:extLst>
                  <a:ext uri="{0D108BD9-81ED-4DB2-BD59-A6C34878D82A}">
                    <a16:rowId xmlns:a16="http://schemas.microsoft.com/office/drawing/2014/main" val="10029"/>
                  </a:ext>
                </a:extLst>
              </a:tr>
              <a:tr h="127372">
                <a:tc>
                  <a:txBody>
                    <a:bodyPr/>
                    <a:lstStyle/>
                    <a:p>
                      <a:pPr algn="l" fontAlgn="ctr"/>
                      <a:endParaRPr lang="en-US" sz="700" b="1" i="0" u="none" strike="noStrike" dirty="0">
                        <a:solidFill>
                          <a:srgbClr val="FF0000"/>
                        </a:solidFill>
                        <a:effectLst/>
                        <a:latin typeface="Franklin Gothic Book"/>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 hands recover ahead of kick</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4</a:t>
                      </a:r>
                    </a:p>
                  </a:txBody>
                  <a:tcPr marL="5478" marR="5478" marT="5479" marB="0" anchor="b">
                    <a:lnL>
                      <a:noFill/>
                    </a:lnL>
                    <a:lnR>
                      <a:noFill/>
                    </a:lnR>
                    <a:lnT>
                      <a:noFill/>
                    </a:lnT>
                    <a:lnB>
                      <a:noFill/>
                    </a:lnB>
                  </a:tcPr>
                </a:tc>
                <a:extLst>
                  <a:ext uri="{0D108BD9-81ED-4DB2-BD59-A6C34878D82A}">
                    <a16:rowId xmlns:a16="http://schemas.microsoft.com/office/drawing/2014/main" val="10030"/>
                  </a:ext>
                </a:extLst>
              </a:tr>
              <a:tr h="127400">
                <a:tc>
                  <a:txBody>
                    <a:bodyPr/>
                    <a:lstStyle/>
                    <a:p>
                      <a:pPr algn="l" fontAlgn="b"/>
                      <a:endParaRPr lang="en-US" sz="800" b="1" i="0" u="none" strike="noStrike" dirty="0">
                        <a:solidFill>
                          <a:srgbClr val="FF0000"/>
                        </a:solidFill>
                        <a:effectLst/>
                        <a:latin typeface="Arial"/>
                      </a:endParaRPr>
                    </a:p>
                  </a:txBody>
                  <a:tcPr marL="5478" marR="5478" marT="5479" marB="0" anchor="b">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 speed thru breakout</a:t>
                      </a:r>
                    </a:p>
                  </a:txBody>
                  <a:tcPr marL="5478" marR="5478" marT="5479" marB="0" anchor="ctr">
                    <a:lnL>
                      <a:noFill/>
                    </a:lnL>
                    <a:lnR>
                      <a:noFill/>
                    </a:lnR>
                    <a:lnT>
                      <a:noFill/>
                    </a:lnT>
                    <a:lnB>
                      <a:noFill/>
                    </a:lnB>
                  </a:tcPr>
                </a:tc>
                <a:tc>
                  <a:txBody>
                    <a:bodyPr/>
                    <a:lstStyle/>
                    <a:p>
                      <a:pPr algn="ctr" fontAlgn="b"/>
                      <a:r>
                        <a:rPr lang="en-US" sz="700" b="0" i="0" u="none" strike="noStrike" dirty="0">
                          <a:effectLst/>
                          <a:latin typeface="Calibri"/>
                        </a:rPr>
                        <a:t>5</a:t>
                      </a:r>
                    </a:p>
                  </a:txBody>
                  <a:tcPr marL="5478" marR="5478" marT="5479" marB="0" anchor="b">
                    <a:lnL>
                      <a:noFill/>
                    </a:lnL>
                    <a:lnR>
                      <a:noFill/>
                    </a:lnR>
                    <a:lnT>
                      <a:noFill/>
                    </a:lnT>
                    <a:lnB>
                      <a:noFill/>
                    </a:lnB>
                  </a:tcPr>
                </a:tc>
                <a:extLst>
                  <a:ext uri="{0D108BD9-81ED-4DB2-BD59-A6C34878D82A}">
                    <a16:rowId xmlns:a16="http://schemas.microsoft.com/office/drawing/2014/main" val="10031"/>
                  </a:ext>
                </a:extLst>
              </a:tr>
              <a:tr h="127372">
                <a:tc>
                  <a:txBody>
                    <a:bodyPr/>
                    <a:lstStyle/>
                    <a:p>
                      <a:pPr algn="l" fontAlgn="ctr"/>
                      <a:endParaRPr lang="en-US" sz="700" b="1" i="0" u="none" strike="noStrike" dirty="0">
                        <a:solidFill>
                          <a:srgbClr val="FF0000"/>
                        </a:solidFill>
                        <a:effectLst/>
                        <a:latin typeface="Franklin Gothic Book"/>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32"/>
                  </a:ext>
                </a:extLst>
              </a:tr>
              <a:tr h="219133">
                <a:tc>
                  <a:txBody>
                    <a:bodyPr/>
                    <a:lstStyle/>
                    <a:p>
                      <a:pPr algn="l" fontAlgn="ctr"/>
                      <a:r>
                        <a:rPr lang="en-US" sz="700" b="1" i="0" u="none" strike="noStrike" dirty="0">
                          <a:solidFill>
                            <a:srgbClr val="FF0000"/>
                          </a:solidFill>
                          <a:effectLst/>
                          <a:latin typeface="Franklin Gothic Book"/>
                        </a:rPr>
                        <a:t>Challenges</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Must improve recovery to improve catch and pull</a:t>
                      </a: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Must slow SR to improve rotation &amp; catch</a:t>
                      </a: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Feel timing of and develop power 2-bt kick</a:t>
                      </a: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Train hard but be perfectly efficient</a:t>
                      </a: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33"/>
                  </a:ext>
                </a:extLst>
              </a:tr>
              <a:tr h="127400">
                <a:tc>
                  <a:txBody>
                    <a:bodyPr/>
                    <a:lstStyle/>
                    <a:p>
                      <a:pPr algn="l"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34"/>
                  </a:ext>
                </a:extLst>
              </a:tr>
              <a:tr h="126002">
                <a:tc>
                  <a:txBody>
                    <a:bodyPr/>
                    <a:lstStyle/>
                    <a:p>
                      <a:pPr algn="l" fontAlgn="ctr"/>
                      <a:r>
                        <a:rPr lang="en-US" sz="700" b="1" i="0" u="none" strike="noStrike" dirty="0">
                          <a:solidFill>
                            <a:srgbClr val="FF0000"/>
                          </a:solidFill>
                          <a:effectLst/>
                          <a:latin typeface="Franklin Gothic Book"/>
                        </a:rPr>
                        <a:t>General</a:t>
                      </a:r>
                    </a:p>
                  </a:txBody>
                  <a:tcPr marL="5478" marR="5478" marT="5479" marB="0" anchor="ctr">
                    <a:lnL>
                      <a:noFill/>
                    </a:lnL>
                    <a:lnR>
                      <a:noFill/>
                    </a:lnR>
                    <a:lnT>
                      <a:noFill/>
                    </a:lnT>
                    <a:lnB>
                      <a:noFill/>
                    </a:lnB>
                  </a:tcPr>
                </a:tc>
                <a:tc>
                  <a:txBody>
                    <a:bodyPr/>
                    <a:lstStyle/>
                    <a:p>
                      <a:pPr algn="l" fontAlgn="ctr"/>
                      <a:r>
                        <a:rPr lang="en-US" sz="700" b="0" i="0" u="none" strike="noStrike" dirty="0">
                          <a:effectLst/>
                          <a:latin typeface="Calibri"/>
                        </a:rPr>
                        <a:t>Work ethic</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10</a:t>
                      </a: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35"/>
                  </a:ext>
                </a:extLst>
              </a:tr>
              <a:tr h="127400">
                <a:tc>
                  <a:txBody>
                    <a:bodyPr/>
                    <a:lstStyle/>
                    <a:p>
                      <a:pPr algn="l"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Maturity/Focus</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10</a:t>
                      </a: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36"/>
                  </a:ext>
                </a:extLst>
              </a:tr>
              <a:tr h="127400">
                <a:tc>
                  <a:txBody>
                    <a:bodyPr/>
                    <a:lstStyle/>
                    <a:p>
                      <a:pPr algn="l"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Receptive to changes</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10</a:t>
                      </a: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37"/>
                  </a:ext>
                </a:extLst>
              </a:tr>
              <a:tr h="127400">
                <a:tc>
                  <a:txBody>
                    <a:bodyPr/>
                    <a:lstStyle/>
                    <a:p>
                      <a:pPr algn="l" fontAlgn="b"/>
                      <a:endParaRPr lang="en-US" sz="800" b="0" i="0" u="none" strike="noStrike" dirty="0">
                        <a:effectLst/>
                        <a:latin typeface="Arial"/>
                      </a:endParaRPr>
                    </a:p>
                  </a:txBody>
                  <a:tcPr marL="5478" marR="5478" marT="5479" marB="0" anchor="b">
                    <a:lnL>
                      <a:noFill/>
                    </a:lnL>
                    <a:lnR>
                      <a:noFill/>
                    </a:lnR>
                    <a:lnT>
                      <a:noFill/>
                    </a:lnT>
                    <a:lnB>
                      <a:noFill/>
                    </a:lnB>
                  </a:tcPr>
                </a:tc>
                <a:tc>
                  <a:txBody>
                    <a:bodyPr/>
                    <a:lstStyle/>
                    <a:p>
                      <a:pPr algn="l" fontAlgn="ctr"/>
                      <a:r>
                        <a:rPr lang="en-US" sz="700" b="0" i="0" u="none" strike="noStrike" dirty="0">
                          <a:effectLst/>
                          <a:latin typeface="Calibri"/>
                        </a:rPr>
                        <a:t>Ability to make changes</a:t>
                      </a:r>
                    </a:p>
                  </a:txBody>
                  <a:tcPr marL="5478" marR="5478" marT="5479" marB="0" anchor="ctr">
                    <a:lnL>
                      <a:noFill/>
                    </a:lnL>
                    <a:lnR>
                      <a:noFill/>
                    </a:lnR>
                    <a:lnT>
                      <a:noFill/>
                    </a:lnT>
                    <a:lnB>
                      <a:noFill/>
                    </a:lnB>
                  </a:tcPr>
                </a:tc>
                <a:tc>
                  <a:txBody>
                    <a:bodyPr/>
                    <a:lstStyle/>
                    <a:p>
                      <a:pPr algn="ctr" fontAlgn="ctr"/>
                      <a:r>
                        <a:rPr lang="en-US" sz="700" b="0" i="0" u="none" strike="noStrike" dirty="0">
                          <a:effectLst/>
                          <a:latin typeface="Calibri"/>
                        </a:rPr>
                        <a:t>10</a:t>
                      </a: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l" fontAlgn="ctr"/>
                      <a:endParaRPr lang="en-US" sz="700" b="0" i="0" u="none" strike="noStrike" dirty="0">
                        <a:effectLst/>
                        <a:latin typeface="Calibri"/>
                      </a:endParaRPr>
                    </a:p>
                  </a:txBody>
                  <a:tcPr marL="5478" marR="5478" marT="5479" marB="0" anchor="ctr">
                    <a:lnL>
                      <a:noFill/>
                    </a:lnL>
                    <a:lnR>
                      <a:noFill/>
                    </a:lnR>
                    <a:lnT>
                      <a:noFill/>
                    </a:lnT>
                    <a:lnB>
                      <a:noFill/>
                    </a:lnB>
                  </a:tcPr>
                </a:tc>
                <a:tc>
                  <a:txBody>
                    <a:bodyPr/>
                    <a:lstStyle/>
                    <a:p>
                      <a:pPr algn="ctr" fontAlgn="b"/>
                      <a:endParaRPr lang="en-US" sz="700" b="0" i="0" u="none" strike="noStrike" dirty="0">
                        <a:effectLst/>
                        <a:latin typeface="Calibri"/>
                      </a:endParaRPr>
                    </a:p>
                  </a:txBody>
                  <a:tcPr marL="5478" marR="5478" marT="5479" marB="0" anchor="b">
                    <a:lnL>
                      <a:noFill/>
                    </a:lnL>
                    <a:lnR>
                      <a:noFill/>
                    </a:lnR>
                    <a:lnT>
                      <a:noFill/>
                    </a:lnT>
                    <a:lnB>
                      <a:noFill/>
                    </a:lnB>
                  </a:tcPr>
                </a:tc>
                <a:extLst>
                  <a:ext uri="{0D108BD9-81ED-4DB2-BD59-A6C34878D82A}">
                    <a16:rowId xmlns:a16="http://schemas.microsoft.com/office/drawing/2014/main" val="10038"/>
                  </a:ext>
                </a:extLst>
              </a:tr>
            </a:tbl>
          </a:graphicData>
        </a:graphic>
      </p:graphicFrame>
      <p:sp>
        <p:nvSpPr>
          <p:cNvPr id="3" name="Slide Number Placeholder 2"/>
          <p:cNvSpPr>
            <a:spLocks noGrp="1"/>
          </p:cNvSpPr>
          <p:nvPr>
            <p:ph type="sldNum" sz="quarter" idx="12"/>
          </p:nvPr>
        </p:nvSpPr>
        <p:spPr/>
        <p:txBody>
          <a:bodyPr/>
          <a:lstStyle/>
          <a:p>
            <a:pPr>
              <a:defRPr/>
            </a:pPr>
            <a:fld id="{DA1A6064-DD06-4AD8-A8E0-856D52D7E1BF}" type="slidenum">
              <a:rPr lang="en-US" smtClean="0"/>
              <a:pPr>
                <a:defRPr/>
              </a:pPr>
              <a:t>77</a:t>
            </a:fld>
            <a:endParaRPr lang="en-US" dirty="0"/>
          </a:p>
        </p:txBody>
      </p:sp>
      <p:sp>
        <p:nvSpPr>
          <p:cNvPr id="5" name="Footer Placeholder 4"/>
          <p:cNvSpPr>
            <a:spLocks noGrp="1"/>
          </p:cNvSpPr>
          <p:nvPr>
            <p:ph type="ftr" sz="quarter" idx="11"/>
          </p:nvPr>
        </p:nvSpPr>
        <p:spPr/>
        <p:txBody>
          <a:bodyPr/>
          <a:lstStyle/>
          <a:p>
            <a:pPr>
              <a:defRPr/>
            </a:pPr>
            <a:r>
              <a:rPr lang="en-US" dirty="0"/>
              <a:t>Orinda Aquatics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2994" name="Picture 2"/>
          <p:cNvPicPr>
            <a:picLocks noGrp="1" noChangeAspect="1" noChangeArrowheads="1"/>
          </p:cNvPicPr>
          <p:nvPr>
            <p:ph idx="1"/>
          </p:nvPr>
        </p:nvPicPr>
        <p:blipFill>
          <a:blip r:embed="rId2" cstate="print"/>
          <a:srcRect/>
          <a:stretch>
            <a:fillRect/>
          </a:stretch>
        </p:blipFill>
        <p:spPr>
          <a:xfrm>
            <a:off x="609600" y="457200"/>
            <a:ext cx="5257800" cy="7848600"/>
          </a:xfrm>
        </p:spPr>
      </p:pic>
      <p:sp>
        <p:nvSpPr>
          <p:cNvPr id="3" name="Slide Number Placeholder 2"/>
          <p:cNvSpPr>
            <a:spLocks noGrp="1"/>
          </p:cNvSpPr>
          <p:nvPr>
            <p:ph type="sldNum" sz="quarter" idx="12"/>
          </p:nvPr>
        </p:nvSpPr>
        <p:spPr/>
        <p:txBody>
          <a:bodyPr/>
          <a:lstStyle/>
          <a:p>
            <a:pPr>
              <a:defRPr/>
            </a:pPr>
            <a:fld id="{965722FE-B712-41A9-A22B-1025850926A8}" type="slidenum">
              <a:rPr lang="en-US" smtClean="0"/>
              <a:pPr>
                <a:defRPr/>
              </a:pPr>
              <a:t>78</a:t>
            </a:fld>
            <a:endParaRPr lang="en-US" dirty="0"/>
          </a:p>
        </p:txBody>
      </p:sp>
      <p:sp>
        <p:nvSpPr>
          <p:cNvPr id="4" name="Footer Placeholder 3"/>
          <p:cNvSpPr>
            <a:spLocks noGrp="1"/>
          </p:cNvSpPr>
          <p:nvPr>
            <p:ph type="ftr" sz="quarter" idx="11"/>
          </p:nvPr>
        </p:nvSpPr>
        <p:spPr/>
        <p:txBody>
          <a:bodyPr/>
          <a:lstStyle/>
          <a:p>
            <a:pPr>
              <a:defRPr/>
            </a:pPr>
            <a:r>
              <a:rPr lang="en-US" dirty="0"/>
              <a:t>Orinda Aquatics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81616"/>
          </a:xfrm>
        </p:spPr>
        <p:txBody>
          <a:bodyPr>
            <a:normAutofit/>
          </a:bodyPr>
          <a:lstStyle/>
          <a:p>
            <a:r>
              <a:rPr lang="en-US" b="1" dirty="0">
                <a:solidFill>
                  <a:schemeClr val="accent2">
                    <a:lumMod val="75000"/>
                  </a:schemeClr>
                </a:solidFill>
                <a:latin typeface="+mn-lt"/>
              </a:rPr>
              <a:t>Let’s “Start” Here</a:t>
            </a:r>
          </a:p>
        </p:txBody>
      </p:sp>
      <p:sp>
        <p:nvSpPr>
          <p:cNvPr id="3" name="Content Placeholder 2"/>
          <p:cNvSpPr>
            <a:spLocks noGrp="1"/>
          </p:cNvSpPr>
          <p:nvPr>
            <p:ph idx="1"/>
          </p:nvPr>
        </p:nvSpPr>
        <p:spPr>
          <a:xfrm>
            <a:off x="304800" y="1447800"/>
            <a:ext cx="6172200" cy="7010400"/>
          </a:xfrm>
        </p:spPr>
        <p:txBody>
          <a:bodyPr>
            <a:normAutofit fontScale="92500" lnSpcReduction="10000"/>
          </a:bodyPr>
          <a:lstStyle/>
          <a:p>
            <a:pPr algn="ctr">
              <a:buNone/>
            </a:pPr>
            <a:r>
              <a:rPr lang="en-US" b="1" u="sng" dirty="0">
                <a:solidFill>
                  <a:srgbClr val="0070C0"/>
                </a:solidFill>
              </a:rPr>
              <a:t>Never false start</a:t>
            </a:r>
          </a:p>
          <a:p>
            <a:endParaRPr lang="en-US" sz="1600" b="1" dirty="0">
              <a:solidFill>
                <a:srgbClr val="002060"/>
              </a:solidFill>
            </a:endParaRPr>
          </a:p>
          <a:p>
            <a:r>
              <a:rPr lang="en-US" b="1" dirty="0">
                <a:solidFill>
                  <a:srgbClr val="002060"/>
                </a:solidFill>
              </a:rPr>
              <a:t>Technique is critical but discipline is key</a:t>
            </a:r>
          </a:p>
          <a:p>
            <a:r>
              <a:rPr lang="en-US" b="1" dirty="0">
                <a:solidFill>
                  <a:srgbClr val="002060"/>
                </a:solidFill>
              </a:rPr>
              <a:t>False starts occur for one of two reasons:</a:t>
            </a:r>
          </a:p>
          <a:p>
            <a:pPr lvl="1"/>
            <a:r>
              <a:rPr lang="en-US" b="1" dirty="0">
                <a:solidFill>
                  <a:schemeClr val="accent3">
                    <a:lumMod val="50000"/>
                  </a:schemeClr>
                </a:solidFill>
              </a:rPr>
              <a:t>Reaction from tense muscles (anticipation)</a:t>
            </a:r>
          </a:p>
          <a:p>
            <a:pPr lvl="1"/>
            <a:r>
              <a:rPr lang="en-US" b="1" dirty="0">
                <a:solidFill>
                  <a:schemeClr val="accent3">
                    <a:lumMod val="50000"/>
                  </a:schemeClr>
                </a:solidFill>
              </a:rPr>
              <a:t>Loss of balance from weight shifting forward</a:t>
            </a:r>
          </a:p>
          <a:p>
            <a:pPr>
              <a:buNone/>
            </a:pPr>
            <a:endParaRPr lang="en-US" b="1" dirty="0">
              <a:solidFill>
                <a:schemeClr val="accent2">
                  <a:lumMod val="75000"/>
                </a:schemeClr>
              </a:solidFill>
            </a:endParaRPr>
          </a:p>
          <a:p>
            <a:pPr>
              <a:buNone/>
            </a:pPr>
            <a:endParaRPr lang="en-US" b="1" dirty="0">
              <a:solidFill>
                <a:schemeClr val="accent2">
                  <a:lumMod val="75000"/>
                </a:schemeClr>
              </a:solidFill>
            </a:endParaRPr>
          </a:p>
          <a:p>
            <a:pPr>
              <a:buNone/>
            </a:pPr>
            <a:endParaRPr lang="en-US" b="1" dirty="0">
              <a:solidFill>
                <a:schemeClr val="accent2">
                  <a:lumMod val="75000"/>
                </a:schemeClr>
              </a:solidFill>
            </a:endParaRPr>
          </a:p>
          <a:p>
            <a:pPr>
              <a:buNone/>
            </a:pPr>
            <a:endParaRPr lang="en-US" b="1" dirty="0">
              <a:solidFill>
                <a:schemeClr val="accent2">
                  <a:lumMod val="75000"/>
                </a:schemeClr>
              </a:solidFill>
            </a:endParaRPr>
          </a:p>
          <a:p>
            <a:pPr>
              <a:buNone/>
            </a:pPr>
            <a:r>
              <a:rPr lang="en-US" b="1" dirty="0">
                <a:solidFill>
                  <a:schemeClr val="accent2">
                    <a:lumMod val="75000"/>
                  </a:schemeClr>
                </a:solidFill>
              </a:rPr>
              <a:t>Methodology: relax, balance, react</a:t>
            </a:r>
          </a:p>
        </p:txBody>
      </p:sp>
      <p:pic>
        <p:nvPicPr>
          <p:cNvPr id="4" name="Picture 3" descr="P3170010.jpg"/>
          <p:cNvPicPr>
            <a:picLocks noChangeAspect="1"/>
          </p:cNvPicPr>
          <p:nvPr/>
        </p:nvPicPr>
        <p:blipFill>
          <a:blip r:embed="rId2" cstate="print"/>
          <a:stretch>
            <a:fillRect/>
          </a:stretch>
        </p:blipFill>
        <p:spPr>
          <a:xfrm>
            <a:off x="2362200" y="5715000"/>
            <a:ext cx="2284475" cy="1752600"/>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79</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6172200" cy="6034617"/>
          </a:xfrm>
        </p:spPr>
        <p:txBody>
          <a:bodyPr/>
          <a:lstStyle/>
          <a:p>
            <a:pPr algn="ctr">
              <a:buNone/>
            </a:pPr>
            <a:r>
              <a:rPr lang="en-US" sz="3600" b="1" dirty="0">
                <a:solidFill>
                  <a:srgbClr val="002060"/>
                </a:solidFill>
              </a:rPr>
              <a:t>If the information is there, why isn’t every age-group program great?</a:t>
            </a:r>
          </a:p>
          <a:p>
            <a:pPr algn="ctr">
              <a:buNone/>
            </a:pPr>
            <a:endParaRPr lang="en-US" sz="1600" b="1" dirty="0">
              <a:solidFill>
                <a:srgbClr val="002060"/>
              </a:solidFill>
            </a:endParaRPr>
          </a:p>
          <a:p>
            <a:pPr algn="ctr">
              <a:buNone/>
            </a:pPr>
            <a:r>
              <a:rPr lang="en-US" sz="3600" b="1" dirty="0">
                <a:solidFill>
                  <a:srgbClr val="002060"/>
                </a:solidFill>
              </a:rPr>
              <a:t>And what </a:t>
            </a:r>
            <a:r>
              <a:rPr lang="en-US" sz="3600" b="1" i="1" dirty="0">
                <a:solidFill>
                  <a:srgbClr val="002060"/>
                </a:solidFill>
              </a:rPr>
              <a:t>else</a:t>
            </a:r>
            <a:r>
              <a:rPr lang="en-US" sz="3600" b="1" dirty="0">
                <a:solidFill>
                  <a:srgbClr val="002060"/>
                </a:solidFill>
              </a:rPr>
              <a:t> is there to coaching and developing young athletes?</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8</a:t>
            </a:fld>
            <a:endParaRPr lang="en-US" dirty="0"/>
          </a:p>
        </p:txBody>
      </p:sp>
      <p:pic>
        <p:nvPicPr>
          <p:cNvPr id="187394" name="Picture 2" descr="C:\Users\Owner\AppData\Local\Microsoft\Windows\Temporary Internet Files\Content.IE5\01PS0EA9\MC900078811[1].wmf"/>
          <p:cNvPicPr>
            <a:picLocks noChangeAspect="1" noChangeArrowheads="1"/>
          </p:cNvPicPr>
          <p:nvPr/>
        </p:nvPicPr>
        <p:blipFill>
          <a:blip r:embed="rId2" cstate="print"/>
          <a:srcRect/>
          <a:stretch>
            <a:fillRect/>
          </a:stretch>
        </p:blipFill>
        <p:spPr bwMode="auto">
          <a:xfrm>
            <a:off x="2362200" y="5334000"/>
            <a:ext cx="2667000" cy="2491451"/>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6172200" cy="1524000"/>
          </a:xfrm>
        </p:spPr>
        <p:txBody>
          <a:bodyPr>
            <a:noAutofit/>
          </a:bodyPr>
          <a:lstStyle/>
          <a:p>
            <a:br>
              <a:rPr lang="en-US" sz="6600" b="1" dirty="0">
                <a:solidFill>
                  <a:schemeClr val="accent2">
                    <a:lumMod val="75000"/>
                  </a:schemeClr>
                </a:solidFill>
                <a:latin typeface="Mistral" pitchFamily="66" charset="0"/>
              </a:rPr>
            </a:br>
            <a:r>
              <a:rPr lang="en-US" sz="5400" b="1" dirty="0">
                <a:solidFill>
                  <a:schemeClr val="accent2">
                    <a:lumMod val="75000"/>
                  </a:schemeClr>
                </a:solidFill>
                <a:latin typeface="Andalus" pitchFamily="18" charset="-78"/>
                <a:cs typeface="Andalus" pitchFamily="18" charset="-78"/>
              </a:rPr>
              <a:t>2) Training</a:t>
            </a:r>
            <a:br>
              <a:rPr lang="en-US" sz="5400" dirty="0">
                <a:solidFill>
                  <a:schemeClr val="accent2">
                    <a:lumMod val="75000"/>
                  </a:schemeClr>
                </a:solidFill>
                <a:latin typeface="Andalus" pitchFamily="18" charset="-78"/>
                <a:cs typeface="Andalus" pitchFamily="18" charset="-78"/>
              </a:rPr>
            </a:br>
            <a:endParaRPr lang="en-US" sz="5400" dirty="0">
              <a:solidFill>
                <a:schemeClr val="accent2">
                  <a:lumMod val="75000"/>
                </a:schemeClr>
              </a:solidFill>
              <a:latin typeface="Andalus" pitchFamily="18" charset="-78"/>
              <a:cs typeface="Andalus" pitchFamily="18" charset="-78"/>
            </a:endParaRPr>
          </a:p>
        </p:txBody>
      </p:sp>
      <p:pic>
        <p:nvPicPr>
          <p:cNvPr id="4" name="Content Placeholder 3" descr="C:\Users\Owner\Pictures\Orinda Aquatics\113_0214\IMGP0026.JPG"/>
          <p:cNvPicPr>
            <a:picLocks noGrp="1"/>
          </p:cNvPicPr>
          <p:nvPr>
            <p:ph idx="1"/>
          </p:nvPr>
        </p:nvPicPr>
        <p:blipFill>
          <a:blip r:embed="rId2" cstate="print"/>
          <a:srcRect/>
          <a:stretch>
            <a:fillRect/>
          </a:stretch>
        </p:blipFill>
        <p:spPr bwMode="auto">
          <a:xfrm>
            <a:off x="990600" y="2286000"/>
            <a:ext cx="4800600" cy="3276600"/>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80</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
        <p:nvSpPr>
          <p:cNvPr id="109569" name="Rectangle 1"/>
          <p:cNvSpPr>
            <a:spLocks noChangeArrowheads="1"/>
          </p:cNvSpPr>
          <p:nvPr/>
        </p:nvSpPr>
        <p:spPr bwMode="auto">
          <a:xfrm>
            <a:off x="304800" y="6034444"/>
            <a:ext cx="6172200" cy="1477328"/>
          </a:xfrm>
          <a:prstGeom prst="rect">
            <a:avLst/>
          </a:prstGeom>
          <a:blipFill>
            <a:blip r:embed="rId3" cstate="prin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2060"/>
                </a:solidFill>
                <a:effectLst/>
                <a:ea typeface="Times New Roman" pitchFamily="18" charset="0"/>
                <a:cs typeface="Courier New" pitchFamily="49" charset="0"/>
              </a:rPr>
              <a:t>“If a man has any greatness in him, it comes to light, not in one flamboyant hour, but in the ledger of his daily work.”</a:t>
            </a:r>
            <a:endParaRPr kumimoji="0" lang="en-US" sz="2600" b="0" i="0" u="none" strike="noStrike" cap="none" normalizeH="0" baseline="0" dirty="0">
              <a:ln>
                <a:noFill/>
              </a:ln>
              <a:solidFill>
                <a:srgbClr val="002060"/>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u="none" strike="noStrike" cap="none" normalizeH="0" baseline="0" dirty="0">
                <a:ln>
                  <a:noFill/>
                </a:ln>
                <a:solidFill>
                  <a:srgbClr val="002060"/>
                </a:solidFill>
                <a:effectLst/>
                <a:ea typeface="Times New Roman" pitchFamily="18" charset="0"/>
                <a:cs typeface="Courier New" pitchFamily="49" charset="0"/>
              </a:rPr>
              <a:t>Beryl Markham, English author (1902-1986)</a:t>
            </a:r>
            <a:endParaRPr kumimoji="0" lang="en-US" sz="1200" b="0" u="none" strike="noStrike" cap="none" normalizeH="0" baseline="0" dirty="0">
              <a:ln>
                <a:noFill/>
              </a:ln>
              <a:solidFill>
                <a:srgbClr val="002060"/>
              </a:solidFill>
              <a:effectLst/>
              <a:cs typeface="Arial"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6172200" cy="6034617"/>
          </a:xfrm>
        </p:spPr>
        <p:txBody>
          <a:bodyPr/>
          <a:lstStyle/>
          <a:p>
            <a:pPr>
              <a:buNone/>
            </a:pPr>
            <a:r>
              <a:rPr lang="en-US" b="1" dirty="0">
                <a:solidFill>
                  <a:srgbClr val="002060"/>
                </a:solidFill>
              </a:rPr>
              <a:t>   “Many of the greatest achievements of the world were accomplished by tired and discouraged people who kept on working.” unknown</a:t>
            </a:r>
          </a:p>
          <a:p>
            <a:pPr>
              <a:buNone/>
            </a:pPr>
            <a:endParaRPr lang="en-US" sz="2000" b="1" dirty="0">
              <a:solidFill>
                <a:srgbClr val="002060"/>
              </a:solidFill>
            </a:endParaRPr>
          </a:p>
          <a:p>
            <a:pPr>
              <a:buNone/>
            </a:pPr>
            <a:r>
              <a:rPr lang="en-US" b="1" dirty="0">
                <a:solidFill>
                  <a:srgbClr val="0070C0"/>
                </a:solidFill>
              </a:rPr>
              <a:t>“Don’t ask for a light load, but rather a strong back.” unknown</a:t>
            </a:r>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81</a:t>
            </a:fld>
            <a:endParaRPr lang="en-US" dirty="0"/>
          </a:p>
        </p:txBody>
      </p:sp>
      <p:pic>
        <p:nvPicPr>
          <p:cNvPr id="6" name="Picture 5" descr="005.JPG"/>
          <p:cNvPicPr>
            <a:picLocks noChangeAspect="1"/>
          </p:cNvPicPr>
          <p:nvPr/>
        </p:nvPicPr>
        <p:blipFill>
          <a:blip r:embed="rId2" cstate="print"/>
          <a:stretch>
            <a:fillRect/>
          </a:stretch>
        </p:blipFill>
        <p:spPr>
          <a:xfrm>
            <a:off x="1447800" y="4572000"/>
            <a:ext cx="4038600" cy="3028950"/>
          </a:xfrm>
          <a:prstGeom prst="rect">
            <a:avLst/>
          </a:prstGeom>
          <a:ln>
            <a:noFill/>
          </a:ln>
          <a:effectLst>
            <a:softEdge rad="112500"/>
          </a:effectLst>
        </p:spPr>
      </p:pic>
      <p:sp>
        <p:nvSpPr>
          <p:cNvPr id="7" name="TextBox 6"/>
          <p:cNvSpPr txBox="1"/>
          <p:nvPr/>
        </p:nvSpPr>
        <p:spPr>
          <a:xfrm>
            <a:off x="381000" y="8001000"/>
            <a:ext cx="5638800" cy="369332"/>
          </a:xfrm>
          <a:prstGeom prst="rect">
            <a:avLst/>
          </a:prstGeom>
          <a:noFill/>
        </p:spPr>
        <p:txBody>
          <a:bodyPr wrap="square" rtlCol="0">
            <a:spAutoFit/>
          </a:bodyPr>
          <a:lstStyle/>
          <a:p>
            <a:pPr algn="ctr"/>
            <a:r>
              <a:rPr lang="en-US" b="1" dirty="0"/>
              <a:t>Vertical streamline kicking on back, long course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81616"/>
          </a:xfrm>
        </p:spPr>
        <p:txBody>
          <a:bodyPr>
            <a:normAutofit fontScale="90000"/>
          </a:bodyPr>
          <a:lstStyle/>
          <a:p>
            <a:r>
              <a:rPr lang="en-US" b="1" dirty="0">
                <a:solidFill>
                  <a:schemeClr val="accent2">
                    <a:lumMod val="75000"/>
                  </a:schemeClr>
                </a:solidFill>
              </a:rPr>
              <a:t>Educate kids on training</a:t>
            </a:r>
            <a:br>
              <a:rPr lang="en-US" b="1" dirty="0">
                <a:solidFill>
                  <a:schemeClr val="accent2">
                    <a:lumMod val="75000"/>
                  </a:schemeClr>
                </a:solidFill>
              </a:rPr>
            </a:br>
            <a:r>
              <a:rPr lang="en-US" sz="2700" b="1" dirty="0">
                <a:solidFill>
                  <a:srgbClr val="002060"/>
                </a:solidFill>
                <a:latin typeface="+mn-lt"/>
              </a:rPr>
              <a:t>and the development cycle</a:t>
            </a:r>
          </a:p>
        </p:txBody>
      </p:sp>
      <p:graphicFrame>
        <p:nvGraphicFramePr>
          <p:cNvPr id="4" name="Content Placeholder 3"/>
          <p:cNvGraphicFramePr>
            <a:graphicFrameLocks noGrp="1"/>
          </p:cNvGraphicFramePr>
          <p:nvPr>
            <p:ph idx="1"/>
          </p:nvPr>
        </p:nvGraphicFramePr>
        <p:xfrm>
          <a:off x="304800" y="1600200"/>
          <a:ext cx="6172200" cy="6034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AC4F74F-622A-4FC0-843B-D3A315D45B90}" type="slidenum">
              <a:rPr lang="en-US" smtClean="0"/>
              <a:pPr/>
              <a:t>82</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
        <p:nvSpPr>
          <p:cNvPr id="7" name="TextBox 6"/>
          <p:cNvSpPr txBox="1"/>
          <p:nvPr/>
        </p:nvSpPr>
        <p:spPr>
          <a:xfrm>
            <a:off x="457200" y="7848600"/>
            <a:ext cx="5791200" cy="584775"/>
          </a:xfrm>
          <a:prstGeom prst="rect">
            <a:avLst/>
          </a:prstGeom>
          <a:blipFill>
            <a:blip r:embed="rId7" cstate="print"/>
            <a:tile tx="0" ty="0" sx="100000" sy="100000" flip="none" algn="tl"/>
          </a:blipFill>
        </p:spPr>
        <p:txBody>
          <a:bodyPr wrap="square" rtlCol="0">
            <a:spAutoFit/>
          </a:bodyPr>
          <a:lstStyle/>
          <a:p>
            <a:pPr algn="ctr"/>
            <a:r>
              <a:rPr lang="en-US" sz="3200" b="1" dirty="0"/>
              <a:t>Have a training vision.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05416"/>
          </a:xfrm>
        </p:spPr>
        <p:txBody>
          <a:bodyPr/>
          <a:lstStyle/>
          <a:p>
            <a:r>
              <a:rPr lang="en-US" b="1" dirty="0">
                <a:solidFill>
                  <a:schemeClr val="accent2">
                    <a:lumMod val="75000"/>
                  </a:schemeClr>
                </a:solidFill>
                <a:latin typeface="+mn-lt"/>
              </a:rPr>
              <a:t>Training Aspects (all)</a:t>
            </a:r>
          </a:p>
        </p:txBody>
      </p:sp>
      <p:sp>
        <p:nvSpPr>
          <p:cNvPr id="3" name="Content Placeholder 2"/>
          <p:cNvSpPr>
            <a:spLocks noGrp="1"/>
          </p:cNvSpPr>
          <p:nvPr>
            <p:ph idx="1"/>
          </p:nvPr>
        </p:nvSpPr>
        <p:spPr>
          <a:xfrm>
            <a:off x="381000" y="1447800"/>
            <a:ext cx="6172200" cy="6034617"/>
          </a:xfrm>
        </p:spPr>
        <p:txBody>
          <a:bodyPr>
            <a:normAutofit/>
          </a:bodyPr>
          <a:lstStyle/>
          <a:p>
            <a:r>
              <a:rPr lang="en-US" sz="2800" b="1" dirty="0">
                <a:solidFill>
                  <a:srgbClr val="002060"/>
                </a:solidFill>
              </a:rPr>
              <a:t>Train the </a:t>
            </a:r>
            <a:r>
              <a:rPr lang="en-US" sz="2800" b="1" u="sng" dirty="0">
                <a:solidFill>
                  <a:srgbClr val="002060"/>
                </a:solidFill>
              </a:rPr>
              <a:t>stroke</a:t>
            </a:r>
            <a:r>
              <a:rPr lang="en-US" sz="2800" b="1" dirty="0">
                <a:solidFill>
                  <a:srgbClr val="002060"/>
                </a:solidFill>
              </a:rPr>
              <a:t> (back to technique) – </a:t>
            </a:r>
            <a:r>
              <a:rPr lang="en-US" sz="2800" b="1" dirty="0">
                <a:solidFill>
                  <a:schemeClr val="accent2">
                    <a:lumMod val="75000"/>
                  </a:schemeClr>
                </a:solidFill>
              </a:rPr>
              <a:t>(efficiency)</a:t>
            </a:r>
          </a:p>
          <a:p>
            <a:r>
              <a:rPr lang="en-US" sz="2800" b="1" dirty="0">
                <a:solidFill>
                  <a:srgbClr val="002060"/>
                </a:solidFill>
              </a:rPr>
              <a:t>Train the </a:t>
            </a:r>
            <a:r>
              <a:rPr lang="en-US" sz="2800" b="1" u="sng" dirty="0">
                <a:solidFill>
                  <a:srgbClr val="002060"/>
                </a:solidFill>
              </a:rPr>
              <a:t>body</a:t>
            </a:r>
            <a:r>
              <a:rPr lang="en-US" sz="2800" b="1" dirty="0">
                <a:solidFill>
                  <a:srgbClr val="002060"/>
                </a:solidFill>
              </a:rPr>
              <a:t> </a:t>
            </a:r>
            <a:r>
              <a:rPr lang="en-US" sz="2800" b="1" dirty="0">
                <a:solidFill>
                  <a:schemeClr val="accent2">
                    <a:lumMod val="75000"/>
                  </a:schemeClr>
                </a:solidFill>
              </a:rPr>
              <a:t>(physically)</a:t>
            </a:r>
          </a:p>
          <a:p>
            <a:r>
              <a:rPr lang="en-US" sz="2800" b="1" dirty="0">
                <a:solidFill>
                  <a:srgbClr val="002060"/>
                </a:solidFill>
              </a:rPr>
              <a:t>Train the </a:t>
            </a:r>
            <a:r>
              <a:rPr lang="en-US" sz="2800" b="1" u="sng" dirty="0">
                <a:solidFill>
                  <a:srgbClr val="002060"/>
                </a:solidFill>
              </a:rPr>
              <a:t>race</a:t>
            </a:r>
            <a:r>
              <a:rPr lang="en-US" sz="2800" b="1" dirty="0">
                <a:solidFill>
                  <a:srgbClr val="002060"/>
                </a:solidFill>
              </a:rPr>
              <a:t> </a:t>
            </a:r>
            <a:r>
              <a:rPr lang="en-US" sz="2800" b="1" dirty="0">
                <a:solidFill>
                  <a:schemeClr val="accent2">
                    <a:lumMod val="75000"/>
                  </a:schemeClr>
                </a:solidFill>
              </a:rPr>
              <a:t>(ultimate objective)</a:t>
            </a:r>
          </a:p>
          <a:p>
            <a:r>
              <a:rPr lang="en-US" sz="2800" b="1" dirty="0">
                <a:solidFill>
                  <a:srgbClr val="002060"/>
                </a:solidFill>
              </a:rPr>
              <a:t>Train the </a:t>
            </a:r>
            <a:r>
              <a:rPr lang="en-US" sz="2800" b="1" u="sng" dirty="0">
                <a:solidFill>
                  <a:srgbClr val="002060"/>
                </a:solidFill>
              </a:rPr>
              <a:t>walls</a:t>
            </a:r>
            <a:r>
              <a:rPr lang="en-US" sz="2800" b="1" dirty="0">
                <a:solidFill>
                  <a:srgbClr val="002060"/>
                </a:solidFill>
              </a:rPr>
              <a:t> </a:t>
            </a:r>
            <a:r>
              <a:rPr lang="en-US" sz="2800" b="1" dirty="0">
                <a:solidFill>
                  <a:schemeClr val="accent2">
                    <a:lumMod val="75000"/>
                  </a:schemeClr>
                </a:solidFill>
              </a:rPr>
              <a:t>(race within the race)</a:t>
            </a:r>
          </a:p>
          <a:p>
            <a:r>
              <a:rPr lang="en-US" sz="2800" b="1" dirty="0">
                <a:solidFill>
                  <a:srgbClr val="002060"/>
                </a:solidFill>
              </a:rPr>
              <a:t>Train the </a:t>
            </a:r>
            <a:r>
              <a:rPr lang="en-US" sz="2800" b="1" u="sng" dirty="0">
                <a:solidFill>
                  <a:srgbClr val="002060"/>
                </a:solidFill>
              </a:rPr>
              <a:t>mind</a:t>
            </a:r>
            <a:r>
              <a:rPr lang="en-US" sz="2800" b="1" dirty="0">
                <a:solidFill>
                  <a:srgbClr val="002060"/>
                </a:solidFill>
              </a:rPr>
              <a:t> </a:t>
            </a:r>
            <a:r>
              <a:rPr lang="en-US" sz="2800" b="1" dirty="0">
                <a:solidFill>
                  <a:schemeClr val="accent2">
                    <a:lumMod val="75000"/>
                  </a:schemeClr>
                </a:solidFill>
              </a:rPr>
              <a:t>(intellectual/understanding)</a:t>
            </a:r>
          </a:p>
          <a:p>
            <a:r>
              <a:rPr lang="en-US" sz="2800" b="1" dirty="0">
                <a:solidFill>
                  <a:srgbClr val="002060"/>
                </a:solidFill>
              </a:rPr>
              <a:t>Train the </a:t>
            </a:r>
            <a:r>
              <a:rPr lang="en-US" sz="2800" b="1" u="sng" dirty="0">
                <a:solidFill>
                  <a:srgbClr val="002060"/>
                </a:solidFill>
              </a:rPr>
              <a:t>psyche</a:t>
            </a:r>
            <a:r>
              <a:rPr lang="en-US" sz="2800" b="1" dirty="0">
                <a:solidFill>
                  <a:srgbClr val="002060"/>
                </a:solidFill>
              </a:rPr>
              <a:t> </a:t>
            </a:r>
            <a:r>
              <a:rPr lang="en-US" sz="2800" b="1" dirty="0">
                <a:solidFill>
                  <a:schemeClr val="accent2">
                    <a:lumMod val="75000"/>
                  </a:schemeClr>
                </a:solidFill>
              </a:rPr>
              <a:t>(emotional balance – long-term perspective)</a:t>
            </a:r>
          </a:p>
        </p:txBody>
      </p:sp>
      <p:pic>
        <p:nvPicPr>
          <p:cNvPr id="4" name="Picture 3" descr="DSC03223.JPG"/>
          <p:cNvPicPr>
            <a:picLocks noChangeAspect="1"/>
          </p:cNvPicPr>
          <p:nvPr/>
        </p:nvPicPr>
        <p:blipFill>
          <a:blip r:embed="rId2" cstate="print"/>
          <a:stretch>
            <a:fillRect/>
          </a:stretch>
        </p:blipFill>
        <p:spPr>
          <a:xfrm>
            <a:off x="1447800" y="5867400"/>
            <a:ext cx="3903706" cy="2590800"/>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83</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6184"/>
            <a:ext cx="6286500" cy="1234016"/>
          </a:xfrm>
        </p:spPr>
        <p:txBody>
          <a:bodyPr>
            <a:normAutofit/>
          </a:bodyPr>
          <a:lstStyle/>
          <a:p>
            <a:r>
              <a:rPr lang="en-US" sz="2700" b="1" dirty="0">
                <a:solidFill>
                  <a:schemeClr val="accent3">
                    <a:lumMod val="50000"/>
                  </a:schemeClr>
                </a:solidFill>
                <a:latin typeface="+mn-lt"/>
              </a:rPr>
              <a:t>Ask yourself as a coach:</a:t>
            </a:r>
            <a:br>
              <a:rPr lang="en-US" sz="2700" b="1" dirty="0">
                <a:solidFill>
                  <a:schemeClr val="accent3">
                    <a:lumMod val="50000"/>
                  </a:schemeClr>
                </a:solidFill>
                <a:latin typeface="+mn-lt"/>
              </a:rPr>
            </a:br>
            <a:r>
              <a:rPr lang="en-US" sz="4000" b="1" dirty="0">
                <a:solidFill>
                  <a:schemeClr val="accent2">
                    <a:lumMod val="75000"/>
                  </a:schemeClr>
                </a:solidFill>
                <a:latin typeface="+mn-lt"/>
              </a:rPr>
              <a:t>Is this the best workout for…</a:t>
            </a:r>
          </a:p>
        </p:txBody>
      </p:sp>
      <p:sp>
        <p:nvSpPr>
          <p:cNvPr id="3" name="Content Placeholder 2"/>
          <p:cNvSpPr>
            <a:spLocks noGrp="1"/>
          </p:cNvSpPr>
          <p:nvPr>
            <p:ph idx="1"/>
          </p:nvPr>
        </p:nvSpPr>
        <p:spPr>
          <a:xfrm>
            <a:off x="304800" y="1676400"/>
            <a:ext cx="6172200" cy="4419598"/>
          </a:xfrm>
        </p:spPr>
        <p:txBody>
          <a:bodyPr/>
          <a:lstStyle/>
          <a:p>
            <a:r>
              <a:rPr lang="en-US" b="1" dirty="0">
                <a:solidFill>
                  <a:srgbClr val="002060"/>
                </a:solidFill>
              </a:rPr>
              <a:t>Today?</a:t>
            </a:r>
          </a:p>
          <a:p>
            <a:r>
              <a:rPr lang="en-US" b="1" dirty="0">
                <a:solidFill>
                  <a:srgbClr val="002060"/>
                </a:solidFill>
              </a:rPr>
              <a:t>This week?</a:t>
            </a:r>
          </a:p>
          <a:p>
            <a:r>
              <a:rPr lang="en-US" b="1" dirty="0">
                <a:solidFill>
                  <a:srgbClr val="002060"/>
                </a:solidFill>
              </a:rPr>
              <a:t>This season?</a:t>
            </a:r>
          </a:p>
          <a:p>
            <a:r>
              <a:rPr lang="en-US" b="1" dirty="0">
                <a:solidFill>
                  <a:srgbClr val="002060"/>
                </a:solidFill>
              </a:rPr>
              <a:t>Your career?</a:t>
            </a:r>
          </a:p>
          <a:p>
            <a:r>
              <a:rPr lang="en-US" b="1" dirty="0">
                <a:solidFill>
                  <a:srgbClr val="002060"/>
                </a:solidFill>
              </a:rPr>
              <a:t>Your stroke?</a:t>
            </a:r>
          </a:p>
          <a:p>
            <a:r>
              <a:rPr lang="en-US" b="1" dirty="0">
                <a:solidFill>
                  <a:srgbClr val="002060"/>
                </a:solidFill>
              </a:rPr>
              <a:t>Your race?</a:t>
            </a:r>
          </a:p>
          <a:p>
            <a:r>
              <a:rPr lang="en-US" b="1" dirty="0">
                <a:solidFill>
                  <a:srgbClr val="002060"/>
                </a:solidFill>
              </a:rPr>
              <a:t>Your well-being?</a:t>
            </a:r>
          </a:p>
        </p:txBody>
      </p:sp>
      <p:sp>
        <p:nvSpPr>
          <p:cNvPr id="4" name="TextBox 3"/>
          <p:cNvSpPr txBox="1"/>
          <p:nvPr/>
        </p:nvSpPr>
        <p:spPr>
          <a:xfrm>
            <a:off x="304800" y="6324600"/>
            <a:ext cx="6324600" cy="1754326"/>
          </a:xfrm>
          <a:prstGeom prst="rect">
            <a:avLst/>
          </a:prstGeom>
          <a:blipFill>
            <a:blip r:embed="rId2" cstate="print"/>
            <a:tile tx="0" ty="0" sx="100000" sy="100000" flip="none" algn="tl"/>
          </a:blipFill>
        </p:spPr>
        <p:txBody>
          <a:bodyPr wrap="square" rtlCol="0">
            <a:spAutoFit/>
          </a:bodyPr>
          <a:lstStyle/>
          <a:p>
            <a:pPr algn="ctr"/>
            <a:r>
              <a:rPr lang="en-US" sz="3600" b="1" i="1" dirty="0">
                <a:solidFill>
                  <a:schemeClr val="accent3">
                    <a:lumMod val="50000"/>
                  </a:schemeClr>
                </a:solidFill>
              </a:rPr>
              <a:t>As a coach</a:t>
            </a:r>
            <a:r>
              <a:rPr lang="en-US" sz="3600" b="1" dirty="0">
                <a:solidFill>
                  <a:srgbClr val="002060"/>
                </a:solidFill>
              </a:rPr>
              <a:t>, you </a:t>
            </a:r>
            <a:r>
              <a:rPr lang="en-US" sz="3600" b="1" dirty="0">
                <a:solidFill>
                  <a:schemeClr val="accent2">
                    <a:lumMod val="75000"/>
                  </a:schemeClr>
                </a:solidFill>
              </a:rPr>
              <a:t>are</a:t>
            </a:r>
            <a:r>
              <a:rPr lang="en-US" sz="3600" b="1" dirty="0">
                <a:solidFill>
                  <a:srgbClr val="002060"/>
                </a:solidFill>
              </a:rPr>
              <a:t> making that decision and creating the above list – every day!</a:t>
            </a:r>
          </a:p>
        </p:txBody>
      </p:sp>
      <p:pic>
        <p:nvPicPr>
          <p:cNvPr id="5" name="Picture 4" descr="IMG_0550.JPG"/>
          <p:cNvPicPr>
            <a:picLocks noChangeAspect="1"/>
          </p:cNvPicPr>
          <p:nvPr/>
        </p:nvPicPr>
        <p:blipFill>
          <a:blip r:embed="rId3" cstate="print"/>
          <a:stretch>
            <a:fillRect/>
          </a:stretch>
        </p:blipFill>
        <p:spPr>
          <a:xfrm>
            <a:off x="3048000" y="2057400"/>
            <a:ext cx="3454400" cy="25908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0AC4F74F-622A-4FC0-843B-D3A315D45B90}" type="slidenum">
              <a:rPr lang="en-US" smtClean="0"/>
              <a:pPr/>
              <a:t>84</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mn-lt"/>
              </a:rPr>
              <a:t>Training vs. </a:t>
            </a:r>
            <a:r>
              <a:rPr lang="en-US" b="1" u="sng" dirty="0">
                <a:solidFill>
                  <a:schemeClr val="accent2">
                    <a:lumMod val="75000"/>
                  </a:schemeClr>
                </a:solidFill>
                <a:latin typeface="+mn-lt"/>
              </a:rPr>
              <a:t>Technique</a:t>
            </a:r>
            <a:br>
              <a:rPr lang="en-US" sz="3600" b="1" i="1" dirty="0">
                <a:solidFill>
                  <a:schemeClr val="accent2">
                    <a:lumMod val="75000"/>
                  </a:schemeClr>
                </a:solidFill>
                <a:latin typeface="Bookman Old Style" pitchFamily="18" charset="0"/>
              </a:rPr>
            </a:br>
            <a:r>
              <a:rPr lang="en-US" sz="2000" b="1" dirty="0">
                <a:solidFill>
                  <a:srgbClr val="0070C0"/>
                </a:solidFill>
                <a:latin typeface="Bookman Old Style" pitchFamily="18" charset="0"/>
              </a:rPr>
              <a:t>part 1</a:t>
            </a:r>
          </a:p>
        </p:txBody>
      </p:sp>
      <p:sp>
        <p:nvSpPr>
          <p:cNvPr id="3" name="Content Placeholder 2"/>
          <p:cNvSpPr>
            <a:spLocks noGrp="1"/>
          </p:cNvSpPr>
          <p:nvPr>
            <p:ph idx="1"/>
          </p:nvPr>
        </p:nvSpPr>
        <p:spPr/>
        <p:txBody>
          <a:bodyPr>
            <a:normAutofit fontScale="92500" lnSpcReduction="10000"/>
          </a:bodyPr>
          <a:lstStyle/>
          <a:p>
            <a:r>
              <a:rPr lang="en-US" b="1" dirty="0">
                <a:solidFill>
                  <a:srgbClr val="002060"/>
                </a:solidFill>
              </a:rPr>
              <a:t>Parent: How was workout?  </a:t>
            </a:r>
          </a:p>
          <a:p>
            <a:r>
              <a:rPr lang="en-US" b="1" dirty="0">
                <a:solidFill>
                  <a:srgbClr val="002060"/>
                </a:solidFill>
              </a:rPr>
              <a:t>Swimmer: Easy.  We just did 25’s.</a:t>
            </a:r>
          </a:p>
          <a:p>
            <a:r>
              <a:rPr lang="en-US" b="1" dirty="0">
                <a:solidFill>
                  <a:srgbClr val="002060"/>
                </a:solidFill>
              </a:rPr>
              <a:t>Parent: Are you even tired?</a:t>
            </a:r>
          </a:p>
          <a:p>
            <a:r>
              <a:rPr lang="en-US" b="1" dirty="0">
                <a:solidFill>
                  <a:srgbClr val="002060"/>
                </a:solidFill>
              </a:rPr>
              <a:t>Swimmer: No?</a:t>
            </a:r>
          </a:p>
          <a:p>
            <a:r>
              <a:rPr lang="en-US" b="1" dirty="0">
                <a:solidFill>
                  <a:srgbClr val="002060"/>
                </a:solidFill>
              </a:rPr>
              <a:t>Parent: How are you going to improve if you don’t swim more?  All of the other teams train a lot.</a:t>
            </a:r>
          </a:p>
          <a:p>
            <a:endParaRPr lang="en-US" dirty="0"/>
          </a:p>
          <a:p>
            <a:r>
              <a:rPr lang="en-US" b="1" dirty="0">
                <a:solidFill>
                  <a:schemeClr val="accent2">
                    <a:lumMod val="75000"/>
                  </a:schemeClr>
                </a:solidFill>
              </a:rPr>
              <a:t>Reality:</a:t>
            </a:r>
            <a:r>
              <a:rPr lang="en-US" b="1" dirty="0">
                <a:solidFill>
                  <a:srgbClr val="0070C0"/>
                </a:solidFill>
              </a:rPr>
              <a:t> coach ran a structured workout of 25’s/50’s with an efficiency focus.  The “easy” swimming was to reinforce the drills and skills.  </a:t>
            </a:r>
            <a:r>
              <a:rPr lang="en-US" b="1" dirty="0">
                <a:solidFill>
                  <a:schemeClr val="accent2">
                    <a:lumMod val="75000"/>
                  </a:schemeClr>
                </a:solidFill>
              </a:rPr>
              <a:t>Stroke improved.</a:t>
            </a:r>
          </a:p>
          <a:p>
            <a:endParaRPr lang="en-US" b="1" dirty="0">
              <a:solidFill>
                <a:srgbClr val="0070C0"/>
              </a:solidFill>
            </a:endParaRPr>
          </a:p>
        </p:txBody>
      </p:sp>
      <p:sp>
        <p:nvSpPr>
          <p:cNvPr id="4" name="Slide Number Placeholder 3"/>
          <p:cNvSpPr>
            <a:spLocks noGrp="1"/>
          </p:cNvSpPr>
          <p:nvPr>
            <p:ph type="sldNum" sz="quarter" idx="12"/>
          </p:nvPr>
        </p:nvSpPr>
        <p:spPr/>
        <p:txBody>
          <a:bodyPr/>
          <a:lstStyle/>
          <a:p>
            <a:fld id="{0AC4F74F-622A-4FC0-843B-D3A315D45B90}" type="slidenum">
              <a:rPr lang="en-US" smtClean="0"/>
              <a:pPr/>
              <a:t>85</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mn-lt"/>
              </a:rPr>
              <a:t>Training vs. Technique</a:t>
            </a:r>
            <a:br>
              <a:rPr lang="en-US" b="1" i="1" dirty="0">
                <a:solidFill>
                  <a:schemeClr val="accent2">
                    <a:lumMod val="75000"/>
                  </a:schemeClr>
                </a:solidFill>
                <a:latin typeface="+mn-lt"/>
              </a:rPr>
            </a:br>
            <a:r>
              <a:rPr lang="en-US" sz="2000" b="1" dirty="0">
                <a:solidFill>
                  <a:srgbClr val="0070C0"/>
                </a:solidFill>
                <a:latin typeface="Bookman Old Style" pitchFamily="18" charset="0"/>
              </a:rPr>
              <a:t>part 2</a:t>
            </a:r>
          </a:p>
        </p:txBody>
      </p:sp>
      <p:sp>
        <p:nvSpPr>
          <p:cNvPr id="3" name="Content Placeholder 2"/>
          <p:cNvSpPr>
            <a:spLocks noGrp="1"/>
          </p:cNvSpPr>
          <p:nvPr>
            <p:ph idx="1"/>
          </p:nvPr>
        </p:nvSpPr>
        <p:spPr>
          <a:xfrm>
            <a:off x="381000" y="1905000"/>
            <a:ext cx="6172200" cy="6248400"/>
          </a:xfrm>
        </p:spPr>
        <p:txBody>
          <a:bodyPr>
            <a:normAutofit fontScale="92500" lnSpcReduction="10000"/>
          </a:bodyPr>
          <a:lstStyle/>
          <a:p>
            <a:r>
              <a:rPr lang="en-US" b="1" dirty="0">
                <a:solidFill>
                  <a:srgbClr val="002060"/>
                </a:solidFill>
              </a:rPr>
              <a:t>Parent: How was workout?</a:t>
            </a:r>
          </a:p>
          <a:p>
            <a:r>
              <a:rPr lang="en-US" b="1" dirty="0">
                <a:solidFill>
                  <a:srgbClr val="002060"/>
                </a:solidFill>
              </a:rPr>
              <a:t>Swimmer: Hard.  We swam a lot!</a:t>
            </a:r>
          </a:p>
          <a:p>
            <a:r>
              <a:rPr lang="en-US" b="1" dirty="0">
                <a:solidFill>
                  <a:srgbClr val="002060"/>
                </a:solidFill>
              </a:rPr>
              <a:t>Parent: Are you tired?</a:t>
            </a:r>
          </a:p>
          <a:p>
            <a:r>
              <a:rPr lang="en-US" b="1" dirty="0">
                <a:solidFill>
                  <a:srgbClr val="002060"/>
                </a:solidFill>
              </a:rPr>
              <a:t>S: Yes. Very.</a:t>
            </a:r>
          </a:p>
          <a:p>
            <a:r>
              <a:rPr lang="en-US" b="1" dirty="0">
                <a:solidFill>
                  <a:srgbClr val="002060"/>
                </a:solidFill>
              </a:rPr>
              <a:t>P: Good.</a:t>
            </a:r>
          </a:p>
          <a:p>
            <a:endParaRPr lang="en-US" dirty="0"/>
          </a:p>
          <a:p>
            <a:endParaRPr lang="en-US" dirty="0"/>
          </a:p>
          <a:p>
            <a:endParaRPr lang="en-US" b="1" dirty="0">
              <a:solidFill>
                <a:schemeClr val="accent2">
                  <a:lumMod val="75000"/>
                </a:schemeClr>
              </a:solidFill>
            </a:endParaRPr>
          </a:p>
          <a:p>
            <a:r>
              <a:rPr lang="en-US" b="1" dirty="0">
                <a:solidFill>
                  <a:schemeClr val="accent2">
                    <a:lumMod val="75000"/>
                  </a:schemeClr>
                </a:solidFill>
              </a:rPr>
              <a:t>Reality:</a:t>
            </a:r>
            <a:r>
              <a:rPr lang="en-US" b="1" dirty="0">
                <a:solidFill>
                  <a:srgbClr val="0070C0"/>
                </a:solidFill>
              </a:rPr>
              <a:t> stroke is breaking down. Poor streamlines and wall technique. While there is bravado now with the swimmer, there may be fallout emotionally, later on.</a:t>
            </a:r>
          </a:p>
        </p:txBody>
      </p:sp>
      <p:pic>
        <p:nvPicPr>
          <p:cNvPr id="5" name="Picture 4" descr="DSC02212.JPG"/>
          <p:cNvPicPr>
            <a:picLocks noChangeAspect="1"/>
          </p:cNvPicPr>
          <p:nvPr/>
        </p:nvPicPr>
        <p:blipFill>
          <a:blip r:embed="rId2" cstate="print"/>
          <a:stretch>
            <a:fillRect/>
          </a:stretch>
        </p:blipFill>
        <p:spPr>
          <a:xfrm>
            <a:off x="2971800" y="3429000"/>
            <a:ext cx="3199371" cy="2123349"/>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0AC4F74F-622A-4FC0-843B-D3A315D45B90}" type="slidenum">
              <a:rPr lang="en-US" smtClean="0"/>
              <a:pPr/>
              <a:t>86</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6184"/>
            <a:ext cx="6400800" cy="700616"/>
          </a:xfrm>
        </p:spPr>
        <p:txBody>
          <a:bodyPr>
            <a:normAutofit fontScale="90000"/>
          </a:bodyPr>
          <a:lstStyle/>
          <a:p>
            <a:r>
              <a:rPr lang="en-US" sz="4000" b="1" dirty="0">
                <a:solidFill>
                  <a:schemeClr val="accent2">
                    <a:lumMod val="75000"/>
                  </a:schemeClr>
                </a:solidFill>
              </a:rPr>
              <a:t>Stroke Rate vs. Stroke Length</a:t>
            </a:r>
          </a:p>
        </p:txBody>
      </p:sp>
      <p:sp>
        <p:nvSpPr>
          <p:cNvPr id="3" name="Content Placeholder 2"/>
          <p:cNvSpPr>
            <a:spLocks noGrp="1"/>
          </p:cNvSpPr>
          <p:nvPr>
            <p:ph idx="1"/>
          </p:nvPr>
        </p:nvSpPr>
        <p:spPr>
          <a:xfrm>
            <a:off x="304800" y="1905000"/>
            <a:ext cx="6172200" cy="6705600"/>
          </a:xfrm>
        </p:spPr>
        <p:txBody>
          <a:bodyPr>
            <a:normAutofit fontScale="92500" lnSpcReduction="20000"/>
          </a:bodyPr>
          <a:lstStyle/>
          <a:p>
            <a:endParaRPr lang="en-US" sz="3000" b="1" dirty="0">
              <a:solidFill>
                <a:srgbClr val="002060"/>
              </a:solidFill>
            </a:endParaRPr>
          </a:p>
          <a:p>
            <a:r>
              <a:rPr lang="en-US" sz="3000" b="1" dirty="0">
                <a:solidFill>
                  <a:srgbClr val="002060"/>
                </a:solidFill>
              </a:rPr>
              <a:t>Swimmer swims a race with a longer stroke working on DPS.  </a:t>
            </a:r>
          </a:p>
          <a:p>
            <a:r>
              <a:rPr lang="en-US" sz="3000" b="1" dirty="0">
                <a:solidFill>
                  <a:srgbClr val="002060"/>
                </a:solidFill>
              </a:rPr>
              <a:t>Gets second to a swimmer with a fast stroke rate.</a:t>
            </a:r>
          </a:p>
          <a:p>
            <a:r>
              <a:rPr lang="en-US" sz="3000" b="1" dirty="0">
                <a:solidFill>
                  <a:schemeClr val="accent3">
                    <a:lumMod val="50000"/>
                  </a:schemeClr>
                </a:solidFill>
              </a:rPr>
              <a:t>Parent says: if you just moved your arms faster you would have won!</a:t>
            </a:r>
          </a:p>
          <a:p>
            <a:endParaRPr lang="en-US" b="1" dirty="0"/>
          </a:p>
          <a:p>
            <a:endParaRPr lang="en-US" b="1" dirty="0"/>
          </a:p>
          <a:p>
            <a:endParaRPr lang="en-US" b="1" dirty="0"/>
          </a:p>
          <a:p>
            <a:r>
              <a:rPr lang="en-US" sz="3000" b="1" dirty="0">
                <a:solidFill>
                  <a:srgbClr val="0070C0"/>
                </a:solidFill>
              </a:rPr>
              <a:t>Swimmer swims a race with a fast stroke working on turnover.  </a:t>
            </a:r>
          </a:p>
          <a:p>
            <a:r>
              <a:rPr lang="en-US" sz="3000" b="1" dirty="0">
                <a:solidFill>
                  <a:srgbClr val="0070C0"/>
                </a:solidFill>
              </a:rPr>
              <a:t>Gets second to a swimmer with a slower, longer stroke.</a:t>
            </a:r>
          </a:p>
          <a:p>
            <a:r>
              <a:rPr lang="en-US" sz="3000" b="1" dirty="0">
                <a:solidFill>
                  <a:schemeClr val="accent3">
                    <a:lumMod val="50000"/>
                  </a:schemeClr>
                </a:solidFill>
              </a:rPr>
              <a:t>Parent says: if you just lengthened your stroke you would have won!</a:t>
            </a:r>
          </a:p>
          <a:p>
            <a:endParaRPr lang="en-US" dirty="0"/>
          </a:p>
        </p:txBody>
      </p:sp>
      <p:pic>
        <p:nvPicPr>
          <p:cNvPr id="21506" name="Picture 2" descr="C:\Users\Owner\AppData\Local\Microsoft\Windows\Temporary Internet Files\Content.IE5\399V08F1\MC900411876[1].wmf"/>
          <p:cNvPicPr>
            <a:picLocks noChangeAspect="1" noChangeArrowheads="1"/>
          </p:cNvPicPr>
          <p:nvPr/>
        </p:nvPicPr>
        <p:blipFill>
          <a:blip r:embed="rId2" cstate="print"/>
          <a:srcRect/>
          <a:stretch>
            <a:fillRect/>
          </a:stretch>
        </p:blipFill>
        <p:spPr bwMode="auto">
          <a:xfrm>
            <a:off x="2819400" y="914400"/>
            <a:ext cx="1151572" cy="1271578"/>
          </a:xfrm>
          <a:prstGeom prst="rect">
            <a:avLst/>
          </a:prstGeom>
          <a:noFill/>
        </p:spPr>
      </p:pic>
      <p:pic>
        <p:nvPicPr>
          <p:cNvPr id="21508" name="Picture 4" descr="C:\Users\Owner\AppData\Local\Microsoft\Windows\Temporary Internet Files\Content.IE5\7ZVAVLBR\MC900281722[1].wmf"/>
          <p:cNvPicPr>
            <a:picLocks noChangeAspect="1" noChangeArrowheads="1"/>
          </p:cNvPicPr>
          <p:nvPr/>
        </p:nvPicPr>
        <p:blipFill>
          <a:blip r:embed="rId3" cstate="print"/>
          <a:srcRect/>
          <a:stretch>
            <a:fillRect/>
          </a:stretch>
        </p:blipFill>
        <p:spPr bwMode="auto">
          <a:xfrm>
            <a:off x="2667000" y="4648200"/>
            <a:ext cx="1548530" cy="1143000"/>
          </a:xfrm>
          <a:prstGeom prst="rect">
            <a:avLst/>
          </a:prstGeom>
          <a:noFill/>
        </p:spPr>
      </p:pic>
      <p:sp>
        <p:nvSpPr>
          <p:cNvPr id="7" name="Slide Number Placeholder 6"/>
          <p:cNvSpPr>
            <a:spLocks noGrp="1"/>
          </p:cNvSpPr>
          <p:nvPr>
            <p:ph type="sldNum" sz="quarter" idx="12"/>
          </p:nvPr>
        </p:nvSpPr>
        <p:spPr/>
        <p:txBody>
          <a:bodyPr/>
          <a:lstStyle/>
          <a:p>
            <a:fld id="{0AC4F74F-622A-4FC0-843B-D3A315D45B90}" type="slidenum">
              <a:rPr lang="en-US" smtClean="0"/>
              <a:pPr/>
              <a:t>87</a:t>
            </a:fld>
            <a:endParaRPr lang="en-US" dirty="0"/>
          </a:p>
        </p:txBody>
      </p:sp>
      <p:sp>
        <p:nvSpPr>
          <p:cNvPr id="8" name="Footer Placeholder 7"/>
          <p:cNvSpPr>
            <a:spLocks noGrp="1"/>
          </p:cNvSpPr>
          <p:nvPr>
            <p:ph type="ftr" sz="quarter" idx="11"/>
          </p:nvPr>
        </p:nvSpPr>
        <p:spPr/>
        <p:txBody>
          <a:bodyPr/>
          <a:lstStyle/>
          <a:p>
            <a:r>
              <a:rPr lang="en-US" dirty="0"/>
              <a:t>Orinda Aquatics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81616"/>
          </a:xfrm>
        </p:spPr>
        <p:txBody>
          <a:bodyPr/>
          <a:lstStyle/>
          <a:p>
            <a:r>
              <a:rPr lang="en-US" b="1" dirty="0">
                <a:solidFill>
                  <a:schemeClr val="accent2">
                    <a:lumMod val="75000"/>
                  </a:schemeClr>
                </a:solidFill>
              </a:rPr>
              <a:t>Educate Parents</a:t>
            </a:r>
          </a:p>
        </p:txBody>
      </p:sp>
      <p:sp>
        <p:nvSpPr>
          <p:cNvPr id="3" name="Content Placeholder 2"/>
          <p:cNvSpPr>
            <a:spLocks noGrp="1"/>
          </p:cNvSpPr>
          <p:nvPr>
            <p:ph idx="1"/>
          </p:nvPr>
        </p:nvSpPr>
        <p:spPr/>
        <p:txBody>
          <a:bodyPr>
            <a:normAutofit lnSpcReduction="10000"/>
          </a:bodyPr>
          <a:lstStyle/>
          <a:p>
            <a:r>
              <a:rPr lang="en-US" b="1" dirty="0">
                <a:solidFill>
                  <a:srgbClr val="002060"/>
                </a:solidFill>
              </a:rPr>
              <a:t>Philosophy</a:t>
            </a:r>
          </a:p>
          <a:p>
            <a:r>
              <a:rPr lang="en-US" b="1" dirty="0">
                <a:solidFill>
                  <a:srgbClr val="002060"/>
                </a:solidFill>
              </a:rPr>
              <a:t>Process</a:t>
            </a:r>
          </a:p>
          <a:p>
            <a:r>
              <a:rPr lang="en-US" b="1" dirty="0">
                <a:solidFill>
                  <a:srgbClr val="002060"/>
                </a:solidFill>
              </a:rPr>
              <a:t>Long-term development</a:t>
            </a:r>
          </a:p>
          <a:p>
            <a:r>
              <a:rPr lang="en-US" b="1" dirty="0">
                <a:solidFill>
                  <a:srgbClr val="002060"/>
                </a:solidFill>
              </a:rPr>
              <a:t>Goals in perspective</a:t>
            </a:r>
          </a:p>
          <a:p>
            <a:r>
              <a:rPr lang="en-US" b="1" dirty="0">
                <a:solidFill>
                  <a:srgbClr val="002060"/>
                </a:solidFill>
              </a:rPr>
              <a:t>Importance of technique/efficiency </a:t>
            </a:r>
            <a:r>
              <a:rPr lang="en-US" b="1" i="1" u="sng" dirty="0">
                <a:solidFill>
                  <a:srgbClr val="002060"/>
                </a:solidFill>
              </a:rPr>
              <a:t>early</a:t>
            </a:r>
          </a:p>
          <a:p>
            <a:r>
              <a:rPr lang="en-US" b="1" dirty="0">
                <a:solidFill>
                  <a:srgbClr val="002060"/>
                </a:solidFill>
              </a:rPr>
              <a:t>Tired vs. better</a:t>
            </a:r>
          </a:p>
          <a:p>
            <a:r>
              <a:rPr lang="en-US" b="1" dirty="0">
                <a:solidFill>
                  <a:srgbClr val="002060"/>
                </a:solidFill>
              </a:rPr>
              <a:t>Training pan:</a:t>
            </a:r>
          </a:p>
          <a:p>
            <a:pPr lvl="1"/>
            <a:r>
              <a:rPr lang="en-US" b="1" dirty="0">
                <a:solidFill>
                  <a:srgbClr val="0070C0"/>
                </a:solidFill>
              </a:rPr>
              <a:t>By age/development</a:t>
            </a:r>
          </a:p>
          <a:p>
            <a:pPr lvl="1"/>
            <a:r>
              <a:rPr lang="en-US" b="1" dirty="0">
                <a:solidFill>
                  <a:srgbClr val="0070C0"/>
                </a:solidFill>
              </a:rPr>
              <a:t>By group</a:t>
            </a:r>
          </a:p>
          <a:p>
            <a:pPr lvl="1"/>
            <a:r>
              <a:rPr lang="en-US" b="1" dirty="0">
                <a:solidFill>
                  <a:srgbClr val="0070C0"/>
                </a:solidFill>
              </a:rPr>
              <a:t>Throughout career</a:t>
            </a:r>
          </a:p>
        </p:txBody>
      </p:sp>
      <p:pic>
        <p:nvPicPr>
          <p:cNvPr id="22531" name="Picture 3" descr="C:\Users\Owner\AppData\Local\Microsoft\Windows\Temporary Internet Files\Content.IE5\244A91JR\MC900134537[1].wmf"/>
          <p:cNvPicPr>
            <a:picLocks noChangeAspect="1" noChangeArrowheads="1"/>
          </p:cNvPicPr>
          <p:nvPr/>
        </p:nvPicPr>
        <p:blipFill>
          <a:blip r:embed="rId2" cstate="print"/>
          <a:srcRect/>
          <a:stretch>
            <a:fillRect/>
          </a:stretch>
        </p:blipFill>
        <p:spPr bwMode="auto">
          <a:xfrm>
            <a:off x="4038600" y="1295400"/>
            <a:ext cx="1905000" cy="1992990"/>
          </a:xfrm>
          <a:prstGeom prst="rect">
            <a:avLst/>
          </a:prstGeom>
          <a:noFill/>
        </p:spPr>
      </p:pic>
      <p:sp>
        <p:nvSpPr>
          <p:cNvPr id="6" name="Slide Number Placeholder 5"/>
          <p:cNvSpPr>
            <a:spLocks noGrp="1"/>
          </p:cNvSpPr>
          <p:nvPr>
            <p:ph type="sldNum" sz="quarter" idx="12"/>
          </p:nvPr>
        </p:nvSpPr>
        <p:spPr/>
        <p:txBody>
          <a:bodyPr/>
          <a:lstStyle/>
          <a:p>
            <a:fld id="{0AC4F74F-622A-4FC0-843B-D3A315D45B90}" type="slidenum">
              <a:rPr lang="en-US" smtClean="0"/>
              <a:pPr/>
              <a:t>88</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Educate Kids</a:t>
            </a:r>
            <a:br>
              <a:rPr lang="en-US" b="1" dirty="0">
                <a:solidFill>
                  <a:schemeClr val="accent2">
                    <a:lumMod val="75000"/>
                  </a:schemeClr>
                </a:solidFill>
              </a:rPr>
            </a:br>
            <a:r>
              <a:rPr lang="en-US" sz="2800" b="1" dirty="0">
                <a:solidFill>
                  <a:srgbClr val="002060"/>
                </a:solidFill>
              </a:rPr>
              <a:t>Training “Awareness” Cycle</a:t>
            </a:r>
          </a:p>
        </p:txBody>
      </p:sp>
      <p:graphicFrame>
        <p:nvGraphicFramePr>
          <p:cNvPr id="4" name="Content Placeholder 3"/>
          <p:cNvGraphicFramePr>
            <a:graphicFrameLocks noGrp="1"/>
          </p:cNvGraphicFramePr>
          <p:nvPr>
            <p:ph idx="1"/>
          </p:nvPr>
        </p:nvGraphicFramePr>
        <p:xfrm>
          <a:off x="152400" y="1828800"/>
          <a:ext cx="65532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0AC4F74F-622A-4FC0-843B-D3A315D45B90}" type="slidenum">
              <a:rPr lang="en-US" smtClean="0"/>
              <a:pPr/>
              <a:t>89</a:t>
            </a:fld>
            <a:endParaRPr lang="en-US" dirty="0"/>
          </a:p>
        </p:txBody>
      </p:sp>
      <p:sp>
        <p:nvSpPr>
          <p:cNvPr id="6" name="Footer Placeholder 5"/>
          <p:cNvSpPr>
            <a:spLocks noGrp="1"/>
          </p:cNvSpPr>
          <p:nvPr>
            <p:ph type="ftr" sz="quarter" idx="11"/>
          </p:nvPr>
        </p:nvSpPr>
        <p:spPr/>
        <p:txBody>
          <a:bodyPr/>
          <a:lstStyle/>
          <a:p>
            <a:r>
              <a:rPr lang="en-US" dirty="0"/>
              <a:t>Orinda Aquatics</a:t>
            </a:r>
          </a:p>
        </p:txBody>
      </p:sp>
      <p:pic>
        <p:nvPicPr>
          <p:cNvPr id="7" name="Picture 6" descr="IMG_2422.jpg"/>
          <p:cNvPicPr>
            <a:picLocks noChangeAspect="1"/>
          </p:cNvPicPr>
          <p:nvPr/>
        </p:nvPicPr>
        <p:blipFill>
          <a:blip r:embed="rId7" cstate="print"/>
          <a:stretch>
            <a:fillRect/>
          </a:stretch>
        </p:blipFill>
        <p:spPr>
          <a:xfrm>
            <a:off x="2057400" y="4191000"/>
            <a:ext cx="2639991" cy="1981200"/>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6172200" cy="1524000"/>
          </a:xfrm>
        </p:spPr>
        <p:txBody>
          <a:bodyPr>
            <a:normAutofit fontScale="90000"/>
          </a:bodyPr>
          <a:lstStyle/>
          <a:p>
            <a:r>
              <a:rPr lang="en-US" sz="8000" b="1" i="1" dirty="0">
                <a:solidFill>
                  <a:schemeClr val="accent2">
                    <a:lumMod val="75000"/>
                  </a:schemeClr>
                </a:solidFill>
                <a:latin typeface="Bookman Old Style" pitchFamily="18" charset="0"/>
              </a:rPr>
              <a:t>Soooooo</a:t>
            </a:r>
            <a:r>
              <a:rPr lang="en-US" b="1" i="1" dirty="0">
                <a:solidFill>
                  <a:schemeClr val="accent2">
                    <a:lumMod val="75000"/>
                  </a:schemeClr>
                </a:solidFill>
                <a:latin typeface="Bookman Old Style" pitchFamily="18" charset="0"/>
              </a:rPr>
              <a:t>…</a:t>
            </a:r>
            <a:br>
              <a:rPr lang="en-US" b="1" i="1" dirty="0">
                <a:solidFill>
                  <a:schemeClr val="accent2">
                    <a:lumMod val="75000"/>
                  </a:schemeClr>
                </a:solidFill>
                <a:latin typeface="Bookman Old Style" pitchFamily="18" charset="0"/>
              </a:rPr>
            </a:br>
            <a:r>
              <a:rPr lang="en-US" sz="5000" b="1" dirty="0">
                <a:solidFill>
                  <a:schemeClr val="accent2">
                    <a:lumMod val="75000"/>
                  </a:schemeClr>
                </a:solidFill>
                <a:latin typeface="+mn-lt"/>
              </a:rPr>
              <a:t>What </a:t>
            </a:r>
            <a:r>
              <a:rPr lang="en-US" sz="5000" b="1" i="1" u="sng" dirty="0">
                <a:solidFill>
                  <a:schemeClr val="accent2">
                    <a:lumMod val="75000"/>
                  </a:schemeClr>
                </a:solidFill>
                <a:latin typeface="+mn-lt"/>
              </a:rPr>
              <a:t>is</a:t>
            </a:r>
            <a:r>
              <a:rPr lang="en-US" sz="5000" b="1" dirty="0">
                <a:solidFill>
                  <a:schemeClr val="accent2">
                    <a:lumMod val="75000"/>
                  </a:schemeClr>
                </a:solidFill>
                <a:latin typeface="+mn-lt"/>
              </a:rPr>
              <a:t> the answer to age-group success?</a:t>
            </a:r>
            <a:endParaRPr lang="en-US" sz="5000" dirty="0">
              <a:solidFill>
                <a:schemeClr val="accent2">
                  <a:lumMod val="75000"/>
                </a:schemeClr>
              </a:solidFill>
              <a:latin typeface="+mn-lt"/>
            </a:endParaRPr>
          </a:p>
        </p:txBody>
      </p:sp>
      <p:sp>
        <p:nvSpPr>
          <p:cNvPr id="2049" name="Rectangle 1"/>
          <p:cNvSpPr>
            <a:spLocks noChangeArrowheads="1"/>
          </p:cNvSpPr>
          <p:nvPr/>
        </p:nvSpPr>
        <p:spPr bwMode="auto">
          <a:xfrm>
            <a:off x="1600200" y="4800600"/>
            <a:ext cx="3530134" cy="29238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1" u="none" strike="noStrike" cap="none" normalizeH="0" baseline="0" dirty="0">
              <a:ln>
                <a:noFill/>
              </a:ln>
              <a:solidFill>
                <a:srgbClr val="943634"/>
              </a:solidFill>
              <a:effectLst/>
              <a:latin typeface="Bookman Old Style"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a:ln>
                  <a:noFill/>
                </a:ln>
                <a:solidFill>
                  <a:srgbClr val="002060"/>
                </a:solidFill>
                <a:effectLst/>
                <a:latin typeface="Bookman Old Style" pitchFamily="18" charset="0"/>
                <a:ea typeface="Calibri" pitchFamily="34" charset="0"/>
                <a:cs typeface="Times New Roman" pitchFamily="18" charset="0"/>
              </a:rPr>
              <a:t>Train more?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a:ln>
                  <a:noFill/>
                </a:ln>
                <a:solidFill>
                  <a:srgbClr val="002060"/>
                </a:solidFill>
                <a:effectLst/>
                <a:latin typeface="Bookman Old Style" pitchFamily="18" charset="0"/>
                <a:ea typeface="Calibri" pitchFamily="34" charset="0"/>
                <a:cs typeface="Times New Roman" pitchFamily="18" charset="0"/>
              </a:rPr>
              <a:t>Drill more?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a:ln>
                  <a:noFill/>
                </a:ln>
                <a:solidFill>
                  <a:srgbClr val="002060"/>
                </a:solidFill>
                <a:effectLst/>
                <a:latin typeface="Bookman Old Style" pitchFamily="18" charset="0"/>
                <a:ea typeface="Calibri" pitchFamily="34" charset="0"/>
                <a:cs typeface="Times New Roman" pitchFamily="18" charset="0"/>
              </a:rPr>
              <a:t>Play more?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a:ln>
                  <a:noFill/>
                </a:ln>
                <a:solidFill>
                  <a:srgbClr val="002060"/>
                </a:solidFill>
                <a:effectLst/>
                <a:latin typeface="Bookman Old Style" pitchFamily="18" charset="0"/>
                <a:ea typeface="Calibri" pitchFamily="34" charset="0"/>
                <a:cs typeface="Times New Roman" pitchFamily="18" charset="0"/>
              </a:rPr>
              <a:t>Yell more?</a:t>
            </a:r>
            <a:endParaRPr kumimoji="0" lang="en-US" sz="4000" b="0" i="0" u="none" strike="noStrike" cap="none" normalizeH="0" baseline="0" dirty="0">
              <a:ln>
                <a:noFill/>
              </a:ln>
              <a:solidFill>
                <a:srgbClr val="002060"/>
              </a:solidFill>
              <a:effectLst/>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0AC4F74F-622A-4FC0-843B-D3A315D45B90}" type="slidenum">
              <a:rPr lang="en-US" smtClean="0"/>
              <a:pPr/>
              <a:t>9</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
        <p:nvSpPr>
          <p:cNvPr id="7" name="Content Placeholder 6"/>
          <p:cNvSpPr>
            <a:spLocks noGrp="1"/>
          </p:cNvSpPr>
          <p:nvPr>
            <p:ph idx="1"/>
          </p:nvPr>
        </p:nvSpPr>
        <p:spPr>
          <a:xfrm>
            <a:off x="342900" y="2133603"/>
            <a:ext cx="6172200" cy="1752597"/>
          </a:xfrm>
        </p:spPr>
        <p:txBody>
          <a:bodyPr/>
          <a:lstStyle/>
          <a:p>
            <a:endParaRPr lang="en-US" dirty="0"/>
          </a:p>
          <a:p>
            <a:endParaRPr lang="en-US" dirty="0"/>
          </a:p>
          <a:p>
            <a:endParaRPr lang="en-US" dirty="0"/>
          </a:p>
          <a:p>
            <a:endParaRPr lang="en-US" dirty="0"/>
          </a:p>
          <a:p>
            <a:endParaRPr lang="en-US" dirty="0"/>
          </a:p>
        </p:txBody>
      </p:sp>
      <p:pic>
        <p:nvPicPr>
          <p:cNvPr id="3074" name="Picture 2" descr="C:\Users\Owner\AppData\Local\Microsoft\Windows\Temporary Internet Files\Content.IE5\7ZVAVLBR\MC900089048[1].wmf"/>
          <p:cNvPicPr>
            <a:picLocks noChangeAspect="1" noChangeArrowheads="1"/>
          </p:cNvPicPr>
          <p:nvPr/>
        </p:nvPicPr>
        <p:blipFill>
          <a:blip r:embed="rId2" cstate="print"/>
          <a:srcRect/>
          <a:stretch>
            <a:fillRect/>
          </a:stretch>
        </p:blipFill>
        <p:spPr bwMode="auto">
          <a:xfrm>
            <a:off x="2895600" y="2895600"/>
            <a:ext cx="1260043" cy="2218480"/>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853016"/>
          </a:xfrm>
        </p:spPr>
        <p:txBody>
          <a:bodyPr/>
          <a:lstStyle/>
          <a:p>
            <a:r>
              <a:rPr lang="en-US" b="1" dirty="0">
                <a:solidFill>
                  <a:schemeClr val="accent2">
                    <a:lumMod val="75000"/>
                  </a:schemeClr>
                </a:solidFill>
              </a:rPr>
              <a:t>Training Areas/Focus</a:t>
            </a:r>
          </a:p>
        </p:txBody>
      </p:sp>
      <p:sp>
        <p:nvSpPr>
          <p:cNvPr id="3" name="Content Placeholder 2"/>
          <p:cNvSpPr>
            <a:spLocks noGrp="1"/>
          </p:cNvSpPr>
          <p:nvPr>
            <p:ph idx="1"/>
          </p:nvPr>
        </p:nvSpPr>
        <p:spPr>
          <a:xfrm>
            <a:off x="381000" y="1219200"/>
            <a:ext cx="6172200" cy="7315200"/>
          </a:xfrm>
        </p:spPr>
        <p:txBody>
          <a:bodyPr>
            <a:normAutofit fontScale="62500" lnSpcReduction="20000"/>
          </a:bodyPr>
          <a:lstStyle/>
          <a:p>
            <a:r>
              <a:rPr lang="en-US" b="1" dirty="0">
                <a:solidFill>
                  <a:srgbClr val="002060"/>
                </a:solidFill>
              </a:rPr>
              <a:t>Light Aerobic</a:t>
            </a:r>
          </a:p>
          <a:p>
            <a:pPr lvl="1"/>
            <a:r>
              <a:rPr lang="en-US" b="1" dirty="0">
                <a:solidFill>
                  <a:srgbClr val="0070C0"/>
                </a:solidFill>
              </a:rPr>
              <a:t>Warm-up/recovery</a:t>
            </a:r>
          </a:p>
          <a:p>
            <a:pPr lvl="1"/>
            <a:r>
              <a:rPr lang="en-US" b="1" dirty="0">
                <a:solidFill>
                  <a:srgbClr val="0070C0"/>
                </a:solidFill>
              </a:rPr>
              <a:t>Drills</a:t>
            </a:r>
          </a:p>
          <a:p>
            <a:pPr lvl="1"/>
            <a:r>
              <a:rPr lang="en-US" b="1" dirty="0">
                <a:solidFill>
                  <a:srgbClr val="0070C0"/>
                </a:solidFill>
              </a:rPr>
              <a:t>Kick/scull, body position</a:t>
            </a:r>
          </a:p>
          <a:p>
            <a:pPr lvl="1"/>
            <a:r>
              <a:rPr lang="en-US" b="1" dirty="0">
                <a:solidFill>
                  <a:schemeClr val="accent2">
                    <a:lumMod val="75000"/>
                  </a:schemeClr>
                </a:solidFill>
              </a:rPr>
              <a:t>Perfect technique swimming</a:t>
            </a:r>
          </a:p>
          <a:p>
            <a:endParaRPr lang="en-US" b="1" dirty="0">
              <a:solidFill>
                <a:srgbClr val="002060"/>
              </a:solidFill>
            </a:endParaRPr>
          </a:p>
          <a:p>
            <a:r>
              <a:rPr lang="en-US" b="1" dirty="0">
                <a:solidFill>
                  <a:srgbClr val="002060"/>
                </a:solidFill>
              </a:rPr>
              <a:t>Endurance</a:t>
            </a:r>
          </a:p>
          <a:p>
            <a:pPr lvl="1"/>
            <a:r>
              <a:rPr lang="en-US" b="1" dirty="0">
                <a:solidFill>
                  <a:srgbClr val="0070C0"/>
                </a:solidFill>
              </a:rPr>
              <a:t>Moderate</a:t>
            </a:r>
          </a:p>
          <a:p>
            <a:pPr lvl="1"/>
            <a:r>
              <a:rPr lang="en-US" b="1" dirty="0">
                <a:solidFill>
                  <a:srgbClr val="0070C0"/>
                </a:solidFill>
              </a:rPr>
              <a:t>Threshold</a:t>
            </a:r>
          </a:p>
          <a:p>
            <a:pPr lvl="1"/>
            <a:r>
              <a:rPr lang="en-US" b="1" dirty="0">
                <a:solidFill>
                  <a:srgbClr val="0070C0"/>
                </a:solidFill>
              </a:rPr>
              <a:t>Higher-intensity</a:t>
            </a:r>
          </a:p>
          <a:p>
            <a:pPr lvl="1"/>
            <a:r>
              <a:rPr lang="en-US" b="1" dirty="0">
                <a:solidFill>
                  <a:schemeClr val="accent2">
                    <a:lumMod val="75000"/>
                  </a:schemeClr>
                </a:solidFill>
              </a:rPr>
              <a:t>Maintain technique</a:t>
            </a:r>
          </a:p>
          <a:p>
            <a:endParaRPr lang="en-US" b="1" dirty="0">
              <a:solidFill>
                <a:srgbClr val="002060"/>
              </a:solidFill>
            </a:endParaRPr>
          </a:p>
          <a:p>
            <a:r>
              <a:rPr lang="en-US" b="1" dirty="0">
                <a:solidFill>
                  <a:srgbClr val="002060"/>
                </a:solidFill>
              </a:rPr>
              <a:t>Speed</a:t>
            </a:r>
          </a:p>
          <a:p>
            <a:pPr lvl="1"/>
            <a:r>
              <a:rPr lang="en-US" b="1" dirty="0">
                <a:solidFill>
                  <a:schemeClr val="accent2">
                    <a:lumMod val="75000"/>
                  </a:schemeClr>
                </a:solidFill>
              </a:rPr>
              <a:t>Commit to efficiency</a:t>
            </a:r>
          </a:p>
          <a:p>
            <a:endParaRPr lang="en-US" b="1" dirty="0">
              <a:solidFill>
                <a:srgbClr val="002060"/>
              </a:solidFill>
            </a:endParaRPr>
          </a:p>
          <a:p>
            <a:r>
              <a:rPr lang="en-US" b="1" dirty="0">
                <a:solidFill>
                  <a:srgbClr val="002060"/>
                </a:solidFill>
              </a:rPr>
              <a:t>Wall oriented</a:t>
            </a:r>
          </a:p>
          <a:p>
            <a:pPr lvl="1"/>
            <a:r>
              <a:rPr lang="en-US" b="1" dirty="0">
                <a:solidFill>
                  <a:srgbClr val="0070C0"/>
                </a:solidFill>
              </a:rPr>
              <a:t>Turn speed</a:t>
            </a:r>
          </a:p>
          <a:p>
            <a:pPr lvl="1"/>
            <a:r>
              <a:rPr lang="en-US" b="1" dirty="0">
                <a:solidFill>
                  <a:srgbClr val="0070C0"/>
                </a:solidFill>
              </a:rPr>
              <a:t>Turn speed in training</a:t>
            </a:r>
          </a:p>
          <a:p>
            <a:pPr lvl="1"/>
            <a:r>
              <a:rPr lang="en-US" b="1" dirty="0">
                <a:solidFill>
                  <a:srgbClr val="0070C0"/>
                </a:solidFill>
              </a:rPr>
              <a:t>Legality</a:t>
            </a:r>
          </a:p>
          <a:p>
            <a:pPr lvl="1"/>
            <a:r>
              <a:rPr lang="en-US" b="1" dirty="0">
                <a:solidFill>
                  <a:srgbClr val="0070C0"/>
                </a:solidFill>
              </a:rPr>
              <a:t>Breakout distance/timing</a:t>
            </a:r>
          </a:p>
          <a:p>
            <a:pPr lvl="1"/>
            <a:r>
              <a:rPr lang="en-US" b="1" dirty="0">
                <a:solidFill>
                  <a:srgbClr val="0070C0"/>
                </a:solidFill>
              </a:rPr>
              <a:t>Speed/endurance under water</a:t>
            </a:r>
          </a:p>
          <a:p>
            <a:pPr lvl="1"/>
            <a:endParaRPr lang="en-US" b="1" dirty="0">
              <a:solidFill>
                <a:srgbClr val="002060"/>
              </a:solidFill>
            </a:endParaRPr>
          </a:p>
          <a:p>
            <a:r>
              <a:rPr lang="en-US" b="1" dirty="0">
                <a:solidFill>
                  <a:srgbClr val="002060"/>
                </a:solidFill>
              </a:rPr>
              <a:t>Train all strokes/IM</a:t>
            </a:r>
          </a:p>
          <a:p>
            <a:pPr lvl="1"/>
            <a:r>
              <a:rPr lang="en-US" b="1" dirty="0">
                <a:solidFill>
                  <a:srgbClr val="0070C0"/>
                </a:solidFill>
              </a:rPr>
              <a:t>Will help IM/off strokes</a:t>
            </a:r>
          </a:p>
          <a:p>
            <a:pPr lvl="1"/>
            <a:r>
              <a:rPr lang="en-US" b="1" dirty="0">
                <a:solidFill>
                  <a:srgbClr val="0070C0"/>
                </a:solidFill>
              </a:rPr>
              <a:t>May not know best stroke/event until later years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90</a:t>
            </a:fld>
            <a:endParaRPr lang="en-US" dirty="0"/>
          </a:p>
        </p:txBody>
      </p:sp>
      <p:sp>
        <p:nvSpPr>
          <p:cNvPr id="6" name="Footer Placeholder 5"/>
          <p:cNvSpPr>
            <a:spLocks noGrp="1"/>
          </p:cNvSpPr>
          <p:nvPr>
            <p:ph type="ftr" sz="quarter" idx="11"/>
          </p:nvPr>
        </p:nvSpPr>
        <p:spPr/>
        <p:txBody>
          <a:bodyPr/>
          <a:lstStyle/>
          <a:p>
            <a:r>
              <a:rPr lang="en-US" dirty="0"/>
              <a:t>Orinda Aquatics</a:t>
            </a:r>
          </a:p>
        </p:txBody>
      </p:sp>
      <p:pic>
        <p:nvPicPr>
          <p:cNvPr id="7" name="Picture 6" descr="DSC07229.JPG"/>
          <p:cNvPicPr>
            <a:picLocks noChangeAspect="1"/>
          </p:cNvPicPr>
          <p:nvPr/>
        </p:nvPicPr>
        <p:blipFill>
          <a:blip r:embed="rId2" cstate="print"/>
          <a:stretch>
            <a:fillRect/>
          </a:stretch>
        </p:blipFill>
        <p:spPr>
          <a:xfrm>
            <a:off x="3276600" y="2667000"/>
            <a:ext cx="3440144" cy="2286000"/>
          </a:xfrm>
          <a:prstGeom prst="rect">
            <a:avLst/>
          </a:prstGeom>
          <a:ln>
            <a:noFill/>
          </a:ln>
          <a:effectLst>
            <a:softEdge rad="112500"/>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05416"/>
          </a:xfrm>
        </p:spPr>
        <p:txBody>
          <a:bodyPr/>
          <a:lstStyle/>
          <a:p>
            <a:r>
              <a:rPr lang="en-US" b="1" dirty="0">
                <a:solidFill>
                  <a:schemeClr val="accent2">
                    <a:lumMod val="75000"/>
                  </a:schemeClr>
                </a:solidFill>
              </a:rPr>
              <a:t>Test/Monitor</a:t>
            </a:r>
          </a:p>
        </p:txBody>
      </p:sp>
      <p:sp>
        <p:nvSpPr>
          <p:cNvPr id="3" name="Content Placeholder 2"/>
          <p:cNvSpPr>
            <a:spLocks noGrp="1"/>
          </p:cNvSpPr>
          <p:nvPr>
            <p:ph idx="1"/>
          </p:nvPr>
        </p:nvSpPr>
        <p:spPr>
          <a:xfrm>
            <a:off x="609600" y="1524000"/>
            <a:ext cx="5791200" cy="6187017"/>
          </a:xfrm>
        </p:spPr>
        <p:txBody>
          <a:bodyPr>
            <a:normAutofit fontScale="92500" lnSpcReduction="20000"/>
          </a:bodyPr>
          <a:lstStyle/>
          <a:p>
            <a:r>
              <a:rPr lang="en-US" b="1" dirty="0">
                <a:solidFill>
                  <a:srgbClr val="002060"/>
                </a:solidFill>
              </a:rPr>
              <a:t>Threshold/Endurance</a:t>
            </a:r>
          </a:p>
          <a:p>
            <a:pPr lvl="1"/>
            <a:r>
              <a:rPr lang="en-US" b="1" dirty="0">
                <a:solidFill>
                  <a:srgbClr val="0070C0"/>
                </a:solidFill>
              </a:rPr>
              <a:t>Interval</a:t>
            </a:r>
          </a:p>
          <a:p>
            <a:pPr lvl="1"/>
            <a:r>
              <a:rPr lang="en-US" b="1" dirty="0">
                <a:solidFill>
                  <a:srgbClr val="0070C0"/>
                </a:solidFill>
              </a:rPr>
              <a:t>Stroke count</a:t>
            </a:r>
          </a:p>
          <a:p>
            <a:pPr lvl="1"/>
            <a:r>
              <a:rPr lang="en-US" b="1" dirty="0">
                <a:solidFill>
                  <a:srgbClr val="0070C0"/>
                </a:solidFill>
              </a:rPr>
              <a:t>Heart rate</a:t>
            </a:r>
          </a:p>
          <a:p>
            <a:r>
              <a:rPr lang="en-US" b="1" dirty="0">
                <a:solidFill>
                  <a:srgbClr val="002060"/>
                </a:solidFill>
              </a:rPr>
              <a:t>Vo2 Max (higher intensity)</a:t>
            </a:r>
          </a:p>
          <a:p>
            <a:r>
              <a:rPr lang="en-US" b="1" dirty="0">
                <a:solidFill>
                  <a:srgbClr val="002060"/>
                </a:solidFill>
              </a:rPr>
              <a:t>Speed</a:t>
            </a:r>
          </a:p>
          <a:p>
            <a:r>
              <a:rPr lang="en-US" b="1" dirty="0">
                <a:solidFill>
                  <a:srgbClr val="002060"/>
                </a:solidFill>
              </a:rPr>
              <a:t>Kick - various</a:t>
            </a:r>
          </a:p>
          <a:p>
            <a:r>
              <a:rPr lang="en-US" b="1" dirty="0">
                <a:solidFill>
                  <a:srgbClr val="002060"/>
                </a:solidFill>
              </a:rPr>
              <a:t>Underwater</a:t>
            </a:r>
          </a:p>
          <a:p>
            <a:r>
              <a:rPr lang="en-US" b="1" dirty="0">
                <a:solidFill>
                  <a:srgbClr val="002060"/>
                </a:solidFill>
              </a:rPr>
              <a:t>Turn time</a:t>
            </a:r>
          </a:p>
          <a:p>
            <a:pPr lvl="1"/>
            <a:r>
              <a:rPr lang="en-US" b="1" dirty="0">
                <a:solidFill>
                  <a:srgbClr val="0070C0"/>
                </a:solidFill>
              </a:rPr>
              <a:t>Flip &amp; open</a:t>
            </a:r>
          </a:p>
          <a:p>
            <a:pPr lvl="1"/>
            <a:r>
              <a:rPr lang="en-US" b="1" dirty="0">
                <a:solidFill>
                  <a:srgbClr val="0070C0"/>
                </a:solidFill>
              </a:rPr>
              <a:t>Turn Master</a:t>
            </a:r>
          </a:p>
          <a:p>
            <a:r>
              <a:rPr lang="en-US" b="1" dirty="0">
                <a:solidFill>
                  <a:srgbClr val="002060"/>
                </a:solidFill>
              </a:rPr>
              <a:t>Pull-down distance</a:t>
            </a:r>
          </a:p>
          <a:p>
            <a:r>
              <a:rPr lang="en-US" b="1" dirty="0">
                <a:solidFill>
                  <a:srgbClr val="002060"/>
                </a:solidFill>
              </a:rPr>
              <a:t>Dive to 15m</a:t>
            </a:r>
          </a:p>
          <a:p>
            <a:endParaRPr lang="en-US" dirty="0"/>
          </a:p>
        </p:txBody>
      </p:sp>
      <p:pic>
        <p:nvPicPr>
          <p:cNvPr id="23554" name="Picture 2" descr="C:\Users\Owner\AppData\Local\Microsoft\Windows\Temporary Internet Files\Content.IE5\01PS0EA9\MC900281970[1].wmf"/>
          <p:cNvPicPr>
            <a:picLocks noChangeAspect="1" noChangeArrowheads="1"/>
          </p:cNvPicPr>
          <p:nvPr/>
        </p:nvPicPr>
        <p:blipFill>
          <a:blip r:embed="rId2" cstate="print"/>
          <a:srcRect/>
          <a:stretch>
            <a:fillRect/>
          </a:stretch>
        </p:blipFill>
        <p:spPr bwMode="auto">
          <a:xfrm>
            <a:off x="3733800" y="3749883"/>
            <a:ext cx="2362200" cy="2237559"/>
          </a:xfrm>
          <a:prstGeom prst="rect">
            <a:avLst/>
          </a:prstGeom>
          <a:noFill/>
        </p:spPr>
      </p:pic>
      <p:sp>
        <p:nvSpPr>
          <p:cNvPr id="5" name="Slide Number Placeholder 4"/>
          <p:cNvSpPr>
            <a:spLocks noGrp="1"/>
          </p:cNvSpPr>
          <p:nvPr>
            <p:ph type="sldNum" sz="quarter" idx="12"/>
          </p:nvPr>
        </p:nvSpPr>
        <p:spPr/>
        <p:txBody>
          <a:bodyPr/>
          <a:lstStyle/>
          <a:p>
            <a:fld id="{0AC4F74F-622A-4FC0-843B-D3A315D45B90}" type="slidenum">
              <a:rPr lang="en-US" smtClean="0"/>
              <a:pPr/>
              <a:t>91</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548216"/>
          </a:xfrm>
        </p:spPr>
        <p:txBody>
          <a:bodyPr>
            <a:normAutofit fontScale="90000"/>
          </a:bodyPr>
          <a:lstStyle/>
          <a:p>
            <a:r>
              <a:rPr lang="en-US" b="1" dirty="0">
                <a:solidFill>
                  <a:schemeClr val="accent2">
                    <a:lumMod val="75000"/>
                  </a:schemeClr>
                </a:solidFill>
              </a:rPr>
              <a:t>some we use</a:t>
            </a:r>
          </a:p>
        </p:txBody>
      </p:sp>
      <p:pic>
        <p:nvPicPr>
          <p:cNvPr id="6" name="Content Placeholder 5" descr="Test.jpg"/>
          <p:cNvPicPr>
            <a:picLocks noGrp="1" noChangeAspect="1"/>
          </p:cNvPicPr>
          <p:nvPr>
            <p:ph idx="1"/>
          </p:nvPr>
        </p:nvPicPr>
        <p:blipFill>
          <a:blip r:embed="rId2" cstate="print"/>
          <a:stretch>
            <a:fillRect/>
          </a:stretch>
        </p:blipFill>
        <p:spPr>
          <a:xfrm>
            <a:off x="152400" y="914400"/>
            <a:ext cx="6705600" cy="7848600"/>
          </a:xfrm>
        </p:spPr>
      </p:pic>
      <p:sp>
        <p:nvSpPr>
          <p:cNvPr id="4" name="Slide Number Placeholder 3"/>
          <p:cNvSpPr>
            <a:spLocks noGrp="1"/>
          </p:cNvSpPr>
          <p:nvPr>
            <p:ph type="sldNum" sz="quarter" idx="12"/>
          </p:nvPr>
        </p:nvSpPr>
        <p:spPr/>
        <p:txBody>
          <a:bodyPr/>
          <a:lstStyle/>
          <a:p>
            <a:fld id="{0AC4F74F-622A-4FC0-843B-D3A315D45B90}" type="slidenum">
              <a:rPr lang="en-US" smtClean="0"/>
              <a:pPr/>
              <a:t>92</a:t>
            </a:fld>
            <a:endParaRPr lang="en-US" dirty="0"/>
          </a:p>
        </p:txBody>
      </p:sp>
      <p:sp>
        <p:nvSpPr>
          <p:cNvPr id="5" name="Footer Placeholder 4"/>
          <p:cNvSpPr>
            <a:spLocks noGrp="1"/>
          </p:cNvSpPr>
          <p:nvPr>
            <p:ph type="ftr" sz="quarter" idx="11"/>
          </p:nvPr>
        </p:nvSpPr>
        <p:spPr/>
        <p:txBody>
          <a:bodyPr/>
          <a:lstStyle/>
          <a:p>
            <a:r>
              <a:rPr lang="en-US" dirty="0"/>
              <a:t>Orinda Aquatics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081616"/>
          </a:xfrm>
        </p:spPr>
        <p:txBody>
          <a:bodyPr>
            <a:normAutofit/>
          </a:bodyPr>
          <a:lstStyle/>
          <a:p>
            <a:r>
              <a:rPr lang="en-US" b="1" dirty="0">
                <a:solidFill>
                  <a:schemeClr val="accent2">
                    <a:lumMod val="75000"/>
                  </a:schemeClr>
                </a:solidFill>
                <a:latin typeface="+mn-lt"/>
              </a:rPr>
              <a:t>Controlled Training</a:t>
            </a:r>
          </a:p>
        </p:txBody>
      </p:sp>
      <p:sp>
        <p:nvSpPr>
          <p:cNvPr id="3" name="Content Placeholder 2"/>
          <p:cNvSpPr>
            <a:spLocks noGrp="1"/>
          </p:cNvSpPr>
          <p:nvPr>
            <p:ph idx="1"/>
          </p:nvPr>
        </p:nvSpPr>
        <p:spPr>
          <a:xfrm>
            <a:off x="381000" y="1752600"/>
            <a:ext cx="6248400" cy="6034617"/>
          </a:xfrm>
        </p:spPr>
        <p:txBody>
          <a:bodyPr>
            <a:normAutofit fontScale="92500" lnSpcReduction="10000"/>
          </a:bodyPr>
          <a:lstStyle/>
          <a:p>
            <a:r>
              <a:rPr lang="en-US" b="1" dirty="0">
                <a:solidFill>
                  <a:srgbClr val="002060"/>
                </a:solidFill>
              </a:rPr>
              <a:t>Train Drills (or integrated)</a:t>
            </a:r>
          </a:p>
          <a:p>
            <a:r>
              <a:rPr lang="en-US" b="1" dirty="0">
                <a:solidFill>
                  <a:srgbClr val="002060"/>
                </a:solidFill>
              </a:rPr>
              <a:t>Stroke counts</a:t>
            </a:r>
          </a:p>
          <a:p>
            <a:r>
              <a:rPr lang="en-US" b="1" dirty="0">
                <a:solidFill>
                  <a:srgbClr val="002060"/>
                </a:solidFill>
              </a:rPr>
              <a:t>Stroke rates (slower or faster)</a:t>
            </a:r>
          </a:p>
          <a:p>
            <a:r>
              <a:rPr lang="en-US" b="1" dirty="0">
                <a:solidFill>
                  <a:srgbClr val="002060"/>
                </a:solidFill>
              </a:rPr>
              <a:t>Breathing patterns</a:t>
            </a:r>
          </a:p>
          <a:p>
            <a:pPr lvl="1"/>
            <a:r>
              <a:rPr lang="en-US" b="1" dirty="0">
                <a:solidFill>
                  <a:srgbClr val="002060"/>
                </a:solidFill>
              </a:rPr>
              <a:t>Alternating or controlled</a:t>
            </a:r>
          </a:p>
          <a:p>
            <a:r>
              <a:rPr lang="en-US" b="1" dirty="0">
                <a:solidFill>
                  <a:srgbClr val="002060"/>
                </a:solidFill>
              </a:rPr>
              <a:t>Kicks/distance underwater</a:t>
            </a:r>
          </a:p>
          <a:p>
            <a:r>
              <a:rPr lang="en-US" b="1" dirty="0">
                <a:solidFill>
                  <a:srgbClr val="002060"/>
                </a:solidFill>
              </a:rPr>
              <a:t>Heart rate</a:t>
            </a:r>
          </a:p>
          <a:p>
            <a:r>
              <a:rPr lang="en-US" b="1" dirty="0">
                <a:solidFill>
                  <a:srgbClr val="002060"/>
                </a:solidFill>
              </a:rPr>
              <a:t>Black line (in bottom)</a:t>
            </a:r>
          </a:p>
          <a:p>
            <a:pPr lvl="1"/>
            <a:r>
              <a:rPr lang="en-US" b="1" dirty="0">
                <a:solidFill>
                  <a:srgbClr val="002060"/>
                </a:solidFill>
              </a:rPr>
              <a:t>For stroke distance</a:t>
            </a:r>
          </a:p>
          <a:p>
            <a:pPr lvl="1"/>
            <a:r>
              <a:rPr lang="en-US" b="1" dirty="0">
                <a:solidFill>
                  <a:srgbClr val="002060"/>
                </a:solidFill>
              </a:rPr>
              <a:t>UW kick distance</a:t>
            </a:r>
          </a:p>
          <a:p>
            <a:r>
              <a:rPr lang="en-US" b="1" dirty="0">
                <a:solidFill>
                  <a:srgbClr val="002060"/>
                </a:solidFill>
              </a:rPr>
              <a:t>Short sets</a:t>
            </a:r>
          </a:p>
          <a:p>
            <a:r>
              <a:rPr lang="en-US" b="1" dirty="0">
                <a:solidFill>
                  <a:srgbClr val="002060"/>
                </a:solidFill>
              </a:rPr>
              <a:t>Leg drive</a:t>
            </a:r>
          </a:p>
          <a:p>
            <a:endParaRPr lang="en-US" dirty="0"/>
          </a:p>
        </p:txBody>
      </p:sp>
      <p:sp>
        <p:nvSpPr>
          <p:cNvPr id="4" name="Slide Number Placeholder 3"/>
          <p:cNvSpPr>
            <a:spLocks noGrp="1"/>
          </p:cNvSpPr>
          <p:nvPr>
            <p:ph type="sldNum" sz="quarter" idx="12"/>
          </p:nvPr>
        </p:nvSpPr>
        <p:spPr/>
        <p:txBody>
          <a:bodyPr/>
          <a:lstStyle/>
          <a:p>
            <a:fld id="{0AC4F74F-622A-4FC0-843B-D3A315D45B90}" type="slidenum">
              <a:rPr lang="en-US" smtClean="0"/>
              <a:pPr/>
              <a:t>93</a:t>
            </a:fld>
            <a:endParaRPr lang="en-US" dirty="0"/>
          </a:p>
        </p:txBody>
      </p:sp>
      <p:sp>
        <p:nvSpPr>
          <p:cNvPr id="5" name="Footer Placeholder 4"/>
          <p:cNvSpPr>
            <a:spLocks noGrp="1"/>
          </p:cNvSpPr>
          <p:nvPr>
            <p:ph type="ftr" sz="quarter" idx="11"/>
          </p:nvPr>
        </p:nvSpPr>
        <p:spPr/>
        <p:txBody>
          <a:bodyPr/>
          <a:lstStyle/>
          <a:p>
            <a:r>
              <a:rPr lang="en-US" dirty="0"/>
              <a:t>Orinda Aquatics</a:t>
            </a:r>
          </a:p>
        </p:txBody>
      </p:sp>
      <p:pic>
        <p:nvPicPr>
          <p:cNvPr id="110595" name="Picture 3" descr="C:\Users\Owner\AppData\Local\Microsoft\Windows\Temporary Internet Files\Content.IE5\CWZB2T6H\MC900432649[1].png"/>
          <p:cNvPicPr>
            <a:picLocks noChangeAspect="1" noChangeArrowheads="1"/>
          </p:cNvPicPr>
          <p:nvPr/>
        </p:nvPicPr>
        <p:blipFill>
          <a:blip r:embed="rId2" cstate="print"/>
          <a:srcRect/>
          <a:stretch>
            <a:fillRect/>
          </a:stretch>
        </p:blipFill>
        <p:spPr bwMode="auto">
          <a:xfrm>
            <a:off x="3962400" y="4953000"/>
            <a:ext cx="2590800" cy="259080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6172200" cy="6034617"/>
          </a:xfrm>
        </p:spPr>
        <p:txBody>
          <a:bodyPr/>
          <a:lstStyle/>
          <a:p>
            <a:pPr algn="ctr">
              <a:buNone/>
            </a:pPr>
            <a:r>
              <a:rPr lang="en-US" sz="6600" b="1" dirty="0">
                <a:solidFill>
                  <a:schemeClr val="accent2">
                    <a:lumMod val="75000"/>
                  </a:schemeClr>
                </a:solidFill>
                <a:latin typeface="Andalus" pitchFamily="18" charset="-78"/>
                <a:cs typeface="Andalus" pitchFamily="18" charset="-78"/>
              </a:rPr>
              <a:t>Train-ique?</a:t>
            </a:r>
          </a:p>
          <a:p>
            <a:endParaRPr lang="en-US" dirty="0"/>
          </a:p>
          <a:p>
            <a:endParaRPr lang="en-US" dirty="0"/>
          </a:p>
        </p:txBody>
      </p:sp>
      <p:sp>
        <p:nvSpPr>
          <p:cNvPr id="4" name="Footer Placeholder 3"/>
          <p:cNvSpPr>
            <a:spLocks noGrp="1"/>
          </p:cNvSpPr>
          <p:nvPr>
            <p:ph type="ftr" sz="quarter" idx="11"/>
          </p:nvPr>
        </p:nvSpPr>
        <p:spPr/>
        <p:txBody>
          <a:bodyPr/>
          <a:lstStyle/>
          <a:p>
            <a:r>
              <a:rPr lang="en-US" dirty="0"/>
              <a:t>Orinda Aquatics</a:t>
            </a:r>
          </a:p>
        </p:txBody>
      </p:sp>
      <p:sp>
        <p:nvSpPr>
          <p:cNvPr id="5" name="Slide Number Placeholder 4"/>
          <p:cNvSpPr>
            <a:spLocks noGrp="1"/>
          </p:cNvSpPr>
          <p:nvPr>
            <p:ph type="sldNum" sz="quarter" idx="12"/>
          </p:nvPr>
        </p:nvSpPr>
        <p:spPr/>
        <p:txBody>
          <a:bodyPr/>
          <a:lstStyle/>
          <a:p>
            <a:fld id="{0AC4F74F-622A-4FC0-843B-D3A315D45B90}" type="slidenum">
              <a:rPr lang="en-US" smtClean="0"/>
              <a:pPr/>
              <a:t>94</a:t>
            </a:fld>
            <a:endParaRPr lang="en-US" dirty="0"/>
          </a:p>
        </p:txBody>
      </p:sp>
      <p:pic>
        <p:nvPicPr>
          <p:cNvPr id="7" name="Picture 6" descr="Pool Print.jpg"/>
          <p:cNvPicPr>
            <a:picLocks noChangeAspect="1"/>
          </p:cNvPicPr>
          <p:nvPr/>
        </p:nvPicPr>
        <p:blipFill>
          <a:blip r:embed="rId2" cstate="print"/>
          <a:stretch>
            <a:fillRect/>
          </a:stretch>
        </p:blipFill>
        <p:spPr>
          <a:xfrm>
            <a:off x="1371600" y="3352800"/>
            <a:ext cx="4114800" cy="3086100"/>
          </a:xfrm>
          <a:prstGeom prst="rect">
            <a:avLst/>
          </a:prstGeom>
          <a:ln>
            <a:noFill/>
          </a:ln>
          <a:effectLst>
            <a:softEdge rad="112500"/>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157816"/>
          </a:xfrm>
        </p:spPr>
        <p:txBody>
          <a:bodyPr>
            <a:noAutofit/>
          </a:bodyPr>
          <a:lstStyle/>
          <a:p>
            <a:r>
              <a:rPr lang="en-US" b="1" dirty="0">
                <a:solidFill>
                  <a:schemeClr val="accent2">
                    <a:lumMod val="75000"/>
                  </a:schemeClr>
                </a:solidFill>
                <a:latin typeface="+mn-lt"/>
              </a:rPr>
              <a:t>Breaststroke Training</a:t>
            </a:r>
            <a:br>
              <a:rPr lang="en-US" b="1" dirty="0">
                <a:solidFill>
                  <a:schemeClr val="accent2">
                    <a:lumMod val="75000"/>
                  </a:schemeClr>
                </a:solidFill>
                <a:latin typeface="+mn-lt"/>
              </a:rPr>
            </a:br>
            <a:r>
              <a:rPr lang="en-US" sz="2800" b="1" i="1" dirty="0">
                <a:solidFill>
                  <a:srgbClr val="0070C0"/>
                </a:solidFill>
                <a:latin typeface="+mn-lt"/>
              </a:rPr>
              <a:t>simple</a:t>
            </a:r>
          </a:p>
        </p:txBody>
      </p:sp>
      <p:sp>
        <p:nvSpPr>
          <p:cNvPr id="3" name="Content Placeholder 2"/>
          <p:cNvSpPr>
            <a:spLocks noGrp="1"/>
          </p:cNvSpPr>
          <p:nvPr>
            <p:ph idx="1"/>
          </p:nvPr>
        </p:nvSpPr>
        <p:spPr>
          <a:xfrm>
            <a:off x="304800" y="1752600"/>
            <a:ext cx="6172200" cy="6781800"/>
          </a:xfrm>
        </p:spPr>
        <p:txBody>
          <a:bodyPr>
            <a:normAutofit fontScale="92500" lnSpcReduction="20000"/>
          </a:bodyPr>
          <a:lstStyle/>
          <a:p>
            <a:r>
              <a:rPr lang="en-US" b="1" dirty="0">
                <a:solidFill>
                  <a:srgbClr val="002060"/>
                </a:solidFill>
              </a:rPr>
              <a:t>12x50 Breaststroke on 50 - go</a:t>
            </a:r>
          </a:p>
          <a:p>
            <a:endParaRPr lang="en-US" b="1" dirty="0">
              <a:solidFill>
                <a:srgbClr val="002060"/>
              </a:solidFill>
            </a:endParaRPr>
          </a:p>
          <a:p>
            <a:r>
              <a:rPr lang="en-US" b="1" dirty="0">
                <a:solidFill>
                  <a:srgbClr val="002060"/>
                </a:solidFill>
              </a:rPr>
              <a:t>7x 100 Breaststroke on 1:45 - go</a:t>
            </a:r>
          </a:p>
          <a:p>
            <a:endParaRPr lang="en-US" b="1" dirty="0">
              <a:solidFill>
                <a:srgbClr val="002060"/>
              </a:solidFill>
            </a:endParaRPr>
          </a:p>
          <a:p>
            <a:r>
              <a:rPr lang="en-US" b="1" dirty="0">
                <a:solidFill>
                  <a:srgbClr val="002060"/>
                </a:solidFill>
              </a:rPr>
              <a:t>400 Breast</a:t>
            </a:r>
          </a:p>
          <a:p>
            <a:pPr lvl="1"/>
            <a:r>
              <a:rPr lang="en-US" b="1" dirty="0">
                <a:solidFill>
                  <a:srgbClr val="002060"/>
                </a:solidFill>
              </a:rPr>
              <a:t>“work hard”</a:t>
            </a:r>
          </a:p>
          <a:p>
            <a:endParaRPr lang="en-US" b="1" dirty="0">
              <a:solidFill>
                <a:srgbClr val="002060"/>
              </a:solidFill>
            </a:endParaRPr>
          </a:p>
          <a:p>
            <a:endParaRPr lang="en-US" b="1" dirty="0">
              <a:solidFill>
                <a:srgbClr val="0070C0"/>
              </a:solidFill>
            </a:endParaRPr>
          </a:p>
          <a:p>
            <a:r>
              <a:rPr lang="en-US" b="1" dirty="0">
                <a:solidFill>
                  <a:srgbClr val="0070C0"/>
                </a:solidFill>
              </a:rPr>
              <a:t>What are you working on?</a:t>
            </a:r>
          </a:p>
          <a:p>
            <a:r>
              <a:rPr lang="en-US" b="1" dirty="0">
                <a:solidFill>
                  <a:srgbClr val="0070C0"/>
                </a:solidFill>
              </a:rPr>
              <a:t>What is controlled?</a:t>
            </a:r>
          </a:p>
          <a:p>
            <a:r>
              <a:rPr lang="en-US" b="1" dirty="0">
                <a:solidFill>
                  <a:srgbClr val="0070C0"/>
                </a:solidFill>
              </a:rPr>
              <a:t>What is enforced?</a:t>
            </a:r>
          </a:p>
          <a:p>
            <a:r>
              <a:rPr lang="en-US" b="1" dirty="0">
                <a:solidFill>
                  <a:srgbClr val="0070C0"/>
                </a:solidFill>
              </a:rPr>
              <a:t>What is the net result?</a:t>
            </a:r>
          </a:p>
          <a:p>
            <a:r>
              <a:rPr lang="en-US" b="1" dirty="0">
                <a:solidFill>
                  <a:srgbClr val="0070C0"/>
                </a:solidFill>
              </a:rPr>
              <a:t>How does it help race?</a:t>
            </a:r>
          </a:p>
          <a:p>
            <a:r>
              <a:rPr lang="en-US" b="1" dirty="0">
                <a:solidFill>
                  <a:srgbClr val="0070C0"/>
                </a:solidFill>
              </a:rPr>
              <a:t>How does the stroke evolve?</a:t>
            </a:r>
          </a:p>
        </p:txBody>
      </p:sp>
      <p:pic>
        <p:nvPicPr>
          <p:cNvPr id="4" name="Picture 3" descr="DSC02184.JPG"/>
          <p:cNvPicPr>
            <a:picLocks noChangeAspect="1"/>
          </p:cNvPicPr>
          <p:nvPr/>
        </p:nvPicPr>
        <p:blipFill>
          <a:blip r:embed="rId2" cstate="print"/>
          <a:stretch>
            <a:fillRect/>
          </a:stretch>
        </p:blipFill>
        <p:spPr>
          <a:xfrm>
            <a:off x="3200399" y="3200400"/>
            <a:ext cx="3126259" cy="2074827"/>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95</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29216"/>
          </a:xfrm>
        </p:spPr>
        <p:txBody>
          <a:bodyPr>
            <a:normAutofit fontScale="90000"/>
          </a:bodyPr>
          <a:lstStyle/>
          <a:p>
            <a:r>
              <a:rPr lang="en-US" b="1" dirty="0">
                <a:solidFill>
                  <a:schemeClr val="accent2">
                    <a:lumMod val="75000"/>
                  </a:schemeClr>
                </a:solidFill>
                <a:latin typeface="+mn-lt"/>
              </a:rPr>
              <a:t>Breaststroke Training</a:t>
            </a:r>
            <a:br>
              <a:rPr lang="en-US" b="1" dirty="0">
                <a:solidFill>
                  <a:schemeClr val="accent2">
                    <a:lumMod val="75000"/>
                  </a:schemeClr>
                </a:solidFill>
                <a:latin typeface="+mn-lt"/>
              </a:rPr>
            </a:br>
            <a:r>
              <a:rPr lang="en-US" sz="3100" b="1" dirty="0">
                <a:solidFill>
                  <a:schemeClr val="accent3">
                    <a:lumMod val="50000"/>
                  </a:schemeClr>
                </a:solidFill>
                <a:latin typeface="+mn-lt"/>
              </a:rPr>
              <a:t>controlled</a:t>
            </a:r>
          </a:p>
        </p:txBody>
      </p:sp>
      <p:sp>
        <p:nvSpPr>
          <p:cNvPr id="3" name="Content Placeholder 2"/>
          <p:cNvSpPr>
            <a:spLocks noGrp="1"/>
          </p:cNvSpPr>
          <p:nvPr>
            <p:ph idx="1"/>
          </p:nvPr>
        </p:nvSpPr>
        <p:spPr>
          <a:xfrm>
            <a:off x="304800" y="1371600"/>
            <a:ext cx="6172200" cy="7543800"/>
          </a:xfrm>
        </p:spPr>
        <p:txBody>
          <a:bodyPr>
            <a:normAutofit fontScale="40000" lnSpcReduction="20000"/>
          </a:bodyPr>
          <a:lstStyle/>
          <a:p>
            <a:pPr algn="ctr">
              <a:buNone/>
            </a:pPr>
            <a:r>
              <a:rPr lang="en-US" sz="5800" b="1" dirty="0">
                <a:solidFill>
                  <a:srgbClr val="0070C0"/>
                </a:solidFill>
              </a:rPr>
              <a:t>Three Rounds (</a:t>
            </a:r>
            <a:r>
              <a:rPr lang="en-US" sz="5800" b="1" i="1" dirty="0">
                <a:solidFill>
                  <a:srgbClr val="0070C0"/>
                </a:solidFill>
              </a:rPr>
              <a:t>same yardage</a:t>
            </a:r>
            <a:r>
              <a:rPr lang="en-US" sz="5800" b="1" dirty="0">
                <a:solidFill>
                  <a:srgbClr val="0070C0"/>
                </a:solidFill>
              </a:rPr>
              <a:t>)</a:t>
            </a:r>
          </a:p>
          <a:p>
            <a:pPr algn="ctr">
              <a:buNone/>
            </a:pPr>
            <a:endParaRPr lang="en-US" b="1" dirty="0"/>
          </a:p>
          <a:p>
            <a:r>
              <a:rPr lang="en-US" sz="4000" b="1" dirty="0">
                <a:solidFill>
                  <a:srgbClr val="002060"/>
                </a:solidFill>
              </a:rPr>
              <a:t>8x25 Breast pull (fins) – flutter kick (works horizontal/streamlined position), fins to carry speed, 4 SPL, power pull, fast hands on recovery  Cues: open elevator doors, anchor elbows, later breath, tennis ball, shoot threw the tube.  (can use snorkel or paddles)</a:t>
            </a:r>
          </a:p>
          <a:p>
            <a:r>
              <a:rPr lang="en-US" sz="4000" b="1" dirty="0">
                <a:solidFill>
                  <a:schemeClr val="accent2">
                    <a:lumMod val="75000"/>
                  </a:schemeClr>
                </a:solidFill>
              </a:rPr>
              <a:t>1x50 Vertical SL breast kick (abs/core, legs, body line) FAST</a:t>
            </a:r>
          </a:p>
          <a:p>
            <a:r>
              <a:rPr lang="en-US" sz="4000" b="1" dirty="0">
                <a:solidFill>
                  <a:srgbClr val="0070C0"/>
                </a:solidFill>
              </a:rPr>
              <a:t>4x25 Breast pull (fins) – dolphin kick (works short axis/hips), fins to carry speed, 10 SPL, set SR to 44 (100 pace), CUES: quick elevator, tube.</a:t>
            </a:r>
          </a:p>
          <a:p>
            <a:r>
              <a:rPr lang="en-US" sz="4000" b="1" dirty="0">
                <a:solidFill>
                  <a:schemeClr val="accent2">
                    <a:lumMod val="75000"/>
                  </a:schemeClr>
                </a:solidFill>
              </a:rPr>
              <a:t>1x50 Vertical SL breast kick (abs/core, legs, body line) FAST</a:t>
            </a:r>
          </a:p>
          <a:p>
            <a:r>
              <a:rPr lang="en-US" sz="4000" b="1" dirty="0">
                <a:solidFill>
                  <a:srgbClr val="002060"/>
                </a:solidFill>
              </a:rPr>
              <a:t>4x25 Breast swim – 6 SPL, hold focus on above, PD half way, SR 38</a:t>
            </a:r>
          </a:p>
          <a:p>
            <a:r>
              <a:rPr lang="en-US" sz="4000" b="1" dirty="0">
                <a:solidFill>
                  <a:srgbClr val="002060"/>
                </a:solidFill>
              </a:rPr>
              <a:t>2x50 Breast swim – same</a:t>
            </a:r>
          </a:p>
          <a:p>
            <a:r>
              <a:rPr lang="en-US" sz="4000" b="1" dirty="0">
                <a:solidFill>
                  <a:srgbClr val="002060"/>
                </a:solidFill>
              </a:rPr>
              <a:t>1x100 Breast swim – same</a:t>
            </a:r>
          </a:p>
          <a:p>
            <a:endParaRPr lang="en-US" sz="4000" b="1" dirty="0">
              <a:solidFill>
                <a:srgbClr val="002060"/>
              </a:solidFill>
            </a:endParaRPr>
          </a:p>
          <a:p>
            <a:r>
              <a:rPr lang="en-US" sz="4000" b="1" dirty="0">
                <a:solidFill>
                  <a:schemeClr val="accent3">
                    <a:lumMod val="50000"/>
                  </a:schemeClr>
                </a:solidFill>
              </a:rPr>
              <a:t>Intervals (desc. by round)</a:t>
            </a:r>
          </a:p>
          <a:p>
            <a:pPr lvl="1"/>
            <a:r>
              <a:rPr lang="en-US" sz="4000" b="1" dirty="0">
                <a:solidFill>
                  <a:schemeClr val="accent3">
                    <a:lumMod val="50000"/>
                  </a:schemeClr>
                </a:solidFill>
              </a:rPr>
              <a:t>25’s: 35, 30, 25</a:t>
            </a:r>
          </a:p>
          <a:p>
            <a:pPr lvl="1"/>
            <a:r>
              <a:rPr lang="en-US" sz="4000" b="1" dirty="0">
                <a:solidFill>
                  <a:schemeClr val="accent3">
                    <a:lumMod val="50000"/>
                  </a:schemeClr>
                </a:solidFill>
              </a:rPr>
              <a:t>50’s: 55, 50, 45</a:t>
            </a:r>
          </a:p>
          <a:p>
            <a:pPr lvl="1"/>
            <a:r>
              <a:rPr lang="en-US" sz="4000" b="1" dirty="0">
                <a:solidFill>
                  <a:schemeClr val="accent3">
                    <a:lumMod val="50000"/>
                  </a:schemeClr>
                </a:solidFill>
              </a:rPr>
              <a:t>100: desc. 1-3</a:t>
            </a:r>
          </a:p>
          <a:p>
            <a:pPr lvl="1"/>
            <a:endParaRPr lang="en-US" sz="4000" b="1" dirty="0">
              <a:solidFill>
                <a:srgbClr val="002060"/>
              </a:solidFill>
            </a:endParaRPr>
          </a:p>
          <a:p>
            <a:r>
              <a:rPr lang="en-US" sz="4400" b="1" dirty="0">
                <a:solidFill>
                  <a:srgbClr val="002060"/>
                </a:solidFill>
              </a:rPr>
              <a:t>Pull downs: carry speed (to trigger point).  3/2/1, light bulb, stair step</a:t>
            </a:r>
          </a:p>
          <a:p>
            <a:pPr lvl="1"/>
            <a:endParaRPr lang="en-US" sz="4000" b="1" dirty="0">
              <a:solidFill>
                <a:srgbClr val="002060"/>
              </a:solidFill>
            </a:endParaRPr>
          </a:p>
          <a:p>
            <a:r>
              <a:rPr lang="en-US" sz="4400" b="1" dirty="0">
                <a:solidFill>
                  <a:srgbClr val="002060"/>
                </a:solidFill>
              </a:rPr>
              <a:t>Turns: all legal, fast – elbow, hand, hot wall, spin fast, etc</a:t>
            </a:r>
          </a:p>
          <a:p>
            <a:pPr lvl="1"/>
            <a:endParaRPr lang="en-US" sz="4000" b="1" dirty="0">
              <a:solidFill>
                <a:srgbClr val="002060"/>
              </a:solidFill>
            </a:endParaRPr>
          </a:p>
          <a:p>
            <a:r>
              <a:rPr lang="en-US" sz="4400" b="1" dirty="0">
                <a:solidFill>
                  <a:srgbClr val="002060"/>
                </a:solidFill>
              </a:rPr>
              <a:t> Accountability: do it right.</a:t>
            </a:r>
          </a:p>
          <a:p>
            <a:endParaRPr lang="en-US" sz="4400" b="1" dirty="0">
              <a:solidFill>
                <a:srgbClr val="002060"/>
              </a:solidFill>
            </a:endParaRPr>
          </a:p>
          <a:p>
            <a:r>
              <a:rPr lang="en-US" sz="4400" b="1" dirty="0">
                <a:solidFill>
                  <a:srgbClr val="002060"/>
                </a:solidFill>
              </a:rPr>
              <a:t>Understanding: stroke keys/cues, personal keys </a:t>
            </a:r>
          </a:p>
          <a:p>
            <a:pPr lvl="1"/>
            <a:r>
              <a:rPr lang="en-US" sz="4000" b="1" dirty="0">
                <a:solidFill>
                  <a:srgbClr val="002060"/>
                </a:solidFill>
              </a:rPr>
              <a:t>Elevator doors, anchor elbow, hips, tub, hot wall, etc….</a:t>
            </a:r>
          </a:p>
        </p:txBody>
      </p:sp>
      <p:pic>
        <p:nvPicPr>
          <p:cNvPr id="4" name="Picture 3" descr="DSC02308.JPG"/>
          <p:cNvPicPr>
            <a:picLocks noChangeAspect="1"/>
          </p:cNvPicPr>
          <p:nvPr/>
        </p:nvPicPr>
        <p:blipFill>
          <a:blip r:embed="rId2" cstate="print"/>
          <a:stretch>
            <a:fillRect/>
          </a:stretch>
        </p:blipFill>
        <p:spPr>
          <a:xfrm>
            <a:off x="3505200" y="4114800"/>
            <a:ext cx="2757616" cy="1830167"/>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0AC4F74F-622A-4FC0-843B-D3A315D45B90}" type="slidenum">
              <a:rPr lang="en-US" smtClean="0"/>
              <a:pPr/>
              <a:t>96</a:t>
            </a:fld>
            <a:endParaRPr lang="en-US" dirty="0"/>
          </a:p>
        </p:txBody>
      </p:sp>
      <p:sp>
        <p:nvSpPr>
          <p:cNvPr id="6" name="Footer Placeholder 5"/>
          <p:cNvSpPr>
            <a:spLocks noGrp="1"/>
          </p:cNvSpPr>
          <p:nvPr>
            <p:ph type="ftr" sz="quarter" idx="11"/>
          </p:nvPr>
        </p:nvSpPr>
        <p:spPr/>
        <p:txBody>
          <a:bodyPr/>
          <a:lstStyle/>
          <a:p>
            <a:r>
              <a:rPr lang="en-US" dirty="0"/>
              <a:t>Orinda Aquatics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Butterfly Training</a:t>
            </a:r>
            <a:br>
              <a:rPr lang="en-US" b="1" dirty="0">
                <a:solidFill>
                  <a:schemeClr val="accent2">
                    <a:lumMod val="75000"/>
                  </a:schemeClr>
                </a:solidFill>
              </a:rPr>
            </a:br>
            <a:r>
              <a:rPr lang="en-US" sz="2400" b="1" i="1" dirty="0">
                <a:solidFill>
                  <a:srgbClr val="0070C0"/>
                </a:solidFill>
              </a:rPr>
              <a:t>simple</a:t>
            </a:r>
          </a:p>
        </p:txBody>
      </p:sp>
      <p:sp>
        <p:nvSpPr>
          <p:cNvPr id="3" name="Content Placeholder 2"/>
          <p:cNvSpPr>
            <a:spLocks noGrp="1"/>
          </p:cNvSpPr>
          <p:nvPr>
            <p:ph idx="1"/>
          </p:nvPr>
        </p:nvSpPr>
        <p:spPr/>
        <p:txBody>
          <a:bodyPr>
            <a:normAutofit fontScale="92500" lnSpcReduction="20000"/>
          </a:bodyPr>
          <a:lstStyle/>
          <a:p>
            <a:r>
              <a:rPr lang="en-US" b="1" dirty="0">
                <a:solidFill>
                  <a:srgbClr val="002060"/>
                </a:solidFill>
              </a:rPr>
              <a:t>12x50 Fly on 50 - go</a:t>
            </a:r>
          </a:p>
          <a:p>
            <a:endParaRPr lang="en-US" b="1" dirty="0">
              <a:solidFill>
                <a:srgbClr val="002060"/>
              </a:solidFill>
            </a:endParaRPr>
          </a:p>
          <a:p>
            <a:r>
              <a:rPr lang="en-US" b="1" dirty="0">
                <a:solidFill>
                  <a:srgbClr val="002060"/>
                </a:solidFill>
              </a:rPr>
              <a:t>7x 100 Fly on 1:45 - go</a:t>
            </a:r>
          </a:p>
          <a:p>
            <a:endParaRPr lang="en-US" b="1" dirty="0">
              <a:solidFill>
                <a:srgbClr val="002060"/>
              </a:solidFill>
            </a:endParaRPr>
          </a:p>
          <a:p>
            <a:r>
              <a:rPr lang="en-US" b="1" dirty="0">
                <a:solidFill>
                  <a:srgbClr val="002060"/>
                </a:solidFill>
              </a:rPr>
              <a:t>400 Fly – drill/swim</a:t>
            </a:r>
          </a:p>
          <a:p>
            <a:pPr lvl="1"/>
            <a:r>
              <a:rPr lang="en-US" b="1" dirty="0">
                <a:solidFill>
                  <a:srgbClr val="002060"/>
                </a:solidFill>
              </a:rPr>
              <a:t>“work hard”</a:t>
            </a:r>
          </a:p>
          <a:p>
            <a:endParaRPr lang="en-US" b="1" dirty="0">
              <a:solidFill>
                <a:srgbClr val="002060"/>
              </a:solidFill>
            </a:endParaRPr>
          </a:p>
          <a:p>
            <a:r>
              <a:rPr lang="en-US" b="1" dirty="0">
                <a:solidFill>
                  <a:srgbClr val="0070C0"/>
                </a:solidFill>
              </a:rPr>
              <a:t>What are you working on?</a:t>
            </a:r>
          </a:p>
          <a:p>
            <a:r>
              <a:rPr lang="en-US" b="1" dirty="0">
                <a:solidFill>
                  <a:srgbClr val="0070C0"/>
                </a:solidFill>
              </a:rPr>
              <a:t>What is controlled?</a:t>
            </a:r>
          </a:p>
          <a:p>
            <a:r>
              <a:rPr lang="en-US" b="1" dirty="0">
                <a:solidFill>
                  <a:srgbClr val="0070C0"/>
                </a:solidFill>
              </a:rPr>
              <a:t>What is enforced?</a:t>
            </a:r>
          </a:p>
          <a:p>
            <a:r>
              <a:rPr lang="en-US" b="1" dirty="0">
                <a:solidFill>
                  <a:srgbClr val="0070C0"/>
                </a:solidFill>
              </a:rPr>
              <a:t>What is the net result?</a:t>
            </a:r>
          </a:p>
          <a:p>
            <a:r>
              <a:rPr lang="en-US" b="1" dirty="0">
                <a:solidFill>
                  <a:srgbClr val="0070C0"/>
                </a:solidFill>
              </a:rPr>
              <a:t>How does it help race?</a:t>
            </a:r>
          </a:p>
          <a:p>
            <a:r>
              <a:rPr lang="en-US" b="1" dirty="0">
                <a:solidFill>
                  <a:srgbClr val="0070C0"/>
                </a:solidFill>
              </a:rPr>
              <a:t>How does the stroke evolve?</a:t>
            </a:r>
          </a:p>
          <a:p>
            <a:endParaRPr lang="en-US" dirty="0"/>
          </a:p>
        </p:txBody>
      </p:sp>
      <p:pic>
        <p:nvPicPr>
          <p:cNvPr id="5" name="Picture 4" descr="DSC02932.JPG"/>
          <p:cNvPicPr>
            <a:picLocks noChangeAspect="1"/>
          </p:cNvPicPr>
          <p:nvPr/>
        </p:nvPicPr>
        <p:blipFill>
          <a:blip r:embed="rId2" cstate="print"/>
          <a:stretch>
            <a:fillRect/>
          </a:stretch>
        </p:blipFill>
        <p:spPr>
          <a:xfrm>
            <a:off x="4038600" y="3505200"/>
            <a:ext cx="2522816" cy="16764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0AC4F74F-622A-4FC0-843B-D3A315D45B90}" type="slidenum">
              <a:rPr lang="en-US" smtClean="0"/>
              <a:pPr/>
              <a:t>97</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929216"/>
          </a:xfrm>
        </p:spPr>
        <p:txBody>
          <a:bodyPr>
            <a:normAutofit fontScale="90000"/>
          </a:bodyPr>
          <a:lstStyle/>
          <a:p>
            <a:r>
              <a:rPr lang="en-US" b="1" dirty="0">
                <a:solidFill>
                  <a:schemeClr val="accent2">
                    <a:lumMod val="75000"/>
                  </a:schemeClr>
                </a:solidFill>
                <a:latin typeface="+mn-lt"/>
              </a:rPr>
              <a:t>Butterfly Training</a:t>
            </a:r>
            <a:br>
              <a:rPr lang="en-US" b="1" dirty="0">
                <a:solidFill>
                  <a:schemeClr val="accent2">
                    <a:lumMod val="75000"/>
                  </a:schemeClr>
                </a:solidFill>
                <a:latin typeface="+mn-lt"/>
              </a:rPr>
            </a:br>
            <a:r>
              <a:rPr lang="en-US" sz="3100" b="1" dirty="0">
                <a:solidFill>
                  <a:schemeClr val="accent3">
                    <a:lumMod val="50000"/>
                  </a:schemeClr>
                </a:solidFill>
                <a:latin typeface="+mn-lt"/>
              </a:rPr>
              <a:t>controlled</a:t>
            </a:r>
          </a:p>
        </p:txBody>
      </p:sp>
      <p:sp>
        <p:nvSpPr>
          <p:cNvPr id="3" name="Content Placeholder 2"/>
          <p:cNvSpPr>
            <a:spLocks noGrp="1"/>
          </p:cNvSpPr>
          <p:nvPr>
            <p:ph idx="1"/>
          </p:nvPr>
        </p:nvSpPr>
        <p:spPr>
          <a:xfrm>
            <a:off x="304800" y="1371600"/>
            <a:ext cx="6172200" cy="7543800"/>
          </a:xfrm>
        </p:spPr>
        <p:txBody>
          <a:bodyPr>
            <a:normAutofit fontScale="92500" lnSpcReduction="20000"/>
          </a:bodyPr>
          <a:lstStyle/>
          <a:p>
            <a:pPr algn="ctr">
              <a:buNone/>
            </a:pPr>
            <a:r>
              <a:rPr lang="en-US" sz="2000" b="1" dirty="0">
                <a:solidFill>
                  <a:srgbClr val="0070C0"/>
                </a:solidFill>
              </a:rPr>
              <a:t>Three Rounds (</a:t>
            </a:r>
            <a:r>
              <a:rPr lang="en-US" sz="2000" b="1" i="1" dirty="0">
                <a:solidFill>
                  <a:srgbClr val="0070C0"/>
                </a:solidFill>
              </a:rPr>
              <a:t>same yardage</a:t>
            </a:r>
            <a:r>
              <a:rPr lang="en-US" sz="2000" b="1" dirty="0">
                <a:solidFill>
                  <a:srgbClr val="0070C0"/>
                </a:solidFill>
              </a:rPr>
              <a:t>)</a:t>
            </a:r>
          </a:p>
          <a:p>
            <a:pPr algn="ctr">
              <a:buNone/>
            </a:pPr>
            <a:endParaRPr lang="en-US" sz="800" b="1" dirty="0">
              <a:solidFill>
                <a:srgbClr val="0070C0"/>
              </a:solidFill>
            </a:endParaRPr>
          </a:p>
          <a:p>
            <a:pPr>
              <a:buNone/>
            </a:pPr>
            <a:r>
              <a:rPr lang="en-US" sz="2000" b="1" dirty="0">
                <a:solidFill>
                  <a:schemeClr val="accent3">
                    <a:lumMod val="50000"/>
                  </a:schemeClr>
                </a:solidFill>
              </a:rPr>
              <a:t>What is importance? technique, efficiency, endurance, UW, race orientation</a:t>
            </a:r>
          </a:p>
          <a:p>
            <a:pPr>
              <a:buNone/>
            </a:pPr>
            <a:endParaRPr lang="en-US" sz="800" b="1" dirty="0"/>
          </a:p>
          <a:p>
            <a:pPr>
              <a:buNone/>
            </a:pPr>
            <a:r>
              <a:rPr lang="en-US" sz="2000" b="1" dirty="0">
                <a:solidFill>
                  <a:srgbClr val="0070C0"/>
                </a:solidFill>
              </a:rPr>
              <a:t>Two rounds</a:t>
            </a:r>
          </a:p>
          <a:p>
            <a:r>
              <a:rPr lang="en-US" sz="2000" b="1" dirty="0">
                <a:solidFill>
                  <a:srgbClr val="002060"/>
                </a:solidFill>
              </a:rPr>
              <a:t>12x25 @ 30</a:t>
            </a:r>
          </a:p>
          <a:p>
            <a:pPr lvl="1"/>
            <a:r>
              <a:rPr lang="en-US" sz="1600" b="1" dirty="0">
                <a:solidFill>
                  <a:srgbClr val="002060"/>
                </a:solidFill>
              </a:rPr>
              <a:t>Five kicks off each wall</a:t>
            </a:r>
          </a:p>
          <a:p>
            <a:pPr lvl="1"/>
            <a:r>
              <a:rPr lang="en-US" sz="1600" b="1" dirty="0">
                <a:solidFill>
                  <a:srgbClr val="002060"/>
                </a:solidFill>
              </a:rPr>
              <a:t>Breathe 1/1 – hold on B.O. every 4rth lap is 15m UW max</a:t>
            </a:r>
          </a:p>
          <a:p>
            <a:pPr lvl="1"/>
            <a:r>
              <a:rPr lang="en-US" sz="1600" b="1" dirty="0">
                <a:solidFill>
                  <a:srgbClr val="002060"/>
                </a:solidFill>
              </a:rPr>
              <a:t>Exaggerate – Set/press, catch, kick (by lap)</a:t>
            </a:r>
          </a:p>
          <a:p>
            <a:pPr lvl="1"/>
            <a:r>
              <a:rPr lang="en-US" sz="1600" b="1" dirty="0">
                <a:solidFill>
                  <a:srgbClr val="002060"/>
                </a:solidFill>
              </a:rPr>
              <a:t>Hold 8 SPL (depending on size/age)</a:t>
            </a:r>
          </a:p>
          <a:p>
            <a:pPr lvl="1"/>
            <a:r>
              <a:rPr lang="en-US" sz="1600" b="1" dirty="0">
                <a:solidFill>
                  <a:schemeClr val="accent3">
                    <a:lumMod val="50000"/>
                  </a:schemeClr>
                </a:solidFill>
              </a:rPr>
              <a:t>50 vert SL dolphin kick</a:t>
            </a:r>
          </a:p>
          <a:p>
            <a:pPr lvl="1"/>
            <a:r>
              <a:rPr lang="en-US" sz="1600" b="1" dirty="0">
                <a:solidFill>
                  <a:srgbClr val="C00000"/>
                </a:solidFill>
              </a:rPr>
              <a:t>Anything wrong and it doesn’t count</a:t>
            </a:r>
          </a:p>
          <a:p>
            <a:pPr lvl="1"/>
            <a:r>
              <a:rPr lang="en-US" sz="1600" b="1" dirty="0">
                <a:solidFill>
                  <a:srgbClr val="C00000"/>
                </a:solidFill>
              </a:rPr>
              <a:t>Have swimmers watch trailing swimmer</a:t>
            </a:r>
          </a:p>
          <a:p>
            <a:r>
              <a:rPr lang="en-US" sz="2000" b="1" dirty="0">
                <a:solidFill>
                  <a:srgbClr val="002060"/>
                </a:solidFill>
              </a:rPr>
              <a:t>8x25 @ 25 with fins</a:t>
            </a:r>
          </a:p>
          <a:p>
            <a:pPr lvl="1"/>
            <a:r>
              <a:rPr lang="en-US" sz="1600" b="1" dirty="0">
                <a:solidFill>
                  <a:srgbClr val="002060"/>
                </a:solidFill>
              </a:rPr>
              <a:t> Eight kicks off wall (at kick rate .40)</a:t>
            </a:r>
          </a:p>
          <a:p>
            <a:pPr lvl="1"/>
            <a:r>
              <a:rPr lang="en-US" sz="1600" b="1" dirty="0">
                <a:solidFill>
                  <a:srgbClr val="002060"/>
                </a:solidFill>
              </a:rPr>
              <a:t>Hold 5 SPL (depending on size/age)</a:t>
            </a:r>
          </a:p>
          <a:p>
            <a:pPr lvl="1"/>
            <a:r>
              <a:rPr lang="en-US" sz="1600" b="1" dirty="0">
                <a:solidFill>
                  <a:schemeClr val="accent3">
                    <a:lumMod val="50000"/>
                  </a:schemeClr>
                </a:solidFill>
              </a:rPr>
              <a:t>100 vert SL dolphin kick</a:t>
            </a:r>
          </a:p>
          <a:p>
            <a:r>
              <a:rPr lang="en-US" sz="2000" b="1" dirty="0">
                <a:solidFill>
                  <a:srgbClr val="002060"/>
                </a:solidFill>
              </a:rPr>
              <a:t>4x25 @ 20 with fins</a:t>
            </a:r>
          </a:p>
          <a:p>
            <a:pPr lvl="1"/>
            <a:r>
              <a:rPr lang="en-US" sz="1600" b="1" dirty="0">
                <a:solidFill>
                  <a:srgbClr val="002060"/>
                </a:solidFill>
              </a:rPr>
              <a:t>Hold shaven race pace, breathing pattern</a:t>
            </a:r>
          </a:p>
          <a:p>
            <a:pPr lvl="1"/>
            <a:r>
              <a:rPr lang="en-US" sz="1600" b="1" dirty="0">
                <a:solidFill>
                  <a:srgbClr val="002060"/>
                </a:solidFill>
              </a:rPr>
              <a:t>8 kicks/15m last wall </a:t>
            </a:r>
          </a:p>
          <a:p>
            <a:pPr lvl="1"/>
            <a:r>
              <a:rPr lang="en-US" sz="1600" b="1" dirty="0">
                <a:solidFill>
                  <a:schemeClr val="accent3">
                    <a:lumMod val="50000"/>
                  </a:schemeClr>
                </a:solidFill>
              </a:rPr>
              <a:t>50 UW fly kick max</a:t>
            </a:r>
          </a:p>
          <a:p>
            <a:r>
              <a:rPr lang="en-US" sz="2000" b="1" dirty="0">
                <a:solidFill>
                  <a:srgbClr val="002060"/>
                </a:solidFill>
              </a:rPr>
              <a:t>1x100 Fly timed (1/2 UW each wall) (fins or not)</a:t>
            </a:r>
          </a:p>
          <a:p>
            <a:pPr lvl="1"/>
            <a:r>
              <a:rPr lang="en-US" sz="1600" b="1" dirty="0">
                <a:solidFill>
                  <a:srgbClr val="C00000"/>
                </a:solidFill>
              </a:rPr>
              <a:t>every line you don’t make adds a second to time</a:t>
            </a:r>
          </a:p>
          <a:p>
            <a:pPr lvl="1"/>
            <a:r>
              <a:rPr lang="en-US" sz="1600" b="1" dirty="0">
                <a:solidFill>
                  <a:srgbClr val="002060"/>
                </a:solidFill>
              </a:rPr>
              <a:t>Hold race breathing</a:t>
            </a:r>
          </a:p>
          <a:p>
            <a:pPr lvl="1"/>
            <a:r>
              <a:rPr lang="en-US" sz="1600" b="1" dirty="0">
                <a:solidFill>
                  <a:srgbClr val="002060"/>
                </a:solidFill>
              </a:rPr>
              <a:t>Desc 25’s</a:t>
            </a:r>
          </a:p>
          <a:p>
            <a:r>
              <a:rPr lang="en-US" sz="2000" b="1" dirty="0">
                <a:solidFill>
                  <a:srgbClr val="002060"/>
                </a:solidFill>
              </a:rPr>
              <a:t>100 EZ</a:t>
            </a:r>
          </a:p>
          <a:p>
            <a:r>
              <a:rPr lang="en-US" sz="2000" b="1" dirty="0">
                <a:solidFill>
                  <a:schemeClr val="accent3">
                    <a:lumMod val="50000"/>
                  </a:schemeClr>
                </a:solidFill>
              </a:rPr>
              <a:t>CUES: can use tempo, set outside of kickboard, no splash, show diamond, tennis ball under chin</a:t>
            </a:r>
          </a:p>
          <a:p>
            <a:pPr>
              <a:buNone/>
            </a:pPr>
            <a:endParaRPr lang="en-US" sz="2000" b="1" dirty="0"/>
          </a:p>
          <a:p>
            <a:pPr algn="ctr">
              <a:buNone/>
            </a:pPr>
            <a:endParaRPr lang="en-US" sz="2000" b="1" dirty="0">
              <a:solidFill>
                <a:srgbClr val="0070C0"/>
              </a:solidFill>
            </a:endParaRPr>
          </a:p>
          <a:p>
            <a:pPr algn="ctr">
              <a:buNone/>
            </a:pPr>
            <a:endParaRPr lang="en-US" b="1" dirty="0"/>
          </a:p>
        </p:txBody>
      </p:sp>
      <p:pic>
        <p:nvPicPr>
          <p:cNvPr id="5" name="Picture 4" descr="DSC02932.JPG"/>
          <p:cNvPicPr>
            <a:picLocks noChangeAspect="1"/>
          </p:cNvPicPr>
          <p:nvPr/>
        </p:nvPicPr>
        <p:blipFill>
          <a:blip r:embed="rId2" cstate="print"/>
          <a:stretch>
            <a:fillRect/>
          </a:stretch>
        </p:blipFill>
        <p:spPr>
          <a:xfrm>
            <a:off x="4495800" y="4343400"/>
            <a:ext cx="2178796" cy="14478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0AC4F74F-622A-4FC0-843B-D3A315D45B90}" type="slidenum">
              <a:rPr lang="en-US" smtClean="0"/>
              <a:pPr/>
              <a:t>98</a:t>
            </a:fld>
            <a:endParaRPr lang="en-US" dirty="0"/>
          </a:p>
        </p:txBody>
      </p:sp>
      <p:sp>
        <p:nvSpPr>
          <p:cNvPr id="7" name="Footer Placeholder 6"/>
          <p:cNvSpPr>
            <a:spLocks noGrp="1"/>
          </p:cNvSpPr>
          <p:nvPr>
            <p:ph type="ftr" sz="quarter" idx="11"/>
          </p:nvPr>
        </p:nvSpPr>
        <p:spPr/>
        <p:txBody>
          <a:bodyPr/>
          <a:lstStyle/>
          <a:p>
            <a:r>
              <a:rPr lang="en-US" dirty="0"/>
              <a:t>Orinda Aquatics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500 </a:t>
            </a:r>
            <a:r>
              <a:rPr lang="en-US" b="1" dirty="0" err="1">
                <a:solidFill>
                  <a:schemeClr val="accent2">
                    <a:lumMod val="75000"/>
                  </a:schemeClr>
                </a:solidFill>
              </a:rPr>
              <a:t>Free’s</a:t>
            </a:r>
            <a:r>
              <a:rPr lang="en-US" b="1" dirty="0">
                <a:solidFill>
                  <a:schemeClr val="accent2">
                    <a:lumMod val="75000"/>
                  </a:schemeClr>
                </a:solidFill>
              </a:rPr>
              <a:t> or ?</a:t>
            </a:r>
          </a:p>
        </p:txBody>
      </p:sp>
      <p:sp>
        <p:nvSpPr>
          <p:cNvPr id="3" name="Content Placeholder 2"/>
          <p:cNvSpPr>
            <a:spLocks noGrp="1"/>
          </p:cNvSpPr>
          <p:nvPr>
            <p:ph idx="1"/>
          </p:nvPr>
        </p:nvSpPr>
        <p:spPr>
          <a:xfrm>
            <a:off x="381000" y="1752600"/>
            <a:ext cx="6172200" cy="6034617"/>
          </a:xfrm>
        </p:spPr>
        <p:txBody>
          <a:bodyPr>
            <a:normAutofit fontScale="77500" lnSpcReduction="20000"/>
          </a:bodyPr>
          <a:lstStyle/>
          <a:p>
            <a:r>
              <a:rPr lang="en-US" b="1" dirty="0">
                <a:solidFill>
                  <a:srgbClr val="002060"/>
                </a:solidFill>
              </a:rPr>
              <a:t>20x25 @ 25 to feet</a:t>
            </a:r>
          </a:p>
          <a:p>
            <a:pPr lvl="1"/>
            <a:r>
              <a:rPr lang="en-US" b="1" dirty="0">
                <a:solidFill>
                  <a:srgbClr val="002060"/>
                </a:solidFill>
              </a:rPr>
              <a:t>Catch-up</a:t>
            </a:r>
          </a:p>
          <a:p>
            <a:pPr lvl="1"/>
            <a:r>
              <a:rPr lang="en-US" b="1" dirty="0">
                <a:solidFill>
                  <a:srgbClr val="002060"/>
                </a:solidFill>
              </a:rPr>
              <a:t>All out leg drive (with breath)</a:t>
            </a:r>
          </a:p>
          <a:p>
            <a:pPr lvl="1"/>
            <a:r>
              <a:rPr lang="en-US" b="1" dirty="0">
                <a:solidFill>
                  <a:srgbClr val="002060"/>
                </a:solidFill>
              </a:rPr>
              <a:t>Breathe right, 3</a:t>
            </a:r>
            <a:r>
              <a:rPr lang="en-US" b="1" baseline="30000" dirty="0">
                <a:solidFill>
                  <a:srgbClr val="002060"/>
                </a:solidFill>
              </a:rPr>
              <a:t>rd</a:t>
            </a:r>
            <a:r>
              <a:rPr lang="en-US" b="1" dirty="0">
                <a:solidFill>
                  <a:srgbClr val="002060"/>
                </a:solidFill>
              </a:rPr>
              <a:t>, left, 0</a:t>
            </a:r>
          </a:p>
          <a:p>
            <a:pPr lvl="1"/>
            <a:r>
              <a:rPr lang="en-US" b="1" dirty="0">
                <a:solidFill>
                  <a:srgbClr val="002060"/>
                </a:solidFill>
              </a:rPr>
              <a:t>8-10 SPL</a:t>
            </a:r>
          </a:p>
          <a:p>
            <a:endParaRPr lang="en-US" b="1" dirty="0">
              <a:solidFill>
                <a:srgbClr val="002060"/>
              </a:solidFill>
            </a:endParaRPr>
          </a:p>
          <a:p>
            <a:r>
              <a:rPr lang="en-US" b="1" dirty="0">
                <a:solidFill>
                  <a:srgbClr val="002060"/>
                </a:solidFill>
              </a:rPr>
              <a:t>20x25 @ 20 - fins</a:t>
            </a:r>
          </a:p>
          <a:p>
            <a:pPr lvl="1"/>
            <a:r>
              <a:rPr lang="en-US" b="1" dirty="0">
                <a:solidFill>
                  <a:srgbClr val="002060"/>
                </a:solidFill>
              </a:rPr>
              <a:t>½ catch-up</a:t>
            </a:r>
          </a:p>
          <a:p>
            <a:pPr lvl="1"/>
            <a:r>
              <a:rPr lang="en-US" b="1" dirty="0">
                <a:solidFill>
                  <a:srgbClr val="002060"/>
                </a:solidFill>
              </a:rPr>
              <a:t>All out leg drive</a:t>
            </a:r>
          </a:p>
          <a:p>
            <a:pPr lvl="1"/>
            <a:r>
              <a:rPr lang="en-US" b="1" dirty="0">
                <a:solidFill>
                  <a:srgbClr val="002060"/>
                </a:solidFill>
              </a:rPr>
              <a:t>Breathe 3</a:t>
            </a:r>
            <a:r>
              <a:rPr lang="en-US" b="1" baseline="30000" dirty="0">
                <a:solidFill>
                  <a:srgbClr val="002060"/>
                </a:solidFill>
              </a:rPr>
              <a:t>rd</a:t>
            </a:r>
            <a:endParaRPr lang="en-US" b="1" dirty="0">
              <a:solidFill>
                <a:srgbClr val="002060"/>
              </a:solidFill>
            </a:endParaRPr>
          </a:p>
          <a:p>
            <a:pPr lvl="1"/>
            <a:r>
              <a:rPr lang="en-US" b="1" dirty="0">
                <a:solidFill>
                  <a:srgbClr val="002060"/>
                </a:solidFill>
              </a:rPr>
              <a:t>4</a:t>
            </a:r>
            <a:r>
              <a:rPr lang="en-US" b="1" baseline="30000" dirty="0">
                <a:solidFill>
                  <a:srgbClr val="002060"/>
                </a:solidFill>
              </a:rPr>
              <a:t>th</a:t>
            </a:r>
            <a:r>
              <a:rPr lang="en-US" b="1" dirty="0">
                <a:solidFill>
                  <a:srgbClr val="002060"/>
                </a:solidFill>
              </a:rPr>
              <a:t> lap UW</a:t>
            </a:r>
          </a:p>
          <a:p>
            <a:endParaRPr lang="en-US" b="1" dirty="0">
              <a:solidFill>
                <a:srgbClr val="002060"/>
              </a:solidFill>
            </a:endParaRPr>
          </a:p>
          <a:p>
            <a:r>
              <a:rPr lang="en-US" b="1" dirty="0">
                <a:solidFill>
                  <a:srgbClr val="002060"/>
                </a:solidFill>
              </a:rPr>
              <a:t>Goal: 10x100 Free @ 1:10</a:t>
            </a:r>
          </a:p>
          <a:p>
            <a:pPr lvl="1"/>
            <a:r>
              <a:rPr lang="en-US" b="1" dirty="0">
                <a:solidFill>
                  <a:srgbClr val="002060"/>
                </a:solidFill>
              </a:rPr>
              <a:t>Hold 1:00</a:t>
            </a:r>
          </a:p>
          <a:p>
            <a:pPr lvl="1"/>
            <a:r>
              <a:rPr lang="en-US" b="1" dirty="0">
                <a:solidFill>
                  <a:srgbClr val="002060"/>
                </a:solidFill>
              </a:rPr>
              <a:t>10 strokes per lap</a:t>
            </a:r>
          </a:p>
          <a:p>
            <a:pPr lvl="1"/>
            <a:r>
              <a:rPr lang="en-US" b="1" dirty="0">
                <a:solidFill>
                  <a:srgbClr val="002060"/>
                </a:solidFill>
              </a:rPr>
              <a:t>Strong kick (during breath)</a:t>
            </a:r>
          </a:p>
        </p:txBody>
      </p:sp>
      <p:sp>
        <p:nvSpPr>
          <p:cNvPr id="4" name="Footer Placeholder 3"/>
          <p:cNvSpPr>
            <a:spLocks noGrp="1"/>
          </p:cNvSpPr>
          <p:nvPr>
            <p:ph type="ftr" sz="quarter" idx="11"/>
          </p:nvPr>
        </p:nvSpPr>
        <p:spPr/>
        <p:txBody>
          <a:bodyPr/>
          <a:lstStyle/>
          <a:p>
            <a:r>
              <a:rPr lang="en-US"/>
              <a:t>Orinda Aquatics</a:t>
            </a:r>
            <a:endParaRPr lang="en-US" dirty="0"/>
          </a:p>
        </p:txBody>
      </p:sp>
      <p:sp>
        <p:nvSpPr>
          <p:cNvPr id="5" name="Slide Number Placeholder 4"/>
          <p:cNvSpPr>
            <a:spLocks noGrp="1"/>
          </p:cNvSpPr>
          <p:nvPr>
            <p:ph type="sldNum" sz="quarter" idx="12"/>
          </p:nvPr>
        </p:nvSpPr>
        <p:spPr/>
        <p:txBody>
          <a:bodyPr/>
          <a:lstStyle/>
          <a:p>
            <a:fld id="{0AC4F74F-622A-4FC0-843B-D3A315D45B90}" type="slidenum">
              <a:rPr lang="en-US" smtClean="0"/>
              <a:pPr/>
              <a:t>99</a:t>
            </a:fld>
            <a:endParaRPr lang="en-US" dirty="0"/>
          </a:p>
        </p:txBody>
      </p:sp>
      <p:pic>
        <p:nvPicPr>
          <p:cNvPr id="7" name="Picture 6" descr="DSCF4263.JPG"/>
          <p:cNvPicPr>
            <a:picLocks noChangeAspect="1"/>
          </p:cNvPicPr>
          <p:nvPr/>
        </p:nvPicPr>
        <p:blipFill>
          <a:blip r:embed="rId2" cstate="print"/>
          <a:stretch>
            <a:fillRect/>
          </a:stretch>
        </p:blipFill>
        <p:spPr>
          <a:xfrm>
            <a:off x="3429000" y="3505200"/>
            <a:ext cx="2819400" cy="2114550"/>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17274</TotalTime>
  <Words>10833</Words>
  <Application>Microsoft Office PowerPoint</Application>
  <PresentationFormat>On-screen Show (4:3)</PresentationFormat>
  <Paragraphs>2219</Paragraphs>
  <Slides>200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200</vt:i4>
      </vt:variant>
    </vt:vector>
  </HeadingPairs>
  <TitlesOfParts>
    <vt:vector size="211" baseType="lpstr">
      <vt:lpstr>Andalus</vt:lpstr>
      <vt:lpstr>AR BERKLEY</vt:lpstr>
      <vt:lpstr>Arial</vt:lpstr>
      <vt:lpstr>Bookman Old Style</vt:lpstr>
      <vt:lpstr>Bradley Hand ITC</vt:lpstr>
      <vt:lpstr>Calibri</vt:lpstr>
      <vt:lpstr>Franklin Gothic Book</vt:lpstr>
      <vt:lpstr>Mistral</vt:lpstr>
      <vt:lpstr>Times New Roman</vt:lpstr>
      <vt:lpstr>Verdana</vt:lpstr>
      <vt:lpstr>Office Theme</vt:lpstr>
      <vt:lpstr> Age-Group Development </vt:lpstr>
      <vt:lpstr>PowerPoint Presentation</vt:lpstr>
      <vt:lpstr> Age-Group Development: Introduction </vt:lpstr>
      <vt:lpstr>With regard to the other “pieces” of the (age-group) puzzle, we have identified over forty.  With the corners, borders, and the puzzle pieces identified, we also offer some perspective on the (assembly) process, exploring concepts such as time frame, priorities, fluidity, methodology, and management.  The ultimate goal of an age-group coach should be to 1) develop or lay the groundwork for great careers, 2) develop great athletes who embrace the athletic process, and 3) develop leaders who become role models for the process and the entire organization, thus defining the culture.   My brother and I have been coaching swimming for over thirty-five years with extensive experience coaching large summer-league programs, large high school programs, and have twenty years with Orinda Aquatics,  a program that we founded.  The programs have all been nationally competitive and grounded in discipline, integrity, technique, and culture. We have worked with swimmers of all ages and abilities and sought to develop close relationships (and partnerships) with each.  We have no “burnout” (100% retention) and all of our swimmers (eighty in high school) look to swim in college.  We truly believe that a “whole-istic” approach is not only more productive, but healthier and more fulfilling for all involved.  We wish you the best in your assembly and in piecing together an extraordinary picture of “success.”  Don  </vt:lpstr>
      <vt:lpstr>PowerPoint Presentation</vt:lpstr>
      <vt:lpstr>It’s All There!  All of the information you need. (well, almost all)</vt:lpstr>
      <vt:lpstr>The results of the search? </vt:lpstr>
      <vt:lpstr>PowerPoint Presentation</vt:lpstr>
      <vt:lpstr>Soooooo… What is the answer to age-group success?</vt:lpstr>
      <vt:lpstr>   And, what makes a great…  Swimmer? Athlete? Group? Team? Leader? Career? Experience?  Do you know? Do the kids? Do the parents?</vt:lpstr>
      <vt:lpstr>Is there a clear picture of success? Do you have one?</vt:lpstr>
      <vt:lpstr>Developing Swimmers Building Careers</vt:lpstr>
      <vt:lpstr>Developing Programs Building Teams </vt:lpstr>
      <vt:lpstr>It is about the pieces and,  the assembly</vt:lpstr>
      <vt:lpstr> Don/Ron Heidary, Orinda Aquatics  </vt:lpstr>
      <vt:lpstr> Overview </vt:lpstr>
      <vt:lpstr>Introduction</vt:lpstr>
      <vt:lpstr> Age-group Swimming conceptually looks like this </vt:lpstr>
      <vt:lpstr> Age-group Swimming In reality, it looks like this.  Why? </vt:lpstr>
      <vt:lpstr> A question for you... </vt:lpstr>
      <vt:lpstr>Another Question?</vt:lpstr>
      <vt:lpstr>  Cute kid!           What next?  </vt:lpstr>
      <vt:lpstr>PowerPoint Presentation</vt:lpstr>
      <vt:lpstr>Will his success depend on - talent, luck, yardage, or process? </vt:lpstr>
      <vt:lpstr>The Puzzle</vt:lpstr>
      <vt:lpstr> What are the pieces of the age-group puzzle? </vt:lpstr>
      <vt:lpstr>Focusing on one piece (or two) of the puzzle is analogous to focusing on a nice piece of furniture in a house with cracks in the foundation and a roof that leaks.</vt:lpstr>
      <vt:lpstr>PowerPoint Presentation</vt:lpstr>
      <vt:lpstr>  We can start here…</vt:lpstr>
      <vt:lpstr>PowerPoint Presentation</vt:lpstr>
      <vt:lpstr> “but that’s not swimming” While you may not see these as relevant, if your goal is to develop healthy, positive, and highly productive careers, teams, and cultures, they are critical. </vt:lpstr>
      <vt:lpstr>What is the picture of a strong age-group program? </vt:lpstr>
      <vt:lpstr>PowerPoint Presentation</vt:lpstr>
      <vt:lpstr>The correct answer?  </vt:lpstr>
      <vt:lpstr>The Assembly (process)</vt:lpstr>
      <vt:lpstr>Note: Assembly Instructions…</vt:lpstr>
      <vt:lpstr>   Do you have an assembly plan/strategy?    Do you know in which direction you are headed? With the kids?  With the program? </vt:lpstr>
      <vt:lpstr>PowerPoint Presentation</vt:lpstr>
      <vt:lpstr>Begin with macro perspectives</vt:lpstr>
      <vt:lpstr>Everything Should Flow (connect)</vt:lpstr>
      <vt:lpstr> Priorities Rank/weigh the following in their importance to a young swimmer achieving maximum success and fulfillment? </vt:lpstr>
      <vt:lpstr>My List - ?</vt:lpstr>
      <vt:lpstr>Find Real Purpose</vt:lpstr>
      <vt:lpstr> Seek to create value in: </vt:lpstr>
      <vt:lpstr>The Ultimate Goal? to achieve, or be something significant</vt:lpstr>
      <vt:lpstr>Run Parallel Paths of… </vt:lpstr>
      <vt:lpstr>Time Horizon</vt:lpstr>
      <vt:lpstr> </vt:lpstr>
      <vt:lpstr>Impact Coaching</vt:lpstr>
      <vt:lpstr> There must be a fluid transfer of: </vt:lpstr>
      <vt:lpstr>Fluidity/Flow Through: </vt:lpstr>
      <vt:lpstr>PowerPoint Presentation</vt:lpstr>
      <vt:lpstr>Common Mistakes in Age-Group Coaching  </vt:lpstr>
      <vt:lpstr>Before we get started, how would you rate your…</vt:lpstr>
      <vt:lpstr>PowerPoint Presentation</vt:lpstr>
      <vt:lpstr>The Corner (stones)</vt:lpstr>
      <vt:lpstr> 1) Technical Development </vt:lpstr>
      <vt:lpstr>Thoughts</vt:lpstr>
      <vt:lpstr>PowerPoint Presentation</vt:lpstr>
      <vt:lpstr>Technically Speaking</vt:lpstr>
      <vt:lpstr>Technique Stages (you must be adept at all three)</vt:lpstr>
      <vt:lpstr>Technique Concepts</vt:lpstr>
      <vt:lpstr>Drill Series/Progressions Create progressions for each phase of stroke development</vt:lpstr>
      <vt:lpstr>Drills – Enhanced (equipment)</vt:lpstr>
      <vt:lpstr>Technique Education</vt:lpstr>
      <vt:lpstr>Technique Instruction</vt:lpstr>
      <vt:lpstr>  Some Stroke Cues</vt:lpstr>
      <vt:lpstr>Sample Drill Sheet - Breast</vt:lpstr>
      <vt:lpstr>8 &amp; Under Free Drill</vt:lpstr>
      <vt:lpstr>Training Technique</vt:lpstr>
      <vt:lpstr>Stroke Error Analysis</vt:lpstr>
      <vt:lpstr>Error Example - Free</vt:lpstr>
      <vt:lpstr>Fixing the problem</vt:lpstr>
      <vt:lpstr>Error Example - Fly</vt:lpstr>
      <vt:lpstr>Error Example - Back</vt:lpstr>
      <vt:lpstr>Technique Transition</vt:lpstr>
      <vt:lpstr>PowerPoint Presentation</vt:lpstr>
      <vt:lpstr>PowerPoint Presentation</vt:lpstr>
      <vt:lpstr>Let’s “Start” Here</vt:lpstr>
      <vt:lpstr> 2) Training </vt:lpstr>
      <vt:lpstr>PowerPoint Presentation</vt:lpstr>
      <vt:lpstr>Educate kids on training and the development cycle</vt:lpstr>
      <vt:lpstr>Training Aspects (all)</vt:lpstr>
      <vt:lpstr>Ask yourself as a coach: Is this the best workout for…</vt:lpstr>
      <vt:lpstr>Training vs. Technique part 1</vt:lpstr>
      <vt:lpstr>Training vs. Technique part 2</vt:lpstr>
      <vt:lpstr>Stroke Rate vs. Stroke Length</vt:lpstr>
      <vt:lpstr>Educate Parents</vt:lpstr>
      <vt:lpstr>Educate Kids Training “Awareness” Cycle</vt:lpstr>
      <vt:lpstr>Training Areas/Focus</vt:lpstr>
      <vt:lpstr>Test/Monitor</vt:lpstr>
      <vt:lpstr>some we use</vt:lpstr>
      <vt:lpstr>Controlled Training</vt:lpstr>
      <vt:lpstr>PowerPoint Presentation</vt:lpstr>
      <vt:lpstr>Breaststroke Training simple</vt:lpstr>
      <vt:lpstr>Breaststroke Training controlled</vt:lpstr>
      <vt:lpstr>Butterfly Training simple</vt:lpstr>
      <vt:lpstr>Butterfly Training controlled</vt:lpstr>
      <vt:lpstr>500 Free’s or ?</vt:lpstr>
      <vt:lpstr>Sample Workout</vt:lpstr>
      <vt:lpstr>Sample Workout Overview (goal – creative, challenging, work weakness, work season)</vt:lpstr>
      <vt:lpstr>Presenting the Workout (as or more critical than the workout itself)</vt:lpstr>
      <vt:lpstr>Delivering… A Great Workout</vt:lpstr>
      <vt:lpstr>   Preparation</vt:lpstr>
      <vt:lpstr>Evaluations</vt:lpstr>
      <vt:lpstr>Goal Setting</vt:lpstr>
      <vt:lpstr>PowerPoint Presentation</vt:lpstr>
      <vt:lpstr>Broad Goals (in order)</vt:lpstr>
      <vt:lpstr>Age-Group Goal Setting</vt:lpstr>
      <vt:lpstr>Goal Sheet - Simple</vt:lpstr>
      <vt:lpstr>Goal Sheet - Detailed</vt:lpstr>
      <vt:lpstr>Know what you are training for.</vt:lpstr>
      <vt:lpstr>3) Coach Competence</vt:lpstr>
      <vt:lpstr>PowerPoint Presentation</vt:lpstr>
      <vt:lpstr>Thoughts on Learning/Growing</vt:lpstr>
      <vt:lpstr>Meets – another classroom </vt:lpstr>
      <vt:lpstr>Look in the Mirror</vt:lpstr>
      <vt:lpstr>There is no excuse. The coach must be accountable for development.</vt:lpstr>
      <vt:lpstr> 4) Planning,  Organization, &amp; Structure</vt:lpstr>
      <vt:lpstr>PowerPoint Presentation</vt:lpstr>
      <vt:lpstr>What to Plan?</vt:lpstr>
      <vt:lpstr>Some things…</vt:lpstr>
      <vt:lpstr>Workout Organization </vt:lpstr>
      <vt:lpstr>Continued</vt:lpstr>
      <vt:lpstr>Workout Rotation Kids are moved (organization) depending on set/focus</vt:lpstr>
      <vt:lpstr>Swimmer Notes an expansive spreadsheet with notes, goals, evaluations, etc.</vt:lpstr>
      <vt:lpstr>  Weekly Training Plan  Sample weekly training plan   </vt:lpstr>
      <vt:lpstr>Swimmer Training Plan Sample swimmer notes </vt:lpstr>
      <vt:lpstr>Meet Management</vt:lpstr>
      <vt:lpstr>Staff</vt:lpstr>
      <vt:lpstr>PowerPoint Presentation</vt:lpstr>
      <vt:lpstr>PowerPoint Presentation</vt:lpstr>
      <vt:lpstr>PowerPoint Presentation</vt:lpstr>
      <vt:lpstr>“Integrity…</vt:lpstr>
      <vt:lpstr>PowerPoint Presentation</vt:lpstr>
      <vt:lpstr>Integrity Kids must have: </vt:lpstr>
      <vt:lpstr>Respect for the athletic process: </vt:lpstr>
      <vt:lpstr>Respect for team process </vt:lpstr>
      <vt:lpstr> Respect for the support process </vt:lpstr>
      <vt:lpstr>Respect for the training process </vt:lpstr>
      <vt:lpstr>Respect for the meet process </vt:lpstr>
      <vt:lpstr>Ultimate Goal</vt:lpstr>
      <vt:lpstr>PowerPoint Presentation</vt:lpstr>
      <vt:lpstr>PowerPoint Presentation</vt:lpstr>
      <vt:lpstr>A Perpetual Leadership Model</vt:lpstr>
      <vt:lpstr>How?</vt:lpstr>
      <vt:lpstr>How does integrity frame your program?</vt:lpstr>
      <vt:lpstr>PowerPoint Presentation</vt:lpstr>
      <vt:lpstr>PowerPoint Presentation</vt:lpstr>
      <vt:lpstr>PowerPoint Presentation</vt:lpstr>
      <vt:lpstr>PowerPoint Presentation</vt:lpstr>
      <vt:lpstr>How does discipline frame your program?</vt:lpstr>
      <vt:lpstr>Connection</vt:lpstr>
      <vt:lpstr> Connection </vt:lpstr>
      <vt:lpstr>Too often we focus on the wrong thing… </vt:lpstr>
      <vt:lpstr>Coaching (connection) ?’s</vt:lpstr>
      <vt:lpstr>Command of Workout </vt:lpstr>
      <vt:lpstr>PowerPoint Presentation</vt:lpstr>
      <vt:lpstr>PowerPoint Presentation</vt:lpstr>
      <vt:lpstr>PowerPoint Presentation</vt:lpstr>
      <vt:lpstr>Levels of Development</vt:lpstr>
      <vt:lpstr>Stages - Macro</vt:lpstr>
      <vt:lpstr>Connection to Parents</vt:lpstr>
      <vt:lpstr>Must be on the same page. Must be connected. </vt:lpstr>
      <vt:lpstr>PowerPoint Presentation</vt:lpstr>
      <vt:lpstr>Connection Quiz</vt:lpstr>
      <vt:lpstr> Culture </vt:lpstr>
      <vt:lpstr>PowerPoint Presentation</vt:lpstr>
      <vt:lpstr>Culture Questions</vt:lpstr>
      <vt:lpstr>PowerPoint Presentation</vt:lpstr>
      <vt:lpstr>PowerPoint Presentation</vt:lpstr>
      <vt:lpstr>Other Pieces of the Puzzle</vt:lpstr>
      <vt:lpstr>PowerPoint Presentation</vt:lpstr>
      <vt:lpstr>PowerPoint Presentation</vt:lpstr>
      <vt:lpstr> The glue that holds everything together</vt:lpstr>
      <vt:lpstr>Sell Your Vision</vt:lpstr>
      <vt:lpstr>PowerPoint Presentation</vt:lpstr>
      <vt:lpstr>Be Visionary</vt:lpstr>
      <vt:lpstr>A Pop Quiz</vt:lpstr>
      <vt:lpstr>Let’s Write a Workout</vt:lpstr>
      <vt:lpstr>A Near Perfect Race</vt:lpstr>
      <vt:lpstr>Race Review</vt:lpstr>
      <vt:lpstr>The Race Preparation</vt:lpstr>
      <vt:lpstr>The Puzzle Pieces all Fit (corners and borders)</vt:lpstr>
      <vt:lpstr> The “puzzle” also supported the team  ()</vt:lpstr>
      <vt:lpstr>PowerPoint Presentation</vt:lpstr>
      <vt:lpstr>Grade your…</vt:lpstr>
      <vt:lpstr>Name one thing you can add to each…</vt:lpstr>
      <vt:lpstr>  And don’t forget…</vt:lpstr>
      <vt:lpstr>PowerPoint Presentation</vt:lpstr>
      <vt:lpstr>PowerPoint Presentation</vt:lpstr>
      <vt:lpstr>Some things you do as coaches…</vt:lpstr>
      <vt:lpstr>Main things you do…</vt:lpstr>
      <vt:lpstr>And of course,</vt:lpstr>
      <vt:lpstr>What really matters in coaching, and in life…</vt:lpstr>
      <vt:lpstr>My Fortune Cookie</vt:lpstr>
      <vt:lpstr>I wish you the very best in your “assembly” (on the path which fate has assigned you)</vt:lpstr>
      <vt:lpstr>PowerPoint Presentation</vt:lpstr>
      <vt:lpstr>Questions?</vt:lpstr>
      <vt:lpstr>Notes/To-do: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Age-Group Development</dc:title>
  <dc:creator>Owner</dc:creator>
  <cp:lastModifiedBy>Don Heidary</cp:lastModifiedBy>
  <cp:revision>382</cp:revision>
  <dcterms:created xsi:type="dcterms:W3CDTF">2013-03-22T16:17:05Z</dcterms:created>
  <dcterms:modified xsi:type="dcterms:W3CDTF">2020-05-12T19:56:32Z</dcterms:modified>
</cp:coreProperties>
</file>