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0" r:id="rId29"/>
    <p:sldId id="283" r:id="rId30"/>
    <p:sldId id="284" r:id="rId31"/>
    <p:sldId id="285" r:id="rId32"/>
    <p:sldId id="286" r:id="rId33"/>
    <p:sldId id="287" r:id="rId34"/>
    <p:sldId id="288" r:id="rId35"/>
    <p:sldId id="289" r:id="rId3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B3"/>
    <a:srgbClr val="FFFF9B"/>
    <a:srgbClr val="585858"/>
    <a:srgbClr val="4D4D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18" autoAdjust="0"/>
  </p:normalViewPr>
  <p:slideViewPr>
    <p:cSldViewPr>
      <p:cViewPr varScale="1">
        <p:scale>
          <a:sx n="111" d="100"/>
          <a:sy n="111" d="100"/>
        </p:scale>
        <p:origin x="2304" y="114"/>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C68612-AE67-4096-B4B8-DB0D9A2D2588}" type="datetimeFigureOut">
              <a:rPr lang="en-US" smtClean="0"/>
              <a:pPr/>
              <a:t>5/12/2020</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ACC013-C949-436C-B2CD-5EC9020210AB}" type="slidenum">
              <a:rPr lang="en-US" smtClean="0"/>
              <a:pPr/>
              <a:t>‹#›</a:t>
            </a:fld>
            <a:endParaRPr lang="en-US" dirty="0"/>
          </a:p>
        </p:txBody>
      </p:sp>
    </p:spTree>
    <p:extLst>
      <p:ext uri="{BB962C8B-B14F-4D97-AF65-F5344CB8AC3E}">
        <p14:creationId xmlns:p14="http://schemas.microsoft.com/office/powerpoint/2010/main" val="353875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CC013-C949-436C-B2CD-5EC9020210AB}" type="slidenum">
              <a:rPr lang="en-US" smtClean="0"/>
              <a:pPr/>
              <a:t>10</a:t>
            </a:fld>
            <a:endParaRPr lang="en-US" dirty="0"/>
          </a:p>
        </p:txBody>
      </p:sp>
    </p:spTree>
    <p:extLst>
      <p:ext uri="{BB962C8B-B14F-4D97-AF65-F5344CB8AC3E}">
        <p14:creationId xmlns:p14="http://schemas.microsoft.com/office/powerpoint/2010/main" val="98935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CC013-C949-436C-B2CD-5EC9020210AB}" type="slidenum">
              <a:rPr lang="en-US" smtClean="0"/>
              <a:pPr/>
              <a:t>16</a:t>
            </a:fld>
            <a:endParaRPr lang="en-US" dirty="0"/>
          </a:p>
        </p:txBody>
      </p:sp>
    </p:spTree>
    <p:extLst>
      <p:ext uri="{BB962C8B-B14F-4D97-AF65-F5344CB8AC3E}">
        <p14:creationId xmlns:p14="http://schemas.microsoft.com/office/powerpoint/2010/main" val="3358550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1195427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142648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214903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192420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4132003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228825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149391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49775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423677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97848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3F6375-D5A7-42EC-92B9-AEF98EF7B77B}" type="datetimeFigureOut">
              <a:rPr lang="en-US" smtClean="0"/>
              <a:pPr/>
              <a:t>5/12/2020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372301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43F6375-D5A7-42EC-92B9-AEF98EF7B77B}" type="datetimeFigureOut">
              <a:rPr lang="en-US" smtClean="0"/>
              <a:pPr/>
              <a:t>5/12/2020</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B220183-5135-4678-BFB5-B438C2B6241D}" type="slidenum">
              <a:rPr lang="en-US" smtClean="0"/>
              <a:pPr/>
              <a:t>‹#›</a:t>
            </a:fld>
            <a:endParaRPr lang="en-US" dirty="0"/>
          </a:p>
        </p:txBody>
      </p:sp>
    </p:spTree>
    <p:extLst>
      <p:ext uri="{BB962C8B-B14F-4D97-AF65-F5344CB8AC3E}">
        <p14:creationId xmlns:p14="http://schemas.microsoft.com/office/powerpoint/2010/main" val="3147518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6035" y="381000"/>
            <a:ext cx="5257800" cy="4462760"/>
          </a:xfrm>
          <a:prstGeom prst="rect">
            <a:avLst/>
          </a:prstGeom>
          <a:ln w="28575">
            <a:solidFill>
              <a:schemeClr val="accent3">
                <a:lumMod val="50000"/>
              </a:schemeClr>
            </a:solidFill>
          </a:ln>
          <a:effectLst>
            <a:glow rad="139700">
              <a:schemeClr val="accent3">
                <a:lumMod val="50000"/>
                <a:alpha val="40000"/>
              </a:schemeClr>
            </a:glow>
            <a:innerShdw blurRad="114300">
              <a:prstClr val="black"/>
            </a:innerShd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800" b="1" dirty="0">
                <a:solidFill>
                  <a:schemeClr val="accent3">
                    <a:lumMod val="50000"/>
                  </a:schemeClr>
                </a:solidFill>
              </a:rPr>
              <a:t>Selling the Vision</a:t>
            </a:r>
          </a:p>
          <a:p>
            <a:pPr algn="ctr"/>
            <a:r>
              <a:rPr lang="en-US" sz="4800" b="1" dirty="0">
                <a:solidFill>
                  <a:schemeClr val="accent3">
                    <a:lumMod val="50000"/>
                  </a:schemeClr>
                </a:solidFill>
              </a:rPr>
              <a:t>Building the Team</a:t>
            </a:r>
          </a:p>
          <a:p>
            <a:pPr algn="ctr"/>
            <a:endParaRPr lang="en-US" sz="2800" b="1" dirty="0">
              <a:ln w="28575">
                <a:solidFill>
                  <a:schemeClr val="tx1"/>
                </a:solidFill>
              </a:ln>
            </a:endParaRPr>
          </a:p>
          <a:p>
            <a:pPr algn="ctr"/>
            <a:r>
              <a:rPr lang="en-US" sz="2800" b="1" dirty="0">
                <a:solidFill>
                  <a:schemeClr val="bg1">
                    <a:lumMod val="50000"/>
                  </a:schemeClr>
                </a:solidFill>
              </a:rPr>
              <a:t>Don Heidary</a:t>
            </a:r>
          </a:p>
          <a:p>
            <a:pPr algn="ctr"/>
            <a:r>
              <a:rPr lang="en-US" sz="2800" b="1" dirty="0">
                <a:solidFill>
                  <a:schemeClr val="bg1">
                    <a:lumMod val="50000"/>
                  </a:schemeClr>
                </a:solidFill>
              </a:rPr>
              <a:t>Orinda Aquatics</a:t>
            </a:r>
          </a:p>
          <a:p>
            <a:pPr algn="ctr"/>
            <a:endParaRPr lang="en-US" sz="2800" b="1" dirty="0">
              <a:solidFill>
                <a:schemeClr val="bg1">
                  <a:lumMod val="50000"/>
                </a:schemeClr>
              </a:solidFill>
            </a:endParaRPr>
          </a:p>
          <a:p>
            <a:pPr algn="ctr"/>
            <a:r>
              <a:rPr lang="en-US" sz="4800" b="1" dirty="0">
                <a:solidFill>
                  <a:schemeClr val="tx2">
                    <a:lumMod val="75000"/>
                  </a:schemeClr>
                </a:solidFill>
              </a:rPr>
              <a:t>ASCA World Clinic</a:t>
            </a:r>
          </a:p>
          <a:p>
            <a:pPr algn="ctr"/>
            <a:r>
              <a:rPr lang="en-US" sz="2800" b="1" dirty="0">
                <a:solidFill>
                  <a:schemeClr val="bg1">
                    <a:lumMod val="50000"/>
                  </a:schemeClr>
                </a:solidFill>
              </a:rPr>
              <a:t>September 2007</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35" y="5257800"/>
            <a:ext cx="5257800" cy="350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67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050" y="657662"/>
            <a:ext cx="5765800" cy="369332"/>
          </a:xfrm>
          <a:prstGeom prst="rect">
            <a:avLst/>
          </a:prstGeom>
          <a:solidFill>
            <a:schemeClr val="tx2">
              <a:lumMod val="75000"/>
            </a:schemeClr>
          </a:solidFill>
        </p:spPr>
        <p:txBody>
          <a:bodyPr wrap="square" rtlCol="0">
            <a:spAutoFit/>
          </a:bodyPr>
          <a:lstStyle/>
          <a:p>
            <a:pPr algn="ctr"/>
            <a:r>
              <a:rPr lang="en-US" b="1" dirty="0">
                <a:solidFill>
                  <a:schemeClr val="bg1"/>
                </a:solidFill>
              </a:rPr>
              <a:t>Jesus, CEO</a:t>
            </a:r>
          </a:p>
        </p:txBody>
      </p:sp>
      <p:sp>
        <p:nvSpPr>
          <p:cNvPr id="3" name="TextBox 2"/>
          <p:cNvSpPr txBox="1"/>
          <p:nvPr/>
        </p:nvSpPr>
        <p:spPr>
          <a:xfrm>
            <a:off x="527050" y="6424613"/>
            <a:ext cx="5765800" cy="369332"/>
          </a:xfrm>
          <a:prstGeom prst="rect">
            <a:avLst/>
          </a:prstGeom>
          <a:solidFill>
            <a:schemeClr val="tx2">
              <a:lumMod val="75000"/>
            </a:schemeClr>
          </a:solidFill>
        </p:spPr>
        <p:txBody>
          <a:bodyPr wrap="square" rtlCol="0">
            <a:spAutoFit/>
          </a:bodyPr>
          <a:lstStyle/>
          <a:p>
            <a:pPr algn="ctr"/>
            <a:r>
              <a:rPr lang="en-US" b="1" dirty="0">
                <a:solidFill>
                  <a:schemeClr val="bg1"/>
                </a:solidFill>
              </a:rPr>
              <a:t>The Greatest Salesman in the World, Og Mandino</a:t>
            </a:r>
          </a:p>
        </p:txBody>
      </p:sp>
      <p:sp>
        <p:nvSpPr>
          <p:cNvPr id="4" name="TextBox 3"/>
          <p:cNvSpPr txBox="1"/>
          <p:nvPr/>
        </p:nvSpPr>
        <p:spPr>
          <a:xfrm>
            <a:off x="527050" y="3816192"/>
            <a:ext cx="5765800" cy="369332"/>
          </a:xfrm>
          <a:prstGeom prst="rect">
            <a:avLst/>
          </a:prstGeom>
          <a:solidFill>
            <a:schemeClr val="tx2">
              <a:lumMod val="75000"/>
            </a:schemeClr>
          </a:solidFill>
        </p:spPr>
        <p:txBody>
          <a:bodyPr wrap="square" rtlCol="0">
            <a:spAutoFit/>
          </a:bodyPr>
          <a:lstStyle/>
          <a:p>
            <a:pPr algn="ctr"/>
            <a:r>
              <a:rPr lang="en-US" b="1" dirty="0">
                <a:solidFill>
                  <a:schemeClr val="bg1"/>
                </a:solidFill>
              </a:rPr>
              <a:t>Secrets of the Millionaire Mind</a:t>
            </a:r>
          </a:p>
        </p:txBody>
      </p:sp>
      <p:sp>
        <p:nvSpPr>
          <p:cNvPr id="5" name="TextBox 4"/>
          <p:cNvSpPr txBox="1"/>
          <p:nvPr/>
        </p:nvSpPr>
        <p:spPr>
          <a:xfrm>
            <a:off x="622300" y="1154113"/>
            <a:ext cx="5740400" cy="2462213"/>
          </a:xfrm>
          <a:prstGeom prst="rect">
            <a:avLst/>
          </a:prstGeom>
          <a:noFill/>
        </p:spPr>
        <p:txBody>
          <a:bodyPr wrap="square" rtlCol="0">
            <a:spAutoFit/>
          </a:bodyPr>
          <a:lstStyle/>
          <a:p>
            <a:pPr marL="342900" lvl="0" indent="-342900">
              <a:buFont typeface="+mj-lt"/>
              <a:buAutoNum type="arabicPeriod"/>
            </a:pPr>
            <a:r>
              <a:rPr lang="en-US" sz="1400" b="1" dirty="0"/>
              <a:t>Who do you tell yourself you are on a daily basis? </a:t>
            </a:r>
            <a:endParaRPr lang="en-US" sz="1400" dirty="0"/>
          </a:p>
          <a:p>
            <a:pPr marL="342900" lvl="0" indent="-342900">
              <a:buFont typeface="+mj-lt"/>
              <a:buAutoNum type="arabicPeriod"/>
            </a:pPr>
            <a:r>
              <a:rPr lang="en-US" sz="1400" b="1" dirty="0"/>
              <a:t>What is your mission?  Can you define it in one of two sentences? </a:t>
            </a:r>
            <a:endParaRPr lang="en-US" sz="1400" dirty="0"/>
          </a:p>
          <a:p>
            <a:pPr marL="342900" lvl="0" indent="-342900">
              <a:buFont typeface="+mj-lt"/>
              <a:buAutoNum type="arabicPeriod"/>
            </a:pPr>
            <a:r>
              <a:rPr lang="en-US" sz="1400" b="1" dirty="0"/>
              <a:t>Do feelings stir inside you that you might contribute to a better way of life for others? </a:t>
            </a:r>
            <a:endParaRPr lang="en-US" sz="1400" dirty="0"/>
          </a:p>
          <a:p>
            <a:pPr marL="342900" lvl="0" indent="-342900">
              <a:buFont typeface="+mj-lt"/>
              <a:buAutoNum type="arabicPeriod"/>
            </a:pPr>
            <a:r>
              <a:rPr lang="en-US" sz="1400" b="1" dirty="0"/>
              <a:t>How much do you believe in yourself? </a:t>
            </a:r>
            <a:endParaRPr lang="en-US" sz="1400" dirty="0"/>
          </a:p>
          <a:p>
            <a:pPr marL="342900" lvl="0" indent="-342900">
              <a:buFont typeface="+mj-lt"/>
              <a:buAutoNum type="arabicPeriod"/>
            </a:pPr>
            <a:r>
              <a:rPr lang="en-US" sz="1400" b="1" dirty="0"/>
              <a:t>What would it take for you to believe in yourself down to your very toes? </a:t>
            </a:r>
            <a:endParaRPr lang="en-US" sz="1400" dirty="0"/>
          </a:p>
          <a:p>
            <a:pPr marL="342900" lvl="0" indent="-342900">
              <a:buFont typeface="+mj-lt"/>
              <a:buAutoNum type="arabicPeriod"/>
            </a:pPr>
            <a:r>
              <a:rPr lang="en-US" sz="1400" b="1" dirty="0"/>
              <a:t>What daily energy keeps you from being focused? </a:t>
            </a:r>
            <a:endParaRPr lang="en-US" sz="1400" dirty="0"/>
          </a:p>
          <a:p>
            <a:pPr marL="342900" lvl="0" indent="-342900">
              <a:buFont typeface="+mj-lt"/>
              <a:buAutoNum type="arabicPeriod"/>
            </a:pPr>
            <a:r>
              <a:rPr lang="en-US" sz="1400" b="1" dirty="0"/>
              <a:t>How do you show your commitment? </a:t>
            </a:r>
            <a:endParaRPr lang="en-US" sz="1400" dirty="0"/>
          </a:p>
          <a:p>
            <a:pPr marL="342900" lvl="0" indent="-342900">
              <a:buFont typeface="+mj-lt"/>
              <a:buAutoNum type="arabicPeriod"/>
            </a:pPr>
            <a:r>
              <a:rPr lang="en-US" sz="1400" b="1" dirty="0"/>
              <a:t>What are the fears that keep you from your goals? </a:t>
            </a:r>
            <a:endParaRPr lang="en-US" sz="1400" dirty="0"/>
          </a:p>
          <a:p>
            <a:pPr marL="342900" indent="-342900">
              <a:buFont typeface="+mj-lt"/>
              <a:buAutoNum type="arabicPeriod"/>
            </a:pPr>
            <a:r>
              <a:rPr lang="en-US" sz="1400" b="1" dirty="0"/>
              <a:t>What do you feel you are destined to be doing and why?</a:t>
            </a:r>
            <a:endParaRPr lang="en-US" sz="1400" dirty="0"/>
          </a:p>
        </p:txBody>
      </p:sp>
      <p:sp>
        <p:nvSpPr>
          <p:cNvPr id="6" name="TextBox 5"/>
          <p:cNvSpPr txBox="1"/>
          <p:nvPr/>
        </p:nvSpPr>
        <p:spPr>
          <a:xfrm>
            <a:off x="628650" y="4301094"/>
            <a:ext cx="5727700" cy="2092881"/>
          </a:xfrm>
          <a:prstGeom prst="rect">
            <a:avLst/>
          </a:prstGeom>
          <a:noFill/>
        </p:spPr>
        <p:txBody>
          <a:bodyPr wrap="square" rtlCol="0">
            <a:spAutoFit/>
          </a:bodyPr>
          <a:lstStyle/>
          <a:p>
            <a:pPr marL="285750" lvl="0" indent="-285750">
              <a:buFont typeface="Wingdings" pitchFamily="2" charset="2"/>
              <a:buChar char="§"/>
            </a:pPr>
            <a:r>
              <a:rPr lang="en-US" sz="1400" b="1" dirty="0"/>
              <a:t>“My inner world creates my outer world.”</a:t>
            </a:r>
          </a:p>
          <a:p>
            <a:r>
              <a:rPr lang="en-US" sz="800" b="1" dirty="0"/>
              <a:t> </a:t>
            </a:r>
          </a:p>
          <a:p>
            <a:pPr marL="285750" lvl="0" indent="-285750">
              <a:buFont typeface="Wingdings" pitchFamily="2" charset="2"/>
              <a:buChar char="§"/>
            </a:pPr>
            <a:r>
              <a:rPr lang="en-US" sz="1400" b="1" dirty="0"/>
              <a:t>“Thoughts lead to feelings.  Feelings lead to actions.  Actions lead to results.”</a:t>
            </a:r>
          </a:p>
          <a:p>
            <a:r>
              <a:rPr lang="en-US" sz="800" b="1" dirty="0"/>
              <a:t> </a:t>
            </a:r>
          </a:p>
          <a:p>
            <a:pPr marL="285750" lvl="0" indent="-285750">
              <a:buFont typeface="Wingdings" pitchFamily="2" charset="2"/>
              <a:buChar char="§"/>
            </a:pPr>
            <a:r>
              <a:rPr lang="en-US" sz="1400" b="1" dirty="0"/>
              <a:t>“How you do </a:t>
            </a:r>
            <a:r>
              <a:rPr lang="en-US" sz="1400" b="1" i="1" u="sng" dirty="0"/>
              <a:t>anything</a:t>
            </a:r>
            <a:r>
              <a:rPr lang="en-US" sz="1400" b="1" dirty="0"/>
              <a:t> is how you do </a:t>
            </a:r>
            <a:r>
              <a:rPr lang="en-US" sz="1400" b="1" i="1" u="sng" dirty="0"/>
              <a:t>everything</a:t>
            </a:r>
            <a:r>
              <a:rPr lang="en-US" sz="1400" b="1" dirty="0"/>
              <a:t>.”</a:t>
            </a:r>
          </a:p>
          <a:p>
            <a:r>
              <a:rPr lang="en-US" sz="800" b="1" dirty="0"/>
              <a:t> </a:t>
            </a:r>
          </a:p>
          <a:p>
            <a:pPr marL="285750" lvl="0" indent="-285750">
              <a:buFont typeface="Wingdings" pitchFamily="2" charset="2"/>
              <a:buChar char="§"/>
            </a:pPr>
            <a:r>
              <a:rPr lang="en-US" sz="1400" b="1" dirty="0"/>
              <a:t>“Where attention goes, energy flows, and result shows.”</a:t>
            </a:r>
          </a:p>
          <a:p>
            <a:r>
              <a:rPr lang="en-US" sz="800" b="1" dirty="0"/>
              <a:t> </a:t>
            </a:r>
          </a:p>
          <a:p>
            <a:pPr marL="285750" indent="-285750">
              <a:buFont typeface="Wingdings" pitchFamily="2" charset="2"/>
              <a:buChar char="§"/>
            </a:pPr>
            <a:r>
              <a:rPr lang="en-US" sz="1400" b="1" dirty="0"/>
              <a:t>“If you are willing to do what is easy, life will be hard.  If you are willing to do what is hard, life will be easy.”</a:t>
            </a:r>
          </a:p>
        </p:txBody>
      </p:sp>
      <p:sp>
        <p:nvSpPr>
          <p:cNvPr id="7" name="TextBox 6"/>
          <p:cNvSpPr txBox="1"/>
          <p:nvPr/>
        </p:nvSpPr>
        <p:spPr>
          <a:xfrm>
            <a:off x="603250" y="6934200"/>
            <a:ext cx="5778500" cy="1754326"/>
          </a:xfrm>
          <a:prstGeom prst="rect">
            <a:avLst/>
          </a:prstGeom>
          <a:noFill/>
        </p:spPr>
        <p:txBody>
          <a:bodyPr wrap="square" rtlCol="0">
            <a:spAutoFit/>
          </a:bodyPr>
          <a:lstStyle/>
          <a:p>
            <a:pPr marL="285750" lvl="0" indent="-285750">
              <a:buFont typeface="Wingdings" pitchFamily="2" charset="2"/>
              <a:buChar char="§"/>
            </a:pPr>
            <a:r>
              <a:rPr lang="en-US" sz="1400" b="1" i="1" dirty="0"/>
              <a:t>“Wealth, my son, should never be your goal in life.  True wealth is of the heart…”</a:t>
            </a:r>
            <a:endParaRPr lang="en-US" sz="1400" dirty="0"/>
          </a:p>
          <a:p>
            <a:r>
              <a:rPr lang="en-US" sz="800" b="1" i="1" dirty="0"/>
              <a:t> </a:t>
            </a:r>
            <a:endParaRPr lang="en-US" sz="800" dirty="0"/>
          </a:p>
          <a:p>
            <a:pPr marL="285750" lvl="0" indent="-285750">
              <a:buFont typeface="Wingdings" pitchFamily="2" charset="2"/>
              <a:buChar char="§"/>
            </a:pPr>
            <a:r>
              <a:rPr lang="en-US" sz="1400" b="1" i="1" dirty="0"/>
              <a:t>“Failure will never overtake you if your determination to succeed is strong enough.”</a:t>
            </a:r>
            <a:endParaRPr lang="en-US" sz="1400" dirty="0"/>
          </a:p>
          <a:p>
            <a:r>
              <a:rPr lang="en-US" sz="800" b="1" i="1" dirty="0"/>
              <a:t> </a:t>
            </a:r>
            <a:endParaRPr lang="en-US" sz="800" dirty="0"/>
          </a:p>
          <a:p>
            <a:pPr marL="285750" lvl="0" indent="-285750">
              <a:buFont typeface="Wingdings" pitchFamily="2" charset="2"/>
              <a:buChar char="§"/>
            </a:pPr>
            <a:r>
              <a:rPr lang="en-US" sz="1400" b="1" i="1" dirty="0"/>
              <a:t>“I will form good habits and become their slaves.”</a:t>
            </a:r>
            <a:endParaRPr lang="en-US" sz="1400" dirty="0"/>
          </a:p>
          <a:p>
            <a:r>
              <a:rPr lang="en-US" sz="800" b="1" i="1" dirty="0"/>
              <a:t> </a:t>
            </a:r>
            <a:endParaRPr lang="en-US" sz="800" dirty="0"/>
          </a:p>
          <a:p>
            <a:pPr marL="285750" indent="-285750">
              <a:buFont typeface="Wingdings" pitchFamily="2" charset="2"/>
              <a:buChar char="§"/>
            </a:pPr>
            <a:r>
              <a:rPr lang="en-US" sz="1400" b="1" i="1" dirty="0"/>
              <a:t>“I will persist until I succeed.” “I will act now.”</a:t>
            </a:r>
            <a:endParaRPr lang="en-US" sz="1400" dirty="0"/>
          </a:p>
        </p:txBody>
      </p:sp>
      <p:sp>
        <p:nvSpPr>
          <p:cNvPr id="8" name="TextBox 7"/>
          <p:cNvSpPr txBox="1"/>
          <p:nvPr/>
        </p:nvSpPr>
        <p:spPr>
          <a:xfrm>
            <a:off x="2374900" y="288330"/>
            <a:ext cx="2057400" cy="369332"/>
          </a:xfrm>
          <a:prstGeom prst="rect">
            <a:avLst/>
          </a:prstGeom>
          <a:noFill/>
        </p:spPr>
        <p:txBody>
          <a:bodyPr wrap="square" rtlCol="0">
            <a:spAutoFit/>
          </a:bodyPr>
          <a:lstStyle/>
          <a:p>
            <a:pPr algn="ctr"/>
            <a:r>
              <a:rPr lang="en-US" b="1" dirty="0"/>
              <a:t>Blueprint</a:t>
            </a:r>
          </a:p>
        </p:txBody>
      </p:sp>
    </p:spTree>
    <p:extLst>
      <p:ext uri="{BB962C8B-B14F-4D97-AF65-F5344CB8AC3E}">
        <p14:creationId xmlns:p14="http://schemas.microsoft.com/office/powerpoint/2010/main" val="180377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975" y="6096000"/>
            <a:ext cx="5695950" cy="1938992"/>
          </a:xfrm>
          <a:prstGeom prst="rect">
            <a:avLst/>
          </a:prstGeom>
          <a:noFill/>
        </p:spPr>
        <p:txBody>
          <a:bodyPr wrap="square" rtlCol="0">
            <a:spAutoFit/>
          </a:bodyPr>
          <a:lstStyle/>
          <a:p>
            <a:r>
              <a:rPr lang="en-US" sz="1600" b="1" dirty="0"/>
              <a:t>“Be </a:t>
            </a:r>
            <a:r>
              <a:rPr lang="en-US" sz="1600" b="1" dirty="0">
                <a:solidFill>
                  <a:schemeClr val="tx2">
                    <a:lumMod val="75000"/>
                  </a:schemeClr>
                </a:solidFill>
              </a:rPr>
              <a:t>clear </a:t>
            </a:r>
            <a:r>
              <a:rPr lang="en-US" sz="1600" b="1" dirty="0"/>
              <a:t>why you’re here.”</a:t>
            </a:r>
          </a:p>
          <a:p>
            <a:endParaRPr lang="en-US" sz="800" b="1" dirty="0"/>
          </a:p>
          <a:p>
            <a:r>
              <a:rPr lang="en-US" sz="1600" b="1" dirty="0"/>
              <a:t>Your vision  must be about the </a:t>
            </a:r>
            <a:r>
              <a:rPr lang="en-US" sz="1600" b="1" dirty="0">
                <a:solidFill>
                  <a:schemeClr val="tx2">
                    <a:lumMod val="75000"/>
                  </a:schemeClr>
                </a:solidFill>
              </a:rPr>
              <a:t>greater good</a:t>
            </a:r>
            <a:r>
              <a:rPr lang="en-US" sz="1600" b="1" dirty="0">
                <a:solidFill>
                  <a:schemeClr val="tx2">
                    <a:lumMod val="50000"/>
                  </a:schemeClr>
                </a:solidFill>
              </a:rPr>
              <a:t> </a:t>
            </a:r>
            <a:r>
              <a:rPr lang="en-US" sz="1600" b="1" dirty="0"/>
              <a:t>and not about you.</a:t>
            </a:r>
          </a:p>
          <a:p>
            <a:endParaRPr lang="en-US" sz="800" b="1" dirty="0"/>
          </a:p>
          <a:p>
            <a:r>
              <a:rPr lang="en-US" sz="1600" b="1" dirty="0"/>
              <a:t>Imagine creating a painting or a sculpture – everyday! What is your </a:t>
            </a:r>
            <a:r>
              <a:rPr lang="en-US" sz="1600" b="1" dirty="0">
                <a:solidFill>
                  <a:schemeClr val="tx2">
                    <a:lumMod val="75000"/>
                  </a:schemeClr>
                </a:solidFill>
              </a:rPr>
              <a:t>masterpiece</a:t>
            </a:r>
            <a:r>
              <a:rPr lang="en-US" sz="1600" b="1" dirty="0"/>
              <a:t>?</a:t>
            </a:r>
          </a:p>
          <a:p>
            <a:endParaRPr lang="en-US" sz="800" b="1" dirty="0"/>
          </a:p>
          <a:p>
            <a:r>
              <a:rPr lang="en-US" sz="1600" b="1" dirty="0">
                <a:solidFill>
                  <a:schemeClr val="tx2">
                    <a:lumMod val="75000"/>
                  </a:schemeClr>
                </a:solidFill>
              </a:rPr>
              <a:t>Know</a:t>
            </a:r>
            <a:r>
              <a:rPr lang="en-US" sz="1600" b="1" dirty="0"/>
              <a:t> community, environment, needs, challenges, individuals, opportunities.</a:t>
            </a:r>
          </a:p>
        </p:txBody>
      </p:sp>
      <p:sp>
        <p:nvSpPr>
          <p:cNvPr id="3" name="TextBox 2"/>
          <p:cNvSpPr txBox="1"/>
          <p:nvPr/>
        </p:nvSpPr>
        <p:spPr>
          <a:xfrm>
            <a:off x="533400" y="228600"/>
            <a:ext cx="4845050" cy="461665"/>
          </a:xfrm>
          <a:prstGeom prst="rect">
            <a:avLst/>
          </a:prstGeom>
          <a:noFill/>
        </p:spPr>
        <p:txBody>
          <a:bodyPr wrap="square" rtlCol="0">
            <a:spAutoFit/>
          </a:bodyPr>
          <a:lstStyle/>
          <a:p>
            <a:r>
              <a:rPr lang="en-US" sz="2400" b="1" dirty="0">
                <a:solidFill>
                  <a:schemeClr val="tx2">
                    <a:lumMod val="75000"/>
                  </a:schemeClr>
                </a:solidFill>
              </a:rPr>
              <a:t>Selling the Vision/Building the Team</a:t>
            </a:r>
          </a:p>
        </p:txBody>
      </p:sp>
      <p:sp>
        <p:nvSpPr>
          <p:cNvPr id="4" name="TextBox 3"/>
          <p:cNvSpPr txBox="1"/>
          <p:nvPr/>
        </p:nvSpPr>
        <p:spPr>
          <a:xfrm>
            <a:off x="596900" y="1066800"/>
            <a:ext cx="5734050" cy="3539430"/>
          </a:xfrm>
          <a:prstGeom prst="rect">
            <a:avLst/>
          </a:prstGeom>
          <a:solidFill>
            <a:srgbClr val="FFFFB3"/>
          </a:solidFill>
          <a:ln w="19050">
            <a:solidFill>
              <a:schemeClr val="tx1"/>
            </a:solidFill>
          </a:ln>
        </p:spPr>
        <p:txBody>
          <a:bodyPr wrap="square" rtlCol="0">
            <a:spAutoFit/>
          </a:bodyPr>
          <a:lstStyle/>
          <a:p>
            <a:r>
              <a:rPr lang="en-US" sz="1600" b="1" i="1" dirty="0"/>
              <a:t>If you want to be happy, set a goal that commands your thoughts, liberates your energy, and inspires your hopes.  Carnegie</a:t>
            </a:r>
            <a:endParaRPr lang="en-US" sz="1600" b="1" dirty="0"/>
          </a:p>
          <a:p>
            <a:r>
              <a:rPr lang="en-US" sz="800" b="1" i="1" dirty="0"/>
              <a:t> </a:t>
            </a:r>
            <a:endParaRPr lang="en-US" sz="800" b="1" dirty="0"/>
          </a:p>
          <a:p>
            <a:r>
              <a:rPr lang="en-US" sz="1600" b="1" i="1" dirty="0"/>
              <a:t>Come to the edge, He said.  They said, we are afraid. Come to the edge he said.  The came.  He pushed them, and they flew.   Apollinaire</a:t>
            </a:r>
            <a:endParaRPr lang="en-US" sz="1600" b="1" dirty="0"/>
          </a:p>
          <a:p>
            <a:r>
              <a:rPr lang="en-US" sz="800" b="1" i="1" dirty="0"/>
              <a:t> </a:t>
            </a:r>
            <a:endParaRPr lang="en-US" sz="800" b="1" dirty="0"/>
          </a:p>
          <a:p>
            <a:r>
              <a:rPr lang="en-US" sz="1600" b="1" i="1" dirty="0"/>
              <a:t>“The most pathetic person in the world is the person who has sight but has no vision.”   Helen Keller</a:t>
            </a:r>
            <a:endParaRPr lang="en-US" sz="1600" b="1" dirty="0"/>
          </a:p>
          <a:p>
            <a:r>
              <a:rPr lang="en-US" sz="800" b="1" i="1" dirty="0"/>
              <a:t> </a:t>
            </a:r>
            <a:endParaRPr lang="en-US" sz="800" b="1" dirty="0"/>
          </a:p>
          <a:p>
            <a:r>
              <a:rPr lang="en-US" sz="1600" b="1" i="1" dirty="0"/>
              <a:t>“It is good to have an end to journey toward, but it the journey that matters, in the end.” Le guin</a:t>
            </a:r>
            <a:endParaRPr lang="en-US" sz="1600" b="1" dirty="0"/>
          </a:p>
          <a:p>
            <a:r>
              <a:rPr lang="en-US" sz="800" b="1" i="1" dirty="0"/>
              <a:t> </a:t>
            </a:r>
            <a:endParaRPr lang="en-US" sz="800" b="1" dirty="0"/>
          </a:p>
          <a:p>
            <a:r>
              <a:rPr lang="en-US" sz="1600" b="1" dirty="0"/>
              <a:t>The main thing is to keep the  main thing the  main thing!  (What is the main thing)?</a:t>
            </a:r>
          </a:p>
        </p:txBody>
      </p:sp>
      <p:sp>
        <p:nvSpPr>
          <p:cNvPr id="5" name="TextBox 4"/>
          <p:cNvSpPr txBox="1"/>
          <p:nvPr/>
        </p:nvSpPr>
        <p:spPr>
          <a:xfrm>
            <a:off x="561975" y="4800600"/>
            <a:ext cx="5734050" cy="1077218"/>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600" b="1" i="1" dirty="0"/>
              <a:t>What is your “Vision”?</a:t>
            </a:r>
          </a:p>
          <a:p>
            <a:r>
              <a:rPr lang="en-US" sz="1600" b="1" i="1" dirty="0"/>
              <a:t>What is your current environment?</a:t>
            </a:r>
          </a:p>
          <a:p>
            <a:endParaRPr lang="en-US" sz="1600" b="1" i="1" dirty="0"/>
          </a:p>
          <a:p>
            <a:r>
              <a:rPr lang="en-US" sz="1600" b="1" i="1" dirty="0"/>
              <a:t>What would fill the gap</a:t>
            </a:r>
            <a:r>
              <a:rPr lang="en-US" sz="800" b="1" i="1" dirty="0"/>
              <a:t>?</a:t>
            </a:r>
            <a:endParaRPr lang="en-US" sz="800" b="1"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8288" y="171450"/>
            <a:ext cx="830564"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53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31800"/>
            <a:ext cx="5524500" cy="7417415"/>
          </a:xfrm>
          <a:prstGeom prst="rect">
            <a:avLst/>
          </a:prstGeom>
          <a:noFill/>
        </p:spPr>
        <p:txBody>
          <a:bodyPr wrap="square" rtlCol="0">
            <a:spAutoFit/>
          </a:bodyPr>
          <a:lstStyle/>
          <a:p>
            <a:r>
              <a:rPr lang="en-US" b="1" dirty="0">
                <a:solidFill>
                  <a:srgbClr val="C00000"/>
                </a:solidFill>
              </a:rPr>
              <a:t>The Sale:</a:t>
            </a:r>
          </a:p>
          <a:p>
            <a:endParaRPr lang="en-US" sz="800" b="1" dirty="0"/>
          </a:p>
          <a:p>
            <a:r>
              <a:rPr lang="en-US" sz="1600" b="1" dirty="0">
                <a:solidFill>
                  <a:schemeClr val="tx2">
                    <a:lumMod val="75000"/>
                  </a:schemeClr>
                </a:solidFill>
              </a:rPr>
              <a:t>Win-win</a:t>
            </a:r>
          </a:p>
          <a:p>
            <a:endParaRPr lang="en-US" sz="800" b="1" dirty="0"/>
          </a:p>
          <a:p>
            <a:r>
              <a:rPr lang="en-US" sz="1600" b="1" dirty="0"/>
              <a:t>Sell the </a:t>
            </a:r>
            <a:r>
              <a:rPr lang="en-US" sz="1600" b="1" dirty="0">
                <a:solidFill>
                  <a:schemeClr val="tx2">
                    <a:lumMod val="75000"/>
                  </a:schemeClr>
                </a:solidFill>
              </a:rPr>
              <a:t>bigger picture</a:t>
            </a:r>
            <a:r>
              <a:rPr lang="en-US" sz="1600" b="1" dirty="0"/>
              <a:t>.  The great lessons of sport and life are right here to be learned and enjoyed by everyone! The virtues of commitment, spirit, teamwork, attitude and effort will stay with you forever!  Attitude and effort fuel your career, your team, the sport and your life – not one swim, or even one record.</a:t>
            </a:r>
          </a:p>
          <a:p>
            <a:endParaRPr lang="en-US" sz="800" b="1" dirty="0"/>
          </a:p>
          <a:p>
            <a:r>
              <a:rPr lang="en-US" sz="1600" b="1" dirty="0"/>
              <a:t>Keep it Simple.  Have a </a:t>
            </a:r>
            <a:r>
              <a:rPr lang="en-US" sz="1600" b="1" dirty="0">
                <a:solidFill>
                  <a:schemeClr val="tx2">
                    <a:lumMod val="75000"/>
                  </a:schemeClr>
                </a:solidFill>
              </a:rPr>
              <a:t>catch phrase</a:t>
            </a:r>
            <a:r>
              <a:rPr lang="en-US" sz="1600" b="1" dirty="0"/>
              <a:t>.  “Simply the Best”</a:t>
            </a:r>
          </a:p>
          <a:p>
            <a:endParaRPr lang="en-US" sz="800" b="1" dirty="0"/>
          </a:p>
          <a:p>
            <a:r>
              <a:rPr lang="en-US" sz="1600" b="1" dirty="0"/>
              <a:t>Mediocrity is the path of least resistance.  Sell it as no alternative.  You are just as close to the bottom as the top!</a:t>
            </a:r>
          </a:p>
          <a:p>
            <a:endParaRPr lang="en-US" sz="800" b="1" dirty="0"/>
          </a:p>
          <a:p>
            <a:r>
              <a:rPr lang="en-US" sz="1600" b="1" dirty="0">
                <a:solidFill>
                  <a:schemeClr val="tx2">
                    <a:lumMod val="75000"/>
                  </a:schemeClr>
                </a:solidFill>
              </a:rPr>
              <a:t>Sell everything</a:t>
            </a:r>
            <a:r>
              <a:rPr lang="en-US" sz="1600" b="1" dirty="0"/>
              <a:t>. </a:t>
            </a:r>
            <a:r>
              <a:rPr lang="en-US" sz="1600" b="1" i="1" dirty="0"/>
              <a:t>If you don’t believe it with every fiber of your being, no one else will.</a:t>
            </a:r>
            <a:endParaRPr lang="en-US" sz="1600" b="1" dirty="0"/>
          </a:p>
          <a:p>
            <a:pPr marL="742950" lvl="1" indent="-285750">
              <a:buClr>
                <a:schemeClr val="tx1"/>
              </a:buClr>
              <a:buFont typeface="Wingdings" pitchFamily="2" charset="2"/>
              <a:buChar char="§"/>
            </a:pPr>
            <a:r>
              <a:rPr lang="en-US" sz="1600" b="1" i="1" dirty="0">
                <a:solidFill>
                  <a:srgbClr val="585858"/>
                </a:solidFill>
              </a:rPr>
              <a:t>Discipline – a statement of character</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Technique – a statement of efficiency and focus</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Punctuality – a statement commitment to the entire process</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Team attire – a statement of pride.(and visa versa)</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Humility – a statement of equality and selflessness</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The worse it is the better for you</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The glass is ALWAYS half full!</a:t>
            </a:r>
          </a:p>
          <a:p>
            <a:endParaRPr lang="en-US" sz="800" b="1" i="1" dirty="0"/>
          </a:p>
          <a:p>
            <a:r>
              <a:rPr lang="en-US" b="1" dirty="0">
                <a:solidFill>
                  <a:schemeClr val="tx2">
                    <a:lumMod val="75000"/>
                  </a:schemeClr>
                </a:solidFill>
              </a:rPr>
              <a:t>Sell what is possible</a:t>
            </a:r>
            <a:r>
              <a:rPr lang="en-US" b="1" dirty="0"/>
              <a:t>.</a:t>
            </a:r>
          </a:p>
          <a:p>
            <a:pPr marL="742950" lvl="1" indent="-285750">
              <a:buClr>
                <a:schemeClr val="tx1"/>
              </a:buClr>
              <a:buFont typeface="Wingdings" pitchFamily="2" charset="2"/>
              <a:buChar char="§"/>
            </a:pPr>
            <a:r>
              <a:rPr lang="en-US" sz="1600" b="1" i="1" dirty="0">
                <a:solidFill>
                  <a:srgbClr val="585858"/>
                </a:solidFill>
              </a:rPr>
              <a:t>Be an </a:t>
            </a:r>
            <a:r>
              <a:rPr lang="en-US" sz="1600" b="1" i="1" dirty="0">
                <a:solidFill>
                  <a:schemeClr val="tx2">
                    <a:lumMod val="75000"/>
                  </a:schemeClr>
                </a:solidFill>
              </a:rPr>
              <a:t>athlete</a:t>
            </a:r>
            <a:r>
              <a:rPr lang="en-US" sz="1600" b="1" i="1" dirty="0">
                <a:solidFill>
                  <a:schemeClr val="bg1">
                    <a:lumMod val="50000"/>
                  </a:schemeClr>
                </a:solidFill>
              </a:rPr>
              <a:t> </a:t>
            </a:r>
            <a:r>
              <a:rPr lang="en-US" sz="1600" b="1" i="1" dirty="0">
                <a:solidFill>
                  <a:srgbClr val="585858"/>
                </a:solidFill>
              </a:rPr>
              <a:t>as opposed to a participant</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Do a </a:t>
            </a:r>
            <a:r>
              <a:rPr lang="en-US" sz="1600" b="1" i="1" dirty="0">
                <a:solidFill>
                  <a:schemeClr val="tx2">
                    <a:lumMod val="75000"/>
                  </a:schemeClr>
                </a:solidFill>
              </a:rPr>
              <a:t>sport</a:t>
            </a:r>
            <a:r>
              <a:rPr lang="en-US" sz="1600" b="1" i="1" dirty="0">
                <a:solidFill>
                  <a:srgbClr val="585858"/>
                </a:solidFill>
              </a:rPr>
              <a:t> as opposed to an activity</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Be a </a:t>
            </a:r>
            <a:r>
              <a:rPr lang="en-US" sz="1600" b="1" i="1" dirty="0">
                <a:solidFill>
                  <a:schemeClr val="tx2">
                    <a:lumMod val="75000"/>
                  </a:schemeClr>
                </a:solidFill>
              </a:rPr>
              <a:t>team </a:t>
            </a:r>
            <a:r>
              <a:rPr lang="en-US" sz="1600" b="1" i="1" dirty="0">
                <a:solidFill>
                  <a:srgbClr val="585858"/>
                </a:solidFill>
              </a:rPr>
              <a:t>as opposed to a roster.</a:t>
            </a:r>
            <a:endParaRPr lang="en-US" sz="1600" b="1"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Become a </a:t>
            </a:r>
            <a:r>
              <a:rPr lang="en-US" sz="1600" b="1" i="1" dirty="0">
                <a:solidFill>
                  <a:schemeClr val="tx2">
                    <a:lumMod val="75000"/>
                  </a:schemeClr>
                </a:solidFill>
              </a:rPr>
              <a:t>culture</a:t>
            </a:r>
            <a:r>
              <a:rPr lang="en-US" sz="1600" b="1" i="1" dirty="0">
                <a:solidFill>
                  <a:srgbClr val="585858"/>
                </a:solidFill>
              </a:rPr>
              <a:t> as opposed to an organization</a:t>
            </a:r>
            <a:endParaRPr lang="en-US" sz="1600" b="1" dirty="0">
              <a:solidFill>
                <a:srgbClr val="585858"/>
              </a:solidFill>
            </a:endParaRPr>
          </a:p>
        </p:txBody>
      </p:sp>
    </p:spTree>
    <p:extLst>
      <p:ext uri="{BB962C8B-B14F-4D97-AF65-F5344CB8AC3E}">
        <p14:creationId xmlns:p14="http://schemas.microsoft.com/office/powerpoint/2010/main" val="403809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5715000" cy="8617744"/>
          </a:xfrm>
          <a:prstGeom prst="rect">
            <a:avLst/>
          </a:prstGeom>
          <a:noFill/>
        </p:spPr>
        <p:txBody>
          <a:bodyPr wrap="square" rtlCol="0">
            <a:spAutoFit/>
          </a:bodyPr>
          <a:lstStyle/>
          <a:p>
            <a:r>
              <a:rPr lang="en-US" b="1" i="1" dirty="0">
                <a:solidFill>
                  <a:srgbClr val="C00000"/>
                </a:solidFill>
              </a:rPr>
              <a:t>The Strategy:</a:t>
            </a:r>
            <a:endParaRPr lang="en-US" b="1" dirty="0">
              <a:solidFill>
                <a:srgbClr val="C00000"/>
              </a:solidFill>
            </a:endParaRPr>
          </a:p>
          <a:p>
            <a:r>
              <a:rPr lang="en-US" sz="800" dirty="0"/>
              <a:t> </a:t>
            </a:r>
          </a:p>
          <a:p>
            <a:r>
              <a:rPr lang="en-US" sz="1600" b="1" dirty="0">
                <a:solidFill>
                  <a:schemeClr val="tx2">
                    <a:lumMod val="75000"/>
                  </a:schemeClr>
                </a:solidFill>
              </a:rPr>
              <a:t>Communicate/articulate it at every opportunity.</a:t>
            </a:r>
            <a:endParaRPr lang="en-US" sz="1600" dirty="0">
              <a:solidFill>
                <a:schemeClr val="tx2">
                  <a:lumMod val="75000"/>
                </a:schemeClr>
              </a:solidFill>
            </a:endParaRPr>
          </a:p>
          <a:p>
            <a:pPr marL="742950" lvl="1" indent="-285750">
              <a:buClr>
                <a:schemeClr val="tx1"/>
              </a:buClr>
              <a:buFont typeface="Wingdings" pitchFamily="2" charset="2"/>
              <a:buChar char="§"/>
            </a:pPr>
            <a:r>
              <a:rPr lang="en-US" sz="1600" b="1" i="1" dirty="0">
                <a:solidFill>
                  <a:srgbClr val="585858"/>
                </a:solidFill>
              </a:rPr>
              <a:t>Team meetings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Pre-meet meetings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Group meetings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Coaches meetings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Parent meetings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Workout meetings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Individual meetings	</a:t>
            </a:r>
            <a:endParaRPr lang="en-US" sz="1600" dirty="0">
              <a:solidFill>
                <a:srgbClr val="585858"/>
              </a:solidFill>
            </a:endParaRPr>
          </a:p>
          <a:p>
            <a:r>
              <a:rPr lang="en-US" sz="800" dirty="0">
                <a:solidFill>
                  <a:srgbClr val="585858"/>
                </a:solidFill>
              </a:rPr>
              <a:t> </a:t>
            </a:r>
          </a:p>
          <a:p>
            <a:r>
              <a:rPr lang="en-US" sz="1600" b="1" dirty="0"/>
              <a:t>KEY: Ask for buy-in.  Get broad-based consensus from coaches, swimmers, and parents.  Once you do this, the ball is in your court.</a:t>
            </a:r>
          </a:p>
          <a:p>
            <a:r>
              <a:rPr lang="en-US" sz="800" b="1" dirty="0"/>
              <a:t> </a:t>
            </a:r>
            <a:endParaRPr lang="en-US" sz="800" dirty="0"/>
          </a:p>
          <a:p>
            <a:r>
              <a:rPr lang="en-US" sz="1600" b="1" dirty="0"/>
              <a:t>Everyone must be on the </a:t>
            </a:r>
            <a:r>
              <a:rPr lang="en-US" sz="1600" b="1" i="1" dirty="0"/>
              <a:t>same page</a:t>
            </a:r>
            <a:r>
              <a:rPr lang="en-US" sz="1600" b="1" dirty="0"/>
              <a:t>.  No identity crisis! (success, fun, both?)</a:t>
            </a:r>
            <a:endParaRPr lang="en-US" sz="1600" dirty="0"/>
          </a:p>
          <a:p>
            <a:r>
              <a:rPr lang="en-US" sz="800" b="1" dirty="0"/>
              <a:t> </a:t>
            </a:r>
            <a:endParaRPr lang="en-US" sz="800" dirty="0"/>
          </a:p>
          <a:p>
            <a:r>
              <a:rPr lang="en-US" sz="1600" b="1" dirty="0"/>
              <a:t>Don’t make it about winning.  Make it about mastery.  Winning limits your upside and your participants.  Keep the base and the success stories as high as possible.</a:t>
            </a:r>
            <a:endParaRPr lang="en-US" sz="1600" dirty="0"/>
          </a:p>
          <a:p>
            <a:r>
              <a:rPr lang="en-US" sz="800" b="1" dirty="0"/>
              <a:t> </a:t>
            </a:r>
            <a:endParaRPr lang="en-US" sz="800" dirty="0"/>
          </a:p>
          <a:p>
            <a:r>
              <a:rPr lang="en-US" sz="1600" b="1" dirty="0"/>
              <a:t>Don’t make it about being better than someone else, make it about being better than you were yesterday.  </a:t>
            </a:r>
            <a:r>
              <a:rPr lang="en-US" sz="1600" b="1" i="1" dirty="0"/>
              <a:t>Dr. Wayne Dyer (SP)</a:t>
            </a:r>
            <a:endParaRPr lang="en-US" sz="1600" dirty="0"/>
          </a:p>
          <a:p>
            <a:r>
              <a:rPr lang="en-US" sz="800" b="1" dirty="0"/>
              <a:t> </a:t>
            </a:r>
          </a:p>
          <a:p>
            <a:r>
              <a:rPr lang="en-US" sz="1600" b="1" dirty="0"/>
              <a:t>Reinforce the positive.  Do not tolerate the negative</a:t>
            </a:r>
          </a:p>
          <a:p>
            <a:r>
              <a:rPr lang="en-US" sz="800" b="1" dirty="0"/>
              <a:t> </a:t>
            </a:r>
            <a:endParaRPr lang="en-US" sz="800" dirty="0"/>
          </a:p>
          <a:p>
            <a:r>
              <a:rPr lang="en-US" sz="1600" b="1" dirty="0"/>
              <a:t>Empower leaders - engage laggards.  This applies to swimmers, coaches and parents.</a:t>
            </a:r>
            <a:endParaRPr lang="en-US" sz="1600" dirty="0"/>
          </a:p>
          <a:p>
            <a:r>
              <a:rPr lang="en-US" sz="800" b="1" dirty="0"/>
              <a:t> </a:t>
            </a:r>
            <a:endParaRPr lang="en-US" sz="800" dirty="0"/>
          </a:p>
          <a:p>
            <a:r>
              <a:rPr lang="en-US" sz="1600" b="1" dirty="0"/>
              <a:t>Shock the system.  Never allow things to become stale or directionless.</a:t>
            </a:r>
            <a:endParaRPr lang="en-US" sz="1600" dirty="0"/>
          </a:p>
          <a:p>
            <a:r>
              <a:rPr lang="en-US" sz="800" b="1" dirty="0"/>
              <a:t> </a:t>
            </a:r>
            <a:endParaRPr lang="en-US" sz="800" dirty="0"/>
          </a:p>
          <a:p>
            <a:r>
              <a:rPr lang="en-US" sz="1600" b="1" dirty="0"/>
              <a:t>Begin with tactical disciple with the vision in mind, “it’s just not how we do things.”</a:t>
            </a:r>
            <a:endParaRPr lang="en-US" sz="1600" dirty="0"/>
          </a:p>
          <a:p>
            <a:r>
              <a:rPr lang="en-US" sz="800" dirty="0"/>
              <a:t> </a:t>
            </a:r>
          </a:p>
          <a:p>
            <a:r>
              <a:rPr lang="en-US" sz="1600" b="1" dirty="0"/>
              <a:t>Visualize everything – SEE IT!</a:t>
            </a:r>
          </a:p>
          <a:p>
            <a:endParaRPr lang="en-US" sz="800" b="1" dirty="0"/>
          </a:p>
          <a:p>
            <a:r>
              <a:rPr lang="en-US" sz="1600" b="1" dirty="0">
                <a:solidFill>
                  <a:schemeClr val="tx2">
                    <a:lumMod val="75000"/>
                  </a:schemeClr>
                </a:solidFill>
              </a:rPr>
              <a:t>At meets now I spend more time watching the team (vision) than the meet</a:t>
            </a:r>
            <a:r>
              <a:rPr lang="en-US" sz="1600" b="1" dirty="0"/>
              <a:t>.</a:t>
            </a:r>
            <a:endParaRPr lang="en-US" sz="1600" dirty="0"/>
          </a:p>
        </p:txBody>
      </p:sp>
    </p:spTree>
    <p:extLst>
      <p:ext uri="{BB962C8B-B14F-4D97-AF65-F5344CB8AC3E}">
        <p14:creationId xmlns:p14="http://schemas.microsoft.com/office/powerpoint/2010/main" val="4190558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20" y="233065"/>
            <a:ext cx="5029200" cy="461665"/>
          </a:xfrm>
          <a:prstGeom prst="rect">
            <a:avLst/>
          </a:prstGeom>
          <a:noFill/>
        </p:spPr>
        <p:txBody>
          <a:bodyPr wrap="square" rtlCol="0">
            <a:spAutoFit/>
          </a:bodyPr>
          <a:lstStyle/>
          <a:p>
            <a:r>
              <a:rPr lang="en-US" sz="2400" b="1" dirty="0">
                <a:solidFill>
                  <a:schemeClr val="tx2">
                    <a:lumMod val="75000"/>
                  </a:schemeClr>
                </a:solidFill>
              </a:rPr>
              <a:t>Selling the Team/Building the Team</a:t>
            </a:r>
          </a:p>
        </p:txBody>
      </p:sp>
      <p:sp>
        <p:nvSpPr>
          <p:cNvPr id="3" name="TextBox 2"/>
          <p:cNvSpPr txBox="1"/>
          <p:nvPr/>
        </p:nvSpPr>
        <p:spPr>
          <a:xfrm>
            <a:off x="490537" y="838200"/>
            <a:ext cx="5734050" cy="1415772"/>
          </a:xfrm>
          <a:prstGeom prst="rect">
            <a:avLst/>
          </a:prstGeom>
          <a:solidFill>
            <a:srgbClr val="FFFFB3"/>
          </a:solidFill>
          <a:ln w="19050">
            <a:solidFill>
              <a:schemeClr val="tx1"/>
            </a:solidFill>
          </a:ln>
        </p:spPr>
        <p:txBody>
          <a:bodyPr wrap="square" rtlCol="0">
            <a:spAutoFit/>
          </a:bodyPr>
          <a:lstStyle/>
          <a:p>
            <a:r>
              <a:rPr lang="en-US" sz="1400" b="1" dirty="0"/>
              <a:t>“The best way to improve the team is to improve yourself.”</a:t>
            </a:r>
          </a:p>
          <a:p>
            <a:endParaRPr lang="en-US" sz="800" b="1" dirty="0"/>
          </a:p>
          <a:p>
            <a:r>
              <a:rPr lang="en-US" sz="1400" b="1" dirty="0"/>
              <a:t>“Personal Relationships are the fertile soil from which all advancement, all success, all achievement in real life grows.”   Ben Stein</a:t>
            </a:r>
          </a:p>
          <a:p>
            <a:r>
              <a:rPr lang="en-US" sz="800" b="1" dirty="0"/>
              <a:t> </a:t>
            </a:r>
          </a:p>
          <a:p>
            <a:r>
              <a:rPr lang="en-US" sz="1400" b="1" dirty="0"/>
              <a:t>“Now this fantastically persuasive man was insisting, however improbably, that I might be some other kind of person.  A hero.”   </a:t>
            </a:r>
            <a:r>
              <a:rPr lang="en-US" sz="1200" b="1" dirty="0"/>
              <a:t>Coach </a:t>
            </a:r>
          </a:p>
        </p:txBody>
      </p:sp>
      <p:sp>
        <p:nvSpPr>
          <p:cNvPr id="4" name="TextBox 3"/>
          <p:cNvSpPr txBox="1"/>
          <p:nvPr/>
        </p:nvSpPr>
        <p:spPr>
          <a:xfrm>
            <a:off x="490537" y="2438400"/>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“Team” Vision?</a:t>
            </a:r>
          </a:p>
          <a:p>
            <a:r>
              <a:rPr lang="en-US" sz="1400" b="1" i="1" dirty="0"/>
              <a:t>What is your current “Team” environment?</a:t>
            </a:r>
          </a:p>
          <a:p>
            <a:endParaRPr lang="en-US" sz="800" b="1" i="1" dirty="0"/>
          </a:p>
          <a:p>
            <a:r>
              <a:rPr lang="en-US" sz="1400" b="1" i="1" dirty="0"/>
              <a:t>What would fill the gap?</a:t>
            </a:r>
            <a:endParaRPr lang="en-US" sz="1400" b="1" dirty="0"/>
          </a:p>
        </p:txBody>
      </p:sp>
      <p:sp>
        <p:nvSpPr>
          <p:cNvPr id="5" name="TextBox 4"/>
          <p:cNvSpPr txBox="1"/>
          <p:nvPr/>
        </p:nvSpPr>
        <p:spPr>
          <a:xfrm>
            <a:off x="490537" y="4076700"/>
            <a:ext cx="5689600" cy="4462760"/>
          </a:xfrm>
          <a:prstGeom prst="rect">
            <a:avLst/>
          </a:prstGeom>
          <a:noFill/>
        </p:spPr>
        <p:txBody>
          <a:bodyPr wrap="square" rtlCol="0">
            <a:spAutoFit/>
          </a:bodyPr>
          <a:lstStyle/>
          <a:p>
            <a:r>
              <a:rPr lang="en-US" sz="1400" b="1" i="1" dirty="0"/>
              <a:t>Mutant Message</a:t>
            </a:r>
            <a:endParaRPr lang="en-US" sz="1400" b="1" dirty="0"/>
          </a:p>
          <a:p>
            <a:r>
              <a:rPr lang="en-US" sz="800" b="1" dirty="0"/>
              <a:t> </a:t>
            </a:r>
          </a:p>
          <a:p>
            <a:r>
              <a:rPr lang="en-US" sz="1600" b="1" i="1" dirty="0">
                <a:solidFill>
                  <a:srgbClr val="C00000"/>
                </a:solidFill>
              </a:rPr>
              <a:t>The Sale:</a:t>
            </a:r>
            <a:endParaRPr lang="en-US" sz="1600" b="1" dirty="0">
              <a:solidFill>
                <a:srgbClr val="C00000"/>
              </a:solidFill>
            </a:endParaRPr>
          </a:p>
          <a:p>
            <a:r>
              <a:rPr lang="en-US" sz="800" b="1" dirty="0"/>
              <a:t> </a:t>
            </a:r>
          </a:p>
          <a:p>
            <a:r>
              <a:rPr lang="en-US" sz="1400" b="1" dirty="0"/>
              <a:t>The “team” process is a life process. Learn it now! There is no greater force.</a:t>
            </a:r>
          </a:p>
          <a:p>
            <a:r>
              <a:rPr lang="en-US" sz="800" b="1" dirty="0"/>
              <a:t> </a:t>
            </a:r>
          </a:p>
          <a:p>
            <a:r>
              <a:rPr lang="en-US" sz="1400" b="1" dirty="0"/>
              <a:t>You have to sell </a:t>
            </a:r>
            <a:r>
              <a:rPr lang="en-US" sz="1400" b="1" i="1" u="sng" dirty="0"/>
              <a:t>commitment</a:t>
            </a:r>
            <a:r>
              <a:rPr lang="en-US" sz="1400" b="1" dirty="0"/>
              <a:t> and </a:t>
            </a:r>
            <a:r>
              <a:rPr lang="en-US" sz="1400" b="1" i="1" u="sng" dirty="0"/>
              <a:t>sacrifice</a:t>
            </a:r>
            <a:r>
              <a:rPr lang="en-US" sz="1400" b="1" dirty="0"/>
              <a:t> first!  Without sacrifice, it won’t happen.</a:t>
            </a:r>
          </a:p>
          <a:p>
            <a:r>
              <a:rPr lang="en-US" sz="800" b="1" dirty="0"/>
              <a:t> </a:t>
            </a:r>
          </a:p>
          <a:p>
            <a:r>
              <a:rPr lang="en-US" sz="1400" b="1" dirty="0"/>
              <a:t>The more you sell the kids, the more they sell the parents, the more you sell the parents, the more they sell the kids.</a:t>
            </a:r>
          </a:p>
          <a:p>
            <a:r>
              <a:rPr lang="en-US" sz="800" b="1" dirty="0"/>
              <a:t> </a:t>
            </a:r>
          </a:p>
          <a:p>
            <a:r>
              <a:rPr lang="en-US" sz="1400" b="1" dirty="0"/>
              <a:t>It is not about you!  Your success depends on the team’s success!</a:t>
            </a:r>
          </a:p>
          <a:p>
            <a:r>
              <a:rPr lang="en-US" sz="800" b="1" dirty="0"/>
              <a:t> </a:t>
            </a:r>
          </a:p>
          <a:p>
            <a:r>
              <a:rPr lang="en-US" sz="1400" b="1" dirty="0"/>
              <a:t>Teamwork takes work.  It is not created for you but by you!</a:t>
            </a:r>
          </a:p>
          <a:p>
            <a:r>
              <a:rPr lang="en-US" sz="800" b="1" dirty="0"/>
              <a:t> </a:t>
            </a:r>
          </a:p>
          <a:p>
            <a:r>
              <a:rPr lang="en-US" sz="1400" b="1" dirty="0"/>
              <a:t>The team is no more than the collective actions, attitude and effort of everyone!  It is not an entity in and of itself!</a:t>
            </a:r>
          </a:p>
          <a:p>
            <a:endParaRPr lang="en-US" sz="800" b="1" dirty="0"/>
          </a:p>
          <a:p>
            <a:r>
              <a:rPr lang="en-US" sz="1400" b="1" dirty="0"/>
              <a:t>Being an athlete and being on a team is the greatest avenue to learn a great deal about life and about yourself. </a:t>
            </a:r>
          </a:p>
          <a:p>
            <a:endParaRPr lang="en-US" sz="800" b="1" dirty="0"/>
          </a:p>
          <a:p>
            <a:r>
              <a:rPr lang="en-US" sz="1400" b="1" dirty="0"/>
              <a:t>This experience can and should be life changing.  Sell this!</a:t>
            </a:r>
          </a:p>
        </p:txBody>
      </p:sp>
      <p:sp>
        <p:nvSpPr>
          <p:cNvPr id="6" name="TextBox 5"/>
          <p:cNvSpPr txBox="1"/>
          <p:nvPr/>
        </p:nvSpPr>
        <p:spPr>
          <a:xfrm>
            <a:off x="490537" y="3497014"/>
            <a:ext cx="5734050" cy="307777"/>
          </a:xfrm>
          <a:prstGeom prst="rect">
            <a:avLst/>
          </a:prstGeom>
          <a:solidFill>
            <a:schemeClr val="tx2">
              <a:lumMod val="75000"/>
            </a:schemeClr>
          </a:solidFill>
          <a:ln w="19050">
            <a:solidFill>
              <a:schemeClr val="tx1"/>
            </a:solidFill>
          </a:ln>
        </p:spPr>
        <p:txBody>
          <a:bodyPr wrap="square" rtlCol="0">
            <a:spAutoFit/>
          </a:bodyPr>
          <a:lstStyle/>
          <a:p>
            <a:pPr algn="ctr"/>
            <a:r>
              <a:rPr lang="en-US" sz="1400" b="1" dirty="0">
                <a:solidFill>
                  <a:schemeClr val="bg1"/>
                </a:solidFill>
              </a:rPr>
              <a:t>“This cannot be a team of common men.”  “Who do you play for?”  Miracle</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9084" y="153689"/>
            <a:ext cx="772845" cy="62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381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381000"/>
            <a:ext cx="5740400" cy="8371523"/>
          </a:xfrm>
          <a:prstGeom prst="rect">
            <a:avLst/>
          </a:prstGeom>
          <a:noFill/>
        </p:spPr>
        <p:txBody>
          <a:bodyPr wrap="square" rtlCol="0">
            <a:spAutoFit/>
          </a:bodyPr>
          <a:lstStyle/>
          <a:p>
            <a:r>
              <a:rPr lang="en-US" sz="1400" b="1" dirty="0"/>
              <a:t>Commitment to the process and the team, and not the time, has proven to be a shorter and easier path to success - and a path that </a:t>
            </a:r>
            <a:r>
              <a:rPr lang="en-US" sz="1400" b="1" u="sng" dirty="0"/>
              <a:t>everyone</a:t>
            </a:r>
            <a:r>
              <a:rPr lang="en-US" sz="1400" b="1" dirty="0"/>
              <a:t> can walk! </a:t>
            </a:r>
          </a:p>
          <a:p>
            <a:r>
              <a:rPr lang="en-US" sz="800" dirty="0"/>
              <a:t> </a:t>
            </a:r>
            <a:endParaRPr lang="en-US" sz="800" b="1" dirty="0"/>
          </a:p>
          <a:p>
            <a:r>
              <a:rPr lang="en-US" sz="1400" b="1" dirty="0"/>
              <a:t>Ask your team why it would be acceptable that a team does a better job than us.  </a:t>
            </a:r>
            <a:endParaRPr lang="en-US" sz="1400" dirty="0"/>
          </a:p>
          <a:p>
            <a:r>
              <a:rPr lang="en-US" sz="800" b="1" dirty="0"/>
              <a:t> </a:t>
            </a:r>
            <a:endParaRPr lang="en-US" sz="800" dirty="0"/>
          </a:p>
          <a:p>
            <a:r>
              <a:rPr lang="en-US" sz="1400" b="1" dirty="0"/>
              <a:t>You can have the wind at your face or the wind at your back.</a:t>
            </a:r>
          </a:p>
          <a:p>
            <a:r>
              <a:rPr lang="en-US" sz="800" b="1" dirty="0"/>
              <a:t> </a:t>
            </a:r>
            <a:endParaRPr lang="en-US" sz="800" dirty="0"/>
          </a:p>
          <a:p>
            <a:r>
              <a:rPr lang="en-US" sz="1400" b="1" dirty="0"/>
              <a:t>“Big things are accomplished only through the perfection of minor details.”</a:t>
            </a:r>
            <a:endParaRPr lang="en-US" sz="1400" dirty="0"/>
          </a:p>
          <a:p>
            <a:r>
              <a:rPr lang="en-US" sz="800" b="1" dirty="0"/>
              <a:t> </a:t>
            </a:r>
            <a:endParaRPr lang="en-US" sz="800" dirty="0"/>
          </a:p>
          <a:p>
            <a:r>
              <a:rPr lang="en-US" sz="1400" b="1" dirty="0"/>
              <a:t>“Being average means you are just as close to bottom as the top.”</a:t>
            </a:r>
            <a:endParaRPr lang="en-US" sz="1400" dirty="0"/>
          </a:p>
          <a:p>
            <a:r>
              <a:rPr lang="en-US" sz="800" b="1" dirty="0"/>
              <a:t> </a:t>
            </a:r>
            <a:endParaRPr lang="en-US" sz="800" dirty="0"/>
          </a:p>
          <a:p>
            <a:r>
              <a:rPr lang="en-US" sz="1400" b="1" dirty="0"/>
              <a:t>Life is less about what you do than how you do what you do.</a:t>
            </a:r>
            <a:endParaRPr lang="en-US" sz="1400" dirty="0"/>
          </a:p>
          <a:p>
            <a:r>
              <a:rPr lang="en-US" sz="800" b="1" dirty="0"/>
              <a:t> </a:t>
            </a:r>
            <a:endParaRPr lang="en-US" sz="800" dirty="0"/>
          </a:p>
          <a:p>
            <a:r>
              <a:rPr lang="en-US" sz="1400" b="1" dirty="0"/>
              <a:t>One stitch!</a:t>
            </a:r>
            <a:endParaRPr lang="en-US" sz="1400" dirty="0"/>
          </a:p>
          <a:p>
            <a:r>
              <a:rPr lang="en-US" sz="800" b="1" dirty="0"/>
              <a:t> </a:t>
            </a:r>
            <a:endParaRPr lang="en-US" sz="800" dirty="0"/>
          </a:p>
          <a:p>
            <a:r>
              <a:rPr lang="en-US" sz="1400" b="1" dirty="0"/>
              <a:t>The Power of One!</a:t>
            </a:r>
          </a:p>
          <a:p>
            <a:r>
              <a:rPr lang="en-US" sz="800" dirty="0"/>
              <a:t> </a:t>
            </a:r>
          </a:p>
          <a:p>
            <a:r>
              <a:rPr lang="en-US" sz="1400" b="1" dirty="0"/>
              <a:t>Create an environment where people will swim more for the team than for themselves?</a:t>
            </a:r>
            <a:endParaRPr lang="en-US" sz="1400" dirty="0"/>
          </a:p>
          <a:p>
            <a:r>
              <a:rPr lang="en-US" sz="800" b="1" dirty="0"/>
              <a:t> </a:t>
            </a:r>
            <a:endParaRPr lang="en-US" sz="800" dirty="0"/>
          </a:p>
          <a:p>
            <a:r>
              <a:rPr lang="en-US" sz="1400" b="1" dirty="0"/>
              <a:t>Sell the older kids on giving back and being leaders.</a:t>
            </a:r>
            <a:endParaRPr lang="en-US" sz="1400" dirty="0"/>
          </a:p>
          <a:p>
            <a:r>
              <a:rPr lang="en-US" sz="800" b="1" dirty="0"/>
              <a:t> </a:t>
            </a:r>
            <a:endParaRPr lang="en-US" sz="800" dirty="0"/>
          </a:p>
          <a:p>
            <a:r>
              <a:rPr lang="en-US" sz="1400" b="1" dirty="0"/>
              <a:t>We are creating our future!</a:t>
            </a:r>
            <a:endParaRPr lang="en-US" sz="1400" dirty="0"/>
          </a:p>
          <a:p>
            <a:r>
              <a:rPr lang="en-US" sz="800" b="1" dirty="0"/>
              <a:t> </a:t>
            </a:r>
            <a:endParaRPr lang="en-US" sz="800" dirty="0"/>
          </a:p>
          <a:p>
            <a:r>
              <a:rPr lang="en-US" sz="1400" b="1" dirty="0"/>
              <a:t>Make sure the team knows the team goal!</a:t>
            </a:r>
          </a:p>
          <a:p>
            <a:r>
              <a:rPr lang="en-US" sz="800" dirty="0"/>
              <a:t> </a:t>
            </a:r>
          </a:p>
          <a:p>
            <a:r>
              <a:rPr lang="en-US" sz="1600" b="1" i="1" dirty="0">
                <a:solidFill>
                  <a:srgbClr val="C00000"/>
                </a:solidFill>
              </a:rPr>
              <a:t>The Strategy:</a:t>
            </a:r>
            <a:endParaRPr lang="en-US" sz="1600" dirty="0">
              <a:solidFill>
                <a:srgbClr val="C00000"/>
              </a:solidFill>
            </a:endParaRPr>
          </a:p>
          <a:p>
            <a:r>
              <a:rPr lang="en-US" sz="800" dirty="0"/>
              <a:t> </a:t>
            </a:r>
          </a:p>
          <a:p>
            <a:r>
              <a:rPr lang="en-US" sz="1400" b="1" dirty="0"/>
              <a:t>Value everyone.  Everyone is a part of the “team” – apart of the success and the future.</a:t>
            </a:r>
            <a:endParaRPr lang="en-US" sz="1400" dirty="0"/>
          </a:p>
          <a:p>
            <a:r>
              <a:rPr lang="en-US" sz="800" b="1" dirty="0"/>
              <a:t> </a:t>
            </a:r>
            <a:endParaRPr lang="en-US" sz="800" dirty="0"/>
          </a:p>
          <a:p>
            <a:r>
              <a:rPr lang="en-US" sz="1400" b="1" dirty="0"/>
              <a:t>Support, value, and respect the novice as much as the star.</a:t>
            </a:r>
            <a:endParaRPr lang="en-US" sz="1400" dirty="0"/>
          </a:p>
          <a:p>
            <a:r>
              <a:rPr lang="en-US" sz="800" b="1" dirty="0"/>
              <a:t> </a:t>
            </a:r>
            <a:endParaRPr lang="en-US" sz="800" dirty="0"/>
          </a:p>
          <a:p>
            <a:r>
              <a:rPr lang="en-US" sz="1400" b="1" dirty="0"/>
              <a:t>Celebrate the success of others!</a:t>
            </a:r>
            <a:endParaRPr lang="en-US" sz="1400" dirty="0"/>
          </a:p>
          <a:p>
            <a:r>
              <a:rPr lang="en-US" sz="800" b="1" dirty="0"/>
              <a:t> </a:t>
            </a:r>
            <a:endParaRPr lang="en-US" sz="800" dirty="0"/>
          </a:p>
          <a:p>
            <a:r>
              <a:rPr lang="en-US" sz="1400" b="1" dirty="0"/>
              <a:t>Goal setting – big picture first.  The big three; attitude, effort, and the team!</a:t>
            </a:r>
          </a:p>
          <a:p>
            <a:r>
              <a:rPr lang="en-US" sz="1400" b="1" dirty="0"/>
              <a:t> </a:t>
            </a:r>
          </a:p>
          <a:p>
            <a:r>
              <a:rPr lang="en-US" sz="1400" b="1" dirty="0"/>
              <a:t>Create a WE environment.</a:t>
            </a:r>
          </a:p>
          <a:p>
            <a:endParaRPr lang="en-US" sz="800" b="1" dirty="0"/>
          </a:p>
          <a:p>
            <a:r>
              <a:rPr lang="en-US" sz="1400" b="1" dirty="0"/>
              <a:t>Punish and reward as a team (the WE).  The </a:t>
            </a:r>
            <a:r>
              <a:rPr lang="en-US" sz="1600" b="1" u="sng" dirty="0"/>
              <a:t>individuals</a:t>
            </a:r>
            <a:r>
              <a:rPr lang="en-US" sz="1400" b="1" dirty="0"/>
              <a:t> won’t like it, the team players will understand.  Everyone contributes and everyone is accountable.</a:t>
            </a:r>
            <a:endParaRPr lang="en-US" sz="800" b="1" dirty="0"/>
          </a:p>
        </p:txBody>
      </p:sp>
    </p:spTree>
    <p:extLst>
      <p:ext uri="{BB962C8B-B14F-4D97-AF65-F5344CB8AC3E}">
        <p14:creationId xmlns:p14="http://schemas.microsoft.com/office/powerpoint/2010/main" val="2602208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304800"/>
            <a:ext cx="5943600" cy="7879080"/>
          </a:xfrm>
          <a:prstGeom prst="rect">
            <a:avLst/>
          </a:prstGeom>
          <a:noFill/>
        </p:spPr>
        <p:txBody>
          <a:bodyPr wrap="square" rtlCol="0">
            <a:spAutoFit/>
          </a:bodyPr>
          <a:lstStyle/>
          <a:p>
            <a:r>
              <a:rPr lang="en-US" sz="1400" b="1" dirty="0"/>
              <a:t>Team attire and appearance is a statement of pride and should be mandatory.</a:t>
            </a:r>
          </a:p>
          <a:p>
            <a:r>
              <a:rPr lang="en-US" sz="800" b="1" dirty="0"/>
              <a:t> </a:t>
            </a:r>
          </a:p>
          <a:p>
            <a:r>
              <a:rPr lang="en-US" sz="1400" b="1" dirty="0"/>
              <a:t>Communicate with every one every day.</a:t>
            </a:r>
          </a:p>
          <a:p>
            <a:r>
              <a:rPr lang="en-US" sz="800" b="1" dirty="0"/>
              <a:t> </a:t>
            </a:r>
          </a:p>
          <a:p>
            <a:r>
              <a:rPr lang="en-US" sz="1400" b="1" dirty="0"/>
              <a:t>Don’t make it about winning. Winning does not really teach us much and can be destructive in many ways. Winning is uncontrollable. Being great is and is a team thing. </a:t>
            </a:r>
          </a:p>
          <a:p>
            <a:r>
              <a:rPr lang="en-US" sz="800" b="1" dirty="0"/>
              <a:t> </a:t>
            </a:r>
          </a:p>
          <a:p>
            <a:r>
              <a:rPr lang="en-US" sz="1400" b="1" dirty="0"/>
              <a:t>Make sure your awards system is “team” oriented.</a:t>
            </a:r>
          </a:p>
          <a:p>
            <a:endParaRPr lang="en-US" sz="800" b="1" dirty="0"/>
          </a:p>
          <a:p>
            <a:r>
              <a:rPr lang="en-US" sz="1400" b="1" dirty="0">
                <a:solidFill>
                  <a:schemeClr val="tx2">
                    <a:lumMod val="75000"/>
                  </a:schemeClr>
                </a:solidFill>
              </a:rPr>
              <a:t>The two cancers of a team are ego and negativity. Recognize them early and take action</a:t>
            </a:r>
            <a:r>
              <a:rPr lang="en-US" sz="1400" b="1" dirty="0"/>
              <a:t>.</a:t>
            </a:r>
          </a:p>
          <a:p>
            <a:r>
              <a:rPr lang="en-US" sz="800" b="1" dirty="0"/>
              <a:t> </a:t>
            </a:r>
          </a:p>
          <a:p>
            <a:r>
              <a:rPr lang="en-US" sz="1400" b="1" dirty="0"/>
              <a:t>Manage the life of an athlete not the season of a swimmer (ex –an 8U record)</a:t>
            </a:r>
          </a:p>
          <a:p>
            <a:r>
              <a:rPr lang="en-US" sz="800" b="1" dirty="0"/>
              <a:t> </a:t>
            </a:r>
          </a:p>
          <a:p>
            <a:r>
              <a:rPr lang="en-US" sz="1400" b="1" dirty="0"/>
              <a:t>Try to challenge swimmers everyday, as athletes, as people, and as a team.</a:t>
            </a:r>
          </a:p>
          <a:p>
            <a:r>
              <a:rPr lang="en-US" sz="800" b="1" dirty="0"/>
              <a:t> </a:t>
            </a:r>
          </a:p>
          <a:p>
            <a:r>
              <a:rPr lang="en-US" sz="1400" b="1" dirty="0"/>
              <a:t>Be great the way you walk in, warm up, cheer, compete, support, and deal with disappointment.</a:t>
            </a:r>
          </a:p>
          <a:p>
            <a:r>
              <a:rPr lang="en-US" sz="800" b="1" dirty="0"/>
              <a:t> </a:t>
            </a:r>
          </a:p>
          <a:p>
            <a:r>
              <a:rPr lang="en-US" sz="1400" b="1" dirty="0"/>
              <a:t>Expect everyone to attend team activities.  Otherwise it’s not a “team” activity.</a:t>
            </a:r>
          </a:p>
          <a:p>
            <a:r>
              <a:rPr lang="en-US" sz="800" b="1" dirty="0"/>
              <a:t> </a:t>
            </a:r>
          </a:p>
          <a:p>
            <a:r>
              <a:rPr lang="en-US" sz="1400" b="1" dirty="0"/>
              <a:t>In competition, make it clear that it is a total “team” effort; every swim, every coaching decision, every workout, lesson, and every act of support.   I learned early on the power of teamwork and the key role that everyone plays in creating a real team.  In competition, you never know who will need to “step up”.  But if everyone is prepared, it won’t matter.</a:t>
            </a:r>
          </a:p>
          <a:p>
            <a:endParaRPr lang="en-US" sz="1400" b="1" dirty="0"/>
          </a:p>
          <a:p>
            <a:endParaRPr lang="en-US" sz="1400" b="1" dirty="0"/>
          </a:p>
          <a:p>
            <a:endParaRPr lang="en-US" sz="1400" b="1" dirty="0"/>
          </a:p>
          <a:p>
            <a:endParaRPr lang="en-US" sz="1400" b="1" dirty="0"/>
          </a:p>
          <a:p>
            <a:pPr algn="ctr"/>
            <a:r>
              <a:rPr lang="en-US" sz="1400" b="1" i="1" u="sng" dirty="0"/>
              <a:t>Look</a:t>
            </a:r>
            <a:r>
              <a:rPr lang="en-US" sz="1400" b="1" dirty="0"/>
              <a:t> beyond a workout.  Look at effort and perseverance.</a:t>
            </a:r>
          </a:p>
          <a:p>
            <a:pPr algn="ctr"/>
            <a:r>
              <a:rPr lang="en-US" sz="1400" b="1" i="1" u="sng" dirty="0"/>
              <a:t>Look</a:t>
            </a:r>
            <a:r>
              <a:rPr lang="en-US" sz="1400" b="1" dirty="0"/>
              <a:t> beyond a race – look how they handle competition.</a:t>
            </a:r>
          </a:p>
          <a:p>
            <a:pPr algn="ctr"/>
            <a:r>
              <a:rPr lang="en-US" sz="1400" b="1" i="1" u="sng" dirty="0"/>
              <a:t>Look</a:t>
            </a:r>
            <a:r>
              <a:rPr lang="en-US" sz="1400" b="1" dirty="0"/>
              <a:t> beyond a meet – and see if 200 people are coming together in </a:t>
            </a:r>
            <a:r>
              <a:rPr lang="en-US" sz="1400" b="1" i="1" u="sng" dirty="0"/>
              <a:t>your</a:t>
            </a:r>
            <a:r>
              <a:rPr lang="en-US" sz="1400" b="1" dirty="0"/>
              <a:t> vision.</a:t>
            </a:r>
          </a:p>
          <a:p>
            <a:endParaRPr lang="en-US" sz="1400" b="1" dirty="0"/>
          </a:p>
          <a:p>
            <a:endParaRPr lang="en-US" sz="1400" b="1" dirty="0"/>
          </a:p>
          <a:p>
            <a:endParaRPr lang="en-US" sz="1400" b="1" dirty="0"/>
          </a:p>
          <a:p>
            <a:pPr algn="ctr"/>
            <a:r>
              <a:rPr lang="en-US" sz="1400" b="1" dirty="0"/>
              <a:t>(Orinda Aquatics group photo would not upload)</a:t>
            </a:r>
          </a:p>
        </p:txBody>
      </p:sp>
      <p:sp>
        <p:nvSpPr>
          <p:cNvPr id="3" name="TextBox 2"/>
          <p:cNvSpPr txBox="1"/>
          <p:nvPr/>
        </p:nvSpPr>
        <p:spPr>
          <a:xfrm>
            <a:off x="549275" y="5654020"/>
            <a:ext cx="5734050" cy="523220"/>
          </a:xfrm>
          <a:prstGeom prst="rect">
            <a:avLst/>
          </a:prstGeom>
          <a:solidFill>
            <a:schemeClr val="tx2">
              <a:lumMod val="75000"/>
            </a:schemeClr>
          </a:solidFill>
          <a:ln w="19050">
            <a:solidFill>
              <a:schemeClr val="tx1"/>
            </a:solidFill>
          </a:ln>
        </p:spPr>
        <p:txBody>
          <a:bodyPr wrap="square" rtlCol="0">
            <a:spAutoFit/>
          </a:bodyPr>
          <a:lstStyle/>
          <a:p>
            <a:r>
              <a:rPr lang="en-US" sz="1400" b="1" dirty="0">
                <a:solidFill>
                  <a:schemeClr val="bg1"/>
                </a:solidFill>
              </a:rPr>
              <a:t>We travel with 50 teenagers, no chaperones, no problems, always on time, all in team attire.  It was our vision.  (San Diego 2007)</a:t>
            </a:r>
          </a:p>
        </p:txBody>
      </p:sp>
    </p:spTree>
    <p:extLst>
      <p:ext uri="{BB962C8B-B14F-4D97-AF65-F5344CB8AC3E}">
        <p14:creationId xmlns:p14="http://schemas.microsoft.com/office/powerpoint/2010/main" val="246152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3852" y="239474"/>
            <a:ext cx="5022548" cy="461665"/>
          </a:xfrm>
          <a:prstGeom prst="rect">
            <a:avLst/>
          </a:prstGeom>
          <a:noFill/>
        </p:spPr>
        <p:txBody>
          <a:bodyPr wrap="square" rtlCol="0">
            <a:spAutoFit/>
          </a:bodyPr>
          <a:lstStyle/>
          <a:p>
            <a:r>
              <a:rPr lang="en-US" sz="2400" b="1" dirty="0">
                <a:solidFill>
                  <a:schemeClr val="tx2">
                    <a:lumMod val="75000"/>
                  </a:schemeClr>
                </a:solidFill>
              </a:rPr>
              <a:t>Selling the Coaches/Building the Team</a:t>
            </a:r>
          </a:p>
        </p:txBody>
      </p:sp>
      <p:sp>
        <p:nvSpPr>
          <p:cNvPr id="3" name="TextBox 2"/>
          <p:cNvSpPr txBox="1"/>
          <p:nvPr/>
        </p:nvSpPr>
        <p:spPr>
          <a:xfrm>
            <a:off x="490537" y="701139"/>
            <a:ext cx="5734050" cy="3139321"/>
          </a:xfrm>
          <a:prstGeom prst="rect">
            <a:avLst/>
          </a:prstGeom>
          <a:solidFill>
            <a:srgbClr val="FFFFB3"/>
          </a:solidFill>
          <a:ln w="19050">
            <a:solidFill>
              <a:schemeClr val="tx1"/>
            </a:solidFill>
          </a:ln>
        </p:spPr>
        <p:txBody>
          <a:bodyPr wrap="square" rtlCol="0">
            <a:spAutoFit/>
          </a:bodyPr>
          <a:lstStyle/>
          <a:p>
            <a:r>
              <a:rPr lang="en-US" sz="1400" b="1" dirty="0"/>
              <a:t>“Make sure the team members know they are working </a:t>
            </a:r>
            <a:r>
              <a:rPr lang="en-US" sz="1400" b="1" u="sng" dirty="0"/>
              <a:t>with</a:t>
            </a:r>
            <a:r>
              <a:rPr lang="en-US" sz="1400" b="1" dirty="0"/>
              <a:t> you, and not </a:t>
            </a:r>
            <a:r>
              <a:rPr lang="en-US" sz="1400" b="1" u="sng" dirty="0"/>
              <a:t>for</a:t>
            </a:r>
            <a:r>
              <a:rPr lang="en-US" sz="1400" b="1" dirty="0"/>
              <a:t> you.”</a:t>
            </a:r>
          </a:p>
          <a:p>
            <a:endParaRPr lang="en-US" sz="800" b="1" dirty="0"/>
          </a:p>
          <a:p>
            <a:r>
              <a:rPr lang="en-US" sz="1400" b="1" dirty="0"/>
              <a:t>“The mediocre teacher tells, the good teacher explains, the superior teacher demonstrates, and the great teacher inspires.”  William Arthur Ward</a:t>
            </a:r>
          </a:p>
          <a:p>
            <a:endParaRPr lang="en-US" sz="800" b="1" dirty="0"/>
          </a:p>
          <a:p>
            <a:r>
              <a:rPr lang="en-US" sz="1400" b="1" dirty="0"/>
              <a:t>“There is a close link between a great company (team) and a great life.  For no matter what we achieve, </a:t>
            </a:r>
            <a:r>
              <a:rPr lang="en-US" sz="1400" b="1" i="1" u="sng" dirty="0"/>
              <a:t>if we don’t spend the vast majority of our time with people we love and respect, we cannot possible have a great life</a:t>
            </a:r>
            <a:r>
              <a:rPr lang="en-US" sz="1400" b="1" dirty="0"/>
              <a:t>.  But if spend the vast majority of our time with people with people we love and respect - people we really enjoy being on the “bus” with, and who will never disappoint us – then we will most certainly have a great life, no matter where the bus goes.  People who love what they did, did so mostly because they loved whom they did it with.”  Jim Collins, Good to Great.</a:t>
            </a:r>
          </a:p>
        </p:txBody>
      </p:sp>
      <p:sp>
        <p:nvSpPr>
          <p:cNvPr id="4" name="TextBox 3"/>
          <p:cNvSpPr txBox="1"/>
          <p:nvPr/>
        </p:nvSpPr>
        <p:spPr>
          <a:xfrm>
            <a:off x="490537" y="3892073"/>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“Coaches” vision?</a:t>
            </a:r>
          </a:p>
          <a:p>
            <a:r>
              <a:rPr lang="en-US" sz="1400" b="1" i="1" dirty="0"/>
              <a:t>What is your current “Coaches” environment?</a:t>
            </a:r>
          </a:p>
          <a:p>
            <a:endParaRPr lang="en-US" sz="800" b="1" i="1" dirty="0"/>
          </a:p>
          <a:p>
            <a:r>
              <a:rPr lang="en-US" sz="1400" b="1" i="1" dirty="0"/>
              <a:t>What would fill the gap?</a:t>
            </a:r>
            <a:endParaRPr lang="en-US" sz="1400" b="1" dirty="0"/>
          </a:p>
        </p:txBody>
      </p:sp>
      <p:sp>
        <p:nvSpPr>
          <p:cNvPr id="5" name="TextBox 4"/>
          <p:cNvSpPr txBox="1"/>
          <p:nvPr/>
        </p:nvSpPr>
        <p:spPr>
          <a:xfrm>
            <a:off x="490534" y="4753847"/>
            <a:ext cx="5910263" cy="4216539"/>
          </a:xfrm>
          <a:prstGeom prst="rect">
            <a:avLst/>
          </a:prstGeom>
          <a:noFill/>
        </p:spPr>
        <p:txBody>
          <a:bodyPr wrap="square" rtlCol="0">
            <a:spAutoFit/>
          </a:bodyPr>
          <a:lstStyle/>
          <a:p>
            <a:r>
              <a:rPr lang="en-US" sz="1600" b="1" i="1" dirty="0">
                <a:solidFill>
                  <a:srgbClr val="C00000"/>
                </a:solidFill>
              </a:rPr>
              <a:t>The Sale:</a:t>
            </a:r>
            <a:endParaRPr lang="en-US" sz="1600" dirty="0">
              <a:solidFill>
                <a:srgbClr val="C00000"/>
              </a:solidFill>
            </a:endParaRPr>
          </a:p>
          <a:p>
            <a:r>
              <a:rPr lang="en-US" sz="800" dirty="0"/>
              <a:t> </a:t>
            </a:r>
          </a:p>
          <a:p>
            <a:r>
              <a:rPr lang="en-US" sz="1400" b="1" dirty="0"/>
              <a:t>Be a team within a team!</a:t>
            </a:r>
            <a:endParaRPr lang="en-US" sz="1400" dirty="0"/>
          </a:p>
          <a:p>
            <a:r>
              <a:rPr lang="en-US" sz="800" b="1" dirty="0"/>
              <a:t> </a:t>
            </a:r>
            <a:endParaRPr lang="en-US" sz="800" dirty="0"/>
          </a:p>
          <a:p>
            <a:r>
              <a:rPr lang="en-US" sz="1400" b="1" dirty="0"/>
              <a:t>How many people can influence a large group of people in some of the most significant areas of their life?</a:t>
            </a:r>
            <a:endParaRPr lang="en-US" sz="1400" dirty="0"/>
          </a:p>
          <a:p>
            <a:r>
              <a:rPr lang="en-US" sz="800" b="1" dirty="0"/>
              <a:t> </a:t>
            </a:r>
            <a:endParaRPr lang="en-US" sz="800" dirty="0"/>
          </a:p>
          <a:p>
            <a:r>
              <a:rPr lang="en-US" sz="1400" b="1" dirty="0"/>
              <a:t>The opportunity to work with, and positively influence, a large group (of children/our future) is the greatest thing you can do.</a:t>
            </a:r>
          </a:p>
          <a:p>
            <a:r>
              <a:rPr lang="en-US" sz="800" b="1" dirty="0"/>
              <a:t> </a:t>
            </a:r>
          </a:p>
          <a:p>
            <a:r>
              <a:rPr lang="en-US" sz="1400" b="1" dirty="0"/>
              <a:t>Two men went to work for a railroad…</a:t>
            </a:r>
          </a:p>
          <a:p>
            <a:r>
              <a:rPr lang="en-US" sz="800" b="1" dirty="0"/>
              <a:t> </a:t>
            </a:r>
            <a:endParaRPr lang="en-US" sz="800" dirty="0"/>
          </a:p>
          <a:p>
            <a:r>
              <a:rPr lang="en-US" sz="1400" b="1" dirty="0"/>
              <a:t>I truly believe that the most productive people in sports, business, and life, are coaches.  How can they not be? (will discuss later)</a:t>
            </a:r>
            <a:endParaRPr lang="en-US" sz="1400" dirty="0"/>
          </a:p>
          <a:p>
            <a:r>
              <a:rPr lang="en-US" sz="800" b="1" dirty="0"/>
              <a:t> </a:t>
            </a:r>
            <a:endParaRPr lang="en-US" sz="800" dirty="0"/>
          </a:p>
          <a:p>
            <a:r>
              <a:rPr lang="en-US" sz="1400" b="1" dirty="0"/>
              <a:t>I have always believed that coaches </a:t>
            </a:r>
            <a:r>
              <a:rPr lang="en-US" sz="1400" b="1" i="1" u="sng" dirty="0"/>
              <a:t>have</a:t>
            </a:r>
            <a:r>
              <a:rPr lang="en-US" sz="1400" b="1" dirty="0"/>
              <a:t> the greatest job in the world and </a:t>
            </a:r>
            <a:r>
              <a:rPr lang="en-US" sz="1400" b="1" i="1" u="sng" dirty="0"/>
              <a:t>do</a:t>
            </a:r>
            <a:r>
              <a:rPr lang="en-US" sz="1400" b="1" dirty="0"/>
              <a:t> the greatest job in the world.  Sell it that way!  Live it that way!</a:t>
            </a:r>
            <a:endParaRPr lang="en-US" sz="1400" dirty="0"/>
          </a:p>
          <a:p>
            <a:r>
              <a:rPr lang="en-US" sz="800" b="1" dirty="0"/>
              <a:t> </a:t>
            </a:r>
          </a:p>
          <a:p>
            <a:r>
              <a:rPr lang="en-US" sz="1400" b="1" dirty="0"/>
              <a:t>Sell the staff at:</a:t>
            </a:r>
          </a:p>
          <a:p>
            <a:pPr lvl="1"/>
            <a:r>
              <a:rPr lang="en-US" sz="1400" b="1" dirty="0">
                <a:solidFill>
                  <a:srgbClr val="585858"/>
                </a:solidFill>
              </a:rPr>
              <a:t>Board meetings</a:t>
            </a:r>
          </a:p>
          <a:p>
            <a:pPr lvl="1"/>
            <a:r>
              <a:rPr lang="en-US" sz="1400" b="1" dirty="0">
                <a:solidFill>
                  <a:srgbClr val="585858"/>
                </a:solidFill>
              </a:rPr>
              <a:t>Parent meetings</a:t>
            </a:r>
          </a:p>
          <a:p>
            <a:pPr lvl="1"/>
            <a:r>
              <a:rPr lang="en-US" sz="1400" b="1" dirty="0">
                <a:solidFill>
                  <a:srgbClr val="585858"/>
                </a:solidFill>
              </a:rPr>
              <a:t>Community events, etc.</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3871" y="150906"/>
            <a:ext cx="631183" cy="506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348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85800"/>
            <a:ext cx="5715000" cy="369332"/>
          </a:xfrm>
          <a:prstGeom prst="rect">
            <a:avLst/>
          </a:prstGeom>
          <a:noFill/>
        </p:spPr>
        <p:txBody>
          <a:bodyPr wrap="square" rtlCol="0">
            <a:spAutoFit/>
          </a:bodyPr>
          <a:lstStyle/>
          <a:p>
            <a:endParaRPr lang="en-US" dirty="0"/>
          </a:p>
        </p:txBody>
      </p:sp>
      <p:sp>
        <p:nvSpPr>
          <p:cNvPr id="3" name="TextBox 2"/>
          <p:cNvSpPr txBox="1"/>
          <p:nvPr/>
        </p:nvSpPr>
        <p:spPr>
          <a:xfrm>
            <a:off x="533400" y="381000"/>
            <a:ext cx="5715000" cy="8325356"/>
          </a:xfrm>
          <a:prstGeom prst="rect">
            <a:avLst/>
          </a:prstGeom>
          <a:noFill/>
        </p:spPr>
        <p:txBody>
          <a:bodyPr wrap="square" rtlCol="0">
            <a:spAutoFit/>
          </a:bodyPr>
          <a:lstStyle/>
          <a:p>
            <a:r>
              <a:rPr lang="en-US" sz="1600" b="1" i="1" dirty="0">
                <a:solidFill>
                  <a:srgbClr val="C00000"/>
                </a:solidFill>
              </a:rPr>
              <a:t>The Strategy (Macro):</a:t>
            </a:r>
            <a:endParaRPr lang="en-US" sz="1600" dirty="0">
              <a:solidFill>
                <a:srgbClr val="C00000"/>
              </a:solidFill>
            </a:endParaRPr>
          </a:p>
          <a:p>
            <a:r>
              <a:rPr lang="en-US" sz="900" dirty="0"/>
              <a:t> </a:t>
            </a:r>
          </a:p>
          <a:p>
            <a:r>
              <a:rPr lang="en-US" sz="1400" b="1" dirty="0"/>
              <a:t>It begins and ends with you. Lead by example.</a:t>
            </a:r>
          </a:p>
          <a:p>
            <a:r>
              <a:rPr lang="en-US" sz="800" b="1" dirty="0"/>
              <a:t> </a:t>
            </a:r>
          </a:p>
          <a:p>
            <a:r>
              <a:rPr lang="en-US" sz="1400" b="1" dirty="0"/>
              <a:t>The staff must buy in.  A unified team begins with a unified coaching staff.</a:t>
            </a:r>
          </a:p>
          <a:p>
            <a:r>
              <a:rPr lang="en-US" sz="800" b="1" dirty="0"/>
              <a:t> </a:t>
            </a:r>
          </a:p>
          <a:p>
            <a:r>
              <a:rPr lang="en-US" sz="1400" b="1" dirty="0"/>
              <a:t>Speak the same language.  Have the same philosophy (continuity/transparency).</a:t>
            </a:r>
          </a:p>
          <a:p>
            <a:r>
              <a:rPr lang="en-US" sz="800" b="1" dirty="0"/>
              <a:t> </a:t>
            </a:r>
          </a:p>
          <a:p>
            <a:r>
              <a:rPr lang="en-US" sz="1400" b="1" dirty="0"/>
              <a:t>Have a succession plan.  Assure the team that there will never be a drop-off in leadership.  As with a company, investors want to know that their investment is for the long-term.</a:t>
            </a:r>
          </a:p>
          <a:p>
            <a:r>
              <a:rPr lang="en-US" sz="800" b="1" dirty="0"/>
              <a:t> </a:t>
            </a:r>
          </a:p>
          <a:p>
            <a:r>
              <a:rPr lang="en-US" sz="1400" b="1" dirty="0"/>
              <a:t>Do you have ten years experience or one year experience repeated ten times?</a:t>
            </a:r>
          </a:p>
          <a:p>
            <a:r>
              <a:rPr lang="en-US" sz="800" b="1" dirty="0"/>
              <a:t> </a:t>
            </a:r>
          </a:p>
          <a:p>
            <a:r>
              <a:rPr lang="en-US" sz="1400" b="1" dirty="0"/>
              <a:t>Who is grading you, you!  Grade yourself everyday!  Challenge yourself on the way in, grade yourself on the way out.</a:t>
            </a:r>
          </a:p>
          <a:p>
            <a:r>
              <a:rPr lang="en-US" sz="800" b="1" dirty="0"/>
              <a:t> </a:t>
            </a:r>
          </a:p>
          <a:p>
            <a:r>
              <a:rPr lang="en-US" sz="1400" b="1" dirty="0"/>
              <a:t>Don’t run the team unilaterally.  Get buy-in on as much as you can.</a:t>
            </a:r>
          </a:p>
          <a:p>
            <a:r>
              <a:rPr lang="en-US" sz="800" b="1" dirty="0"/>
              <a:t> </a:t>
            </a:r>
          </a:p>
          <a:p>
            <a:r>
              <a:rPr lang="en-US" sz="1400" b="1" dirty="0"/>
              <a:t>Know that everything you say and do will affect the entire team.  Imagine that </a:t>
            </a:r>
            <a:r>
              <a:rPr lang="en-US" sz="1400" b="1" i="1" u="sng" dirty="0"/>
              <a:t>all</a:t>
            </a:r>
            <a:r>
              <a:rPr lang="en-US" sz="1400" b="1" dirty="0"/>
              <a:t> of your thoughts and actions are watched and heard by every coach, swimmer and parent.</a:t>
            </a:r>
          </a:p>
          <a:p>
            <a:r>
              <a:rPr lang="en-US" sz="800" b="1" dirty="0"/>
              <a:t> </a:t>
            </a:r>
          </a:p>
          <a:p>
            <a:r>
              <a:rPr lang="en-US" sz="1400" b="1" dirty="0"/>
              <a:t>Create an environment where people will volunteer to work in your program (and make them).</a:t>
            </a:r>
          </a:p>
          <a:p>
            <a:endParaRPr lang="en-US" sz="800" b="1" dirty="0"/>
          </a:p>
          <a:p>
            <a:r>
              <a:rPr lang="en-US" sz="1400" b="1" dirty="0"/>
              <a:t>“Be” a leader.  Look like a leader.  Act like a leader.  Talk like a leader.  </a:t>
            </a:r>
          </a:p>
          <a:p>
            <a:r>
              <a:rPr lang="en-US" sz="800" b="1" dirty="0"/>
              <a:t> </a:t>
            </a:r>
            <a:endParaRPr lang="en-US" sz="800" dirty="0"/>
          </a:p>
          <a:p>
            <a:r>
              <a:rPr lang="en-US" sz="1400" b="1" dirty="0"/>
              <a:t>Find a balance between friendship and discipline.  Respect is key.</a:t>
            </a:r>
          </a:p>
          <a:p>
            <a:r>
              <a:rPr lang="en-US" sz="800" b="1" dirty="0"/>
              <a:t> </a:t>
            </a:r>
            <a:endParaRPr lang="en-US" sz="800" dirty="0"/>
          </a:p>
          <a:p>
            <a:r>
              <a:rPr lang="en-US" sz="1400" b="1" dirty="0"/>
              <a:t>Reprimand for visionary reasons. “That is not where we want to go.”</a:t>
            </a:r>
          </a:p>
          <a:p>
            <a:r>
              <a:rPr lang="en-US" sz="800" b="1" dirty="0"/>
              <a:t> </a:t>
            </a:r>
            <a:endParaRPr lang="en-US" sz="800" dirty="0"/>
          </a:p>
          <a:p>
            <a:r>
              <a:rPr lang="en-US" sz="1400" b="1" dirty="0"/>
              <a:t>Envision the novice as competitive, the good swimmer a great swimmer, and the star….</a:t>
            </a:r>
            <a:endParaRPr lang="en-US" sz="1400" dirty="0"/>
          </a:p>
          <a:p>
            <a:r>
              <a:rPr lang="en-US" sz="800" b="1" dirty="0"/>
              <a:t> </a:t>
            </a:r>
            <a:endParaRPr lang="en-US" sz="800" dirty="0"/>
          </a:p>
          <a:p>
            <a:r>
              <a:rPr lang="en-US" sz="1400" b="1" dirty="0"/>
              <a:t>Have a sense of urgency when coaching and teaching – what if it had to happen today?</a:t>
            </a:r>
            <a:endParaRPr lang="en-US" sz="1400" dirty="0"/>
          </a:p>
          <a:p>
            <a:r>
              <a:rPr lang="en-US" sz="800" b="1" dirty="0"/>
              <a:t> </a:t>
            </a:r>
            <a:endParaRPr lang="en-US" sz="800" dirty="0"/>
          </a:p>
          <a:p>
            <a:r>
              <a:rPr lang="en-US" sz="1400" b="1" dirty="0"/>
              <a:t>Seek those in need.  Show you care about people and not times.</a:t>
            </a:r>
          </a:p>
          <a:p>
            <a:r>
              <a:rPr lang="en-US" sz="800" b="1" dirty="0"/>
              <a:t> </a:t>
            </a:r>
            <a:endParaRPr lang="en-US" sz="800" dirty="0"/>
          </a:p>
          <a:p>
            <a:r>
              <a:rPr lang="en-US" sz="1400" b="1" dirty="0"/>
              <a:t>When disciplining, know your objective.  After you discipline step back and assess.  See if there is any damage.  If so, do damage control, to the individual and to the team.</a:t>
            </a:r>
            <a:r>
              <a:rPr lang="en-US" sz="800" b="1" dirty="0"/>
              <a:t> </a:t>
            </a:r>
            <a:endParaRPr lang="en-US" sz="800" dirty="0"/>
          </a:p>
        </p:txBody>
      </p:sp>
    </p:spTree>
    <p:extLst>
      <p:ext uri="{BB962C8B-B14F-4D97-AF65-F5344CB8AC3E}">
        <p14:creationId xmlns:p14="http://schemas.microsoft.com/office/powerpoint/2010/main" val="1022514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5486400" cy="7017306"/>
          </a:xfrm>
          <a:prstGeom prst="rect">
            <a:avLst/>
          </a:prstGeom>
          <a:noFill/>
        </p:spPr>
        <p:txBody>
          <a:bodyPr wrap="square" rtlCol="0">
            <a:spAutoFit/>
          </a:bodyPr>
          <a:lstStyle/>
          <a:p>
            <a:r>
              <a:rPr lang="en-US" sz="1400" b="1" dirty="0"/>
              <a:t>Get to know the person behind the athlete.</a:t>
            </a:r>
          </a:p>
          <a:p>
            <a:endParaRPr lang="en-US" sz="800" b="1" dirty="0"/>
          </a:p>
          <a:p>
            <a:r>
              <a:rPr lang="en-US" sz="1400" b="1" dirty="0"/>
              <a:t>Younger swimmers are your future leaders.  Mold them early.</a:t>
            </a:r>
          </a:p>
          <a:p>
            <a:r>
              <a:rPr lang="en-US" sz="800" dirty="0"/>
              <a:t> </a:t>
            </a:r>
          </a:p>
          <a:p>
            <a:r>
              <a:rPr lang="en-US" sz="1400" b="1" dirty="0"/>
              <a:t>Respect is critical.  If you have it, you have everything.  Without it, coaching will be a struggle at best.  Demand that every swimmer respect every coach.  If they don’t, find out why!</a:t>
            </a:r>
          </a:p>
          <a:p>
            <a:r>
              <a:rPr lang="en-US" sz="800" b="1" dirty="0"/>
              <a:t> </a:t>
            </a:r>
            <a:endParaRPr lang="en-US" sz="800" dirty="0"/>
          </a:p>
          <a:p>
            <a:r>
              <a:rPr lang="en-US" sz="1400" b="1" dirty="0"/>
              <a:t>Always be willing to sacrifice friendship and points for a greater cause – the integrity of the team.</a:t>
            </a:r>
          </a:p>
          <a:p>
            <a:r>
              <a:rPr lang="en-US" sz="800" b="1" dirty="0"/>
              <a:t> </a:t>
            </a:r>
            <a:endParaRPr lang="en-US" sz="800" dirty="0"/>
          </a:p>
          <a:p>
            <a:r>
              <a:rPr lang="en-US" sz="1400" b="1" dirty="0"/>
              <a:t>Be willing to do what is in the best interest of the team, even if it is not popular.  “Just because everyone agrees with you doesn’t mean it is right, and just because no one agrees with you doesn’t mean it is wrong.”  </a:t>
            </a:r>
            <a:endParaRPr lang="en-US" sz="1400" dirty="0"/>
          </a:p>
          <a:p>
            <a:r>
              <a:rPr lang="en-US" sz="800" dirty="0"/>
              <a:t> </a:t>
            </a:r>
          </a:p>
          <a:p>
            <a:r>
              <a:rPr lang="en-US" sz="1600" b="1" i="1" dirty="0">
                <a:solidFill>
                  <a:srgbClr val="C00000"/>
                </a:solidFill>
              </a:rPr>
              <a:t>The Strategy (Micro):</a:t>
            </a:r>
            <a:endParaRPr lang="en-US" sz="1600" dirty="0">
              <a:solidFill>
                <a:srgbClr val="C00000"/>
              </a:solidFill>
            </a:endParaRPr>
          </a:p>
          <a:p>
            <a:r>
              <a:rPr lang="en-US" sz="800" dirty="0"/>
              <a:t> </a:t>
            </a:r>
          </a:p>
          <a:p>
            <a:r>
              <a:rPr lang="en-US" sz="1600" b="1" dirty="0"/>
              <a:t>Staff/Management</a:t>
            </a:r>
          </a:p>
          <a:p>
            <a:pPr marL="742950" lvl="1" indent="-285750">
              <a:buClr>
                <a:schemeClr val="tx1"/>
              </a:buClr>
              <a:buFont typeface="Wingdings" pitchFamily="2" charset="2"/>
              <a:buChar char="Ø"/>
            </a:pPr>
            <a:r>
              <a:rPr lang="en-US" sz="1400" b="1" i="1" dirty="0">
                <a:solidFill>
                  <a:srgbClr val="585858"/>
                </a:solidFill>
              </a:rPr>
              <a:t>Hire from within (all things being equal, if you can’t…)</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Hire great people</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Hire role models</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Hire character and integrity</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Hire leaders not swimmers</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Have a progression plan</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Have a succession plan</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Have a back-up plan</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Delegate – sell/teach leadership</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Have regular staff meetings</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Have pre and post meet meetings</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Have workout meetings</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Head coach should spend time with all coaches (continuity)</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Hold Pier Reviews</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Address internal (staff) conflicts quickly and privately</a:t>
            </a:r>
            <a:endParaRPr lang="en-US" sz="1400" b="1" dirty="0">
              <a:solidFill>
                <a:srgbClr val="585858"/>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7360206"/>
            <a:ext cx="2438399" cy="155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38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1800" y="228600"/>
            <a:ext cx="5715000" cy="830997"/>
          </a:xfrm>
          <a:prstGeom prst="rect">
            <a:avLst/>
          </a:prstGeom>
          <a:noFill/>
        </p:spPr>
        <p:txBody>
          <a:bodyPr wrap="square" rtlCol="0">
            <a:spAutoFit/>
          </a:bodyPr>
          <a:lstStyle/>
          <a:p>
            <a:pPr algn="ctr"/>
            <a:r>
              <a:rPr lang="en-US" sz="2400" b="1" dirty="0"/>
              <a:t>Selling the Vision; Building the Team</a:t>
            </a:r>
          </a:p>
          <a:p>
            <a:pPr algn="ctr"/>
            <a:r>
              <a:rPr lang="en-US" sz="2400" b="1" dirty="0">
                <a:solidFill>
                  <a:schemeClr val="tx2">
                    <a:lumMod val="75000"/>
                  </a:schemeClr>
                </a:solidFill>
              </a:rPr>
              <a:t>Preface</a:t>
            </a:r>
          </a:p>
        </p:txBody>
      </p:sp>
      <p:sp>
        <p:nvSpPr>
          <p:cNvPr id="3" name="TextBox 2"/>
          <p:cNvSpPr txBox="1"/>
          <p:nvPr/>
        </p:nvSpPr>
        <p:spPr>
          <a:xfrm>
            <a:off x="431800" y="1059597"/>
            <a:ext cx="5918200" cy="7817525"/>
          </a:xfrm>
          <a:prstGeom prst="rect">
            <a:avLst/>
          </a:prstGeom>
          <a:noFill/>
        </p:spPr>
        <p:txBody>
          <a:bodyPr wrap="square" rtlCol="0">
            <a:spAutoFit/>
          </a:bodyPr>
          <a:lstStyle/>
          <a:p>
            <a:r>
              <a:rPr lang="en-US" sz="1400" b="1" dirty="0"/>
              <a:t>First, I would like to thank ASCA, John Leonard, and Guy Edson for this opportunity and privilege, and for all that they do for the sport of swimming.</a:t>
            </a:r>
          </a:p>
          <a:p>
            <a:r>
              <a:rPr lang="en-US" sz="800" b="1" dirty="0"/>
              <a:t> </a:t>
            </a:r>
          </a:p>
          <a:p>
            <a:r>
              <a:rPr lang="en-US" sz="1400" b="1" dirty="0"/>
              <a:t>My talk is definitely outside of the scope of traditional training and technique and not quantifiable.  But I believe it is the most significant force in swimming and in life.  It is a top down/big picture view of building a program and, I believe, the glue that holds </a:t>
            </a:r>
            <a:r>
              <a:rPr lang="en-US" sz="1400" b="1" i="1" dirty="0"/>
              <a:t>everything </a:t>
            </a:r>
            <a:r>
              <a:rPr lang="en-US" sz="1400" b="1" dirty="0"/>
              <a:t>together.</a:t>
            </a:r>
          </a:p>
          <a:p>
            <a:r>
              <a:rPr lang="en-US" sz="800" b="1" dirty="0"/>
              <a:t> </a:t>
            </a:r>
          </a:p>
          <a:p>
            <a:r>
              <a:rPr lang="en-US" sz="1400" b="1" dirty="0"/>
              <a:t>Something I became obsessed with twenty years ago is a quote that changed my coaching life and also my personal life;</a:t>
            </a:r>
          </a:p>
          <a:p>
            <a:endParaRPr lang="en-US" sz="800" b="1" dirty="0"/>
          </a:p>
          <a:p>
            <a:endParaRPr lang="en-US" sz="800" b="1" dirty="0"/>
          </a:p>
          <a:p>
            <a:pPr algn="ctr"/>
            <a:endParaRPr lang="en-US" sz="800" b="1" i="1" dirty="0">
              <a:solidFill>
                <a:schemeClr val="tx2">
                  <a:lumMod val="75000"/>
                </a:schemeClr>
              </a:solidFill>
            </a:endParaRPr>
          </a:p>
          <a:p>
            <a:pPr algn="ctr"/>
            <a:endParaRPr lang="en-US" sz="800" b="1" i="1" dirty="0">
              <a:solidFill>
                <a:schemeClr val="tx2">
                  <a:lumMod val="75000"/>
                </a:schemeClr>
              </a:solidFill>
            </a:endParaRPr>
          </a:p>
          <a:p>
            <a:pPr algn="ctr"/>
            <a:endParaRPr lang="en-US" sz="800" b="1" i="1" dirty="0">
              <a:solidFill>
                <a:schemeClr val="tx2">
                  <a:lumMod val="75000"/>
                </a:schemeClr>
              </a:solidFill>
            </a:endParaRPr>
          </a:p>
          <a:p>
            <a:endParaRPr lang="en-US" sz="800" b="1" i="1" dirty="0">
              <a:solidFill>
                <a:schemeClr val="tx2">
                  <a:lumMod val="75000"/>
                </a:schemeClr>
              </a:solidFill>
            </a:endParaRPr>
          </a:p>
          <a:p>
            <a:r>
              <a:rPr lang="en-US" sz="1400" b="1" dirty="0"/>
              <a:t>I figured by definition I was a leader.</a:t>
            </a:r>
          </a:p>
          <a:p>
            <a:r>
              <a:rPr lang="en-US" sz="1400" b="1" dirty="0"/>
              <a:t>But was I offering something worthwhile to follow?</a:t>
            </a:r>
          </a:p>
          <a:p>
            <a:r>
              <a:rPr lang="en-US" sz="1400" b="1" dirty="0"/>
              <a:t>And was I painting that picture?</a:t>
            </a:r>
          </a:p>
          <a:p>
            <a:r>
              <a:rPr lang="en-US" sz="800" b="1" dirty="0"/>
              <a:t> </a:t>
            </a:r>
          </a:p>
          <a:p>
            <a:r>
              <a:rPr lang="en-US" sz="1400" b="1" dirty="0"/>
              <a:t>From that day on I took a global perspective on everything I did and to this day I think about painting the vision.</a:t>
            </a:r>
          </a:p>
          <a:p>
            <a:r>
              <a:rPr lang="en-US" sz="800" b="1" dirty="0"/>
              <a:t> </a:t>
            </a:r>
          </a:p>
          <a:p>
            <a:r>
              <a:rPr lang="en-US" sz="1400" b="1" dirty="0"/>
              <a:t>There is too often a disconnect between; </a:t>
            </a:r>
          </a:p>
          <a:p>
            <a:pPr marL="742950" lvl="1" indent="-285750">
              <a:buFont typeface="Wingdings" pitchFamily="2" charset="2"/>
              <a:buChar char="§"/>
            </a:pPr>
            <a:r>
              <a:rPr lang="en-US" sz="1400" b="1" dirty="0"/>
              <a:t>Coaches and kids</a:t>
            </a:r>
          </a:p>
          <a:p>
            <a:pPr marL="742950" lvl="1" indent="-285750">
              <a:buFont typeface="Wingdings" pitchFamily="2" charset="2"/>
              <a:buChar char="§"/>
            </a:pPr>
            <a:r>
              <a:rPr lang="en-US" sz="1400" b="1" dirty="0"/>
              <a:t>Coaches and parents</a:t>
            </a:r>
          </a:p>
          <a:p>
            <a:pPr marL="742950" lvl="1" indent="-285750">
              <a:buFont typeface="Wingdings" pitchFamily="2" charset="2"/>
              <a:buChar char="§"/>
            </a:pPr>
            <a:r>
              <a:rPr lang="en-US" sz="1400" b="1" dirty="0"/>
              <a:t>Parents and kids</a:t>
            </a:r>
          </a:p>
          <a:p>
            <a:pPr marL="742950" lvl="1" indent="-285750">
              <a:buFont typeface="Wingdings" pitchFamily="2" charset="2"/>
              <a:buChar char="§"/>
            </a:pPr>
            <a:r>
              <a:rPr lang="en-US" sz="1400" b="1" dirty="0"/>
              <a:t>And even coaches and administrators</a:t>
            </a:r>
          </a:p>
          <a:p>
            <a:r>
              <a:rPr lang="en-US" sz="1400" b="1" i="1" dirty="0">
                <a:solidFill>
                  <a:schemeClr val="tx2">
                    <a:lumMod val="75000"/>
                  </a:schemeClr>
                </a:solidFill>
              </a:rPr>
              <a:t>They are all involved in the same program but often not on the same page.</a:t>
            </a:r>
          </a:p>
          <a:p>
            <a:endParaRPr lang="en-US" sz="800" b="1" i="1" dirty="0"/>
          </a:p>
          <a:p>
            <a:r>
              <a:rPr lang="en-US" sz="1400" b="1" dirty="0"/>
              <a:t>I believe that disconnection is a lack of a shared and articulated vision.</a:t>
            </a:r>
          </a:p>
          <a:p>
            <a:endParaRPr lang="en-US" sz="800" b="1" dirty="0"/>
          </a:p>
          <a:p>
            <a:r>
              <a:rPr lang="en-US" sz="1400" b="1" dirty="0"/>
              <a:t>I remember many years ago I called a recent graduate to check in. He had begun his freshman year in college at a great school and was a key recruit on their water polo team.  I asked him how the team looked and the said, “we have a lot of talent”.  I replied, “So you have a shot at winning the NCAA’s?”  I was astonished at his reply, “No, our team isn’t really into morning workouts and hard work”.</a:t>
            </a:r>
          </a:p>
          <a:p>
            <a:endParaRPr lang="en-US" sz="800" b="1" dirty="0"/>
          </a:p>
          <a:p>
            <a:r>
              <a:rPr lang="en-US" sz="1400" b="1" dirty="0"/>
              <a:t>Now, I have no doubt that the coach was great and that he obsessed about winning a national championship everyday, but something was missing.</a:t>
            </a:r>
          </a:p>
        </p:txBody>
      </p:sp>
      <p:sp>
        <p:nvSpPr>
          <p:cNvPr id="4" name="TextBox 3"/>
          <p:cNvSpPr txBox="1"/>
          <p:nvPr/>
        </p:nvSpPr>
        <p:spPr>
          <a:xfrm>
            <a:off x="431800" y="3200400"/>
            <a:ext cx="5715000" cy="523220"/>
          </a:xfrm>
          <a:prstGeom prst="rect">
            <a:avLst/>
          </a:prstGeom>
          <a:solidFill>
            <a:srgbClr val="FFFFB3"/>
          </a:solidFill>
          <a:ln w="19050">
            <a:solidFill>
              <a:schemeClr val="tx1"/>
            </a:solidFill>
          </a:ln>
        </p:spPr>
        <p:txBody>
          <a:bodyPr wrap="square" rtlCol="0">
            <a:spAutoFit/>
          </a:bodyPr>
          <a:lstStyle/>
          <a:p>
            <a:pPr algn="ctr"/>
            <a:r>
              <a:rPr lang="en-US" sz="1400" b="1" i="1" dirty="0"/>
              <a:t>“Leadership is all about painting the Vision, giving people something worthwhile to follow.”</a:t>
            </a:r>
          </a:p>
        </p:txBody>
      </p:sp>
    </p:spTree>
    <p:extLst>
      <p:ext uri="{BB962C8B-B14F-4D97-AF65-F5344CB8AC3E}">
        <p14:creationId xmlns:p14="http://schemas.microsoft.com/office/powerpoint/2010/main" val="3141480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0700" y="307050"/>
            <a:ext cx="5257800" cy="461665"/>
          </a:xfrm>
          <a:prstGeom prst="rect">
            <a:avLst/>
          </a:prstGeom>
          <a:noFill/>
        </p:spPr>
        <p:txBody>
          <a:bodyPr wrap="square" rtlCol="0">
            <a:spAutoFit/>
          </a:bodyPr>
          <a:lstStyle/>
          <a:p>
            <a:r>
              <a:rPr lang="en-US" sz="2400" b="1" dirty="0">
                <a:solidFill>
                  <a:schemeClr val="tx2">
                    <a:lumMod val="75000"/>
                  </a:schemeClr>
                </a:solidFill>
              </a:rPr>
              <a:t>Selling the Parents/Building the Team</a:t>
            </a:r>
          </a:p>
        </p:txBody>
      </p:sp>
      <p:sp>
        <p:nvSpPr>
          <p:cNvPr id="3" name="TextBox 2"/>
          <p:cNvSpPr txBox="1"/>
          <p:nvPr/>
        </p:nvSpPr>
        <p:spPr>
          <a:xfrm>
            <a:off x="533400" y="850166"/>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“Parent” vision?</a:t>
            </a:r>
          </a:p>
          <a:p>
            <a:r>
              <a:rPr lang="en-US" sz="1400" b="1" i="1" dirty="0"/>
              <a:t>What is your “Parent” environment?</a:t>
            </a:r>
          </a:p>
          <a:p>
            <a:endParaRPr lang="en-US" sz="800" b="1" i="1" dirty="0"/>
          </a:p>
          <a:p>
            <a:r>
              <a:rPr lang="en-US" sz="1400" b="1" i="1" dirty="0"/>
              <a:t>What would fill the gap?</a:t>
            </a:r>
            <a:endParaRPr lang="en-US" sz="1400" b="1" dirty="0"/>
          </a:p>
        </p:txBody>
      </p:sp>
      <p:sp>
        <p:nvSpPr>
          <p:cNvPr id="4" name="TextBox 3"/>
          <p:cNvSpPr txBox="1"/>
          <p:nvPr/>
        </p:nvSpPr>
        <p:spPr>
          <a:xfrm>
            <a:off x="520700" y="1711940"/>
            <a:ext cx="6108700" cy="7263527"/>
          </a:xfrm>
          <a:prstGeom prst="rect">
            <a:avLst/>
          </a:prstGeom>
          <a:noFill/>
        </p:spPr>
        <p:txBody>
          <a:bodyPr wrap="square" rtlCol="0">
            <a:spAutoFit/>
          </a:bodyPr>
          <a:lstStyle/>
          <a:p>
            <a:r>
              <a:rPr lang="en-US" sz="1400" b="1" dirty="0"/>
              <a:t>Friend or foe?</a:t>
            </a:r>
          </a:p>
          <a:p>
            <a:r>
              <a:rPr lang="en-US" sz="1400" b="1" dirty="0"/>
              <a:t>Parent on deck?</a:t>
            </a:r>
            <a:endParaRPr lang="en-US" sz="1400" dirty="0"/>
          </a:p>
          <a:p>
            <a:r>
              <a:rPr lang="en-US" sz="800" dirty="0"/>
              <a:t> </a:t>
            </a:r>
            <a:endParaRPr lang="en-US" sz="600" dirty="0"/>
          </a:p>
          <a:p>
            <a:r>
              <a:rPr lang="en-US" sz="1600" b="1" i="1" dirty="0">
                <a:solidFill>
                  <a:srgbClr val="C00000"/>
                </a:solidFill>
              </a:rPr>
              <a:t>Sale:</a:t>
            </a:r>
            <a:endParaRPr lang="en-US" sz="1600" dirty="0">
              <a:solidFill>
                <a:srgbClr val="C00000"/>
              </a:solidFill>
            </a:endParaRPr>
          </a:p>
          <a:p>
            <a:r>
              <a:rPr lang="en-US" sz="600" dirty="0"/>
              <a:t> </a:t>
            </a:r>
          </a:p>
          <a:p>
            <a:r>
              <a:rPr lang="en-US" sz="1400" b="1" dirty="0"/>
              <a:t>Sell the benefits of the program, the process, the sport, the team, the growth opportunity, the challenge, etc.  “There is no greater place to be.”</a:t>
            </a:r>
            <a:endParaRPr lang="en-US" sz="1400" dirty="0"/>
          </a:p>
          <a:p>
            <a:r>
              <a:rPr lang="en-US" sz="800" b="1" dirty="0"/>
              <a:t> </a:t>
            </a:r>
            <a:endParaRPr lang="en-US" sz="800" dirty="0"/>
          </a:p>
          <a:p>
            <a:r>
              <a:rPr lang="en-US" sz="1400" b="1" dirty="0"/>
              <a:t>Sell the need. The better they are, the better “we” are.</a:t>
            </a:r>
            <a:endParaRPr lang="en-US" sz="1400" dirty="0"/>
          </a:p>
          <a:p>
            <a:pPr marL="742950" lvl="1" indent="-285750">
              <a:buClr>
                <a:schemeClr val="tx1"/>
              </a:buClr>
              <a:buFont typeface="Wingdings" pitchFamily="2" charset="2"/>
              <a:buChar char="Ø"/>
            </a:pPr>
            <a:r>
              <a:rPr lang="en-US" sz="1400" b="1" i="1" dirty="0">
                <a:solidFill>
                  <a:srgbClr val="585858"/>
                </a:solidFill>
              </a:rPr>
              <a:t>The more they are willing to do, the less the coaches have to do</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The more they are willing to do, the better the overall environment</a:t>
            </a:r>
            <a:endParaRPr lang="en-US" sz="1400" b="1" dirty="0">
              <a:solidFill>
                <a:srgbClr val="585858"/>
              </a:solidFill>
            </a:endParaRPr>
          </a:p>
          <a:p>
            <a:pPr marL="742950" lvl="1" indent="-285750">
              <a:buClr>
                <a:schemeClr val="tx1"/>
              </a:buClr>
              <a:buFont typeface="Wingdings" pitchFamily="2" charset="2"/>
              <a:buChar char="Ø"/>
            </a:pPr>
            <a:r>
              <a:rPr lang="en-US" sz="1400" b="1" i="1" dirty="0">
                <a:solidFill>
                  <a:srgbClr val="585858"/>
                </a:solidFill>
              </a:rPr>
              <a:t>The better the environment, the better the experience</a:t>
            </a:r>
            <a:endParaRPr lang="en-US" sz="1400" b="1" dirty="0">
              <a:solidFill>
                <a:srgbClr val="585858"/>
              </a:solidFill>
            </a:endParaRPr>
          </a:p>
          <a:p>
            <a:r>
              <a:rPr lang="en-US" sz="1400" b="1" dirty="0"/>
              <a:t>Sell them and you’ve made an inroad with the swimmer</a:t>
            </a:r>
            <a:endParaRPr lang="en-US" sz="1400" dirty="0"/>
          </a:p>
          <a:p>
            <a:r>
              <a:rPr lang="en-US" sz="1400" b="1" dirty="0"/>
              <a:t>Sell the coaches to the parents.</a:t>
            </a:r>
          </a:p>
          <a:p>
            <a:r>
              <a:rPr lang="en-US" sz="1400" b="1" dirty="0"/>
              <a:t>Ask them to think “team first”</a:t>
            </a:r>
            <a:endParaRPr lang="en-US" sz="1400" dirty="0"/>
          </a:p>
          <a:p>
            <a:r>
              <a:rPr lang="en-US" sz="1400" b="1" dirty="0">
                <a:solidFill>
                  <a:schemeClr val="tx2">
                    <a:lumMod val="75000"/>
                  </a:schemeClr>
                </a:solidFill>
              </a:rPr>
              <a:t>Make them partners in the process and mission of creating a great team.</a:t>
            </a:r>
            <a:endParaRPr lang="en-US" sz="1400" dirty="0">
              <a:solidFill>
                <a:schemeClr val="tx2">
                  <a:lumMod val="75000"/>
                </a:schemeClr>
              </a:solidFill>
            </a:endParaRPr>
          </a:p>
          <a:p>
            <a:r>
              <a:rPr lang="en-US" sz="800" dirty="0"/>
              <a:t> </a:t>
            </a:r>
            <a:endParaRPr lang="en-US" sz="600" dirty="0"/>
          </a:p>
          <a:p>
            <a:r>
              <a:rPr lang="en-US" sz="1600" b="1" dirty="0">
                <a:solidFill>
                  <a:srgbClr val="C00000"/>
                </a:solidFill>
              </a:rPr>
              <a:t>Strategy:</a:t>
            </a:r>
            <a:endParaRPr lang="en-US" sz="1600" dirty="0">
              <a:solidFill>
                <a:srgbClr val="C00000"/>
              </a:solidFill>
            </a:endParaRPr>
          </a:p>
          <a:p>
            <a:r>
              <a:rPr lang="en-US" sz="600" b="1" dirty="0"/>
              <a:t> </a:t>
            </a:r>
            <a:endParaRPr lang="en-US" sz="600" dirty="0"/>
          </a:p>
          <a:p>
            <a:pPr lvl="0"/>
            <a:r>
              <a:rPr lang="en-US" sz="1400" b="1" i="1" dirty="0"/>
              <a:t>Welcome them</a:t>
            </a:r>
            <a:endParaRPr lang="en-US" sz="1400" dirty="0"/>
          </a:p>
          <a:p>
            <a:pPr lvl="0"/>
            <a:r>
              <a:rPr lang="en-US" sz="1400" b="1" i="1" dirty="0"/>
              <a:t>Educate them</a:t>
            </a:r>
            <a:endParaRPr lang="en-US" sz="1400" dirty="0"/>
          </a:p>
          <a:p>
            <a:pPr lvl="0"/>
            <a:r>
              <a:rPr lang="en-US" sz="1400" b="1" i="1" dirty="0"/>
              <a:t>Ask for their support</a:t>
            </a:r>
            <a:endParaRPr lang="en-US" sz="1400" dirty="0"/>
          </a:p>
          <a:p>
            <a:pPr lvl="0"/>
            <a:r>
              <a:rPr lang="en-US" sz="1400" b="1" i="1" dirty="0"/>
              <a:t>Earn their trust and respect, don’t expect it.</a:t>
            </a:r>
            <a:endParaRPr lang="en-US" sz="1400" dirty="0"/>
          </a:p>
          <a:p>
            <a:r>
              <a:rPr lang="en-US" sz="600" dirty="0"/>
              <a:t> </a:t>
            </a:r>
          </a:p>
          <a:p>
            <a:r>
              <a:rPr lang="en-US" sz="1400" b="1" dirty="0"/>
              <a:t>Keep your relationship friendly but professional.</a:t>
            </a:r>
            <a:endParaRPr lang="en-US" sz="1400" dirty="0"/>
          </a:p>
          <a:p>
            <a:r>
              <a:rPr lang="en-US" sz="1400" b="1" dirty="0"/>
              <a:t>Define roles of swimmers, parents, and coaches.</a:t>
            </a:r>
            <a:endParaRPr lang="en-US" sz="1400" dirty="0"/>
          </a:p>
          <a:p>
            <a:r>
              <a:rPr lang="en-US" sz="1400" b="1" dirty="0"/>
              <a:t>Bring them into the process.</a:t>
            </a:r>
            <a:endParaRPr lang="en-US" sz="1400" dirty="0"/>
          </a:p>
          <a:p>
            <a:r>
              <a:rPr lang="en-US" sz="1400" b="1" dirty="0"/>
              <a:t>Know every parent on the deck, why they are there and what they think of you.</a:t>
            </a:r>
            <a:endParaRPr lang="en-US" sz="1400" dirty="0"/>
          </a:p>
          <a:p>
            <a:r>
              <a:rPr lang="en-US" sz="1400" b="1" dirty="0"/>
              <a:t>Use any opportunity to talk to parents.</a:t>
            </a:r>
            <a:endParaRPr lang="en-US" sz="1400" dirty="0"/>
          </a:p>
          <a:p>
            <a:r>
              <a:rPr lang="en-US" sz="1400" b="1" dirty="0"/>
              <a:t>Use every opportunity to thank parents.</a:t>
            </a:r>
            <a:endParaRPr lang="en-US" sz="1400" dirty="0"/>
          </a:p>
          <a:p>
            <a:r>
              <a:rPr lang="en-US" sz="1400" b="1" dirty="0"/>
              <a:t>Have a parent liaison.</a:t>
            </a:r>
            <a:endParaRPr lang="en-US" sz="1400" dirty="0"/>
          </a:p>
          <a:p>
            <a:r>
              <a:rPr lang="en-US" sz="1400" b="1" dirty="0"/>
              <a:t>Meet regularly with chairperson.</a:t>
            </a:r>
            <a:endParaRPr lang="en-US" sz="1400" dirty="0"/>
          </a:p>
          <a:p>
            <a:r>
              <a:rPr lang="en-US" sz="1400" b="1" dirty="0"/>
              <a:t>Be proactive in dealing with problems or potential problems.</a:t>
            </a:r>
          </a:p>
          <a:p>
            <a:endParaRPr lang="en-US" sz="600" dirty="0"/>
          </a:p>
          <a:p>
            <a:r>
              <a:rPr lang="en-US" sz="1400" b="1" dirty="0"/>
              <a:t>Know how you are perceived – young adult looking to make a little money or a young professional looking to m make a difference?</a:t>
            </a:r>
            <a:endParaRPr lang="en-US" sz="140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8514" y="213131"/>
            <a:ext cx="678936" cy="5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070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0537" y="228600"/>
            <a:ext cx="5224463" cy="461665"/>
          </a:xfrm>
          <a:prstGeom prst="rect">
            <a:avLst/>
          </a:prstGeom>
          <a:noFill/>
        </p:spPr>
        <p:txBody>
          <a:bodyPr wrap="square" rtlCol="0">
            <a:spAutoFit/>
          </a:bodyPr>
          <a:lstStyle/>
          <a:p>
            <a:r>
              <a:rPr lang="en-US" sz="2400" b="1" dirty="0">
                <a:solidFill>
                  <a:schemeClr val="tx2">
                    <a:lumMod val="75000"/>
                  </a:schemeClr>
                </a:solidFill>
              </a:rPr>
              <a:t>Selling the Training/Building the Team</a:t>
            </a:r>
          </a:p>
        </p:txBody>
      </p:sp>
      <p:sp>
        <p:nvSpPr>
          <p:cNvPr id="3" name="TextBox 2"/>
          <p:cNvSpPr txBox="1"/>
          <p:nvPr/>
        </p:nvSpPr>
        <p:spPr>
          <a:xfrm>
            <a:off x="490537" y="838200"/>
            <a:ext cx="5734050" cy="1600438"/>
          </a:xfrm>
          <a:prstGeom prst="rect">
            <a:avLst/>
          </a:prstGeom>
          <a:solidFill>
            <a:srgbClr val="FFFFB3"/>
          </a:solidFill>
          <a:ln w="19050">
            <a:solidFill>
              <a:schemeClr val="tx1"/>
            </a:solidFill>
          </a:ln>
        </p:spPr>
        <p:txBody>
          <a:bodyPr wrap="square" rtlCol="0">
            <a:spAutoFit/>
          </a:bodyPr>
          <a:lstStyle/>
          <a:p>
            <a:r>
              <a:rPr lang="en-US" sz="1400" b="1" dirty="0"/>
              <a:t>“He who is good at  making excuses is seldom good at anything else.”</a:t>
            </a:r>
          </a:p>
          <a:p>
            <a:r>
              <a:rPr lang="en-US" sz="1400" b="1" dirty="0"/>
              <a:t>“Don’t mistake activity for achievement.”</a:t>
            </a:r>
            <a:endParaRPr lang="en-US" sz="1400" dirty="0"/>
          </a:p>
          <a:p>
            <a:r>
              <a:rPr lang="en-US" sz="1400" b="1" dirty="0"/>
              <a:t>“Pain is temporary.  Pride lasts forever.”</a:t>
            </a:r>
            <a:endParaRPr lang="en-US" sz="1400" dirty="0"/>
          </a:p>
          <a:p>
            <a:r>
              <a:rPr lang="en-US" sz="1400" b="1" dirty="0"/>
              <a:t>“If you don’t find the time to do it right, you will find the time to do it over.”</a:t>
            </a:r>
            <a:endParaRPr lang="en-US" sz="1400" dirty="0"/>
          </a:p>
          <a:p>
            <a:r>
              <a:rPr lang="en-US" sz="1400" b="1" dirty="0"/>
              <a:t>“If your life is too hard, how easy would you like it”?</a:t>
            </a:r>
            <a:endParaRPr lang="en-US" sz="1400" dirty="0"/>
          </a:p>
          <a:p>
            <a:r>
              <a:rPr lang="en-US" sz="1400" b="1" dirty="0"/>
              <a:t>“If the going is easy, be careful, you may be headed downhill.”</a:t>
            </a:r>
          </a:p>
        </p:txBody>
      </p:sp>
      <p:sp>
        <p:nvSpPr>
          <p:cNvPr id="4" name="TextBox 3"/>
          <p:cNvSpPr txBox="1"/>
          <p:nvPr/>
        </p:nvSpPr>
        <p:spPr>
          <a:xfrm>
            <a:off x="503237" y="2590800"/>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“Training” vision?</a:t>
            </a:r>
          </a:p>
          <a:p>
            <a:r>
              <a:rPr lang="en-US" sz="1400" b="1" i="1" dirty="0"/>
              <a:t>What is your current “Training” environment?</a:t>
            </a:r>
          </a:p>
          <a:p>
            <a:endParaRPr lang="en-US" sz="800" b="1" i="1" dirty="0"/>
          </a:p>
          <a:p>
            <a:r>
              <a:rPr lang="en-US" sz="1400" b="1" i="1" dirty="0"/>
              <a:t>What would fill the gap?</a:t>
            </a:r>
            <a:endParaRPr lang="en-US" sz="1400" b="1" dirty="0"/>
          </a:p>
        </p:txBody>
      </p:sp>
      <p:sp>
        <p:nvSpPr>
          <p:cNvPr id="5" name="TextBox 4"/>
          <p:cNvSpPr txBox="1"/>
          <p:nvPr/>
        </p:nvSpPr>
        <p:spPr>
          <a:xfrm>
            <a:off x="503237" y="3502600"/>
            <a:ext cx="5746750" cy="5386090"/>
          </a:xfrm>
          <a:prstGeom prst="rect">
            <a:avLst/>
          </a:prstGeom>
          <a:noFill/>
        </p:spPr>
        <p:txBody>
          <a:bodyPr wrap="square" rtlCol="0">
            <a:spAutoFit/>
          </a:bodyPr>
          <a:lstStyle/>
          <a:p>
            <a:r>
              <a:rPr lang="en-US" b="1" i="1" dirty="0">
                <a:solidFill>
                  <a:srgbClr val="C00000"/>
                </a:solidFill>
              </a:rPr>
              <a:t>The Sale:</a:t>
            </a:r>
            <a:endParaRPr lang="en-US" dirty="0">
              <a:solidFill>
                <a:srgbClr val="C00000"/>
              </a:solidFill>
            </a:endParaRPr>
          </a:p>
          <a:p>
            <a:r>
              <a:rPr lang="en-US" sz="800" b="1" i="1" dirty="0"/>
              <a:t> </a:t>
            </a:r>
            <a:endParaRPr lang="en-US" sz="800" dirty="0"/>
          </a:p>
          <a:p>
            <a:r>
              <a:rPr lang="en-US" sz="1600" b="1" dirty="0"/>
              <a:t>One of the greatest virtues of life is hard work.  It does not guarantee success but it does guarantee character.</a:t>
            </a:r>
            <a:endParaRPr lang="en-US" sz="1600" dirty="0"/>
          </a:p>
          <a:p>
            <a:r>
              <a:rPr lang="en-US" sz="1600" b="1" dirty="0"/>
              <a:t>Without sacrifice, neither success nor failure will matter much.</a:t>
            </a:r>
            <a:endParaRPr lang="en-US" sz="1600" dirty="0"/>
          </a:p>
          <a:p>
            <a:r>
              <a:rPr lang="en-US" sz="1600" b="1" dirty="0"/>
              <a:t>Challenge creates growth and opportunity.</a:t>
            </a:r>
          </a:p>
          <a:p>
            <a:r>
              <a:rPr lang="en-US" sz="1600" b="1" dirty="0"/>
              <a:t>Discipline as an athlete carries over into the rest of your life and visa versa.</a:t>
            </a:r>
            <a:endParaRPr lang="en-US" sz="1600" dirty="0"/>
          </a:p>
          <a:p>
            <a:r>
              <a:rPr lang="en-US" sz="1600" b="1" dirty="0"/>
              <a:t>The better you train, the better the lane trains, the workout trains, and the team trains.</a:t>
            </a:r>
            <a:endParaRPr lang="en-US" sz="1600" dirty="0"/>
          </a:p>
          <a:p>
            <a:r>
              <a:rPr lang="en-US" sz="1600" b="1" dirty="0"/>
              <a:t>Why do people remember their hardest sets? Why do people avoid the hardest sets?</a:t>
            </a:r>
            <a:endParaRPr lang="en-US" sz="1600" dirty="0"/>
          </a:p>
          <a:p>
            <a:r>
              <a:rPr lang="en-US" sz="1600" b="1" dirty="0"/>
              <a:t>The movie, “The Greatest Gift”</a:t>
            </a:r>
            <a:endParaRPr lang="en-US" sz="1600" dirty="0"/>
          </a:p>
          <a:p>
            <a:r>
              <a:rPr lang="en-US" sz="800" dirty="0"/>
              <a:t> </a:t>
            </a:r>
          </a:p>
          <a:p>
            <a:r>
              <a:rPr lang="en-US" b="1" i="1" dirty="0">
                <a:solidFill>
                  <a:srgbClr val="C00000"/>
                </a:solidFill>
              </a:rPr>
              <a:t>The Strategy:</a:t>
            </a:r>
            <a:endParaRPr lang="en-US" dirty="0">
              <a:solidFill>
                <a:srgbClr val="C00000"/>
              </a:solidFill>
            </a:endParaRPr>
          </a:p>
          <a:p>
            <a:r>
              <a:rPr lang="en-US" sz="800" b="1" i="1" dirty="0"/>
              <a:t> </a:t>
            </a:r>
            <a:endParaRPr lang="en-US" sz="800" dirty="0"/>
          </a:p>
          <a:p>
            <a:r>
              <a:rPr lang="en-US" sz="1600" b="1" dirty="0"/>
              <a:t>Have kids start with “big picture” goals - not times, records, or other people, but attendance, effort, and team commitment.  This is a guaranteed way of achieving lasting success and fulfillment.</a:t>
            </a:r>
            <a:endParaRPr lang="en-US" sz="1600" b="1" i="1" dirty="0"/>
          </a:p>
          <a:p>
            <a:endParaRPr lang="en-US" sz="800" b="1" i="1" dirty="0"/>
          </a:p>
          <a:p>
            <a:r>
              <a:rPr lang="en-US" sz="1600" b="1" dirty="0"/>
              <a:t>Know your competitive objective.  What are we doing here everyday?</a:t>
            </a:r>
            <a:endParaRPr lang="en-US" sz="1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759" y="177328"/>
            <a:ext cx="702828" cy="564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19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457200"/>
            <a:ext cx="5905500" cy="7771358"/>
          </a:xfrm>
          <a:prstGeom prst="rect">
            <a:avLst/>
          </a:prstGeom>
          <a:noFill/>
        </p:spPr>
        <p:txBody>
          <a:bodyPr wrap="square" rtlCol="0">
            <a:spAutoFit/>
          </a:bodyPr>
          <a:lstStyle/>
          <a:p>
            <a:r>
              <a:rPr lang="en-US" sz="1600" b="1" dirty="0"/>
              <a:t>Manage the swimmer rather than the set or the workout.</a:t>
            </a:r>
            <a:endParaRPr lang="en-US" sz="1600" dirty="0"/>
          </a:p>
          <a:p>
            <a:r>
              <a:rPr lang="en-US" sz="900" b="1" dirty="0"/>
              <a:t> </a:t>
            </a:r>
            <a:endParaRPr lang="en-US" sz="900" dirty="0"/>
          </a:p>
          <a:p>
            <a:r>
              <a:rPr lang="en-US" sz="1600" b="1" dirty="0"/>
              <a:t>Is it a four-year or eight-year process? (high school swimmers)</a:t>
            </a:r>
            <a:endParaRPr lang="en-US" sz="1600" dirty="0"/>
          </a:p>
          <a:p>
            <a:r>
              <a:rPr lang="en-US" sz="900" b="1" dirty="0"/>
              <a:t> </a:t>
            </a:r>
            <a:endParaRPr lang="en-US" sz="900" dirty="0"/>
          </a:p>
          <a:p>
            <a:r>
              <a:rPr lang="en-US" sz="1600" b="1" dirty="0"/>
              <a:t>Create an environment where kids look forward to coming to practice and look forward to being challenged.</a:t>
            </a:r>
            <a:endParaRPr lang="en-US" sz="1600" dirty="0"/>
          </a:p>
          <a:p>
            <a:endParaRPr lang="en-US" sz="800" b="1" i="1" dirty="0">
              <a:solidFill>
                <a:schemeClr val="tx2">
                  <a:lumMod val="75000"/>
                </a:schemeClr>
              </a:solidFill>
            </a:endParaRPr>
          </a:p>
          <a:p>
            <a:r>
              <a:rPr lang="en-US" sz="1600" b="1" i="1" dirty="0">
                <a:solidFill>
                  <a:schemeClr val="tx2">
                    <a:lumMod val="75000"/>
                  </a:schemeClr>
                </a:solidFill>
              </a:rPr>
              <a:t>Training</a:t>
            </a:r>
            <a:endParaRPr lang="en-US" sz="1600" b="1" dirty="0">
              <a:solidFill>
                <a:schemeClr val="tx2">
                  <a:lumMod val="75000"/>
                </a:schemeClr>
              </a:solidFill>
            </a:endParaRPr>
          </a:p>
          <a:p>
            <a:pPr marL="742950" lvl="1" indent="-285750">
              <a:buFont typeface="Wingdings" pitchFamily="2" charset="2"/>
              <a:buChar char="Ø"/>
            </a:pPr>
            <a:r>
              <a:rPr lang="en-US" sz="1600" b="1" dirty="0"/>
              <a:t>Have main objective and secondary objective with general themes.</a:t>
            </a:r>
          </a:p>
          <a:p>
            <a:pPr marL="742950" lvl="1" indent="-285750">
              <a:buFont typeface="Wingdings" pitchFamily="2" charset="2"/>
              <a:buChar char="Ø"/>
            </a:pPr>
            <a:r>
              <a:rPr lang="en-US" sz="1600" b="1" dirty="0"/>
              <a:t>Monitor workout in every capacity.</a:t>
            </a:r>
          </a:p>
          <a:p>
            <a:pPr marL="742950" lvl="1" indent="-285750">
              <a:buFont typeface="Wingdings" pitchFamily="2" charset="2"/>
              <a:buChar char="Ø"/>
            </a:pPr>
            <a:r>
              <a:rPr lang="en-US" sz="1600" b="1" dirty="0"/>
              <a:t>Be creative and challenging every day</a:t>
            </a:r>
          </a:p>
          <a:p>
            <a:pPr marL="742950" lvl="1" indent="-285750">
              <a:buFont typeface="Wingdings" pitchFamily="2" charset="2"/>
              <a:buChar char="Ø"/>
            </a:pPr>
            <a:r>
              <a:rPr lang="en-US" sz="1600" b="1" dirty="0"/>
              <a:t>Is this the best workout for today, this week, this cycle, this season, this year, and this career?</a:t>
            </a:r>
          </a:p>
          <a:p>
            <a:pPr marL="742950" lvl="1" indent="-285750">
              <a:buFont typeface="Wingdings" pitchFamily="2" charset="2"/>
              <a:buChar char="Ø"/>
            </a:pPr>
            <a:r>
              <a:rPr lang="en-US" sz="1600" b="1" dirty="0"/>
              <a:t>Will this workout make him/her a better swimmer, athlete, teammate?</a:t>
            </a:r>
          </a:p>
          <a:p>
            <a:pPr marL="742950" lvl="1" indent="-285750">
              <a:buFont typeface="Wingdings" pitchFamily="2" charset="2"/>
              <a:buChar char="Ø"/>
            </a:pPr>
            <a:r>
              <a:rPr lang="en-US" sz="1600" b="1" dirty="0"/>
              <a:t>Always make them think.</a:t>
            </a:r>
          </a:p>
          <a:p>
            <a:pPr marL="742950" lvl="1" indent="-285750">
              <a:buFont typeface="Wingdings" pitchFamily="2" charset="2"/>
              <a:buChar char="Ø"/>
            </a:pPr>
            <a:r>
              <a:rPr lang="en-US" sz="1600" b="1" dirty="0"/>
              <a:t>Will it make their stroke better?</a:t>
            </a:r>
          </a:p>
          <a:p>
            <a:pPr marL="742950" lvl="1" indent="-285750">
              <a:buFont typeface="Wingdings" pitchFamily="2" charset="2"/>
              <a:buChar char="Ø"/>
            </a:pPr>
            <a:r>
              <a:rPr lang="en-US" sz="1600" b="1" dirty="0"/>
              <a:t>Create an environment where discipline is inevitable.</a:t>
            </a:r>
          </a:p>
          <a:p>
            <a:pPr marL="742950" lvl="1" indent="-285750">
              <a:buFont typeface="Wingdings" pitchFamily="2" charset="2"/>
              <a:buChar char="Ø"/>
            </a:pPr>
            <a:r>
              <a:rPr lang="en-US" sz="1600" b="1" dirty="0"/>
              <a:t>Everything in workout should be controlled, challenging, and somewhat creative. </a:t>
            </a:r>
          </a:p>
          <a:p>
            <a:pPr marL="742950" lvl="1" indent="-285750">
              <a:buFont typeface="Wingdings" pitchFamily="2" charset="2"/>
              <a:buChar char="Ø"/>
            </a:pPr>
            <a:r>
              <a:rPr lang="en-US" sz="1600" b="1" dirty="0"/>
              <a:t>Get kids out of the pool to talk about sets, the workout, etc.</a:t>
            </a:r>
          </a:p>
          <a:p>
            <a:pPr marL="742950" lvl="1" indent="-285750">
              <a:buFont typeface="Wingdings" pitchFamily="2" charset="2"/>
              <a:buChar char="Ø"/>
            </a:pPr>
            <a:r>
              <a:rPr lang="en-US" sz="1600" b="1" dirty="0"/>
              <a:t>Get kids out of the pool if you sense their focus is diminishing.</a:t>
            </a:r>
          </a:p>
          <a:p>
            <a:pPr marL="742950" lvl="1" indent="-285750">
              <a:buFont typeface="Wingdings" pitchFamily="2" charset="2"/>
              <a:buChar char="Ø"/>
            </a:pPr>
            <a:r>
              <a:rPr lang="en-US" sz="1600" b="1" dirty="0"/>
              <a:t>Explain everything.  “This is why we are doing this. These are the expectations/benefits.”</a:t>
            </a:r>
          </a:p>
          <a:p>
            <a:pPr marL="742950" lvl="1" indent="-285750">
              <a:buFont typeface="Wingdings" pitchFamily="2" charset="2"/>
              <a:buChar char="Ø"/>
            </a:pPr>
            <a:r>
              <a:rPr lang="en-US" sz="1600" b="1" dirty="0"/>
              <a:t>Sets and workouts should be designed to reflect a race.</a:t>
            </a:r>
          </a:p>
          <a:p>
            <a:pPr marL="742950" lvl="1" indent="-285750">
              <a:buFont typeface="Wingdings" pitchFamily="2" charset="2"/>
              <a:buChar char="Ø"/>
            </a:pPr>
            <a:r>
              <a:rPr lang="en-US" sz="1600" b="1" dirty="0"/>
              <a:t>If it is not working, be flexible, make a change.</a:t>
            </a:r>
          </a:p>
          <a:p>
            <a:pPr marL="742950" lvl="1" indent="-285750">
              <a:buFont typeface="Wingdings" pitchFamily="2" charset="2"/>
              <a:buChar char="Ø"/>
            </a:pPr>
            <a:r>
              <a:rPr lang="en-US" sz="1600" b="1" dirty="0"/>
              <a:t>Plan the season, the cycle, the week, the day, the set.</a:t>
            </a:r>
          </a:p>
          <a:p>
            <a:pPr marL="742950" lvl="1" indent="-285750">
              <a:buFont typeface="Wingdings" pitchFamily="2" charset="2"/>
              <a:buChar char="Ø"/>
            </a:pPr>
            <a:r>
              <a:rPr lang="en-US" sz="1600" b="1" dirty="0"/>
              <a:t>Working smart is as important as working hard.</a:t>
            </a:r>
          </a:p>
          <a:p>
            <a:pPr marL="742950" lvl="1" indent="-285750">
              <a:buFont typeface="Wingdings" pitchFamily="2" charset="2"/>
              <a:buChar char="Ø"/>
            </a:pPr>
            <a:r>
              <a:rPr lang="en-US" sz="1600" b="1" dirty="0"/>
              <a:t>So is working positive.</a:t>
            </a:r>
            <a:endParaRPr lang="en-US" sz="800" b="1" dirty="0"/>
          </a:p>
        </p:txBody>
      </p:sp>
    </p:spTree>
    <p:extLst>
      <p:ext uri="{BB962C8B-B14F-4D97-AF65-F5344CB8AC3E}">
        <p14:creationId xmlns:p14="http://schemas.microsoft.com/office/powerpoint/2010/main" val="1135026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5486400" cy="6740307"/>
          </a:xfrm>
          <a:prstGeom prst="rect">
            <a:avLst/>
          </a:prstGeom>
          <a:noFill/>
        </p:spPr>
        <p:txBody>
          <a:bodyPr wrap="square" rtlCol="0">
            <a:spAutoFit/>
          </a:bodyPr>
          <a:lstStyle/>
          <a:p>
            <a:r>
              <a:rPr lang="en-US" sz="1600" b="1" dirty="0">
                <a:solidFill>
                  <a:schemeClr val="tx2">
                    <a:lumMod val="75000"/>
                  </a:schemeClr>
                </a:solidFill>
              </a:rPr>
              <a:t>Controlled Technique; 20x25 Catch-up Freestyle</a:t>
            </a:r>
          </a:p>
          <a:p>
            <a:pPr marL="742950" lvl="1" indent="-285750">
              <a:buFont typeface="Wingdings" pitchFamily="2" charset="2"/>
              <a:buChar char="Ø"/>
            </a:pPr>
            <a:r>
              <a:rPr lang="en-US" sz="1600" b="1" dirty="0"/>
              <a:t>6 SPL</a:t>
            </a:r>
          </a:p>
          <a:p>
            <a:pPr marL="742950" lvl="1" indent="-285750">
              <a:buFont typeface="Wingdings" pitchFamily="2" charset="2"/>
              <a:buChar char="Ø"/>
            </a:pPr>
            <a:r>
              <a:rPr lang="en-US" sz="1600" b="1" dirty="0"/>
              <a:t>Odd – breathe all, even - no breath</a:t>
            </a:r>
          </a:p>
          <a:p>
            <a:pPr marL="742950" lvl="1" indent="-285750">
              <a:buFont typeface="Wingdings" pitchFamily="2" charset="2"/>
              <a:buChar char="Ø"/>
            </a:pPr>
            <a:r>
              <a:rPr lang="en-US" sz="1600" b="1" dirty="0"/>
              <a:t>SL through flags-5 dolphin kicks</a:t>
            </a:r>
          </a:p>
          <a:p>
            <a:pPr marL="742950" lvl="1" indent="-285750">
              <a:buFont typeface="Wingdings" pitchFamily="2" charset="2"/>
              <a:buChar char="Ø"/>
            </a:pPr>
            <a:r>
              <a:rPr lang="en-US" sz="1600" b="1" dirty="0"/>
              <a:t>All-out leg drive through the set</a:t>
            </a:r>
          </a:p>
          <a:p>
            <a:pPr marL="742950" lvl="1" indent="-285750">
              <a:buFont typeface="Wingdings" pitchFamily="2" charset="2"/>
              <a:buChar char="Ø"/>
            </a:pPr>
            <a:r>
              <a:rPr lang="en-US" sz="1600" b="1" dirty="0"/>
              <a:t>Any time the white water drops, the group goes 25 fly swim no breath</a:t>
            </a:r>
          </a:p>
          <a:p>
            <a:pPr marL="742950" lvl="1" indent="-285750">
              <a:buFont typeface="Wingdings" pitchFamily="2" charset="2"/>
              <a:buChar char="Ø"/>
            </a:pPr>
            <a:r>
              <a:rPr lang="en-US" sz="1600" b="1" dirty="0"/>
              <a:t>Interval = 25 </a:t>
            </a:r>
          </a:p>
          <a:p>
            <a:pPr lvl="1"/>
            <a:r>
              <a:rPr lang="en-US" sz="1600" b="1" dirty="0"/>
              <a:t>       Variables include SPL, BP, interval, SD, legs, pads, fins</a:t>
            </a:r>
          </a:p>
          <a:p>
            <a:endParaRPr lang="en-US" sz="800" b="1" dirty="0">
              <a:solidFill>
                <a:schemeClr val="tx2">
                  <a:lumMod val="75000"/>
                </a:schemeClr>
              </a:solidFill>
            </a:endParaRPr>
          </a:p>
          <a:p>
            <a:r>
              <a:rPr lang="en-US" sz="1600" b="1" dirty="0">
                <a:solidFill>
                  <a:schemeClr val="tx2">
                    <a:lumMod val="75000"/>
                  </a:schemeClr>
                </a:solidFill>
              </a:rPr>
              <a:t>Controlled Endurance: 12 x100 Free:</a:t>
            </a:r>
          </a:p>
          <a:p>
            <a:pPr marL="742950" lvl="1" indent="-285750">
              <a:buFont typeface="Wingdings" pitchFamily="2" charset="2"/>
              <a:buChar char="Ø"/>
            </a:pPr>
            <a:r>
              <a:rPr lang="en-US" sz="1600" b="1" dirty="0"/>
              <a:t>3x4x100 @ 1:20, 1:15, 1:10 (by round)</a:t>
            </a:r>
          </a:p>
          <a:p>
            <a:pPr marL="742950" lvl="1" indent="-285750">
              <a:buFont typeface="Wingdings" pitchFamily="2" charset="2"/>
              <a:buChar char="Ø"/>
            </a:pPr>
            <a:r>
              <a:rPr lang="en-US" sz="1600" b="1" dirty="0"/>
              <a:t>Half catch-up/DPS</a:t>
            </a:r>
          </a:p>
          <a:p>
            <a:pPr marL="742950" lvl="1" indent="-285750">
              <a:buFont typeface="Wingdings" pitchFamily="2" charset="2"/>
              <a:buChar char="Ø"/>
            </a:pPr>
            <a:r>
              <a:rPr lang="en-US" sz="1600" b="1" dirty="0"/>
              <a:t>Roll a blast off UW to the half way point</a:t>
            </a:r>
          </a:p>
          <a:p>
            <a:pPr marL="742950" lvl="1" indent="-285750">
              <a:buFont typeface="Wingdings" pitchFamily="2" charset="2"/>
              <a:buChar char="Ø"/>
            </a:pPr>
            <a:r>
              <a:rPr lang="en-US" sz="1600" b="1" dirty="0"/>
              <a:t>Build each round (desc./desc.)</a:t>
            </a:r>
          </a:p>
          <a:p>
            <a:pPr marL="742950" lvl="1" indent="-285750">
              <a:buFont typeface="Wingdings" pitchFamily="2" charset="2"/>
              <a:buChar char="Ø"/>
            </a:pPr>
            <a:r>
              <a:rPr lang="en-US" sz="1600" b="1" dirty="0"/>
              <a:t>Give a SC</a:t>
            </a:r>
          </a:p>
          <a:p>
            <a:pPr marL="742950" lvl="1" indent="-285750">
              <a:buFont typeface="Wingdings" pitchFamily="2" charset="2"/>
              <a:buChar char="Ø"/>
            </a:pPr>
            <a:r>
              <a:rPr lang="en-US" sz="1600" b="1" dirty="0"/>
              <a:t>Breathe on “off” side one lap per 100</a:t>
            </a:r>
          </a:p>
          <a:p>
            <a:pPr marL="742950" lvl="1" indent="-285750">
              <a:buFont typeface="Wingdings" pitchFamily="2" charset="2"/>
              <a:buChar char="Ø"/>
            </a:pPr>
            <a:r>
              <a:rPr lang="en-US" sz="1600" b="1" dirty="0"/>
              <a:t>Do 1x25 vertical SL for every swimmer who does not hit the half way point (after set).  </a:t>
            </a:r>
          </a:p>
          <a:p>
            <a:r>
              <a:rPr lang="en-US" sz="1600" b="1" dirty="0"/>
              <a:t>They will work endurance, DPS (SC), Hypoxic (1/2 UW), SL, UW speed, and ABS!</a:t>
            </a:r>
          </a:p>
          <a:p>
            <a:r>
              <a:rPr lang="en-US" sz="1600" b="1" dirty="0"/>
              <a:t>Variables include interval, SC, BP, equipment (pads, anti-pads, parachute, fins).</a:t>
            </a:r>
          </a:p>
          <a:p>
            <a:r>
              <a:rPr lang="en-US" sz="1600" b="1" dirty="0"/>
              <a:t>Can add a 100 with fins fast, last lap UW.</a:t>
            </a:r>
          </a:p>
          <a:p>
            <a:r>
              <a:rPr lang="en-US" sz="1600" b="1" dirty="0"/>
              <a:t>You can make the last lap fly.</a:t>
            </a:r>
          </a:p>
          <a:p>
            <a:r>
              <a:rPr lang="en-US" sz="1600" b="1" dirty="0"/>
              <a:t>Set becomes 2,000 yards with multiple benefits (endurance, DPS, SL, Hypoxic, abs).</a:t>
            </a:r>
            <a:endParaRPr lang="en-US" sz="1400" b="1" dirty="0"/>
          </a:p>
        </p:txBody>
      </p:sp>
    </p:spTree>
    <p:extLst>
      <p:ext uri="{BB962C8B-B14F-4D97-AF65-F5344CB8AC3E}">
        <p14:creationId xmlns:p14="http://schemas.microsoft.com/office/powerpoint/2010/main" val="1799742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28600"/>
            <a:ext cx="5486400" cy="8710077"/>
          </a:xfrm>
          <a:prstGeom prst="rect">
            <a:avLst/>
          </a:prstGeom>
          <a:noFill/>
        </p:spPr>
        <p:txBody>
          <a:bodyPr wrap="square" rtlCol="0">
            <a:spAutoFit/>
          </a:bodyPr>
          <a:lstStyle/>
          <a:p>
            <a:r>
              <a:rPr lang="en-US" sz="1600" b="1" dirty="0">
                <a:solidFill>
                  <a:schemeClr val="tx2">
                    <a:lumMod val="75000"/>
                  </a:schemeClr>
                </a:solidFill>
              </a:rPr>
              <a:t>Some things we emphasize:</a:t>
            </a:r>
          </a:p>
          <a:p>
            <a:pPr marL="742950" lvl="1" indent="-285750">
              <a:buFont typeface="Wingdings" pitchFamily="2" charset="2"/>
              <a:buChar char="Ø"/>
            </a:pPr>
            <a:r>
              <a:rPr lang="en-US" sz="1600" b="1" dirty="0"/>
              <a:t>5 fly kicks off wall (free, fly, and back) 2 line SL</a:t>
            </a:r>
          </a:p>
          <a:p>
            <a:pPr marL="742950" lvl="1" indent="-285750">
              <a:buFont typeface="Wingdings" pitchFamily="2" charset="2"/>
              <a:buChar char="Ø"/>
            </a:pPr>
            <a:r>
              <a:rPr lang="en-US" sz="1600" b="1" dirty="0"/>
              <a:t>½ way for advanced </a:t>
            </a:r>
          </a:p>
          <a:p>
            <a:pPr marL="742950" lvl="1" indent="-285750">
              <a:buFont typeface="Wingdings" pitchFamily="2" charset="2"/>
              <a:buChar char="Ø"/>
            </a:pPr>
            <a:r>
              <a:rPr lang="en-US" sz="1600" b="1" dirty="0"/>
              <a:t>Pull down to half way point</a:t>
            </a:r>
          </a:p>
          <a:p>
            <a:pPr marL="742950" lvl="1" indent="-285750">
              <a:buFont typeface="Wingdings" pitchFamily="2" charset="2"/>
              <a:buChar char="Ø"/>
            </a:pPr>
            <a:r>
              <a:rPr lang="en-US" sz="1600" b="1" dirty="0"/>
              <a:t>Legality (all legal back and two-hand turns).  Train “AS IF”</a:t>
            </a:r>
          </a:p>
          <a:p>
            <a:pPr marL="742950" lvl="1" indent="-285750">
              <a:buFont typeface="Wingdings" pitchFamily="2" charset="2"/>
              <a:buChar char="Ø"/>
            </a:pPr>
            <a:r>
              <a:rPr lang="en-US" sz="1600" b="1" dirty="0"/>
              <a:t>Hypoxic </a:t>
            </a:r>
          </a:p>
          <a:p>
            <a:pPr marL="742950" lvl="1" indent="-285750">
              <a:buFont typeface="Wingdings" pitchFamily="2" charset="2"/>
              <a:buChar char="Ø"/>
            </a:pPr>
            <a:r>
              <a:rPr lang="en-US" sz="1600" b="1" dirty="0"/>
              <a:t>Kicking </a:t>
            </a:r>
          </a:p>
          <a:p>
            <a:pPr marL="742950" lvl="1" indent="-285750">
              <a:buFont typeface="Wingdings" pitchFamily="2" charset="2"/>
              <a:buChar char="Ø"/>
            </a:pPr>
            <a:r>
              <a:rPr lang="en-US" sz="1600" b="1" dirty="0"/>
              <a:t>UW speed </a:t>
            </a:r>
          </a:p>
          <a:p>
            <a:pPr marL="742950" lvl="1" indent="-285750">
              <a:buFont typeface="Wingdings" pitchFamily="2" charset="2"/>
              <a:buChar char="Ø"/>
            </a:pPr>
            <a:r>
              <a:rPr lang="en-US" sz="1600" b="1" dirty="0"/>
              <a:t>On time (if one minute is OK…)</a:t>
            </a:r>
          </a:p>
          <a:p>
            <a:pPr marL="742950" lvl="1" indent="-285750">
              <a:buFont typeface="Wingdings" pitchFamily="2" charset="2"/>
              <a:buChar char="Ø"/>
            </a:pPr>
            <a:r>
              <a:rPr lang="en-US" sz="1600" b="1" dirty="0"/>
              <a:t>If you don’t count, you don’t care</a:t>
            </a:r>
          </a:p>
          <a:p>
            <a:pPr marL="742950" lvl="1" indent="-285750">
              <a:buFont typeface="Wingdings" pitchFamily="2" charset="2"/>
              <a:buChar char="Ø"/>
            </a:pPr>
            <a:r>
              <a:rPr lang="en-US" sz="1600" b="1" dirty="0"/>
              <a:t>Every lap/stroke matters</a:t>
            </a:r>
          </a:p>
          <a:p>
            <a:pPr marL="742950" lvl="1" indent="-285750">
              <a:buFont typeface="Wingdings" pitchFamily="2" charset="2"/>
              <a:buChar char="Ø"/>
            </a:pPr>
            <a:r>
              <a:rPr lang="en-US" sz="1600" b="1" dirty="0"/>
              <a:t>A positive and supportive attitude</a:t>
            </a:r>
          </a:p>
          <a:p>
            <a:endParaRPr lang="en-US" sz="800" b="1" dirty="0">
              <a:solidFill>
                <a:schemeClr val="tx2">
                  <a:lumMod val="75000"/>
                </a:schemeClr>
              </a:solidFill>
            </a:endParaRPr>
          </a:p>
          <a:p>
            <a:r>
              <a:rPr lang="en-US" sz="1600" b="1" dirty="0">
                <a:solidFill>
                  <a:schemeClr val="tx2">
                    <a:lumMod val="75000"/>
                  </a:schemeClr>
                </a:solidFill>
              </a:rPr>
              <a:t>Organize group to maximize workout objective:</a:t>
            </a:r>
          </a:p>
          <a:p>
            <a:pPr marL="742950" lvl="1" indent="-285750">
              <a:buFont typeface="Wingdings" pitchFamily="2" charset="2"/>
              <a:buChar char="Ø"/>
            </a:pPr>
            <a:r>
              <a:rPr lang="en-US" sz="1600" b="1" dirty="0"/>
              <a:t>Interval (training/ability)</a:t>
            </a:r>
          </a:p>
          <a:p>
            <a:pPr marL="742950" lvl="1" indent="-285750">
              <a:buFont typeface="Wingdings" pitchFamily="2" charset="2"/>
              <a:buChar char="Ø"/>
            </a:pPr>
            <a:r>
              <a:rPr lang="en-US" sz="1600" b="1" dirty="0"/>
              <a:t>Stroke (Stroke)</a:t>
            </a:r>
          </a:p>
          <a:p>
            <a:pPr marL="742950" lvl="1" indent="-285750">
              <a:buFont typeface="Wingdings" pitchFamily="2" charset="2"/>
              <a:buChar char="Ø"/>
            </a:pPr>
            <a:r>
              <a:rPr lang="en-US" sz="1600" b="1" dirty="0"/>
              <a:t>Partner/match-up (racing/UW)</a:t>
            </a:r>
          </a:p>
          <a:p>
            <a:pPr marL="742950" lvl="1" indent="-285750">
              <a:buFont typeface="Wingdings" pitchFamily="2" charset="2"/>
              <a:buChar char="Ø"/>
            </a:pPr>
            <a:r>
              <a:rPr lang="en-US" sz="1600" b="1" dirty="0"/>
              <a:t>Heats (drills or uniform set)</a:t>
            </a:r>
          </a:p>
          <a:p>
            <a:pPr marL="742950" lvl="1" indent="-285750">
              <a:buFont typeface="Wingdings" pitchFamily="2" charset="2"/>
              <a:buChar char="Ø"/>
            </a:pPr>
            <a:r>
              <a:rPr lang="en-US" sz="1600" b="1" dirty="0"/>
              <a:t>Random (team integration)</a:t>
            </a:r>
          </a:p>
          <a:p>
            <a:r>
              <a:rPr lang="en-US" sz="800" b="1" dirty="0"/>
              <a:t> </a:t>
            </a:r>
          </a:p>
          <a:p>
            <a:r>
              <a:rPr lang="en-US" sz="1600" b="1" dirty="0">
                <a:solidFill>
                  <a:schemeClr val="tx2">
                    <a:lumMod val="75000"/>
                  </a:schemeClr>
                </a:solidFill>
              </a:rPr>
              <a:t>A 500 Free or a better stroke?</a:t>
            </a:r>
          </a:p>
          <a:p>
            <a:pPr marL="742950" lvl="1" indent="-285750">
              <a:buFont typeface="Wingdings" pitchFamily="2" charset="2"/>
              <a:buChar char="Ø"/>
            </a:pPr>
            <a:r>
              <a:rPr lang="en-US" sz="1600" b="1" dirty="0"/>
              <a:t>SL 2 lines</a:t>
            </a:r>
          </a:p>
          <a:p>
            <a:pPr marL="742950" lvl="1" indent="-285750">
              <a:buFont typeface="Wingdings" pitchFamily="2" charset="2"/>
              <a:buChar char="Ø"/>
            </a:pPr>
            <a:r>
              <a:rPr lang="en-US" sz="1600" b="1" dirty="0"/>
              <a:t>½ CU</a:t>
            </a:r>
          </a:p>
          <a:p>
            <a:pPr marL="742950" lvl="1" indent="-285750">
              <a:buFont typeface="Wingdings" pitchFamily="2" charset="2"/>
              <a:buChar char="Ø"/>
            </a:pPr>
            <a:r>
              <a:rPr lang="en-US" sz="1600" b="1" dirty="0"/>
              <a:t>BP = Rt/alt/Lt/1 breath</a:t>
            </a:r>
          </a:p>
          <a:p>
            <a:pPr marL="742950" lvl="1" indent="-285750">
              <a:buFont typeface="Wingdings" pitchFamily="2" charset="2"/>
              <a:buChar char="Ø"/>
            </a:pPr>
            <a:r>
              <a:rPr lang="en-US" sz="1600" b="1" dirty="0"/>
              <a:t>Monitor stroke count</a:t>
            </a:r>
          </a:p>
          <a:p>
            <a:pPr marL="742950" lvl="1" indent="-285750">
              <a:buFont typeface="Wingdings" pitchFamily="2" charset="2"/>
              <a:buChar char="Ø"/>
            </a:pPr>
            <a:r>
              <a:rPr lang="en-US" sz="1600" b="1" dirty="0"/>
              <a:t>Kick – two beat odd, strong legs even</a:t>
            </a:r>
          </a:p>
          <a:p>
            <a:pPr marL="742950" lvl="1" indent="-285750">
              <a:buFont typeface="Wingdings" pitchFamily="2" charset="2"/>
              <a:buChar char="Ø"/>
            </a:pPr>
            <a:r>
              <a:rPr lang="en-US" sz="1600" b="1" dirty="0"/>
              <a:t>Elbow high and to the sky on the recovery on odd laps</a:t>
            </a:r>
          </a:p>
          <a:p>
            <a:pPr marL="742950" lvl="1" indent="-285750">
              <a:buFont typeface="Wingdings" pitchFamily="2" charset="2"/>
              <a:buChar char="Ø"/>
            </a:pPr>
            <a:r>
              <a:rPr lang="en-US" sz="1600" b="1" dirty="0"/>
              <a:t>Elbow high and to the side on the catch on the even laps</a:t>
            </a:r>
          </a:p>
          <a:p>
            <a:pPr marL="742950" lvl="1" indent="-285750">
              <a:buFont typeface="Wingdings" pitchFamily="2" charset="2"/>
              <a:buChar char="Ø"/>
            </a:pPr>
            <a:r>
              <a:rPr lang="en-US" sz="1600" b="1" dirty="0"/>
              <a:t>Slide to side</a:t>
            </a:r>
          </a:p>
          <a:p>
            <a:pPr marL="742950" lvl="1" indent="-285750">
              <a:buFont typeface="Wingdings" pitchFamily="2" charset="2"/>
              <a:buChar char="Ø"/>
            </a:pPr>
            <a:r>
              <a:rPr lang="en-US" sz="1600" b="1" dirty="0"/>
              <a:t>All turns tight and fast</a:t>
            </a:r>
          </a:p>
          <a:p>
            <a:pPr marL="742950" lvl="1" indent="-285750">
              <a:buFont typeface="Wingdings" pitchFamily="2" charset="2"/>
              <a:buChar char="Ø"/>
            </a:pPr>
            <a:r>
              <a:rPr lang="en-US" sz="1600" b="1" dirty="0"/>
              <a:t>Equipment options-pads, anti-pads, snorkel, parachute, fins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8726" y="4724400"/>
            <a:ext cx="2011874" cy="127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674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5137" y="233065"/>
            <a:ext cx="5715000" cy="461665"/>
          </a:xfrm>
          <a:prstGeom prst="rect">
            <a:avLst/>
          </a:prstGeom>
          <a:noFill/>
        </p:spPr>
        <p:txBody>
          <a:bodyPr wrap="square" rtlCol="0">
            <a:spAutoFit/>
          </a:bodyPr>
          <a:lstStyle/>
          <a:p>
            <a:r>
              <a:rPr lang="en-US" sz="2400" b="1" dirty="0">
                <a:solidFill>
                  <a:schemeClr val="tx2">
                    <a:lumMod val="75000"/>
                  </a:schemeClr>
                </a:solidFill>
              </a:rPr>
              <a:t>Selling Technique/Building the Team</a:t>
            </a:r>
          </a:p>
        </p:txBody>
      </p:sp>
      <p:sp>
        <p:nvSpPr>
          <p:cNvPr id="3" name="TextBox 2"/>
          <p:cNvSpPr txBox="1"/>
          <p:nvPr/>
        </p:nvSpPr>
        <p:spPr>
          <a:xfrm>
            <a:off x="490537" y="838200"/>
            <a:ext cx="5734050" cy="954107"/>
          </a:xfrm>
          <a:prstGeom prst="rect">
            <a:avLst/>
          </a:prstGeom>
          <a:solidFill>
            <a:srgbClr val="FFFFB3"/>
          </a:solidFill>
          <a:ln w="19050">
            <a:solidFill>
              <a:schemeClr val="tx1"/>
            </a:solidFill>
          </a:ln>
        </p:spPr>
        <p:txBody>
          <a:bodyPr wrap="square" rtlCol="0">
            <a:spAutoFit/>
          </a:bodyPr>
          <a:lstStyle/>
          <a:p>
            <a:r>
              <a:rPr lang="en-US" sz="1400" b="1" i="1" dirty="0"/>
              <a:t>“The secret to becoming confident is </a:t>
            </a:r>
            <a:r>
              <a:rPr lang="en-US" sz="1400" b="1" i="1" u="sng" dirty="0"/>
              <a:t>preparation</a:t>
            </a:r>
            <a:r>
              <a:rPr lang="en-US" sz="1400" b="1" i="1" dirty="0"/>
              <a:t>.  By practicing we come to a point of competence.  We find ourselves accomplishing our goals gracefully and confidently.  It is then that we do things that we never dreamed we could do.  We discover powers we never knew existed.”</a:t>
            </a:r>
            <a:r>
              <a:rPr lang="en-US" sz="1400" b="1" dirty="0"/>
              <a:t> </a:t>
            </a:r>
          </a:p>
        </p:txBody>
      </p:sp>
      <p:sp>
        <p:nvSpPr>
          <p:cNvPr id="4" name="TextBox 3"/>
          <p:cNvSpPr txBox="1"/>
          <p:nvPr/>
        </p:nvSpPr>
        <p:spPr>
          <a:xfrm>
            <a:off x="490537" y="1905000"/>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“Technical” vision?</a:t>
            </a:r>
          </a:p>
          <a:p>
            <a:r>
              <a:rPr lang="en-US" sz="1400" b="1" i="1" dirty="0"/>
              <a:t>What is your current “Technical” environment?</a:t>
            </a:r>
          </a:p>
          <a:p>
            <a:endParaRPr lang="en-US" sz="800" b="1" i="1" dirty="0"/>
          </a:p>
          <a:p>
            <a:r>
              <a:rPr lang="en-US" sz="1400" b="1" i="1" dirty="0"/>
              <a:t>What would fill the gap?</a:t>
            </a:r>
            <a:endParaRPr lang="en-US" sz="1400" b="1" dirty="0"/>
          </a:p>
        </p:txBody>
      </p:sp>
      <p:sp>
        <p:nvSpPr>
          <p:cNvPr id="7" name="TextBox 6"/>
          <p:cNvSpPr txBox="1"/>
          <p:nvPr/>
        </p:nvSpPr>
        <p:spPr>
          <a:xfrm>
            <a:off x="465137" y="2766774"/>
            <a:ext cx="5791200" cy="6340197"/>
          </a:xfrm>
          <a:prstGeom prst="rect">
            <a:avLst/>
          </a:prstGeom>
          <a:noFill/>
        </p:spPr>
        <p:txBody>
          <a:bodyPr wrap="square" rtlCol="0">
            <a:spAutoFit/>
          </a:bodyPr>
          <a:lstStyle/>
          <a:p>
            <a:r>
              <a:rPr lang="en-US" b="1" i="1" dirty="0">
                <a:solidFill>
                  <a:srgbClr val="C00000"/>
                </a:solidFill>
              </a:rPr>
              <a:t>The Sale:</a:t>
            </a:r>
            <a:endParaRPr lang="en-US" dirty="0">
              <a:solidFill>
                <a:srgbClr val="C00000"/>
              </a:solidFill>
            </a:endParaRPr>
          </a:p>
          <a:p>
            <a:r>
              <a:rPr lang="en-US" sz="800" b="1" i="1" dirty="0"/>
              <a:t> </a:t>
            </a:r>
            <a:endParaRPr lang="en-US" sz="800" dirty="0"/>
          </a:p>
          <a:p>
            <a:r>
              <a:rPr lang="en-US" sz="1600" b="1" dirty="0"/>
              <a:t>“Perfect practice makes perfect.”  “Practice makes permanent.”</a:t>
            </a:r>
            <a:endParaRPr lang="en-US" sz="1600" dirty="0"/>
          </a:p>
          <a:p>
            <a:r>
              <a:rPr lang="en-US" sz="1600" b="1" dirty="0"/>
              <a:t>Technique is like ironing the wrinkles out of a beautiful shirt.</a:t>
            </a:r>
            <a:endParaRPr lang="en-US" sz="1600" dirty="0"/>
          </a:p>
          <a:p>
            <a:r>
              <a:rPr lang="en-US" sz="1600" b="1" dirty="0"/>
              <a:t>Take pride in technique as an individual and as a team.</a:t>
            </a:r>
            <a:endParaRPr lang="en-US" sz="1600" dirty="0"/>
          </a:p>
          <a:p>
            <a:r>
              <a:rPr lang="en-US" sz="1600" b="1" dirty="0"/>
              <a:t>Have it become the foundation of your team’s development.</a:t>
            </a:r>
            <a:endParaRPr lang="en-US" sz="1600" dirty="0"/>
          </a:p>
          <a:p>
            <a:r>
              <a:rPr lang="en-US" sz="1600" b="1" dirty="0"/>
              <a:t>Make it an every day, every WO, every set, every lap, every stroke commitment.</a:t>
            </a:r>
            <a:endParaRPr lang="en-US" sz="1600" dirty="0"/>
          </a:p>
          <a:p>
            <a:r>
              <a:rPr lang="en-US" sz="1600" b="1" dirty="0"/>
              <a:t>Sell kids on the personal responsibility of their own technical development.</a:t>
            </a:r>
            <a:endParaRPr lang="en-US" sz="1600" dirty="0"/>
          </a:p>
          <a:p>
            <a:r>
              <a:rPr lang="en-US" sz="1600" b="1" dirty="0"/>
              <a:t>A penny in the piggy bank.</a:t>
            </a:r>
            <a:endParaRPr lang="en-US" sz="1600" dirty="0"/>
          </a:p>
          <a:p>
            <a:r>
              <a:rPr lang="en-US" sz="800" dirty="0"/>
              <a:t> </a:t>
            </a:r>
          </a:p>
          <a:p>
            <a:r>
              <a:rPr lang="en-US" b="1" i="1" dirty="0">
                <a:solidFill>
                  <a:srgbClr val="C00000"/>
                </a:solidFill>
              </a:rPr>
              <a:t>The Strategy:</a:t>
            </a:r>
            <a:endParaRPr lang="en-US" dirty="0">
              <a:solidFill>
                <a:srgbClr val="C00000"/>
              </a:solidFill>
            </a:endParaRPr>
          </a:p>
          <a:p>
            <a:r>
              <a:rPr lang="en-US" sz="800" dirty="0"/>
              <a:t> </a:t>
            </a:r>
          </a:p>
          <a:p>
            <a:r>
              <a:rPr lang="en-US" sz="1600" b="1" dirty="0"/>
              <a:t>Stroke keys (personal and general).</a:t>
            </a:r>
            <a:endParaRPr lang="en-US" sz="1600" dirty="0"/>
          </a:p>
          <a:p>
            <a:r>
              <a:rPr lang="en-US" sz="800" b="1" dirty="0"/>
              <a:t> </a:t>
            </a:r>
            <a:endParaRPr lang="en-US" sz="800" dirty="0"/>
          </a:p>
          <a:p>
            <a:r>
              <a:rPr lang="en-US" sz="1600" b="1" dirty="0"/>
              <a:t>Drill progressions.</a:t>
            </a:r>
            <a:endParaRPr lang="en-US" sz="1600" dirty="0"/>
          </a:p>
          <a:p>
            <a:r>
              <a:rPr lang="en-US" sz="800" b="1" dirty="0"/>
              <a:t> </a:t>
            </a:r>
            <a:endParaRPr lang="en-US" sz="800" dirty="0"/>
          </a:p>
          <a:p>
            <a:r>
              <a:rPr lang="en-US" sz="1600" b="1" dirty="0"/>
              <a:t>“We do it this way” – get buy in!</a:t>
            </a:r>
            <a:endParaRPr lang="en-US" sz="1600" dirty="0"/>
          </a:p>
          <a:p>
            <a:r>
              <a:rPr lang="en-US" sz="800" b="1" dirty="0"/>
              <a:t> </a:t>
            </a:r>
            <a:endParaRPr lang="en-US" sz="800" dirty="0"/>
          </a:p>
          <a:p>
            <a:r>
              <a:rPr lang="en-US" sz="1600" b="1" dirty="0"/>
              <a:t>Swim for the Judges.</a:t>
            </a:r>
            <a:endParaRPr lang="en-US" sz="1600" dirty="0"/>
          </a:p>
          <a:p>
            <a:r>
              <a:rPr lang="en-US" sz="800" b="1" dirty="0"/>
              <a:t> </a:t>
            </a:r>
            <a:endParaRPr lang="en-US" sz="800" dirty="0"/>
          </a:p>
          <a:p>
            <a:r>
              <a:rPr lang="en-US" sz="1600" b="1" dirty="0"/>
              <a:t>Balancing training vs. technique.</a:t>
            </a:r>
          </a:p>
          <a:p>
            <a:endParaRPr lang="en-US" sz="800" b="1" dirty="0"/>
          </a:p>
          <a:p>
            <a:r>
              <a:rPr lang="en-US" sz="1600" b="1" dirty="0"/>
              <a:t>A disciplined swimmer will care about technique.</a:t>
            </a:r>
          </a:p>
          <a:p>
            <a:endParaRPr lang="en-US" sz="800" b="1" dirty="0"/>
          </a:p>
          <a:p>
            <a:r>
              <a:rPr lang="en-US" sz="1600" b="1" dirty="0"/>
              <a:t>Strokes change (for better or worse) under fatigue and not simply by doing drills.</a:t>
            </a:r>
            <a:endParaRPr lang="en-US" sz="1600" dirty="0"/>
          </a:p>
          <a:p>
            <a:r>
              <a:rPr lang="en-US" sz="1600" b="1" dirty="0"/>
              <a:t> </a:t>
            </a:r>
            <a:endParaRPr lang="en-US" sz="16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4817" y="5435600"/>
            <a:ext cx="2203363" cy="15748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0083" y="191383"/>
            <a:ext cx="678936" cy="5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387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60400"/>
            <a:ext cx="5562600" cy="5663089"/>
          </a:xfrm>
          <a:prstGeom prst="rect">
            <a:avLst/>
          </a:prstGeom>
          <a:noFill/>
        </p:spPr>
        <p:txBody>
          <a:bodyPr wrap="square" rtlCol="0">
            <a:spAutoFit/>
          </a:bodyPr>
          <a:lstStyle/>
          <a:p>
            <a:r>
              <a:rPr lang="en-US" sz="1600" b="1" dirty="0"/>
              <a:t>Bottom up (build the stroke and train it) or Top down (train the athlete and work on the stroke)?</a:t>
            </a:r>
            <a:endParaRPr lang="en-US" sz="1600" dirty="0"/>
          </a:p>
          <a:p>
            <a:r>
              <a:rPr lang="en-US" sz="800" b="1" dirty="0"/>
              <a:t> </a:t>
            </a:r>
            <a:endParaRPr lang="en-US" sz="800" dirty="0"/>
          </a:p>
          <a:p>
            <a:r>
              <a:rPr lang="en-US" b="1" i="1" dirty="0">
                <a:solidFill>
                  <a:schemeClr val="tx2">
                    <a:lumMod val="75000"/>
                  </a:schemeClr>
                </a:solidFill>
              </a:rPr>
              <a:t>Technique:</a:t>
            </a:r>
            <a:endParaRPr lang="en-US" b="1" dirty="0">
              <a:solidFill>
                <a:schemeClr val="tx2">
                  <a:lumMod val="75000"/>
                </a:schemeClr>
              </a:solidFill>
            </a:endParaRPr>
          </a:p>
          <a:p>
            <a:r>
              <a:rPr lang="en-US" sz="800" b="1" dirty="0"/>
              <a:t> </a:t>
            </a:r>
          </a:p>
          <a:p>
            <a:r>
              <a:rPr lang="en-US" sz="1600" b="1" dirty="0"/>
              <a:t>Coaching exercise – do 25’s and critique each kids each lap</a:t>
            </a:r>
          </a:p>
          <a:p>
            <a:r>
              <a:rPr lang="en-US" sz="1600" b="1" dirty="0"/>
              <a:t>Drill the drill, build the stroke.</a:t>
            </a:r>
          </a:p>
          <a:p>
            <a:r>
              <a:rPr lang="en-US" sz="1600" b="1" dirty="0"/>
              <a:t>Does each day/practice support that?</a:t>
            </a:r>
          </a:p>
          <a:p>
            <a:r>
              <a:rPr lang="en-US" sz="1600" b="1" dirty="0"/>
              <a:t>Encourage kids to take lessons.  Teach the kids you coach.  Maximize your time with them.</a:t>
            </a:r>
          </a:p>
          <a:p>
            <a:r>
              <a:rPr lang="en-US" sz="1600" b="1" dirty="0"/>
              <a:t>Progressive teaching</a:t>
            </a:r>
          </a:p>
          <a:p>
            <a:r>
              <a:rPr lang="en-US" sz="1600" b="1" dirty="0"/>
              <a:t>Use random drills to solidify</a:t>
            </a:r>
          </a:p>
          <a:p>
            <a:r>
              <a:rPr lang="en-US" sz="1600" b="1" dirty="0"/>
              <a:t>Gradually increase stress without giving up technique.</a:t>
            </a:r>
          </a:p>
          <a:p>
            <a:r>
              <a:rPr lang="en-US" sz="1600" b="1" dirty="0"/>
              <a:t>Drill series</a:t>
            </a:r>
          </a:p>
          <a:p>
            <a:r>
              <a:rPr lang="en-US" sz="1600" b="1" dirty="0"/>
              <a:t>Drills for focus</a:t>
            </a:r>
          </a:p>
          <a:p>
            <a:r>
              <a:rPr lang="en-US" sz="1600" b="1" dirty="0"/>
              <a:t>Stroke Keys – general</a:t>
            </a:r>
          </a:p>
          <a:p>
            <a:r>
              <a:rPr lang="en-US" sz="1600" b="1" dirty="0"/>
              <a:t>Stroke keys – specific</a:t>
            </a:r>
          </a:p>
          <a:p>
            <a:r>
              <a:rPr lang="en-US" sz="1600" b="1" dirty="0"/>
              <a:t>Controlled fatigue (previous example of 20x25)</a:t>
            </a:r>
          </a:p>
          <a:p>
            <a:r>
              <a:rPr lang="en-US" sz="1600" b="1" dirty="0"/>
              <a:t>Teaching new = max rest</a:t>
            </a:r>
          </a:p>
          <a:p>
            <a:r>
              <a:rPr lang="en-US" sz="1600" b="1" dirty="0"/>
              <a:t>Reviewing = moderate rest</a:t>
            </a:r>
          </a:p>
          <a:p>
            <a:r>
              <a:rPr lang="en-US" sz="1600" b="1" dirty="0"/>
              <a:t>Training old = min rest</a:t>
            </a:r>
          </a:p>
          <a:p>
            <a:r>
              <a:rPr lang="en-US" sz="1600" b="1" dirty="0"/>
              <a:t>Integrate technique into endurance training.</a:t>
            </a:r>
          </a:p>
          <a:p>
            <a:r>
              <a:rPr lang="en-US" sz="1600" b="1" dirty="0"/>
              <a:t>Turns – EVERY ONE should be a turn you would put into a race?</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6515580"/>
            <a:ext cx="2949317" cy="188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664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837" y="245765"/>
            <a:ext cx="4856163" cy="461665"/>
          </a:xfrm>
          <a:prstGeom prst="rect">
            <a:avLst/>
          </a:prstGeom>
          <a:noFill/>
        </p:spPr>
        <p:txBody>
          <a:bodyPr wrap="square" rtlCol="0">
            <a:spAutoFit/>
          </a:bodyPr>
          <a:lstStyle/>
          <a:p>
            <a:r>
              <a:rPr lang="en-US" sz="2400" b="1" dirty="0">
                <a:solidFill>
                  <a:schemeClr val="tx2">
                    <a:lumMod val="75000"/>
                  </a:schemeClr>
                </a:solidFill>
              </a:rPr>
              <a:t>Selling Negative/Building the Team</a:t>
            </a:r>
          </a:p>
        </p:txBody>
      </p:sp>
      <p:sp>
        <p:nvSpPr>
          <p:cNvPr id="3" name="TextBox 2"/>
          <p:cNvSpPr txBox="1"/>
          <p:nvPr/>
        </p:nvSpPr>
        <p:spPr>
          <a:xfrm>
            <a:off x="508396" y="1143000"/>
            <a:ext cx="5734050" cy="1415772"/>
          </a:xfrm>
          <a:prstGeom prst="rect">
            <a:avLst/>
          </a:prstGeom>
          <a:solidFill>
            <a:srgbClr val="FFFFB3"/>
          </a:solidFill>
          <a:ln w="19050">
            <a:solidFill>
              <a:schemeClr val="tx1"/>
            </a:solidFill>
          </a:ln>
        </p:spPr>
        <p:txBody>
          <a:bodyPr wrap="square" rtlCol="0">
            <a:spAutoFit/>
          </a:bodyPr>
          <a:lstStyle/>
          <a:p>
            <a:r>
              <a:rPr lang="en-US" sz="1400" b="1" dirty="0"/>
              <a:t>The glass is </a:t>
            </a:r>
            <a:r>
              <a:rPr lang="en-US" sz="1400" b="1" i="1" dirty="0"/>
              <a:t>always</a:t>
            </a:r>
            <a:r>
              <a:rPr lang="en-US" sz="1400" b="1" dirty="0"/>
              <a:t> half full!</a:t>
            </a:r>
          </a:p>
          <a:p>
            <a:r>
              <a:rPr lang="en-US" sz="800" b="1" dirty="0"/>
              <a:t> </a:t>
            </a:r>
          </a:p>
          <a:p>
            <a:r>
              <a:rPr lang="en-US" sz="1400" b="1" dirty="0"/>
              <a:t>“A thing is not good or bad.  Only your perception makes it so.”</a:t>
            </a:r>
          </a:p>
          <a:p>
            <a:r>
              <a:rPr lang="en-US" sz="800" b="1" dirty="0"/>
              <a:t> </a:t>
            </a:r>
          </a:p>
          <a:p>
            <a:r>
              <a:rPr lang="en-US" sz="1400" b="1" dirty="0"/>
              <a:t>“The greatest revolution of our generation is discovery that human beings, by changing the inner attitudes of their minds, can change the outer aspects of their lives.</a:t>
            </a:r>
          </a:p>
        </p:txBody>
      </p:sp>
      <p:sp>
        <p:nvSpPr>
          <p:cNvPr id="4" name="TextBox 3"/>
          <p:cNvSpPr txBox="1"/>
          <p:nvPr/>
        </p:nvSpPr>
        <p:spPr>
          <a:xfrm>
            <a:off x="508396" y="2971800"/>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“Attitude” vision?</a:t>
            </a:r>
          </a:p>
          <a:p>
            <a:r>
              <a:rPr lang="en-US" sz="1400" b="1" i="1" dirty="0"/>
              <a:t>What is your current “Attitude” environment?</a:t>
            </a:r>
          </a:p>
          <a:p>
            <a:endParaRPr lang="en-US" sz="800" b="1" i="1" dirty="0"/>
          </a:p>
          <a:p>
            <a:r>
              <a:rPr lang="en-US" sz="1400" b="1" i="1" dirty="0"/>
              <a:t>What would fill the gap?</a:t>
            </a:r>
            <a:endParaRPr lang="en-US" sz="1400" b="1" dirty="0"/>
          </a:p>
        </p:txBody>
      </p:sp>
      <p:sp>
        <p:nvSpPr>
          <p:cNvPr id="5" name="TextBox 4"/>
          <p:cNvSpPr txBox="1"/>
          <p:nvPr/>
        </p:nvSpPr>
        <p:spPr>
          <a:xfrm>
            <a:off x="488155" y="4267200"/>
            <a:ext cx="5772150" cy="2231380"/>
          </a:xfrm>
          <a:prstGeom prst="rect">
            <a:avLst/>
          </a:prstGeom>
          <a:noFill/>
        </p:spPr>
        <p:txBody>
          <a:bodyPr wrap="square" rtlCol="0">
            <a:spAutoFit/>
          </a:bodyPr>
          <a:lstStyle/>
          <a:p>
            <a:r>
              <a:rPr lang="en-US" b="1" i="1" dirty="0">
                <a:solidFill>
                  <a:srgbClr val="C00000"/>
                </a:solidFill>
              </a:rPr>
              <a:t>The Sale:</a:t>
            </a:r>
            <a:endParaRPr lang="en-US" b="1" dirty="0">
              <a:solidFill>
                <a:srgbClr val="C00000"/>
              </a:solidFill>
            </a:endParaRPr>
          </a:p>
          <a:p>
            <a:r>
              <a:rPr lang="en-US" sz="900" b="1" dirty="0">
                <a:solidFill>
                  <a:srgbClr val="C00000"/>
                </a:solidFill>
              </a:rPr>
              <a:t> </a:t>
            </a:r>
          </a:p>
          <a:p>
            <a:r>
              <a:rPr lang="en-US" sz="1600" b="1" dirty="0"/>
              <a:t>That which challenges you makes you stronger.</a:t>
            </a:r>
          </a:p>
          <a:p>
            <a:r>
              <a:rPr lang="en-US" sz="800" b="1" dirty="0"/>
              <a:t> </a:t>
            </a:r>
          </a:p>
          <a:p>
            <a:r>
              <a:rPr lang="en-US" sz="1600" b="1" dirty="0"/>
              <a:t>It’s </a:t>
            </a:r>
            <a:r>
              <a:rPr lang="en-US" sz="1600" b="1" i="1" u="sng" dirty="0"/>
              <a:t>all</a:t>
            </a:r>
            <a:r>
              <a:rPr lang="en-US" sz="1600" b="1" i="1" dirty="0"/>
              <a:t> </a:t>
            </a:r>
            <a:r>
              <a:rPr lang="en-US" sz="1600" b="1" dirty="0"/>
              <a:t>good!  The greater the challenge, the greater the opportunity and reward.</a:t>
            </a:r>
          </a:p>
          <a:p>
            <a:r>
              <a:rPr lang="en-US" sz="800" b="1" dirty="0"/>
              <a:t> </a:t>
            </a:r>
          </a:p>
          <a:p>
            <a:r>
              <a:rPr lang="en-US" sz="1600" b="1" dirty="0"/>
              <a:t>If it is OK to be negative about anything, it is OK to be negative about everything.</a:t>
            </a:r>
          </a:p>
          <a:p>
            <a:r>
              <a:rPr lang="en-US" sz="1600" b="1" dirty="0"/>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41467"/>
            <a:ext cx="678936" cy="5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60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0"/>
            <a:ext cx="5105400" cy="5909310"/>
          </a:xfrm>
          <a:prstGeom prst="rect">
            <a:avLst/>
          </a:prstGeom>
          <a:noFill/>
        </p:spPr>
        <p:txBody>
          <a:bodyPr wrap="square" rtlCol="0">
            <a:spAutoFit/>
          </a:bodyPr>
          <a:lstStyle/>
          <a:p>
            <a:r>
              <a:rPr lang="en-US" b="1" i="1" dirty="0">
                <a:solidFill>
                  <a:srgbClr val="C00000"/>
                </a:solidFill>
              </a:rPr>
              <a:t>The Strategy:</a:t>
            </a:r>
            <a:endParaRPr lang="en-US" b="1" dirty="0">
              <a:solidFill>
                <a:srgbClr val="C00000"/>
              </a:solidFill>
            </a:endParaRPr>
          </a:p>
          <a:p>
            <a:r>
              <a:rPr lang="en-US" sz="800" b="1" dirty="0"/>
              <a:t> </a:t>
            </a:r>
          </a:p>
          <a:p>
            <a:r>
              <a:rPr lang="en-US" sz="1600" b="1" dirty="0"/>
              <a:t>The “C” word, no complaints allowed.  Put an end to negativity!  Position everything in a positive light. </a:t>
            </a:r>
          </a:p>
          <a:p>
            <a:r>
              <a:rPr lang="en-US" sz="800" b="1" dirty="0"/>
              <a:t> </a:t>
            </a:r>
          </a:p>
          <a:p>
            <a:r>
              <a:rPr lang="en-US" sz="1600" b="1" dirty="0"/>
              <a:t>Ninety percent of the work done in this country is done by people who were not feeling their best.  Get used to it. Get GOOD at it!</a:t>
            </a:r>
          </a:p>
          <a:p>
            <a:r>
              <a:rPr lang="en-US" sz="800" b="1" dirty="0"/>
              <a:t> </a:t>
            </a:r>
          </a:p>
          <a:p>
            <a:r>
              <a:rPr lang="en-US" sz="1600" b="1" dirty="0"/>
              <a:t>The worst race has value.  The worst set has value.  The worst workout has value.</a:t>
            </a:r>
          </a:p>
          <a:p>
            <a:r>
              <a:rPr lang="en-US" sz="800" b="1" dirty="0"/>
              <a:t> </a:t>
            </a:r>
          </a:p>
          <a:p>
            <a:r>
              <a:rPr lang="en-US" sz="1600" b="1" dirty="0"/>
              <a:t>Be positive for the challenge of being positive.</a:t>
            </a:r>
          </a:p>
          <a:p>
            <a:r>
              <a:rPr lang="en-US" sz="800" b="1" dirty="0"/>
              <a:t> </a:t>
            </a:r>
          </a:p>
          <a:p>
            <a:r>
              <a:rPr lang="en-US" sz="1600" b="1" dirty="0"/>
              <a:t>“I can’t workout like this,” or, “If I could workout like this, I would…”  (NCS)</a:t>
            </a:r>
          </a:p>
          <a:p>
            <a:r>
              <a:rPr lang="en-US" sz="800" b="1" dirty="0"/>
              <a:t> </a:t>
            </a:r>
          </a:p>
          <a:p>
            <a:r>
              <a:rPr lang="en-US" sz="1600" b="1" dirty="0"/>
              <a:t>Feeling bad is getting good.</a:t>
            </a:r>
          </a:p>
          <a:p>
            <a:endParaRPr lang="en-US" sz="800" b="1" dirty="0"/>
          </a:p>
          <a:p>
            <a:r>
              <a:rPr lang="en-US" sz="1600" b="1" dirty="0"/>
              <a:t>Ex:  Taking pool covers off on a cold, windy, rainy morning and getting into a cold pool when you are tired and don’t feel well.  Now do it with the attitude to be your best and give your best.  And support others to do it.  </a:t>
            </a:r>
            <a:r>
              <a:rPr lang="en-US" sz="1600" b="1" i="1" u="sng" dirty="0"/>
              <a:t>Visualize it</a:t>
            </a:r>
            <a:r>
              <a:rPr lang="en-US" sz="1600" b="1" i="1" dirty="0"/>
              <a:t>!</a:t>
            </a:r>
          </a:p>
          <a:p>
            <a:endParaRPr lang="en-US" sz="800" b="1" i="1" dirty="0"/>
          </a:p>
          <a:p>
            <a:r>
              <a:rPr lang="en-US" sz="1600" b="1" dirty="0"/>
              <a:t>What do you dread the most as a coach?  Commit to never complain about it.  Position it in a positive light and sell it to someone.  (Right now)</a:t>
            </a:r>
            <a:endParaRPr lang="en-US" sz="1600" dirty="0"/>
          </a:p>
        </p:txBody>
      </p:sp>
    </p:spTree>
    <p:extLst>
      <p:ext uri="{BB962C8B-B14F-4D97-AF65-F5344CB8AC3E}">
        <p14:creationId xmlns:p14="http://schemas.microsoft.com/office/powerpoint/2010/main" val="392913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41065"/>
            <a:ext cx="5734050" cy="1877437"/>
          </a:xfrm>
          <a:prstGeom prst="rect">
            <a:avLst/>
          </a:prstGeom>
          <a:solidFill>
            <a:srgbClr val="FFFFB3"/>
          </a:solidFill>
          <a:ln w="19050">
            <a:solidFill>
              <a:schemeClr val="tx1"/>
            </a:solidFill>
          </a:ln>
        </p:spPr>
        <p:txBody>
          <a:bodyPr wrap="square" rtlCol="0">
            <a:spAutoFit/>
          </a:bodyPr>
          <a:lstStyle/>
          <a:p>
            <a:r>
              <a:rPr lang="en-US" sz="1400" b="1" dirty="0"/>
              <a:t>“Reputation is what others think we are.  Character is what we really are.”</a:t>
            </a:r>
          </a:p>
          <a:p>
            <a:endParaRPr lang="en-US" sz="800" b="1" dirty="0"/>
          </a:p>
          <a:p>
            <a:r>
              <a:rPr lang="en-US" sz="1400" b="1" dirty="0"/>
              <a:t>“How you do anything is how you do everything.”</a:t>
            </a:r>
          </a:p>
          <a:p>
            <a:endParaRPr lang="en-US" sz="800" b="1" dirty="0"/>
          </a:p>
          <a:p>
            <a:r>
              <a:rPr lang="en-US" sz="1400" b="1" dirty="0"/>
              <a:t>“Discipline yourself and others won’t need to.”</a:t>
            </a:r>
          </a:p>
          <a:p>
            <a:endParaRPr lang="en-US" sz="800" b="1" dirty="0"/>
          </a:p>
          <a:p>
            <a:r>
              <a:rPr lang="en-US" sz="1400" b="1" dirty="0"/>
              <a:t>“Ability may get you to the top but it takes character to keep you there.”</a:t>
            </a:r>
          </a:p>
          <a:p>
            <a:endParaRPr lang="en-US" sz="800" b="1" dirty="0"/>
          </a:p>
          <a:p>
            <a:r>
              <a:rPr lang="en-US" sz="1400" b="1" dirty="0"/>
              <a:t>“Happiness begins where selfishness ends.”  “Earn the right to be proud and confident.”</a:t>
            </a:r>
          </a:p>
        </p:txBody>
      </p:sp>
      <p:sp>
        <p:nvSpPr>
          <p:cNvPr id="3" name="TextBox 2"/>
          <p:cNvSpPr txBox="1"/>
          <p:nvPr/>
        </p:nvSpPr>
        <p:spPr>
          <a:xfrm>
            <a:off x="533400" y="2819400"/>
            <a:ext cx="5734050" cy="861774"/>
          </a:xfrm>
          <a:prstGeom prst="rect">
            <a:avLst/>
          </a:prstGeom>
          <a:solidFill>
            <a:schemeClr val="accent6">
              <a:lumMod val="40000"/>
              <a:lumOff val="60000"/>
            </a:schemeClr>
          </a:solidFill>
          <a:ln w="19050">
            <a:solidFill>
              <a:schemeClr val="tx1"/>
            </a:solidFill>
          </a:ln>
        </p:spPr>
        <p:txBody>
          <a:bodyPr wrap="square" rtlCol="0">
            <a:spAutoFit/>
          </a:bodyPr>
          <a:lstStyle/>
          <a:p>
            <a:r>
              <a:rPr lang="en-US" sz="1400" b="1" i="1" dirty="0"/>
              <a:t>What is your “Character” vision?  (see it)</a:t>
            </a:r>
          </a:p>
          <a:p>
            <a:r>
              <a:rPr lang="en-US" sz="1400" b="1" i="1" dirty="0"/>
              <a:t>What is your current “Character” environment?</a:t>
            </a:r>
          </a:p>
          <a:p>
            <a:endParaRPr lang="en-US" sz="800" b="1" i="1" dirty="0"/>
          </a:p>
          <a:p>
            <a:r>
              <a:rPr lang="en-US" sz="1400" b="1" i="1" dirty="0"/>
              <a:t>What would fill the gap?</a:t>
            </a:r>
            <a:endParaRPr lang="en-US" sz="1400" b="1" dirty="0"/>
          </a:p>
        </p:txBody>
      </p:sp>
      <p:sp>
        <p:nvSpPr>
          <p:cNvPr id="4" name="TextBox 3"/>
          <p:cNvSpPr txBox="1"/>
          <p:nvPr/>
        </p:nvSpPr>
        <p:spPr>
          <a:xfrm>
            <a:off x="533400" y="229295"/>
            <a:ext cx="5140068" cy="461665"/>
          </a:xfrm>
          <a:prstGeom prst="rect">
            <a:avLst/>
          </a:prstGeom>
          <a:noFill/>
        </p:spPr>
        <p:txBody>
          <a:bodyPr wrap="square" rtlCol="0">
            <a:spAutoFit/>
          </a:bodyPr>
          <a:lstStyle/>
          <a:p>
            <a:r>
              <a:rPr lang="en-US" sz="2400" b="1" dirty="0">
                <a:solidFill>
                  <a:schemeClr val="tx2">
                    <a:lumMod val="75000"/>
                  </a:schemeClr>
                </a:solidFill>
              </a:rPr>
              <a:t>Selling Character/Building the Team</a:t>
            </a:r>
          </a:p>
        </p:txBody>
      </p:sp>
      <p:sp>
        <p:nvSpPr>
          <p:cNvPr id="5" name="TextBox 4"/>
          <p:cNvSpPr txBox="1"/>
          <p:nvPr/>
        </p:nvSpPr>
        <p:spPr>
          <a:xfrm>
            <a:off x="503237" y="3784600"/>
            <a:ext cx="5580063" cy="4985980"/>
          </a:xfrm>
          <a:prstGeom prst="rect">
            <a:avLst/>
          </a:prstGeom>
          <a:noFill/>
        </p:spPr>
        <p:txBody>
          <a:bodyPr wrap="square" rtlCol="0">
            <a:spAutoFit/>
          </a:bodyPr>
          <a:lstStyle/>
          <a:p>
            <a:r>
              <a:rPr lang="en-US" sz="1600" b="1" i="1" dirty="0">
                <a:solidFill>
                  <a:srgbClr val="C00000"/>
                </a:solidFill>
              </a:rPr>
              <a:t>The Sale:</a:t>
            </a:r>
            <a:endParaRPr lang="en-US" sz="1600" dirty="0">
              <a:solidFill>
                <a:srgbClr val="C00000"/>
              </a:solidFill>
            </a:endParaRPr>
          </a:p>
          <a:p>
            <a:r>
              <a:rPr lang="en-US" sz="800" dirty="0"/>
              <a:t> </a:t>
            </a:r>
          </a:p>
          <a:p>
            <a:r>
              <a:rPr lang="en-US" sz="1400" b="1" dirty="0"/>
              <a:t>“Do the right thing.”   </a:t>
            </a:r>
            <a:r>
              <a:rPr lang="en-US" sz="1400" b="1" i="1" dirty="0"/>
              <a:t>Litmus test: If I were standing next to you, what would you do?</a:t>
            </a:r>
            <a:endParaRPr lang="en-US" sz="1400" dirty="0"/>
          </a:p>
          <a:p>
            <a:r>
              <a:rPr lang="en-US" sz="800" dirty="0"/>
              <a:t> </a:t>
            </a:r>
          </a:p>
          <a:p>
            <a:r>
              <a:rPr lang="en-US" sz="1400" b="1" dirty="0"/>
              <a:t>If you can sell character, the rest is easy.  “Character First”!</a:t>
            </a:r>
            <a:endParaRPr lang="en-US" sz="1400" dirty="0"/>
          </a:p>
          <a:p>
            <a:r>
              <a:rPr lang="en-US" sz="800" b="1" dirty="0"/>
              <a:t> </a:t>
            </a:r>
            <a:endParaRPr lang="en-US" sz="800" dirty="0"/>
          </a:p>
          <a:p>
            <a:r>
              <a:rPr lang="en-US" sz="1400" b="1" dirty="0"/>
              <a:t>Character is the foundation for your life.  The virtues of discipline, commitment, spirit, teamwork, attitude, and effort will stay with you forever. The character of a champion, pride, and the respect from a team, will never gather dust or end up in a shoebox.</a:t>
            </a:r>
          </a:p>
          <a:p>
            <a:r>
              <a:rPr lang="en-US" sz="800" dirty="0"/>
              <a:t> </a:t>
            </a:r>
          </a:p>
          <a:p>
            <a:r>
              <a:rPr lang="en-US" sz="1600" b="1" i="1" dirty="0">
                <a:solidFill>
                  <a:srgbClr val="C00000"/>
                </a:solidFill>
              </a:rPr>
              <a:t>The Strategy:</a:t>
            </a:r>
            <a:endParaRPr lang="en-US" sz="1600" dirty="0">
              <a:solidFill>
                <a:srgbClr val="C00000"/>
              </a:solidFill>
            </a:endParaRPr>
          </a:p>
          <a:p>
            <a:r>
              <a:rPr lang="en-US" sz="800" b="1" i="1" dirty="0"/>
              <a:t> </a:t>
            </a:r>
            <a:endParaRPr lang="en-US" sz="800" dirty="0"/>
          </a:p>
          <a:p>
            <a:r>
              <a:rPr lang="en-US" sz="1400" b="1" dirty="0"/>
              <a:t>Develop the person, mold the athlete, and shape the swimmer.</a:t>
            </a:r>
            <a:endParaRPr lang="en-US" sz="1400" dirty="0"/>
          </a:p>
          <a:p>
            <a:r>
              <a:rPr lang="en-US" sz="800" b="1" dirty="0"/>
              <a:t> </a:t>
            </a:r>
            <a:endParaRPr lang="en-US" sz="800" dirty="0"/>
          </a:p>
          <a:p>
            <a:r>
              <a:rPr lang="en-US" sz="1400" b="1" dirty="0"/>
              <a:t>The better the person, the better the athlete, and the better the team.</a:t>
            </a:r>
            <a:endParaRPr lang="en-US" sz="1400" dirty="0"/>
          </a:p>
          <a:p>
            <a:r>
              <a:rPr lang="en-US" sz="800" b="1" dirty="0"/>
              <a:t> </a:t>
            </a:r>
            <a:endParaRPr lang="en-US" sz="800" dirty="0"/>
          </a:p>
          <a:p>
            <a:r>
              <a:rPr lang="en-US" sz="1400" b="1" dirty="0"/>
              <a:t>Talk about it regularly – in terms of training, competing, and interacting.</a:t>
            </a:r>
            <a:endParaRPr lang="en-US" sz="1400" dirty="0"/>
          </a:p>
          <a:p>
            <a:r>
              <a:rPr lang="en-US" sz="800" b="1" dirty="0"/>
              <a:t> </a:t>
            </a:r>
            <a:endParaRPr lang="en-US" sz="800" dirty="0"/>
          </a:p>
          <a:p>
            <a:r>
              <a:rPr lang="en-US" sz="1400" b="1" dirty="0"/>
              <a:t>Create an environment where the character of a champion is inevitable.</a:t>
            </a:r>
            <a:endParaRPr lang="en-US" sz="1400" dirty="0"/>
          </a:p>
          <a:p>
            <a:r>
              <a:rPr lang="en-US" sz="800" b="1" dirty="0"/>
              <a:t> </a:t>
            </a:r>
            <a:endParaRPr lang="en-US" sz="800" dirty="0"/>
          </a:p>
          <a:p>
            <a:r>
              <a:rPr lang="en-US" sz="1400" b="1" dirty="0"/>
              <a:t>Don’t reward speed.  Reward effort, attitude, and </a:t>
            </a:r>
            <a:r>
              <a:rPr lang="en-US" sz="1400" dirty="0"/>
              <a:t>character.</a:t>
            </a:r>
            <a:endParaRPr lang="en-US" dirty="0"/>
          </a:p>
          <a:p>
            <a:r>
              <a:rPr lang="en-US" sz="800" b="1" dirty="0"/>
              <a:t> </a:t>
            </a:r>
            <a:endParaRPr lang="en-US" sz="800" dirty="0"/>
          </a:p>
          <a:p>
            <a:r>
              <a:rPr lang="en-US" sz="1400" b="1" dirty="0"/>
              <a:t>Eliminate all ego (check it at the gate).  Ego has ruined more careers and teams that shoulder injuries.  If you have an ego, you have a problem!</a:t>
            </a:r>
            <a:endParaRPr lang="en-US" sz="14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4364" y="141467"/>
            <a:ext cx="678936" cy="54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369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200" y="457200"/>
            <a:ext cx="6070600" cy="8063746"/>
          </a:xfrm>
          <a:prstGeom prst="rect">
            <a:avLst/>
          </a:prstGeom>
          <a:noFill/>
        </p:spPr>
        <p:txBody>
          <a:bodyPr wrap="square" rtlCol="0">
            <a:spAutoFit/>
          </a:bodyPr>
          <a:lstStyle/>
          <a:p>
            <a:r>
              <a:rPr lang="en-US" sz="1400" b="1" i="1" dirty="0">
                <a:solidFill>
                  <a:schemeClr val="tx2">
                    <a:lumMod val="75000"/>
                  </a:schemeClr>
                </a:solidFill>
              </a:rPr>
              <a:t>So how does this relate to business?</a:t>
            </a:r>
            <a:endParaRPr lang="en-US" sz="1400" b="1" dirty="0">
              <a:solidFill>
                <a:schemeClr val="tx2">
                  <a:lumMod val="75000"/>
                </a:schemeClr>
              </a:solidFill>
            </a:endParaRPr>
          </a:p>
          <a:p>
            <a:r>
              <a:rPr lang="en-US" sz="1400" b="1" dirty="0"/>
              <a:t>If you were running/owning a business (which you are) and you were given five minutes to explain/sell to your investors (parents) and customers (swimmers) why they should commit their time and money to you, what would you say? </a:t>
            </a:r>
          </a:p>
          <a:p>
            <a:r>
              <a:rPr lang="en-US" sz="1400" b="1" i="1" dirty="0">
                <a:solidFill>
                  <a:schemeClr val="tx2">
                    <a:lumMod val="75000"/>
                  </a:schemeClr>
                </a:solidFill>
              </a:rPr>
              <a:t>How would you differentiate yourself and your program?</a:t>
            </a:r>
            <a:endParaRPr lang="en-US" sz="1400" b="1" dirty="0">
              <a:solidFill>
                <a:schemeClr val="tx2">
                  <a:lumMod val="75000"/>
                </a:schemeClr>
              </a:solidFill>
            </a:endParaRPr>
          </a:p>
          <a:p>
            <a:r>
              <a:rPr lang="en-US" sz="800" b="1" dirty="0">
                <a:solidFill>
                  <a:schemeClr val="tx2">
                    <a:lumMod val="75000"/>
                  </a:schemeClr>
                </a:solidFill>
              </a:rPr>
              <a:t> </a:t>
            </a:r>
          </a:p>
          <a:p>
            <a:r>
              <a:rPr lang="en-US" sz="1400" b="1" dirty="0"/>
              <a:t>Whether you are a Swim Team Director, a Head Coach, a group coach, a lane coach, in recruiting, or work with one swimmer, - from novice to Olympian, you are a salesman and you are selling the best product on the market – </a:t>
            </a:r>
          </a:p>
          <a:p>
            <a:r>
              <a:rPr lang="en-US" sz="1400" b="1" i="1" dirty="0">
                <a:solidFill>
                  <a:schemeClr val="tx2">
                    <a:lumMod val="75000"/>
                  </a:schemeClr>
                </a:solidFill>
              </a:rPr>
              <a:t>sports, teams, human potential, and personal development.</a:t>
            </a:r>
            <a:endParaRPr lang="en-US" sz="1400" b="1" dirty="0">
              <a:solidFill>
                <a:schemeClr val="tx2">
                  <a:lumMod val="75000"/>
                </a:schemeClr>
              </a:solidFill>
            </a:endParaRPr>
          </a:p>
          <a:p>
            <a:r>
              <a:rPr lang="en-US" sz="800" b="1" dirty="0"/>
              <a:t> </a:t>
            </a:r>
          </a:p>
          <a:p>
            <a:r>
              <a:rPr lang="en-US" sz="1400" b="1" dirty="0"/>
              <a:t>The famous </a:t>
            </a:r>
            <a:r>
              <a:rPr lang="en-US" sz="1400" b="1" i="1" dirty="0">
                <a:solidFill>
                  <a:schemeClr val="tx2">
                    <a:lumMod val="75000"/>
                  </a:schemeClr>
                </a:solidFill>
              </a:rPr>
              <a:t>De La Salle football team</a:t>
            </a:r>
            <a:r>
              <a:rPr lang="en-US" sz="1400" b="1" dirty="0">
                <a:solidFill>
                  <a:schemeClr val="tx2">
                    <a:lumMod val="75000"/>
                  </a:schemeClr>
                </a:solidFill>
              </a:rPr>
              <a:t> </a:t>
            </a:r>
            <a:r>
              <a:rPr lang="en-US" sz="1400" b="1" dirty="0"/>
              <a:t>(of northern California) dynasty began in 1982 when a very young Bob Ladouceur was hired.  They were a losing team.  One former player describes the beginning, “when Coach Lad was hired, he articulated a vision of where he wanted to take the program.  We all shared that vision and committed to it.”  The team went on to become one of the greatest high school sports teams of all time.</a:t>
            </a:r>
          </a:p>
          <a:p>
            <a:endParaRPr lang="en-US" sz="800" b="1" dirty="0"/>
          </a:p>
          <a:p>
            <a:r>
              <a:rPr lang="en-US" sz="1400" b="1" dirty="0"/>
              <a:t>Pools don’t change,</a:t>
            </a:r>
          </a:p>
          <a:p>
            <a:r>
              <a:rPr lang="en-US" sz="1400" b="1" dirty="0"/>
              <a:t>Buildings don’t change,</a:t>
            </a:r>
          </a:p>
          <a:p>
            <a:r>
              <a:rPr lang="en-US" sz="1400" b="1" dirty="0"/>
              <a:t>Institutions don’t change, Organizations don’t change,</a:t>
            </a:r>
          </a:p>
          <a:p>
            <a:r>
              <a:rPr lang="en-US" sz="1400" b="1" dirty="0"/>
              <a:t>And for the most part, people don’t either (they will go where they are led).  It is “Vision that is the critical variable.  But as most of you are visionary, selling it is as important as seeing it.</a:t>
            </a:r>
          </a:p>
          <a:p>
            <a:endParaRPr lang="en-US" sz="800" b="1" dirty="0"/>
          </a:p>
          <a:p>
            <a:r>
              <a:rPr lang="en-US" sz="1400" b="1" i="1" dirty="0">
                <a:solidFill>
                  <a:schemeClr val="tx2">
                    <a:lumMod val="75000"/>
                  </a:schemeClr>
                </a:solidFill>
              </a:rPr>
              <a:t>I don’t have the answers on training or technique.  The questions and the answers continue to change, but I do know that this is a profession about service, and about changing lives, and that success will always be driven by an articulated vision.</a:t>
            </a:r>
            <a:endParaRPr lang="en-US" sz="1400" b="1" dirty="0">
              <a:solidFill>
                <a:schemeClr val="tx2">
                  <a:lumMod val="75000"/>
                </a:schemeClr>
              </a:solidFill>
            </a:endParaRPr>
          </a:p>
          <a:p>
            <a:r>
              <a:rPr lang="en-US" sz="800" b="1" dirty="0"/>
              <a:t> </a:t>
            </a:r>
          </a:p>
          <a:p>
            <a:r>
              <a:rPr lang="en-US" sz="1400" b="1" dirty="0"/>
              <a:t>What I am going to talk to you about has worked on every team at every level that I have been involved with.  </a:t>
            </a:r>
            <a:r>
              <a:rPr lang="en-US" sz="1400" b="1" i="1" dirty="0">
                <a:solidFill>
                  <a:schemeClr val="tx2">
                    <a:lumMod val="75000"/>
                  </a:schemeClr>
                </a:solidFill>
              </a:rPr>
              <a:t>Not because it is swimming related but because it is life related.</a:t>
            </a:r>
            <a:endParaRPr lang="en-US" sz="1400" b="1" dirty="0">
              <a:solidFill>
                <a:schemeClr val="tx2">
                  <a:lumMod val="75000"/>
                </a:schemeClr>
              </a:solidFill>
            </a:endParaRPr>
          </a:p>
          <a:p>
            <a:r>
              <a:rPr lang="en-US" sz="800" b="1" dirty="0"/>
              <a:t> </a:t>
            </a:r>
          </a:p>
          <a:p>
            <a:r>
              <a:rPr lang="en-US" sz="1400" b="1" dirty="0"/>
              <a:t>As with my experience with one simple quote, I hope that you can find at least one thing from what I tell you that may change your coaching career and your life!</a:t>
            </a:r>
          </a:p>
          <a:p>
            <a:r>
              <a:rPr lang="en-US" sz="800" b="1" dirty="0"/>
              <a:t> </a:t>
            </a:r>
          </a:p>
          <a:p>
            <a:r>
              <a:rPr lang="en-US" sz="1400" b="1" dirty="0"/>
              <a:t>As we go through the Introduction, I am going to ask you some questions that I would like you to think about and maybe write down things that come to mind.</a:t>
            </a:r>
          </a:p>
        </p:txBody>
      </p:sp>
    </p:spTree>
    <p:extLst>
      <p:ext uri="{BB962C8B-B14F-4D97-AF65-F5344CB8AC3E}">
        <p14:creationId xmlns:p14="http://schemas.microsoft.com/office/powerpoint/2010/main" val="2024691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773907"/>
            <a:ext cx="5614986" cy="307777"/>
          </a:xfrm>
          <a:prstGeom prst="rect">
            <a:avLst/>
          </a:prstGeom>
          <a:solidFill>
            <a:schemeClr val="tx1"/>
          </a:solidFill>
          <a:ln w="19050">
            <a:solidFill>
              <a:schemeClr val="tx1"/>
            </a:solidFill>
          </a:ln>
        </p:spPr>
        <p:txBody>
          <a:bodyPr wrap="square" rtlCol="0">
            <a:spAutoFit/>
          </a:bodyPr>
          <a:lstStyle/>
          <a:p>
            <a:pPr algn="ctr"/>
            <a:r>
              <a:rPr lang="en-US" sz="1400" b="1" dirty="0">
                <a:solidFill>
                  <a:schemeClr val="bg1"/>
                </a:solidFill>
              </a:rPr>
              <a:t>“Just wait until you get into the real world, “ he said.</a:t>
            </a:r>
          </a:p>
        </p:txBody>
      </p:sp>
      <p:sp>
        <p:nvSpPr>
          <p:cNvPr id="3" name="TextBox 2"/>
          <p:cNvSpPr txBox="1"/>
          <p:nvPr/>
        </p:nvSpPr>
        <p:spPr>
          <a:xfrm>
            <a:off x="490537" y="309265"/>
            <a:ext cx="2057400" cy="461665"/>
          </a:xfrm>
          <a:prstGeom prst="rect">
            <a:avLst/>
          </a:prstGeom>
          <a:noFill/>
        </p:spPr>
        <p:txBody>
          <a:bodyPr wrap="square" rtlCol="0">
            <a:spAutoFit/>
          </a:bodyPr>
          <a:lstStyle/>
          <a:p>
            <a:r>
              <a:rPr lang="en-US" sz="2400" b="1" dirty="0">
                <a:solidFill>
                  <a:srgbClr val="C00000"/>
                </a:solidFill>
              </a:rPr>
              <a:t>Lets Get Real!</a:t>
            </a:r>
          </a:p>
        </p:txBody>
      </p:sp>
      <p:sp>
        <p:nvSpPr>
          <p:cNvPr id="4" name="TextBox 3"/>
          <p:cNvSpPr txBox="1"/>
          <p:nvPr/>
        </p:nvSpPr>
        <p:spPr>
          <a:xfrm>
            <a:off x="477837" y="1219200"/>
            <a:ext cx="5618163" cy="7232749"/>
          </a:xfrm>
          <a:prstGeom prst="rect">
            <a:avLst/>
          </a:prstGeom>
          <a:noFill/>
        </p:spPr>
        <p:txBody>
          <a:bodyPr wrap="square" rtlCol="0">
            <a:spAutoFit/>
          </a:bodyPr>
          <a:lstStyle/>
          <a:p>
            <a:r>
              <a:rPr lang="en-US" sz="1600" b="1" dirty="0">
                <a:solidFill>
                  <a:schemeClr val="tx2">
                    <a:lumMod val="75000"/>
                  </a:schemeClr>
                </a:solidFill>
              </a:rPr>
              <a:t>Negotiating with a five year old to swim the fourth leg of a relay on a cold Wednesday night as the third swimmer is approaching the wall, giving a motivational speech to bring a team back from a deficit, dealing with teenager that has decided to put themselves ahead of the team at the wrong time, creating a line-up to win a meet that could be decided by one point, or staying composed as you deal with an upset (for no reason) parent.  It doesn’t get any more “real” than that!</a:t>
            </a:r>
          </a:p>
          <a:p>
            <a:endParaRPr lang="en-US" sz="800" b="1" dirty="0"/>
          </a:p>
          <a:p>
            <a:r>
              <a:rPr lang="en-US" sz="1600" b="1" dirty="0"/>
              <a:t>What is the real world?</a:t>
            </a:r>
          </a:p>
          <a:p>
            <a:pPr marL="742950" lvl="1" indent="-285750">
              <a:buClr>
                <a:schemeClr val="tx1"/>
              </a:buClr>
              <a:buFont typeface="Wingdings" pitchFamily="2" charset="2"/>
              <a:buChar char="§"/>
            </a:pPr>
            <a:r>
              <a:rPr lang="en-US" sz="1600" b="1" i="1" dirty="0">
                <a:solidFill>
                  <a:srgbClr val="585858"/>
                </a:solidFill>
              </a:rPr>
              <a:t>Being creative</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Being challenged everyday</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Communicating clearly to (different age groups) </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Having a positive attitude - everyday </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Dealing with pressure - everyday</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Being energetic - everyday</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Being analytical (every meet)</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Organizing large groups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Supervising large groups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Teaching (various age groups and ability levels)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Motivating (various age groups and ability levels)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Negotiating (with various ages and personality types)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Managing staffs and large groups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Disciplining (various age groups and personality types)</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Planning (short-term and long-term)</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Goal setting (short-term and long term)</a:t>
            </a:r>
            <a:endParaRPr lang="en-US" sz="1600" dirty="0">
              <a:solidFill>
                <a:srgbClr val="585858"/>
              </a:solidFill>
            </a:endParaRPr>
          </a:p>
          <a:p>
            <a:pPr marL="742950" lvl="1" indent="-285750">
              <a:buClr>
                <a:schemeClr val="tx1"/>
              </a:buClr>
              <a:buFont typeface="Wingdings" pitchFamily="2" charset="2"/>
              <a:buChar char="§"/>
            </a:pPr>
            <a:r>
              <a:rPr lang="en-US" sz="1600" b="1" i="1" dirty="0">
                <a:solidFill>
                  <a:srgbClr val="585858"/>
                </a:solidFill>
              </a:rPr>
              <a:t>Creating and selling a vision</a:t>
            </a:r>
            <a:endParaRPr lang="en-US" sz="1600" dirty="0">
              <a:solidFill>
                <a:srgbClr val="585858"/>
              </a:solidFill>
            </a:endParaRPr>
          </a:p>
          <a:p>
            <a:pPr lvl="1"/>
            <a:r>
              <a:rPr lang="en-US" sz="1600" b="1" i="1" dirty="0">
                <a:solidFill>
                  <a:schemeClr val="tx2">
                    <a:lumMod val="75000"/>
                  </a:schemeClr>
                </a:solidFill>
              </a:rPr>
              <a:t>And it is not uncommon to do ten of these within a thirty minute period!</a:t>
            </a:r>
            <a:endParaRPr lang="en-US" sz="1600" dirty="0">
              <a:solidFill>
                <a:schemeClr val="tx2">
                  <a:lumMod val="75000"/>
                </a:schemeClr>
              </a:solidFill>
            </a:endParaRPr>
          </a:p>
        </p:txBody>
      </p:sp>
    </p:spTree>
    <p:extLst>
      <p:ext uri="{BB962C8B-B14F-4D97-AF65-F5344CB8AC3E}">
        <p14:creationId xmlns:p14="http://schemas.microsoft.com/office/powerpoint/2010/main" val="176860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762000"/>
            <a:ext cx="5334000" cy="3816429"/>
          </a:xfrm>
          <a:prstGeom prst="rect">
            <a:avLst/>
          </a:prstGeom>
          <a:noFill/>
        </p:spPr>
        <p:txBody>
          <a:bodyPr wrap="square" rtlCol="0">
            <a:spAutoFit/>
          </a:bodyPr>
          <a:lstStyle/>
          <a:p>
            <a:r>
              <a:rPr lang="en-US" sz="1600" b="1" dirty="0"/>
              <a:t>If you can do this (coaching) well, you can do </a:t>
            </a:r>
            <a:r>
              <a:rPr lang="en-US" sz="1600" b="1" i="1" u="sng" dirty="0"/>
              <a:t>anything</a:t>
            </a:r>
            <a:r>
              <a:rPr lang="en-US" sz="1600" b="1" dirty="0"/>
              <a:t>!</a:t>
            </a:r>
          </a:p>
          <a:p>
            <a:r>
              <a:rPr lang="en-US" sz="800" b="1" dirty="0"/>
              <a:t> </a:t>
            </a:r>
          </a:p>
          <a:p>
            <a:r>
              <a:rPr lang="en-US" sz="1600" b="1" dirty="0"/>
              <a:t>“Business” has too much individualism, ego, and materialism.  It has by definition. </a:t>
            </a:r>
            <a:r>
              <a:rPr lang="en-US" sz="1600" b="1" dirty="0">
                <a:solidFill>
                  <a:schemeClr val="tx2">
                    <a:lumMod val="75000"/>
                  </a:schemeClr>
                </a:solidFill>
              </a:rPr>
              <a:t>The business world wants what you offer</a:t>
            </a:r>
            <a:r>
              <a:rPr lang="en-US" sz="1600" b="1" dirty="0"/>
              <a:t>.</a:t>
            </a:r>
          </a:p>
          <a:p>
            <a:r>
              <a:rPr lang="en-US" sz="800" b="1" dirty="0"/>
              <a:t> </a:t>
            </a:r>
          </a:p>
          <a:p>
            <a:r>
              <a:rPr lang="en-US" sz="1600" b="1" dirty="0"/>
              <a:t>Coaching is about communication, teamwork, selflessness, and effort, without material gain.</a:t>
            </a:r>
          </a:p>
          <a:p>
            <a:r>
              <a:rPr lang="en-US" sz="800" b="1" dirty="0"/>
              <a:t> </a:t>
            </a:r>
          </a:p>
          <a:p>
            <a:r>
              <a:rPr lang="en-US" sz="1600" b="1" dirty="0"/>
              <a:t>Most people in the “business” world want </a:t>
            </a:r>
            <a:r>
              <a:rPr lang="en-US" sz="1600" b="1" i="1" dirty="0"/>
              <a:t>to do</a:t>
            </a:r>
            <a:r>
              <a:rPr lang="en-US" sz="1600" b="1" dirty="0"/>
              <a:t> what you do.”  I was there.</a:t>
            </a:r>
          </a:p>
          <a:p>
            <a:r>
              <a:rPr lang="en-US" sz="800" b="1" dirty="0"/>
              <a:t> </a:t>
            </a:r>
          </a:p>
          <a:p>
            <a:r>
              <a:rPr lang="en-US" sz="1600" b="1" dirty="0"/>
              <a:t>Take a backseat to no one, in any profession, at any level.  </a:t>
            </a:r>
          </a:p>
          <a:p>
            <a:r>
              <a:rPr lang="en-US" sz="800" b="1" dirty="0"/>
              <a:t> </a:t>
            </a:r>
          </a:p>
          <a:p>
            <a:r>
              <a:rPr lang="en-US" sz="1600" b="1" dirty="0"/>
              <a:t>Greatness, value, and making a difference are not measured with dollar signs and titles.</a:t>
            </a:r>
          </a:p>
          <a:p>
            <a:endParaRPr lang="en-US" dirty="0"/>
          </a:p>
        </p:txBody>
      </p:sp>
    </p:spTree>
    <p:extLst>
      <p:ext uri="{BB962C8B-B14F-4D97-AF65-F5344CB8AC3E}">
        <p14:creationId xmlns:p14="http://schemas.microsoft.com/office/powerpoint/2010/main" val="3726884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0087" y="889000"/>
            <a:ext cx="1981200" cy="7694414"/>
          </a:xfrm>
          <a:prstGeom prst="rect">
            <a:avLst/>
          </a:prstGeom>
          <a:noFill/>
        </p:spPr>
        <p:txBody>
          <a:bodyPr wrap="square" rtlCol="0">
            <a:spAutoFit/>
          </a:bodyPr>
          <a:lstStyle/>
          <a:p>
            <a:r>
              <a:rPr lang="en-US" sz="2000" b="1" dirty="0"/>
              <a:t>Vision</a:t>
            </a:r>
          </a:p>
          <a:p>
            <a:r>
              <a:rPr lang="en-US" sz="1400" b="1" dirty="0"/>
              <a:t>Vision:  (see it)</a:t>
            </a:r>
          </a:p>
          <a:p>
            <a:r>
              <a:rPr lang="en-US" sz="1400" b="1" dirty="0"/>
              <a:t>Catch phrase:</a:t>
            </a:r>
          </a:p>
          <a:p>
            <a:r>
              <a:rPr lang="en-US" sz="1400" b="1" dirty="0"/>
              <a:t>Sales pitch:</a:t>
            </a:r>
          </a:p>
          <a:p>
            <a:endParaRPr lang="en-US" sz="800" b="1" dirty="0"/>
          </a:p>
          <a:p>
            <a:r>
              <a:rPr lang="en-US" sz="2000" b="1" dirty="0"/>
              <a:t>Team</a:t>
            </a:r>
          </a:p>
          <a:p>
            <a:r>
              <a:rPr lang="en-US" sz="1400" b="1" dirty="0"/>
              <a:t>Vision:  (see it)</a:t>
            </a:r>
          </a:p>
          <a:p>
            <a:r>
              <a:rPr lang="en-US" sz="1400" b="1" dirty="0"/>
              <a:t>Catch phrase:</a:t>
            </a:r>
          </a:p>
          <a:p>
            <a:r>
              <a:rPr lang="en-US" sz="1400" b="1" dirty="0"/>
              <a:t>Sales pitch:</a:t>
            </a:r>
          </a:p>
          <a:p>
            <a:endParaRPr lang="en-US" sz="800" b="1" dirty="0"/>
          </a:p>
          <a:p>
            <a:r>
              <a:rPr lang="en-US" sz="2000" b="1" dirty="0"/>
              <a:t>Coaches</a:t>
            </a:r>
          </a:p>
          <a:p>
            <a:r>
              <a:rPr lang="en-US" sz="1400" b="1" dirty="0"/>
              <a:t>Vision:  (see it)</a:t>
            </a:r>
          </a:p>
          <a:p>
            <a:r>
              <a:rPr lang="en-US" sz="1400" b="1" dirty="0"/>
              <a:t>Catch phrase:</a:t>
            </a:r>
          </a:p>
          <a:p>
            <a:r>
              <a:rPr lang="en-US" sz="1400" b="1" dirty="0"/>
              <a:t>Sales pitch:</a:t>
            </a:r>
          </a:p>
          <a:p>
            <a:endParaRPr lang="en-US" sz="800" b="1" dirty="0"/>
          </a:p>
          <a:p>
            <a:r>
              <a:rPr lang="en-US" sz="2000" b="1" dirty="0"/>
              <a:t>Parents</a:t>
            </a:r>
          </a:p>
          <a:p>
            <a:r>
              <a:rPr lang="en-US" sz="1400" b="1" dirty="0"/>
              <a:t>Vision:  (see it)</a:t>
            </a:r>
          </a:p>
          <a:p>
            <a:r>
              <a:rPr lang="en-US" sz="1400" b="1" dirty="0"/>
              <a:t>Catch phrase:</a:t>
            </a:r>
          </a:p>
          <a:p>
            <a:r>
              <a:rPr lang="en-US" sz="1400" b="1" dirty="0"/>
              <a:t>Sales pitch:</a:t>
            </a:r>
          </a:p>
          <a:p>
            <a:endParaRPr lang="en-US" sz="800" b="1" dirty="0"/>
          </a:p>
          <a:p>
            <a:r>
              <a:rPr lang="en-US" sz="2000" b="1" dirty="0"/>
              <a:t>Training</a:t>
            </a:r>
          </a:p>
          <a:p>
            <a:r>
              <a:rPr lang="en-US" sz="1400" b="1" dirty="0"/>
              <a:t>Vision:  (see it)</a:t>
            </a:r>
          </a:p>
          <a:p>
            <a:r>
              <a:rPr lang="en-US" sz="1400" b="1" dirty="0"/>
              <a:t>Catch phrase</a:t>
            </a:r>
          </a:p>
          <a:p>
            <a:r>
              <a:rPr lang="en-US" sz="1400" b="1" dirty="0"/>
              <a:t>Sales pitch:</a:t>
            </a:r>
          </a:p>
          <a:p>
            <a:endParaRPr lang="en-US" sz="800" b="1" dirty="0"/>
          </a:p>
          <a:p>
            <a:r>
              <a:rPr lang="en-US" sz="2000" b="1" dirty="0"/>
              <a:t>Negative</a:t>
            </a:r>
          </a:p>
          <a:p>
            <a:r>
              <a:rPr lang="en-US" sz="1600" b="1" dirty="0"/>
              <a:t>Vision:  (see it)</a:t>
            </a:r>
          </a:p>
          <a:p>
            <a:r>
              <a:rPr lang="en-US" sz="1600" b="1" dirty="0"/>
              <a:t>Catch phrase:</a:t>
            </a:r>
          </a:p>
          <a:p>
            <a:r>
              <a:rPr lang="en-US" sz="1600" b="1" dirty="0"/>
              <a:t>Sales pitch:</a:t>
            </a:r>
          </a:p>
          <a:p>
            <a:endParaRPr lang="en-US" sz="800" b="1" dirty="0"/>
          </a:p>
          <a:p>
            <a:r>
              <a:rPr lang="en-US" sz="2000" b="1" dirty="0"/>
              <a:t>Integrity</a:t>
            </a:r>
          </a:p>
          <a:p>
            <a:r>
              <a:rPr lang="en-US" sz="1600" b="1" dirty="0"/>
              <a:t>Vision:  (see it)</a:t>
            </a:r>
          </a:p>
          <a:p>
            <a:r>
              <a:rPr lang="en-US" sz="1600" b="1" dirty="0"/>
              <a:t>Catch phrase:</a:t>
            </a:r>
          </a:p>
          <a:p>
            <a:r>
              <a:rPr lang="en-US" sz="1600" b="1" dirty="0"/>
              <a:t>Sales pitch:</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287" y="1143000"/>
            <a:ext cx="1450975" cy="16827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7687" y="3505200"/>
            <a:ext cx="2286000" cy="168275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287" y="5819775"/>
            <a:ext cx="3324225" cy="24955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00086" y="228600"/>
            <a:ext cx="5472113" cy="461665"/>
          </a:xfrm>
          <a:prstGeom prst="rect">
            <a:avLst/>
          </a:prstGeom>
          <a:solidFill>
            <a:srgbClr val="FFFFB3"/>
          </a:solidFill>
          <a:ln w="9525">
            <a:solidFill>
              <a:schemeClr val="tx1"/>
            </a:solidFill>
          </a:ln>
        </p:spPr>
        <p:txBody>
          <a:bodyPr wrap="square" rtlCol="0">
            <a:spAutoFit/>
          </a:bodyPr>
          <a:lstStyle/>
          <a:p>
            <a:r>
              <a:rPr lang="en-US" sz="2400" b="1" dirty="0">
                <a:solidFill>
                  <a:schemeClr val="tx2">
                    <a:lumMod val="75000"/>
                  </a:schemeClr>
                </a:solidFill>
              </a:rPr>
              <a:t>Summary</a:t>
            </a:r>
          </a:p>
        </p:txBody>
      </p:sp>
    </p:spTree>
    <p:extLst>
      <p:ext uri="{BB962C8B-B14F-4D97-AF65-F5344CB8AC3E}">
        <p14:creationId xmlns:p14="http://schemas.microsoft.com/office/powerpoint/2010/main" val="1291371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676400"/>
            <a:ext cx="5715000" cy="3724096"/>
          </a:xfrm>
          <a:prstGeom prst="rect">
            <a:avLst/>
          </a:prstGeom>
          <a:noFill/>
        </p:spPr>
        <p:txBody>
          <a:bodyPr wrap="square" rtlCol="0">
            <a:spAutoFit/>
          </a:bodyPr>
          <a:lstStyle/>
          <a:p>
            <a:pPr algn="ctr"/>
            <a:r>
              <a:rPr lang="en-US" sz="3600" b="1" dirty="0"/>
              <a:t>“There are teachers with a rare ability to enter a child’s mind; it’s as if their ability to get there at all gives them the right to stay forever.”</a:t>
            </a:r>
          </a:p>
          <a:p>
            <a:pPr algn="ctr"/>
            <a:endParaRPr lang="en-US" sz="3600" b="1" dirty="0"/>
          </a:p>
          <a:p>
            <a:pPr algn="ctr"/>
            <a:r>
              <a:rPr lang="en-US" sz="2000" b="1" dirty="0"/>
              <a:t>Michael Lewis, </a:t>
            </a:r>
            <a:r>
              <a:rPr lang="en-US" sz="2000" b="1" u="sng" dirty="0"/>
              <a:t>Coach</a:t>
            </a:r>
          </a:p>
        </p:txBody>
      </p:sp>
    </p:spTree>
    <p:extLst>
      <p:ext uri="{BB962C8B-B14F-4D97-AF65-F5344CB8AC3E}">
        <p14:creationId xmlns:p14="http://schemas.microsoft.com/office/powerpoint/2010/main" val="3362496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2590800"/>
            <a:ext cx="5638800" cy="461665"/>
          </a:xfrm>
          <a:prstGeom prst="rect">
            <a:avLst/>
          </a:prstGeom>
          <a:noFill/>
        </p:spPr>
        <p:txBody>
          <a:bodyPr wrap="square" rtlCol="0">
            <a:spAutoFit/>
          </a:bodyPr>
          <a:lstStyle/>
          <a:p>
            <a:pPr algn="ctr"/>
            <a:r>
              <a:rPr lang="en-US" sz="2400" b="1" dirty="0">
                <a:solidFill>
                  <a:schemeClr val="tx2">
                    <a:lumMod val="75000"/>
                  </a:schemeClr>
                </a:solidFill>
              </a:rPr>
              <a:t>Thank you very much for your time!</a:t>
            </a:r>
          </a:p>
        </p:txBody>
      </p:sp>
      <p:sp>
        <p:nvSpPr>
          <p:cNvPr id="3" name="TextBox 2"/>
          <p:cNvSpPr txBox="1"/>
          <p:nvPr/>
        </p:nvSpPr>
        <p:spPr>
          <a:xfrm>
            <a:off x="457200" y="3886200"/>
            <a:ext cx="5918200" cy="523220"/>
          </a:xfrm>
          <a:prstGeom prst="rect">
            <a:avLst/>
          </a:prstGeom>
          <a:solidFill>
            <a:srgbClr val="FFFFB3"/>
          </a:solidFill>
        </p:spPr>
        <p:txBody>
          <a:bodyPr wrap="square" rtlCol="0">
            <a:spAutoFit/>
          </a:bodyPr>
          <a:lstStyle/>
          <a:p>
            <a:pPr algn="ctr"/>
            <a:r>
              <a:rPr lang="en-US" sz="2800" b="1" dirty="0"/>
              <a:t>May your vision become your reality!</a:t>
            </a:r>
          </a:p>
        </p:txBody>
      </p:sp>
    </p:spTree>
    <p:extLst>
      <p:ext uri="{BB962C8B-B14F-4D97-AF65-F5344CB8AC3E}">
        <p14:creationId xmlns:p14="http://schemas.microsoft.com/office/powerpoint/2010/main" val="34278631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914400"/>
            <a:ext cx="5486400" cy="3831818"/>
          </a:xfrm>
          <a:prstGeom prst="rect">
            <a:avLst/>
          </a:prstGeom>
          <a:noFill/>
        </p:spPr>
        <p:txBody>
          <a:bodyPr wrap="square" rtlCol="0">
            <a:spAutoFit/>
          </a:bodyPr>
          <a:lstStyle/>
          <a:p>
            <a:r>
              <a:rPr lang="en-US" sz="2800" b="1" dirty="0">
                <a:solidFill>
                  <a:schemeClr val="tx2">
                    <a:lumMod val="75000"/>
                  </a:schemeClr>
                </a:solidFill>
              </a:rPr>
              <a:t>References</a:t>
            </a:r>
          </a:p>
          <a:p>
            <a:endParaRPr lang="en-US" dirty="0"/>
          </a:p>
          <a:p>
            <a:endParaRPr lang="en-US" dirty="0"/>
          </a:p>
          <a:p>
            <a:endParaRPr lang="en-US" dirty="0"/>
          </a:p>
          <a:p>
            <a:pPr marL="800100" lvl="1" indent="-342900">
              <a:buFont typeface="Wingdings" pitchFamily="2" charset="2"/>
              <a:buChar char="§"/>
            </a:pPr>
            <a:r>
              <a:rPr lang="en-US" sz="2300" b="1" dirty="0"/>
              <a:t>The Greatest Salesman in the World</a:t>
            </a:r>
          </a:p>
          <a:p>
            <a:pPr marL="800100" lvl="1" indent="-342900">
              <a:buFont typeface="Wingdings" pitchFamily="2" charset="2"/>
              <a:buChar char="§"/>
            </a:pPr>
            <a:r>
              <a:rPr lang="en-US" sz="2300" b="1" dirty="0"/>
              <a:t>Jesus, CEO</a:t>
            </a:r>
          </a:p>
          <a:p>
            <a:pPr marL="800100" lvl="1" indent="-342900">
              <a:buFont typeface="Wingdings" pitchFamily="2" charset="2"/>
              <a:buChar char="§"/>
            </a:pPr>
            <a:r>
              <a:rPr lang="en-US" sz="2300" b="1" dirty="0"/>
              <a:t>Good to Great</a:t>
            </a:r>
          </a:p>
          <a:p>
            <a:pPr marL="800100" lvl="1" indent="-342900">
              <a:buFont typeface="Wingdings" pitchFamily="2" charset="2"/>
              <a:buChar char="§"/>
            </a:pPr>
            <a:r>
              <a:rPr lang="en-US" sz="2300" b="1" dirty="0"/>
              <a:t>Success Principles</a:t>
            </a:r>
          </a:p>
          <a:p>
            <a:pPr marL="800100" lvl="1" indent="-342900">
              <a:buFont typeface="Wingdings" pitchFamily="2" charset="2"/>
              <a:buChar char="§"/>
            </a:pPr>
            <a:r>
              <a:rPr lang="en-US" sz="2300" b="1" dirty="0"/>
              <a:t>Wooden</a:t>
            </a:r>
          </a:p>
          <a:p>
            <a:pPr marL="800100" lvl="1" indent="-342900">
              <a:buFont typeface="Wingdings" pitchFamily="2" charset="2"/>
              <a:buChar char="§"/>
            </a:pPr>
            <a:r>
              <a:rPr lang="en-US" sz="2300" b="1" dirty="0"/>
              <a:t>Bits &amp; Pieces</a:t>
            </a:r>
          </a:p>
          <a:p>
            <a:pPr marL="800100" lvl="1" indent="-342900">
              <a:buFont typeface="Wingdings" pitchFamily="2" charset="2"/>
              <a:buChar char="§"/>
            </a:pPr>
            <a:r>
              <a:rPr lang="en-US" sz="2300" b="1" dirty="0"/>
              <a:t>Coach</a:t>
            </a:r>
          </a:p>
        </p:txBody>
      </p:sp>
    </p:spTree>
    <p:extLst>
      <p:ext uri="{BB962C8B-B14F-4D97-AF65-F5344CB8AC3E}">
        <p14:creationId xmlns:p14="http://schemas.microsoft.com/office/powerpoint/2010/main" val="241224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609600"/>
            <a:ext cx="2209800" cy="7786747"/>
          </a:xfrm>
          <a:prstGeom prst="rect">
            <a:avLst/>
          </a:prstGeom>
          <a:noFill/>
        </p:spPr>
        <p:txBody>
          <a:bodyPr wrap="square" rtlCol="0">
            <a:spAutoFit/>
          </a:bodyPr>
          <a:lstStyle/>
          <a:p>
            <a:r>
              <a:rPr lang="en-US" sz="2000" b="1" dirty="0">
                <a:solidFill>
                  <a:schemeClr val="tx2">
                    <a:lumMod val="75000"/>
                  </a:schemeClr>
                </a:solidFill>
                <a:latin typeface="Verdana" pitchFamily="34" charset="0"/>
                <a:ea typeface="Verdana" pitchFamily="34" charset="0"/>
                <a:cs typeface="Verdana" pitchFamily="34" charset="0"/>
              </a:rPr>
              <a:t>“Leadership</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is</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all</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about</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painting</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the </a:t>
            </a:r>
          </a:p>
          <a:p>
            <a:endParaRPr lang="en-US" sz="2000" b="1" dirty="0">
              <a:latin typeface="Verdana" pitchFamily="34" charset="0"/>
              <a:ea typeface="Verdana" pitchFamily="34" charset="0"/>
              <a:cs typeface="Verdana" pitchFamily="34" charset="0"/>
            </a:endParaRPr>
          </a:p>
          <a:p>
            <a:r>
              <a:rPr lang="en-US" sz="2000" b="1" dirty="0">
                <a:solidFill>
                  <a:schemeClr val="tx2">
                    <a:lumMod val="75000"/>
                  </a:schemeClr>
                </a:solidFill>
                <a:latin typeface="Verdana" pitchFamily="34" charset="0"/>
                <a:ea typeface="Verdana" pitchFamily="34" charset="0"/>
                <a:cs typeface="Verdana" pitchFamily="34" charset="0"/>
              </a:rPr>
              <a:t>vision,</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giving</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people</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something</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worthwhile</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to</a:t>
            </a:r>
          </a:p>
          <a:p>
            <a:endParaRPr lang="en-US" sz="2000" b="1" dirty="0">
              <a:latin typeface="Verdana" pitchFamily="34" charset="0"/>
              <a:ea typeface="Verdana" pitchFamily="34" charset="0"/>
              <a:cs typeface="Verdana" pitchFamily="34" charset="0"/>
            </a:endParaRPr>
          </a:p>
          <a:p>
            <a:r>
              <a:rPr lang="en-US" sz="2000" b="1" dirty="0">
                <a:latin typeface="Verdana" pitchFamily="34" charset="0"/>
                <a:ea typeface="Verdana" pitchFamily="34" charset="0"/>
                <a:cs typeface="Verdana" pitchFamily="34" charset="0"/>
              </a:rPr>
              <a:t>follow.”</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362200"/>
            <a:ext cx="2487716" cy="373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5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24040"/>
            <a:ext cx="5791200" cy="461665"/>
          </a:xfrm>
          <a:prstGeom prst="rect">
            <a:avLst/>
          </a:prstGeom>
          <a:noFill/>
        </p:spPr>
        <p:txBody>
          <a:bodyPr wrap="square" rtlCol="0">
            <a:spAutoFit/>
          </a:bodyPr>
          <a:lstStyle/>
          <a:p>
            <a:pPr algn="ctr"/>
            <a:r>
              <a:rPr lang="en-US" sz="2400" b="1" dirty="0">
                <a:solidFill>
                  <a:schemeClr val="bg1">
                    <a:lumMod val="50000"/>
                  </a:schemeClr>
                </a:solidFill>
              </a:rPr>
              <a:t>Building the Puzzle, Building the Team</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8500" y="1447800"/>
            <a:ext cx="2590800" cy="259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4267200"/>
            <a:ext cx="5867400" cy="3939540"/>
          </a:xfrm>
          <a:prstGeom prst="rect">
            <a:avLst/>
          </a:prstGeom>
          <a:noFill/>
        </p:spPr>
        <p:txBody>
          <a:bodyPr wrap="square" rtlCol="0">
            <a:spAutoFit/>
          </a:bodyPr>
          <a:lstStyle/>
          <a:p>
            <a:pPr marL="285750" lvl="0" indent="-285750">
              <a:buClr>
                <a:schemeClr val="tx1"/>
              </a:buClr>
              <a:buFont typeface="Wingdings" pitchFamily="2" charset="2"/>
              <a:buChar char="§"/>
            </a:pPr>
            <a:r>
              <a:rPr lang="en-US" b="1" dirty="0">
                <a:solidFill>
                  <a:schemeClr val="tx2">
                    <a:lumMod val="75000"/>
                  </a:schemeClr>
                </a:solidFill>
              </a:rPr>
              <a:t>Borders – </a:t>
            </a:r>
            <a:r>
              <a:rPr lang="en-US" b="1" dirty="0">
                <a:solidFill>
                  <a:schemeClr val="accent3">
                    <a:lumMod val="50000"/>
                  </a:schemeClr>
                </a:solidFill>
              </a:rPr>
              <a:t>Vision</a:t>
            </a:r>
            <a:endParaRPr lang="en-US" dirty="0">
              <a:solidFill>
                <a:schemeClr val="accent3">
                  <a:lumMod val="50000"/>
                </a:schemeClr>
              </a:solidFill>
            </a:endParaRPr>
          </a:p>
          <a:p>
            <a:pPr marL="285750" lvl="0" indent="-285750">
              <a:buClr>
                <a:schemeClr val="tx1"/>
              </a:buClr>
              <a:buFont typeface="Wingdings" pitchFamily="2" charset="2"/>
              <a:buChar char="§"/>
            </a:pPr>
            <a:r>
              <a:rPr lang="en-US" b="1" dirty="0">
                <a:solidFill>
                  <a:schemeClr val="tx2">
                    <a:lumMod val="75000"/>
                  </a:schemeClr>
                </a:solidFill>
              </a:rPr>
              <a:t>Working in to – philosophy, culture (a way of </a:t>
            </a:r>
            <a:r>
              <a:rPr lang="en-US" b="1" i="1" dirty="0">
                <a:solidFill>
                  <a:schemeClr val="tx2">
                    <a:lumMod val="75000"/>
                  </a:schemeClr>
                </a:solidFill>
              </a:rPr>
              <a:t>aquatic </a:t>
            </a:r>
            <a:r>
              <a:rPr lang="en-US" b="1" dirty="0">
                <a:solidFill>
                  <a:schemeClr val="tx2">
                    <a:lumMod val="75000"/>
                  </a:schemeClr>
                </a:solidFill>
              </a:rPr>
              <a:t>life)</a:t>
            </a:r>
            <a:endParaRPr lang="en-US" dirty="0">
              <a:solidFill>
                <a:schemeClr val="tx2">
                  <a:lumMod val="75000"/>
                </a:schemeClr>
              </a:solidFill>
            </a:endParaRPr>
          </a:p>
          <a:p>
            <a:pPr marL="285750" lvl="0" indent="-285750">
              <a:buClr>
                <a:schemeClr val="tx1"/>
              </a:buClr>
              <a:buFont typeface="Wingdings" pitchFamily="2" charset="2"/>
              <a:buChar char="§"/>
            </a:pPr>
            <a:r>
              <a:rPr lang="en-US" b="1" dirty="0">
                <a:solidFill>
                  <a:schemeClr val="tx2">
                    <a:lumMod val="75000"/>
                  </a:schemeClr>
                </a:solidFill>
              </a:rPr>
              <a:t>Then - Policies and guidelines</a:t>
            </a:r>
            <a:endParaRPr lang="en-US" dirty="0">
              <a:solidFill>
                <a:schemeClr val="tx2">
                  <a:lumMod val="75000"/>
                </a:schemeClr>
              </a:solidFill>
            </a:endParaRPr>
          </a:p>
          <a:p>
            <a:pPr marL="285750" lvl="0" indent="-285750">
              <a:buClr>
                <a:schemeClr val="tx1"/>
              </a:buClr>
              <a:buFont typeface="Wingdings" pitchFamily="2" charset="2"/>
              <a:buChar char="§"/>
            </a:pPr>
            <a:r>
              <a:rPr lang="en-US" b="1" dirty="0">
                <a:solidFill>
                  <a:schemeClr val="tx2">
                    <a:lumMod val="75000"/>
                  </a:schemeClr>
                </a:solidFill>
              </a:rPr>
              <a:t>And on to – character, integrity, respect, and work ethic</a:t>
            </a:r>
            <a:endParaRPr lang="en-US" dirty="0">
              <a:solidFill>
                <a:schemeClr val="tx2">
                  <a:lumMod val="75000"/>
                </a:schemeClr>
              </a:solidFill>
            </a:endParaRPr>
          </a:p>
          <a:p>
            <a:pPr marL="285750" lvl="0" indent="-285750">
              <a:buClr>
                <a:schemeClr val="tx1"/>
              </a:buClr>
              <a:buFont typeface="Wingdings" pitchFamily="2" charset="2"/>
              <a:buChar char="§"/>
            </a:pPr>
            <a:r>
              <a:rPr lang="en-US" b="1" dirty="0">
                <a:solidFill>
                  <a:schemeClr val="tx2">
                    <a:lumMod val="75000"/>
                  </a:schemeClr>
                </a:solidFill>
              </a:rPr>
              <a:t>And the last piece of the </a:t>
            </a:r>
            <a:r>
              <a:rPr lang="en-US" b="1" dirty="0">
                <a:solidFill>
                  <a:schemeClr val="accent3">
                    <a:lumMod val="50000"/>
                  </a:schemeClr>
                </a:solidFill>
              </a:rPr>
              <a:t>puzzle…</a:t>
            </a:r>
            <a:r>
              <a:rPr lang="en-US" b="1" i="1" dirty="0">
                <a:solidFill>
                  <a:schemeClr val="accent3">
                    <a:lumMod val="50000"/>
                  </a:schemeClr>
                </a:solidFill>
              </a:rPr>
              <a:t>Extraordinary</a:t>
            </a:r>
            <a:r>
              <a:rPr lang="en-US" b="1" i="1" dirty="0">
                <a:solidFill>
                  <a:schemeClr val="tx2">
                    <a:lumMod val="75000"/>
                  </a:schemeClr>
                </a:solidFill>
              </a:rPr>
              <a:t> results</a:t>
            </a:r>
            <a:endParaRPr lang="en-US" dirty="0">
              <a:solidFill>
                <a:schemeClr val="tx2">
                  <a:lumMod val="75000"/>
                </a:schemeClr>
              </a:solidFill>
            </a:endParaRPr>
          </a:p>
          <a:p>
            <a:r>
              <a:rPr lang="en-US" sz="800" dirty="0"/>
              <a:t> </a:t>
            </a:r>
            <a:endParaRPr lang="en-US" sz="800" b="1" dirty="0"/>
          </a:p>
          <a:p>
            <a:pPr algn="ctr"/>
            <a:r>
              <a:rPr lang="en-US" sz="2000" b="1" i="1" dirty="0">
                <a:solidFill>
                  <a:schemeClr val="bg1">
                    <a:lumMod val="50000"/>
                  </a:schemeClr>
                </a:solidFill>
              </a:rPr>
              <a:t>Too often we focus on the wrong thing…</a:t>
            </a:r>
            <a:endParaRPr lang="en-US" sz="2000" b="1" dirty="0">
              <a:solidFill>
                <a:schemeClr val="bg1">
                  <a:lumMod val="50000"/>
                </a:schemeClr>
              </a:solidFill>
            </a:endParaRPr>
          </a:p>
          <a:p>
            <a:r>
              <a:rPr lang="en-US" sz="800" b="1" dirty="0"/>
              <a:t> </a:t>
            </a:r>
            <a:endParaRPr lang="en-US" sz="800" dirty="0"/>
          </a:p>
          <a:p>
            <a:pPr marL="285750" lvl="0" indent="-285750">
              <a:buClr>
                <a:schemeClr val="tx1"/>
              </a:buClr>
              <a:buFont typeface="Wingdings" pitchFamily="2" charset="2"/>
              <a:buChar char="§"/>
            </a:pPr>
            <a:r>
              <a:rPr lang="en-US" b="1" dirty="0">
                <a:solidFill>
                  <a:schemeClr val="tx2">
                    <a:lumMod val="75000"/>
                  </a:schemeClr>
                </a:solidFill>
              </a:rPr>
              <a:t>Try to fix a stroke in someone who doesn’t work hard</a:t>
            </a:r>
            <a:endParaRPr lang="en-US" dirty="0">
              <a:solidFill>
                <a:schemeClr val="tx2">
                  <a:lumMod val="75000"/>
                </a:schemeClr>
              </a:solidFill>
            </a:endParaRPr>
          </a:p>
          <a:p>
            <a:pPr marL="285750" lvl="0" indent="-285750">
              <a:buClr>
                <a:schemeClr val="tx1"/>
              </a:buClr>
              <a:buFont typeface="Wingdings" pitchFamily="2" charset="2"/>
              <a:buChar char="§"/>
            </a:pPr>
            <a:r>
              <a:rPr lang="en-US" b="1" dirty="0">
                <a:solidFill>
                  <a:schemeClr val="tx2">
                    <a:lumMod val="75000"/>
                  </a:schemeClr>
                </a:solidFill>
              </a:rPr>
              <a:t>Condemn a parent without trying to bring them into the process</a:t>
            </a:r>
            <a:endParaRPr lang="en-US" dirty="0">
              <a:solidFill>
                <a:schemeClr val="tx2">
                  <a:lumMod val="75000"/>
                </a:schemeClr>
              </a:solidFill>
            </a:endParaRPr>
          </a:p>
          <a:p>
            <a:pPr marL="285750" lvl="0" indent="-285750">
              <a:buClr>
                <a:schemeClr val="tx1"/>
              </a:buClr>
              <a:buFont typeface="Wingdings" pitchFamily="2" charset="2"/>
              <a:buChar char="§"/>
            </a:pPr>
            <a:r>
              <a:rPr lang="en-US" b="1" dirty="0">
                <a:solidFill>
                  <a:schemeClr val="tx2">
                    <a:lumMod val="75000"/>
                  </a:schemeClr>
                </a:solidFill>
              </a:rPr>
              <a:t>Try to win a meet with a team has no identity</a:t>
            </a:r>
            <a:endParaRPr lang="en-US" dirty="0">
              <a:solidFill>
                <a:schemeClr val="tx2">
                  <a:lumMod val="75000"/>
                </a:schemeClr>
              </a:solidFill>
            </a:endParaRPr>
          </a:p>
          <a:p>
            <a:pPr marL="285750" indent="-285750">
              <a:buClr>
                <a:schemeClr val="tx1"/>
              </a:buClr>
              <a:buFont typeface="Wingdings" pitchFamily="2" charset="2"/>
              <a:buChar char="§"/>
            </a:pPr>
            <a:r>
              <a:rPr lang="en-US" b="1" dirty="0">
                <a:solidFill>
                  <a:schemeClr val="tx2">
                    <a:lumMod val="75000"/>
                  </a:schemeClr>
                </a:solidFill>
              </a:rPr>
              <a:t>Criticize a team for not being caring when they don’t know what to care about.</a:t>
            </a:r>
            <a:endParaRPr lang="en-US" dirty="0">
              <a:solidFill>
                <a:schemeClr val="tx2">
                  <a:lumMod val="75000"/>
                </a:schemeClr>
              </a:solidFill>
            </a:endParaRPr>
          </a:p>
        </p:txBody>
      </p:sp>
    </p:spTree>
    <p:extLst>
      <p:ext uri="{BB962C8B-B14F-4D97-AF65-F5344CB8AC3E}">
        <p14:creationId xmlns:p14="http://schemas.microsoft.com/office/powerpoint/2010/main" val="3185297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4343400"/>
            <a:ext cx="5791200" cy="4154984"/>
          </a:xfrm>
          <a:prstGeom prst="rect">
            <a:avLst/>
          </a:prstGeom>
          <a:noFill/>
        </p:spPr>
        <p:txBody>
          <a:bodyPr wrap="square" rtlCol="0">
            <a:spAutoFit/>
          </a:bodyPr>
          <a:lstStyle/>
          <a:p>
            <a:pPr marL="342900" lvl="0" indent="-342900">
              <a:buClr>
                <a:schemeClr val="tx1"/>
              </a:buClr>
              <a:buFont typeface="Wingdings" pitchFamily="2" charset="2"/>
              <a:buChar char="§"/>
            </a:pPr>
            <a:r>
              <a:rPr lang="en-US" b="1" i="1" dirty="0">
                <a:solidFill>
                  <a:schemeClr val="tx2">
                    <a:lumMod val="75000"/>
                  </a:schemeClr>
                </a:solidFill>
              </a:rPr>
              <a:t>Who doesn’t start out this way?</a:t>
            </a:r>
            <a:endParaRPr lang="en-US" b="1" dirty="0">
              <a:solidFill>
                <a:schemeClr val="tx2">
                  <a:lumMod val="75000"/>
                </a:schemeClr>
              </a:solidFill>
            </a:endParaRPr>
          </a:p>
          <a:p>
            <a:pPr>
              <a:buClr>
                <a:schemeClr val="tx1"/>
              </a:buClr>
            </a:pPr>
            <a:r>
              <a:rPr lang="en-US" sz="800" b="1" i="1" dirty="0">
                <a:solidFill>
                  <a:schemeClr val="tx2">
                    <a:lumMod val="75000"/>
                  </a:schemeClr>
                </a:solidFill>
              </a:rPr>
              <a:t> </a:t>
            </a:r>
            <a:endParaRPr lang="en-US" sz="800" b="1" dirty="0">
              <a:solidFill>
                <a:schemeClr val="tx2">
                  <a:lumMod val="75000"/>
                </a:schemeClr>
              </a:solidFill>
            </a:endParaRPr>
          </a:p>
          <a:p>
            <a:pPr marL="342900" lvl="0" indent="-342900">
              <a:buClr>
                <a:schemeClr val="tx1"/>
              </a:buClr>
              <a:buFont typeface="Wingdings" pitchFamily="2" charset="2"/>
              <a:buChar char="§"/>
            </a:pPr>
            <a:r>
              <a:rPr lang="en-US" b="1" i="1" dirty="0">
                <a:solidFill>
                  <a:schemeClr val="tx2">
                    <a:lumMod val="75000"/>
                  </a:schemeClr>
                </a:solidFill>
              </a:rPr>
              <a:t>What does she want to get out of sports? Fun, friends, success, life skills, scholarship, self-esteem, glory…</a:t>
            </a:r>
            <a:endParaRPr lang="en-US" b="1" dirty="0">
              <a:solidFill>
                <a:schemeClr val="tx2">
                  <a:lumMod val="75000"/>
                </a:schemeClr>
              </a:solidFill>
            </a:endParaRPr>
          </a:p>
          <a:p>
            <a:pPr>
              <a:buClr>
                <a:schemeClr val="tx1"/>
              </a:buClr>
            </a:pPr>
            <a:r>
              <a:rPr lang="en-US" sz="800" b="1" dirty="0">
                <a:solidFill>
                  <a:schemeClr val="tx2">
                    <a:lumMod val="75000"/>
                  </a:schemeClr>
                </a:solidFill>
              </a:rPr>
              <a:t> </a:t>
            </a:r>
          </a:p>
          <a:p>
            <a:pPr marL="342900" lvl="0" indent="-342900">
              <a:buClr>
                <a:schemeClr val="tx1"/>
              </a:buClr>
              <a:buFont typeface="Wingdings" pitchFamily="2" charset="2"/>
              <a:buChar char="§"/>
            </a:pPr>
            <a:r>
              <a:rPr lang="en-US" b="1" i="1" dirty="0">
                <a:solidFill>
                  <a:schemeClr val="tx2">
                    <a:lumMod val="75000"/>
                  </a:schemeClr>
                </a:solidFill>
              </a:rPr>
              <a:t>What do her parents want out of sports?</a:t>
            </a:r>
            <a:endParaRPr lang="en-US" b="1" dirty="0">
              <a:solidFill>
                <a:schemeClr val="tx2">
                  <a:lumMod val="75000"/>
                </a:schemeClr>
              </a:solidFill>
            </a:endParaRPr>
          </a:p>
          <a:p>
            <a:pPr>
              <a:buClr>
                <a:schemeClr val="tx1"/>
              </a:buClr>
            </a:pPr>
            <a:r>
              <a:rPr lang="en-US" sz="800" b="1" i="1" dirty="0">
                <a:solidFill>
                  <a:schemeClr val="tx2">
                    <a:lumMod val="75000"/>
                  </a:schemeClr>
                </a:solidFill>
              </a:rPr>
              <a:t> </a:t>
            </a:r>
            <a:endParaRPr lang="en-US" sz="800" b="1" dirty="0">
              <a:solidFill>
                <a:schemeClr val="tx2">
                  <a:lumMod val="75000"/>
                </a:schemeClr>
              </a:solidFill>
            </a:endParaRPr>
          </a:p>
          <a:p>
            <a:pPr marL="342900" lvl="0" indent="-342900">
              <a:buClr>
                <a:schemeClr val="tx1"/>
              </a:buClr>
              <a:buFont typeface="Wingdings" pitchFamily="2" charset="2"/>
              <a:buChar char="§"/>
            </a:pPr>
            <a:r>
              <a:rPr lang="en-US" b="1" i="1" dirty="0">
                <a:solidFill>
                  <a:schemeClr val="tx2">
                    <a:lumMod val="75000"/>
                  </a:schemeClr>
                </a:solidFill>
              </a:rPr>
              <a:t>Who will she become as an athlete and as a person through sports?</a:t>
            </a:r>
            <a:endParaRPr lang="en-US" b="1" dirty="0">
              <a:solidFill>
                <a:schemeClr val="tx2">
                  <a:lumMod val="75000"/>
                </a:schemeClr>
              </a:solidFill>
            </a:endParaRPr>
          </a:p>
          <a:p>
            <a:pPr>
              <a:buClr>
                <a:schemeClr val="tx1"/>
              </a:buClr>
            </a:pPr>
            <a:r>
              <a:rPr lang="en-US" sz="800" b="1" i="1" dirty="0">
                <a:solidFill>
                  <a:schemeClr val="tx2">
                    <a:lumMod val="75000"/>
                  </a:schemeClr>
                </a:solidFill>
              </a:rPr>
              <a:t> </a:t>
            </a:r>
            <a:endParaRPr lang="en-US" sz="800" b="1" dirty="0">
              <a:solidFill>
                <a:schemeClr val="tx2">
                  <a:lumMod val="75000"/>
                </a:schemeClr>
              </a:solidFill>
            </a:endParaRPr>
          </a:p>
          <a:p>
            <a:pPr marL="342900" lvl="0" indent="-342900">
              <a:buClr>
                <a:schemeClr val="tx1"/>
              </a:buClr>
              <a:buFont typeface="Wingdings" pitchFamily="2" charset="2"/>
              <a:buChar char="§"/>
            </a:pPr>
            <a:r>
              <a:rPr lang="en-US" b="1" i="1" dirty="0">
                <a:solidFill>
                  <a:schemeClr val="tx2">
                    <a:lumMod val="75000"/>
                  </a:schemeClr>
                </a:solidFill>
              </a:rPr>
              <a:t>Will she be competing ten years from now?</a:t>
            </a:r>
            <a:endParaRPr lang="en-US" b="1" dirty="0">
              <a:solidFill>
                <a:schemeClr val="tx2">
                  <a:lumMod val="75000"/>
                </a:schemeClr>
              </a:solidFill>
            </a:endParaRPr>
          </a:p>
          <a:p>
            <a:pPr>
              <a:buClr>
                <a:schemeClr val="tx1"/>
              </a:buClr>
            </a:pPr>
            <a:r>
              <a:rPr lang="en-US" sz="800" b="1" i="1" dirty="0">
                <a:solidFill>
                  <a:schemeClr val="tx2">
                    <a:lumMod val="75000"/>
                  </a:schemeClr>
                </a:solidFill>
              </a:rPr>
              <a:t> </a:t>
            </a:r>
            <a:endParaRPr lang="en-US" sz="800" b="1" dirty="0">
              <a:solidFill>
                <a:schemeClr val="tx2">
                  <a:lumMod val="75000"/>
                </a:schemeClr>
              </a:solidFill>
            </a:endParaRPr>
          </a:p>
          <a:p>
            <a:pPr marL="342900" lvl="0" indent="-342900">
              <a:buClr>
                <a:schemeClr val="tx1"/>
              </a:buClr>
              <a:buFont typeface="Wingdings" pitchFamily="2" charset="2"/>
              <a:buChar char="§"/>
            </a:pPr>
            <a:r>
              <a:rPr lang="en-US" b="1" i="1" dirty="0">
                <a:solidFill>
                  <a:schemeClr val="tx2">
                    <a:lumMod val="75000"/>
                  </a:schemeClr>
                </a:solidFill>
              </a:rPr>
              <a:t>What will she reflect on fifty years from now?</a:t>
            </a:r>
            <a:endParaRPr lang="en-US" b="1" dirty="0">
              <a:solidFill>
                <a:schemeClr val="tx2">
                  <a:lumMod val="75000"/>
                </a:schemeClr>
              </a:solidFill>
            </a:endParaRPr>
          </a:p>
          <a:p>
            <a:pPr>
              <a:buClr>
                <a:schemeClr val="tx1"/>
              </a:buClr>
            </a:pPr>
            <a:r>
              <a:rPr lang="en-US" sz="800" b="1" i="1" dirty="0">
                <a:solidFill>
                  <a:schemeClr val="tx2">
                    <a:lumMod val="75000"/>
                  </a:schemeClr>
                </a:solidFill>
              </a:rPr>
              <a:t> </a:t>
            </a:r>
            <a:endParaRPr lang="en-US" sz="800" b="1" dirty="0">
              <a:solidFill>
                <a:schemeClr val="tx2">
                  <a:lumMod val="75000"/>
                </a:schemeClr>
              </a:solidFill>
            </a:endParaRPr>
          </a:p>
          <a:p>
            <a:pPr marL="342900" indent="-342900">
              <a:buClr>
                <a:schemeClr val="tx1"/>
              </a:buClr>
              <a:buFont typeface="Wingdings" pitchFamily="2" charset="2"/>
              <a:buChar char="§"/>
            </a:pPr>
            <a:r>
              <a:rPr lang="en-US" b="1" i="1" dirty="0">
                <a:solidFill>
                  <a:schemeClr val="tx2">
                    <a:lumMod val="75000"/>
                  </a:schemeClr>
                </a:solidFill>
              </a:rPr>
              <a:t>If this was your daughter swimming and she could either gain extraordinary success or extraordinary charact</a:t>
            </a:r>
            <a:r>
              <a:rPr lang="en-US" b="1" i="1" dirty="0"/>
              <a:t>er out of the sport, which would you chose and why?</a:t>
            </a:r>
            <a:endParaRPr lang="en-US" b="1"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4550" y="381000"/>
            <a:ext cx="25527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10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09600"/>
            <a:ext cx="5943600" cy="4955203"/>
          </a:xfrm>
          <a:prstGeom prst="rect">
            <a:avLst/>
          </a:prstGeom>
          <a:noFill/>
        </p:spPr>
        <p:txBody>
          <a:bodyPr wrap="square" rtlCol="0">
            <a:spAutoFit/>
          </a:bodyPr>
          <a:lstStyle/>
          <a:p>
            <a:r>
              <a:rPr lang="en-US" sz="2000" b="1" i="1" dirty="0">
                <a:solidFill>
                  <a:schemeClr val="tx2">
                    <a:lumMod val="75000"/>
                  </a:schemeClr>
                </a:solidFill>
              </a:rPr>
              <a:t>Table of Contents</a:t>
            </a:r>
            <a:endParaRPr lang="en-US" sz="2000" b="1" dirty="0">
              <a:solidFill>
                <a:schemeClr val="tx2">
                  <a:lumMod val="75000"/>
                </a:schemeClr>
              </a:solidFill>
            </a:endParaRPr>
          </a:p>
          <a:p>
            <a:r>
              <a:rPr lang="en-US" sz="800" dirty="0"/>
              <a:t> </a:t>
            </a:r>
          </a:p>
          <a:p>
            <a:pPr marL="742950" lvl="1" indent="-285750">
              <a:buFont typeface="Wingdings" pitchFamily="2" charset="2"/>
              <a:buChar char="§"/>
            </a:pPr>
            <a:r>
              <a:rPr lang="en-US" dirty="0"/>
              <a:t> </a:t>
            </a:r>
            <a:r>
              <a:rPr lang="en-US" b="1" i="1" dirty="0"/>
              <a:t>Introduction</a:t>
            </a:r>
            <a:endParaRPr lang="en-US" b="1" dirty="0"/>
          </a:p>
          <a:p>
            <a:pPr lvl="1"/>
            <a:r>
              <a:rPr lang="en-US" sz="800" b="1" i="1" dirty="0"/>
              <a:t> </a:t>
            </a:r>
            <a:endParaRPr lang="en-US" sz="800" b="1" dirty="0"/>
          </a:p>
          <a:p>
            <a:pPr marL="742950" lvl="1" indent="-285750">
              <a:buFont typeface="Wingdings" pitchFamily="2" charset="2"/>
              <a:buChar char="§"/>
            </a:pPr>
            <a:r>
              <a:rPr lang="en-US" b="1" dirty="0"/>
              <a:t>What is your vision?</a:t>
            </a:r>
          </a:p>
          <a:p>
            <a:pPr lvl="1"/>
            <a:r>
              <a:rPr lang="en-US" sz="800" b="1" dirty="0"/>
              <a:t> </a:t>
            </a:r>
          </a:p>
          <a:p>
            <a:pPr marL="742950" lvl="1" indent="-285750">
              <a:buFont typeface="Wingdings" pitchFamily="2" charset="2"/>
              <a:buChar char="§"/>
            </a:pPr>
            <a:r>
              <a:rPr lang="en-US" b="1" dirty="0"/>
              <a:t>Selling the Vision/Building the Team</a:t>
            </a:r>
          </a:p>
          <a:p>
            <a:pPr lvl="1"/>
            <a:r>
              <a:rPr lang="en-US" sz="800" b="1" dirty="0"/>
              <a:t> </a:t>
            </a:r>
          </a:p>
          <a:p>
            <a:pPr marL="742950" lvl="1" indent="-285750">
              <a:buFont typeface="Wingdings" pitchFamily="2" charset="2"/>
              <a:buChar char="§"/>
            </a:pPr>
            <a:r>
              <a:rPr lang="en-US" b="1" dirty="0"/>
              <a:t>Selling the Team/Building the Team</a:t>
            </a:r>
          </a:p>
          <a:p>
            <a:pPr lvl="1"/>
            <a:r>
              <a:rPr lang="en-US" sz="800" b="1" dirty="0"/>
              <a:t> </a:t>
            </a:r>
          </a:p>
          <a:p>
            <a:pPr marL="742950" lvl="1" indent="-285750">
              <a:buFont typeface="Wingdings" pitchFamily="2" charset="2"/>
              <a:buChar char="§"/>
            </a:pPr>
            <a:r>
              <a:rPr lang="en-US" b="1" dirty="0"/>
              <a:t>Selling the Coaches/Building the Team</a:t>
            </a:r>
          </a:p>
          <a:p>
            <a:pPr lvl="1"/>
            <a:r>
              <a:rPr lang="en-US" sz="800" b="1" dirty="0"/>
              <a:t> </a:t>
            </a:r>
          </a:p>
          <a:p>
            <a:pPr marL="742950" lvl="1" indent="-285750">
              <a:buFont typeface="Wingdings" pitchFamily="2" charset="2"/>
              <a:buChar char="§"/>
            </a:pPr>
            <a:r>
              <a:rPr lang="en-US" b="1" dirty="0"/>
              <a:t>Selling the Parents/Building the Team</a:t>
            </a:r>
          </a:p>
          <a:p>
            <a:pPr lvl="1"/>
            <a:r>
              <a:rPr lang="en-US" sz="800" b="1" dirty="0"/>
              <a:t> </a:t>
            </a:r>
          </a:p>
          <a:p>
            <a:pPr marL="742950" lvl="1" indent="-285750">
              <a:buFont typeface="Wingdings" pitchFamily="2" charset="2"/>
              <a:buChar char="§"/>
            </a:pPr>
            <a:r>
              <a:rPr lang="en-US" b="1" dirty="0"/>
              <a:t>Selling Training/Building the Team</a:t>
            </a:r>
          </a:p>
          <a:p>
            <a:pPr lvl="1"/>
            <a:r>
              <a:rPr lang="en-US" sz="800" b="1" dirty="0"/>
              <a:t> </a:t>
            </a:r>
          </a:p>
          <a:p>
            <a:pPr marL="742950" lvl="1" indent="-285750">
              <a:buFont typeface="Wingdings" pitchFamily="2" charset="2"/>
              <a:buChar char="§"/>
            </a:pPr>
            <a:r>
              <a:rPr lang="en-US" b="1" dirty="0"/>
              <a:t>Selling Technique/Building the Team</a:t>
            </a:r>
          </a:p>
          <a:p>
            <a:pPr lvl="1"/>
            <a:r>
              <a:rPr lang="en-US" sz="800" b="1" dirty="0"/>
              <a:t> </a:t>
            </a:r>
          </a:p>
          <a:p>
            <a:pPr marL="742950" lvl="1" indent="-285750">
              <a:buFont typeface="Wingdings" pitchFamily="2" charset="2"/>
              <a:buChar char="§"/>
            </a:pPr>
            <a:r>
              <a:rPr lang="en-US" b="1" dirty="0"/>
              <a:t>Selling the Negative/Building the Team</a:t>
            </a:r>
          </a:p>
          <a:p>
            <a:pPr lvl="1"/>
            <a:r>
              <a:rPr lang="en-US" sz="800" b="1" dirty="0"/>
              <a:t> </a:t>
            </a:r>
          </a:p>
          <a:p>
            <a:pPr marL="742950" lvl="1" indent="-285750">
              <a:buFont typeface="Wingdings" pitchFamily="2" charset="2"/>
              <a:buChar char="§"/>
            </a:pPr>
            <a:r>
              <a:rPr lang="en-US" b="1" dirty="0"/>
              <a:t>Selling Integrity/Building the Team</a:t>
            </a:r>
          </a:p>
          <a:p>
            <a:pPr lvl="1"/>
            <a:r>
              <a:rPr lang="en-US" sz="800" b="1" dirty="0"/>
              <a:t> </a:t>
            </a:r>
          </a:p>
          <a:p>
            <a:pPr marL="742950" lvl="1" indent="-285750">
              <a:buFont typeface="Wingdings" pitchFamily="2" charset="2"/>
              <a:buChar char="§"/>
            </a:pPr>
            <a:r>
              <a:rPr lang="en-US" b="1" dirty="0"/>
              <a:t>The “Real” World</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5918200"/>
            <a:ext cx="2514600" cy="22352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3066" y="5918200"/>
            <a:ext cx="2616981"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39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2397006"/>
            <a:ext cx="6019800" cy="6355586"/>
          </a:xfrm>
          <a:prstGeom prst="rect">
            <a:avLst/>
          </a:prstGeom>
          <a:noFill/>
        </p:spPr>
        <p:txBody>
          <a:bodyPr wrap="square" rtlCol="0">
            <a:spAutoFit/>
          </a:bodyPr>
          <a:lstStyle/>
          <a:p>
            <a:r>
              <a:rPr lang="en-US" sz="1400" b="1" dirty="0">
                <a:solidFill>
                  <a:schemeClr val="tx2">
                    <a:lumMod val="75000"/>
                  </a:schemeClr>
                </a:solidFill>
              </a:rPr>
              <a:t>A. List the three most significant things about your life as a coach.</a:t>
            </a:r>
          </a:p>
          <a:p>
            <a:r>
              <a:rPr lang="en-US" sz="1400" b="1" dirty="0"/>
              <a:t>1)</a:t>
            </a:r>
          </a:p>
          <a:p>
            <a:r>
              <a:rPr lang="en-US" sz="1400" b="1" dirty="0"/>
              <a:t>2)</a:t>
            </a:r>
          </a:p>
          <a:p>
            <a:r>
              <a:rPr lang="en-US" sz="1400" b="1" dirty="0"/>
              <a:t>3)</a:t>
            </a:r>
          </a:p>
          <a:p>
            <a:r>
              <a:rPr lang="en-US" sz="800" b="1" dirty="0"/>
              <a:t> </a:t>
            </a:r>
          </a:p>
          <a:p>
            <a:r>
              <a:rPr lang="en-US" sz="1400" b="1" dirty="0">
                <a:solidFill>
                  <a:schemeClr val="tx2">
                    <a:lumMod val="75000"/>
                  </a:schemeClr>
                </a:solidFill>
              </a:rPr>
              <a:t>B. List the three most significant things about your </a:t>
            </a:r>
            <a:r>
              <a:rPr lang="en-US" sz="1400" b="1" i="1" u="sng" dirty="0">
                <a:solidFill>
                  <a:schemeClr val="tx2">
                    <a:lumMod val="75000"/>
                  </a:schemeClr>
                </a:solidFill>
              </a:rPr>
              <a:t>team </a:t>
            </a:r>
            <a:r>
              <a:rPr lang="en-US" sz="1400" b="1" dirty="0">
                <a:solidFill>
                  <a:schemeClr val="tx2">
                    <a:lumMod val="75000"/>
                  </a:schemeClr>
                </a:solidFill>
              </a:rPr>
              <a:t>.</a:t>
            </a:r>
          </a:p>
          <a:p>
            <a:r>
              <a:rPr lang="en-US" sz="1400" b="1" dirty="0"/>
              <a:t>1)</a:t>
            </a:r>
          </a:p>
          <a:p>
            <a:r>
              <a:rPr lang="en-US" sz="1400" b="1" dirty="0"/>
              <a:t>2)</a:t>
            </a:r>
          </a:p>
          <a:p>
            <a:r>
              <a:rPr lang="en-US" sz="1400" b="1" dirty="0"/>
              <a:t>3)</a:t>
            </a:r>
          </a:p>
          <a:p>
            <a:endParaRPr lang="en-US" sz="800" b="1" dirty="0"/>
          </a:p>
          <a:p>
            <a:r>
              <a:rPr lang="en-US" sz="1400" b="1" dirty="0">
                <a:solidFill>
                  <a:schemeClr val="tx2">
                    <a:lumMod val="75000"/>
                  </a:schemeClr>
                </a:solidFill>
              </a:rPr>
              <a:t>If you had amnesia and remembered nothing about your past, how would you like to be remembered?</a:t>
            </a:r>
          </a:p>
          <a:p>
            <a:r>
              <a:rPr lang="en-US" sz="800" b="1" dirty="0"/>
              <a:t> </a:t>
            </a:r>
          </a:p>
          <a:p>
            <a:r>
              <a:rPr lang="en-US" sz="1400" b="1" dirty="0"/>
              <a:t>A) Coach:</a:t>
            </a:r>
          </a:p>
          <a:p>
            <a:r>
              <a:rPr lang="en-US" sz="800" b="1" dirty="0"/>
              <a:t> </a:t>
            </a:r>
          </a:p>
          <a:p>
            <a:r>
              <a:rPr lang="en-US" sz="1400" b="1" dirty="0"/>
              <a:t>B) Team:</a:t>
            </a:r>
          </a:p>
          <a:p>
            <a:r>
              <a:rPr lang="en-US" sz="800" dirty="0"/>
              <a:t>  </a:t>
            </a:r>
          </a:p>
          <a:p>
            <a:r>
              <a:rPr lang="en-US" sz="1400" b="1" dirty="0">
                <a:solidFill>
                  <a:schemeClr val="tx2">
                    <a:lumMod val="75000"/>
                  </a:schemeClr>
                </a:solidFill>
              </a:rPr>
              <a:t>How would other teams/coaches describe your team.</a:t>
            </a:r>
          </a:p>
          <a:p>
            <a:endParaRPr lang="en-US" sz="800" b="1" dirty="0">
              <a:solidFill>
                <a:schemeClr val="tx2">
                  <a:lumMod val="75000"/>
                </a:schemeClr>
              </a:solidFill>
            </a:endParaRPr>
          </a:p>
          <a:p>
            <a:r>
              <a:rPr lang="en-US" sz="1400" b="1" dirty="0">
                <a:solidFill>
                  <a:schemeClr val="tx2">
                    <a:lumMod val="75000"/>
                  </a:schemeClr>
                </a:solidFill>
              </a:rPr>
              <a:t>If all of the teams were the same ability, what would you want your team to be recognized/remembered for?</a:t>
            </a:r>
          </a:p>
          <a:p>
            <a:endParaRPr lang="en-US" sz="900" b="1" dirty="0">
              <a:solidFill>
                <a:schemeClr val="tx2">
                  <a:lumMod val="75000"/>
                </a:schemeClr>
              </a:solidFill>
            </a:endParaRPr>
          </a:p>
          <a:p>
            <a:r>
              <a:rPr lang="en-US" sz="1400" b="1" dirty="0">
                <a:solidFill>
                  <a:schemeClr val="tx2">
                    <a:lumMod val="75000"/>
                  </a:schemeClr>
                </a:solidFill>
              </a:rPr>
              <a:t>Visualize the greatest team in the country.</a:t>
            </a:r>
          </a:p>
          <a:p>
            <a:pPr marL="285750" indent="-285750">
              <a:buClr>
                <a:schemeClr val="tx1"/>
              </a:buClr>
              <a:buFont typeface="Wingdings" pitchFamily="2" charset="2"/>
              <a:buChar char="ü"/>
            </a:pPr>
            <a:r>
              <a:rPr lang="en-US" sz="1400" b="1" dirty="0"/>
              <a:t>What do they look like?  Appearance?  Attire?</a:t>
            </a:r>
          </a:p>
          <a:p>
            <a:pPr marL="285750" indent="-285750">
              <a:buClr>
                <a:schemeClr val="tx1"/>
              </a:buClr>
              <a:buFont typeface="Wingdings" pitchFamily="2" charset="2"/>
              <a:buChar char="ü"/>
            </a:pPr>
            <a:r>
              <a:rPr lang="en-US" sz="1400" b="1" dirty="0"/>
              <a:t>What do they act like?  Attitude?  Spirit?  Character?</a:t>
            </a:r>
          </a:p>
          <a:p>
            <a:pPr marL="285750" indent="-285750">
              <a:buClr>
                <a:schemeClr val="tx1"/>
              </a:buClr>
              <a:buFont typeface="Wingdings" pitchFamily="2" charset="2"/>
              <a:buChar char="ü"/>
            </a:pPr>
            <a:r>
              <a:rPr lang="en-US" sz="1400" b="1" dirty="0"/>
              <a:t>How do they train?  Work ethic?  Focus?  Discipline?</a:t>
            </a:r>
          </a:p>
          <a:p>
            <a:pPr marL="285750" indent="-285750">
              <a:buClr>
                <a:schemeClr val="tx1"/>
              </a:buClr>
              <a:buFont typeface="Wingdings" pitchFamily="2" charset="2"/>
              <a:buChar char="ü"/>
            </a:pPr>
            <a:r>
              <a:rPr lang="en-US" sz="1400" b="1" dirty="0"/>
              <a:t>How do they support one another?</a:t>
            </a:r>
          </a:p>
          <a:p>
            <a:pPr marL="800100" lvl="1" indent="-342900">
              <a:buClr>
                <a:schemeClr val="tx1"/>
              </a:buClr>
              <a:buFont typeface="+mj-lt"/>
              <a:buAutoNum type="arabicPeriod"/>
            </a:pPr>
            <a:r>
              <a:rPr lang="en-US" sz="1400" b="1" dirty="0"/>
              <a:t>Now, put your team warm-up on that team, and put them on your deck.</a:t>
            </a:r>
          </a:p>
          <a:p>
            <a:pPr marL="800100" lvl="1" indent="-342900">
              <a:buClr>
                <a:schemeClr val="tx1"/>
              </a:buClr>
              <a:buFont typeface="+mj-lt"/>
              <a:buAutoNum type="arabicPeriod"/>
            </a:pPr>
            <a:r>
              <a:rPr lang="en-US" sz="1400" b="1" dirty="0"/>
              <a:t>You will now move from this point to that vision.</a:t>
            </a:r>
          </a:p>
          <a:p>
            <a:pPr marL="800100" lvl="1" indent="-342900">
              <a:buClr>
                <a:schemeClr val="tx1"/>
              </a:buClr>
              <a:buFont typeface="+mj-lt"/>
              <a:buAutoNum type="arabicPeriod"/>
            </a:pPr>
            <a:r>
              <a:rPr lang="en-US" sz="1400" b="1" dirty="0"/>
              <a:t>You will be the architect, engineer, and the salesman of that vision.</a:t>
            </a:r>
          </a:p>
          <a:p>
            <a:pPr marL="800100" lvl="1" indent="-342900">
              <a:buClr>
                <a:schemeClr val="tx1"/>
              </a:buClr>
              <a:buFont typeface="+mj-lt"/>
              <a:buAutoNum type="arabicPeriod"/>
            </a:pPr>
            <a:r>
              <a:rPr lang="en-US" sz="1400" b="1" dirty="0"/>
              <a:t>The better you sell it, the faster you get there.</a:t>
            </a:r>
            <a:endParaRPr lang="en-US" sz="1400" dirty="0"/>
          </a:p>
        </p:txBody>
      </p:sp>
      <p:sp>
        <p:nvSpPr>
          <p:cNvPr id="6" name="TextBox 5"/>
          <p:cNvSpPr txBox="1"/>
          <p:nvPr/>
        </p:nvSpPr>
        <p:spPr>
          <a:xfrm>
            <a:off x="457200" y="796568"/>
            <a:ext cx="5943600" cy="1508105"/>
          </a:xfrm>
          <a:prstGeom prst="rect">
            <a:avLst/>
          </a:prstGeom>
          <a:solidFill>
            <a:srgbClr val="FFFFB3"/>
          </a:solidFill>
          <a:ln w="19050">
            <a:solidFill>
              <a:schemeClr val="tx1"/>
            </a:solidFill>
          </a:ln>
        </p:spPr>
        <p:txBody>
          <a:bodyPr wrap="square" rtlCol="0">
            <a:spAutoFit/>
          </a:bodyPr>
          <a:lstStyle/>
          <a:p>
            <a:r>
              <a:rPr lang="en-US" sz="1400" b="1" dirty="0">
                <a:solidFill>
                  <a:srgbClr val="C00000"/>
                </a:solidFill>
              </a:rPr>
              <a:t>Vision is the invisible force that shapes the world, countries, corporations, individuals, and teams!</a:t>
            </a:r>
          </a:p>
          <a:p>
            <a:endParaRPr lang="en-US" sz="800" b="1" dirty="0"/>
          </a:p>
          <a:p>
            <a:r>
              <a:rPr lang="en-US" sz="1400" b="1" dirty="0"/>
              <a:t>It is said the most people spend more time planning a vacation than they do their life.  What about your coaching life, or your team’s life, not day-to-day tasks, but a road map to an incredible environment or culture that breeds character, success, and fulfillment.</a:t>
            </a:r>
            <a:endParaRPr lang="en-US" sz="1400" dirty="0"/>
          </a:p>
        </p:txBody>
      </p:sp>
      <p:sp>
        <p:nvSpPr>
          <p:cNvPr id="7" name="TextBox 6"/>
          <p:cNvSpPr txBox="1"/>
          <p:nvPr/>
        </p:nvSpPr>
        <p:spPr>
          <a:xfrm>
            <a:off x="381000" y="309265"/>
            <a:ext cx="2057400" cy="461665"/>
          </a:xfrm>
          <a:prstGeom prst="rect">
            <a:avLst/>
          </a:prstGeom>
          <a:noFill/>
        </p:spPr>
        <p:txBody>
          <a:bodyPr wrap="square" rtlCol="0">
            <a:spAutoFit/>
          </a:bodyPr>
          <a:lstStyle/>
          <a:p>
            <a:r>
              <a:rPr lang="en-US" sz="2400" b="1" dirty="0">
                <a:solidFill>
                  <a:schemeClr val="tx2">
                    <a:lumMod val="75000"/>
                  </a:schemeClr>
                </a:solidFill>
              </a:rPr>
              <a:t>Introduction</a:t>
            </a:r>
          </a:p>
        </p:txBody>
      </p:sp>
    </p:spTree>
    <p:extLst>
      <p:ext uri="{BB962C8B-B14F-4D97-AF65-F5344CB8AC3E}">
        <p14:creationId xmlns:p14="http://schemas.microsoft.com/office/powerpoint/2010/main" val="2517743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288330"/>
            <a:ext cx="5765800" cy="369332"/>
          </a:xfrm>
          <a:prstGeom prst="rect">
            <a:avLst/>
          </a:prstGeom>
          <a:solidFill>
            <a:schemeClr val="tx2">
              <a:lumMod val="75000"/>
            </a:schemeClr>
          </a:solidFill>
        </p:spPr>
        <p:txBody>
          <a:bodyPr wrap="square" rtlCol="0">
            <a:spAutoFit/>
          </a:bodyPr>
          <a:lstStyle/>
          <a:p>
            <a:pPr algn="ctr"/>
            <a:r>
              <a:rPr lang="en-US" b="1" dirty="0">
                <a:solidFill>
                  <a:schemeClr val="bg1"/>
                </a:solidFill>
              </a:rPr>
              <a:t>“If you don’t know where you are going, any path will do.”</a:t>
            </a:r>
          </a:p>
        </p:txBody>
      </p:sp>
      <p:sp>
        <p:nvSpPr>
          <p:cNvPr id="3" name="TextBox 2"/>
          <p:cNvSpPr txBox="1"/>
          <p:nvPr/>
        </p:nvSpPr>
        <p:spPr>
          <a:xfrm>
            <a:off x="539750" y="8506262"/>
            <a:ext cx="5765800" cy="369332"/>
          </a:xfrm>
          <a:prstGeom prst="rect">
            <a:avLst/>
          </a:prstGeom>
          <a:solidFill>
            <a:schemeClr val="tx2">
              <a:lumMod val="75000"/>
            </a:schemeClr>
          </a:solidFill>
        </p:spPr>
        <p:txBody>
          <a:bodyPr wrap="square" rtlCol="0">
            <a:spAutoFit/>
          </a:bodyPr>
          <a:lstStyle/>
          <a:p>
            <a:pPr algn="ctr"/>
            <a:r>
              <a:rPr lang="en-US" b="1" dirty="0">
                <a:solidFill>
                  <a:schemeClr val="bg1"/>
                </a:solidFill>
              </a:rPr>
              <a:t>The vision, the blueprint, the sale, the work!</a:t>
            </a:r>
          </a:p>
        </p:txBody>
      </p:sp>
      <p:sp>
        <p:nvSpPr>
          <p:cNvPr id="4" name="TextBox 3"/>
          <p:cNvSpPr txBox="1"/>
          <p:nvPr/>
        </p:nvSpPr>
        <p:spPr>
          <a:xfrm>
            <a:off x="482600" y="762000"/>
            <a:ext cx="5867400" cy="7478970"/>
          </a:xfrm>
          <a:prstGeom prst="rect">
            <a:avLst/>
          </a:prstGeom>
          <a:noFill/>
        </p:spPr>
        <p:txBody>
          <a:bodyPr wrap="square" rtlCol="0">
            <a:spAutoFit/>
          </a:bodyPr>
          <a:lstStyle/>
          <a:p>
            <a:pPr marL="342900" indent="-342900">
              <a:buFont typeface="+mj-lt"/>
              <a:buAutoNum type="arabicParenR"/>
            </a:pPr>
            <a:r>
              <a:rPr lang="en-US" sz="1400" b="1" dirty="0">
                <a:solidFill>
                  <a:schemeClr val="tx2">
                    <a:lumMod val="75000"/>
                  </a:schemeClr>
                </a:solidFill>
              </a:rPr>
              <a:t>What can you sell</a:t>
            </a:r>
            <a:r>
              <a:rPr lang="en-US" sz="1400" b="1" dirty="0"/>
              <a:t> 200 kids, 400 parents, and a staff that will make them commit to you and sacrifice for you?  What are you offering that is worthwhile to follow?</a:t>
            </a:r>
          </a:p>
          <a:p>
            <a:pPr marL="342900" indent="-342900">
              <a:buFont typeface="+mj-lt"/>
              <a:buAutoNum type="arabicParenR"/>
            </a:pPr>
            <a:endParaRPr lang="en-US" sz="1400" b="1" dirty="0"/>
          </a:p>
          <a:p>
            <a:pPr marL="342900" indent="-342900">
              <a:buFont typeface="+mj-lt"/>
              <a:buAutoNum type="arabicParenR"/>
            </a:pPr>
            <a:endParaRPr lang="en-US" sz="1400" b="1" dirty="0"/>
          </a:p>
          <a:p>
            <a:pPr marL="342900" indent="-342900">
              <a:buFont typeface="+mj-lt"/>
              <a:buAutoNum type="arabicParenR"/>
            </a:pPr>
            <a:r>
              <a:rPr lang="en-US" sz="1400" b="1" dirty="0"/>
              <a:t>What is </a:t>
            </a:r>
            <a:r>
              <a:rPr lang="en-US" sz="1400" b="1" u="sng" dirty="0"/>
              <a:t>your</a:t>
            </a:r>
            <a:r>
              <a:rPr lang="en-US" sz="1400" b="1" dirty="0"/>
              <a:t> </a:t>
            </a:r>
            <a:r>
              <a:rPr lang="en-US" sz="1400" b="1" dirty="0">
                <a:solidFill>
                  <a:schemeClr val="tx2">
                    <a:lumMod val="75000"/>
                  </a:schemeClr>
                </a:solidFill>
              </a:rPr>
              <a:t>vision</a:t>
            </a:r>
            <a:r>
              <a:rPr lang="en-US" sz="1400" b="1" dirty="0"/>
              <a:t>?  (as a swimmer visualizes a race, so must you…)</a:t>
            </a:r>
          </a:p>
          <a:p>
            <a:pPr marL="342900" indent="-342900">
              <a:buFont typeface="+mj-lt"/>
              <a:buAutoNum type="arabicParenR"/>
            </a:pPr>
            <a:endParaRPr lang="en-US" sz="1400" b="1" dirty="0"/>
          </a:p>
          <a:p>
            <a:pPr marL="342900" indent="-342900">
              <a:buFont typeface="+mj-lt"/>
              <a:buAutoNum type="arabicParenR"/>
            </a:pPr>
            <a:endParaRPr lang="en-US" sz="1400" b="1" dirty="0"/>
          </a:p>
          <a:p>
            <a:pPr marL="342900" indent="-342900">
              <a:buFont typeface="+mj-lt"/>
              <a:buAutoNum type="arabicParenR"/>
            </a:pPr>
            <a:r>
              <a:rPr lang="en-US" sz="1400" b="1" dirty="0"/>
              <a:t>What is your </a:t>
            </a:r>
            <a:r>
              <a:rPr lang="en-US" sz="1400" b="1" u="sng" dirty="0">
                <a:solidFill>
                  <a:schemeClr val="tx2">
                    <a:lumMod val="75000"/>
                  </a:schemeClr>
                </a:solidFill>
              </a:rPr>
              <a:t>hero’s journey</a:t>
            </a:r>
            <a:r>
              <a:rPr lang="en-US" sz="1400" b="1" dirty="0"/>
              <a:t> (as a coach/leader)?  How would you like </a:t>
            </a:r>
            <a:r>
              <a:rPr lang="en-US" sz="1400" b="1" dirty="0">
                <a:solidFill>
                  <a:schemeClr val="tx2">
                    <a:lumMod val="75000"/>
                  </a:schemeClr>
                </a:solidFill>
              </a:rPr>
              <a:t>your</a:t>
            </a:r>
            <a:r>
              <a:rPr lang="en-US" sz="1400" b="1" dirty="0"/>
              <a:t> story written?</a:t>
            </a:r>
          </a:p>
          <a:p>
            <a:pPr marL="342900" indent="-342900">
              <a:buFont typeface="+mj-lt"/>
              <a:buAutoNum type="arabicParenR"/>
            </a:pPr>
            <a:endParaRPr lang="en-US" sz="1400" b="1" dirty="0"/>
          </a:p>
          <a:p>
            <a:pPr marL="342900" indent="-342900">
              <a:buFont typeface="+mj-lt"/>
              <a:buAutoNum type="arabicParenR"/>
            </a:pPr>
            <a:endParaRPr lang="en-US" sz="1400" b="1" dirty="0"/>
          </a:p>
          <a:p>
            <a:pPr marL="342900" indent="-342900">
              <a:buFont typeface="+mj-lt"/>
              <a:buAutoNum type="arabicParenR"/>
            </a:pPr>
            <a:r>
              <a:rPr lang="en-US" sz="1400" b="1" dirty="0"/>
              <a:t>What is your </a:t>
            </a:r>
            <a:r>
              <a:rPr lang="en-US" sz="1400" b="1" u="sng" dirty="0">
                <a:solidFill>
                  <a:schemeClr val="tx2">
                    <a:lumMod val="75000"/>
                  </a:schemeClr>
                </a:solidFill>
              </a:rPr>
              <a:t>success blueprint</a:t>
            </a:r>
            <a:r>
              <a:rPr lang="en-US" sz="1400" b="1" dirty="0"/>
              <a:t> (we all have one)?  Does one degree make a difference?</a:t>
            </a:r>
          </a:p>
          <a:p>
            <a:pPr marL="342900" indent="-342900">
              <a:buFont typeface="+mj-lt"/>
              <a:buAutoNum type="arabicParenR"/>
            </a:pPr>
            <a:endParaRPr lang="en-US" sz="1400" b="1" dirty="0"/>
          </a:p>
          <a:p>
            <a:pPr marL="342900" indent="-342900">
              <a:buFont typeface="+mj-lt"/>
              <a:buAutoNum type="arabicParenR"/>
            </a:pPr>
            <a:endParaRPr lang="en-US" sz="1400" b="1" dirty="0"/>
          </a:p>
          <a:p>
            <a:pPr marL="342900" indent="-342900">
              <a:buFont typeface="+mj-lt"/>
              <a:buAutoNum type="arabicParenR"/>
            </a:pPr>
            <a:r>
              <a:rPr lang="en-US" sz="1400" b="1" dirty="0"/>
              <a:t>What are you willing to do that others are not?  What will you do to set yourself and your team apart?</a:t>
            </a:r>
          </a:p>
          <a:p>
            <a:pPr marL="342900" indent="-342900">
              <a:buFont typeface="+mj-lt"/>
              <a:buAutoNum type="arabicParenR"/>
            </a:pPr>
            <a:endParaRPr lang="en-US" sz="1400" b="1" dirty="0"/>
          </a:p>
          <a:p>
            <a:pPr marL="342900" indent="-342900">
              <a:buFont typeface="+mj-lt"/>
              <a:buAutoNum type="arabicParenR"/>
            </a:pPr>
            <a:endParaRPr lang="en-US" sz="1400" b="1" dirty="0"/>
          </a:p>
          <a:p>
            <a:pPr marL="342900" indent="-342900">
              <a:buFont typeface="+mj-lt"/>
              <a:buAutoNum type="arabicParenR"/>
            </a:pPr>
            <a:r>
              <a:rPr lang="en-US" sz="1400" b="1" dirty="0"/>
              <a:t>What is </a:t>
            </a:r>
            <a:r>
              <a:rPr lang="en-US" sz="1400" b="1" dirty="0">
                <a:solidFill>
                  <a:schemeClr val="tx2">
                    <a:lumMod val="75000"/>
                  </a:schemeClr>
                </a:solidFill>
              </a:rPr>
              <a:t>preventing you </a:t>
            </a:r>
            <a:r>
              <a:rPr lang="en-US" sz="1400" b="1" dirty="0"/>
              <a:t>from getting from where you are now to where you want to go?</a:t>
            </a:r>
          </a:p>
          <a:p>
            <a:pPr marL="342900" indent="-342900">
              <a:buFont typeface="+mj-lt"/>
              <a:buAutoNum type="arabicParenR"/>
            </a:pPr>
            <a:endParaRPr lang="en-US" sz="800" b="1" dirty="0"/>
          </a:p>
          <a:p>
            <a:r>
              <a:rPr lang="en-US" sz="1400" b="1" dirty="0"/>
              <a:t>Staff?</a:t>
            </a:r>
          </a:p>
          <a:p>
            <a:r>
              <a:rPr lang="en-US" sz="1400" b="1" dirty="0"/>
              <a:t>Swimmers?</a:t>
            </a:r>
          </a:p>
          <a:p>
            <a:r>
              <a:rPr lang="en-US" sz="1400" b="1" dirty="0"/>
              <a:t>Parents?</a:t>
            </a:r>
          </a:p>
          <a:p>
            <a:r>
              <a:rPr lang="en-US" sz="1400" b="1" dirty="0"/>
              <a:t>Attitude?</a:t>
            </a:r>
          </a:p>
          <a:p>
            <a:r>
              <a:rPr lang="en-US" sz="1400" b="1" dirty="0"/>
              <a:t>Effort?</a:t>
            </a:r>
          </a:p>
          <a:p>
            <a:r>
              <a:rPr lang="en-US" sz="1400" b="1" dirty="0"/>
              <a:t>Belief?</a:t>
            </a:r>
          </a:p>
          <a:p>
            <a:r>
              <a:rPr lang="en-US" sz="1400" b="1" dirty="0"/>
              <a:t>Money?</a:t>
            </a:r>
          </a:p>
          <a:p>
            <a:r>
              <a:rPr lang="en-US" sz="1400" b="1" dirty="0"/>
              <a:t>Vision/Minister?</a:t>
            </a:r>
          </a:p>
          <a:p>
            <a:endParaRPr lang="en-US" sz="800" b="1" dirty="0"/>
          </a:p>
          <a:p>
            <a:r>
              <a:rPr lang="en-US" sz="1400" b="1" dirty="0"/>
              <a:t>The </a:t>
            </a:r>
            <a:r>
              <a:rPr lang="en-US" sz="1400" b="1" u="sng" dirty="0"/>
              <a:t>Rocking Chair test</a:t>
            </a:r>
            <a:r>
              <a:rPr lang="en-US" sz="1400" b="1" dirty="0"/>
              <a:t>;  what could possibly matter 50 years from </a:t>
            </a:r>
            <a:r>
              <a:rPr lang="en-US" sz="1600" b="1" dirty="0"/>
              <a:t>now in what you do?</a:t>
            </a:r>
          </a:p>
        </p:txBody>
      </p:sp>
    </p:spTree>
    <p:extLst>
      <p:ext uri="{BB962C8B-B14F-4D97-AF65-F5344CB8AC3E}">
        <p14:creationId xmlns:p14="http://schemas.microsoft.com/office/powerpoint/2010/main" val="12057842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2954</TotalTime>
  <Words>7061</Words>
  <Application>Microsoft Office PowerPoint</Application>
  <PresentationFormat>On-screen Show (4:3)</PresentationFormat>
  <Paragraphs>840</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 Heidary</dc:creator>
  <cp:lastModifiedBy>Don Heidary</cp:lastModifiedBy>
  <cp:revision>96</cp:revision>
  <cp:lastPrinted>2011-11-04T21:37:38Z</cp:lastPrinted>
  <dcterms:created xsi:type="dcterms:W3CDTF">2011-11-02T23:05:02Z</dcterms:created>
  <dcterms:modified xsi:type="dcterms:W3CDTF">2020-05-12T19:55:13Z</dcterms:modified>
</cp:coreProperties>
</file>