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302" r:id="rId4"/>
    <p:sldId id="272" r:id="rId5"/>
    <p:sldId id="280" r:id="rId6"/>
    <p:sldId id="261" r:id="rId7"/>
    <p:sldId id="273" r:id="rId8"/>
    <p:sldId id="256" r:id="rId9"/>
    <p:sldId id="275" r:id="rId10"/>
    <p:sldId id="291" r:id="rId11"/>
    <p:sldId id="262" r:id="rId12"/>
    <p:sldId id="260" r:id="rId13"/>
    <p:sldId id="264" r:id="rId14"/>
    <p:sldId id="263" r:id="rId15"/>
    <p:sldId id="265" r:id="rId16"/>
    <p:sldId id="266" r:id="rId17"/>
    <p:sldId id="267" r:id="rId18"/>
    <p:sldId id="281" r:id="rId19"/>
    <p:sldId id="274" r:id="rId20"/>
    <p:sldId id="259" r:id="rId21"/>
    <p:sldId id="268" r:id="rId22"/>
    <p:sldId id="299" r:id="rId23"/>
    <p:sldId id="269" r:id="rId24"/>
    <p:sldId id="277" r:id="rId25"/>
    <p:sldId id="301" r:id="rId26"/>
    <p:sldId id="271" r:id="rId27"/>
    <p:sldId id="300" r:id="rId28"/>
    <p:sldId id="289" r:id="rId29"/>
    <p:sldId id="288" r:id="rId30"/>
    <p:sldId id="286" r:id="rId31"/>
    <p:sldId id="290" r:id="rId32"/>
    <p:sldId id="293" r:id="rId33"/>
    <p:sldId id="270" r:id="rId34"/>
    <p:sldId id="294" r:id="rId35"/>
    <p:sldId id="287" r:id="rId36"/>
    <p:sldId id="278" r:id="rId37"/>
    <p:sldId id="297" r:id="rId38"/>
    <p:sldId id="298" r:id="rId39"/>
    <p:sldId id="282" r:id="rId40"/>
    <p:sldId id="284" r:id="rId41"/>
    <p:sldId id="283" r:id="rId42"/>
    <p:sldId id="285" r:id="rId43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F86"/>
    <a:srgbClr val="F2B800"/>
    <a:srgbClr val="0F7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3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-32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959E-CD6E-C940-D954-0BA40033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D471A-4F69-237A-CE9E-D57D6F3E6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119D1-4116-D7B8-8640-F0B2BA4B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DA46-56DC-4FAC-76A4-B90555AC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6A47-0E90-9499-29CF-E330DA96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4D6C-56B0-E476-A37E-23664F52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929C1-3B0E-5421-6F8A-08870D542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867AC-8D10-0525-B2A9-DF39B4F8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D886-11C0-643C-B926-398767FC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A391-FB86-1497-B941-91952F8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97175-DD01-5F5F-A514-7BCE01DF5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A7EC2-5F28-2B81-1281-907A3320A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74A9-A617-BB0E-8BE6-92F74F5C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4DBF-A0B2-57C6-97F4-9765FB3A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AB0CC-B585-F88A-9F25-7BEB00C1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6182-24CD-F497-1D06-873FDF5C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39EE-D030-BF6D-C488-43ED8B8B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10FF-2689-F80E-1A6D-48C3368D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3EF24-DBE7-394C-E106-EC9EB73A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ED98-318E-49B9-C6A3-78DA20D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BE85-7739-54D8-A536-C4928955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EFCC-5B6B-9CAE-E63C-C5B970F1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93D3C-0C62-C0CD-E421-E27E7B6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E8BD-4B81-7C9E-A3E9-CA67924B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A4C10-76A5-09BF-CC21-FE86FA10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8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4F9E-B903-0C9D-2ABC-B0CF25FC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8070-D398-D094-B14C-172DC2A8C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8086-FBDB-9B2F-0BC1-19A3CBD88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6F6C3-CF6C-35B8-1AF1-B5FE4D80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1A6B5-11E6-C87B-1F3D-EFC0231A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44212-3F45-16FE-B94F-1E836823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AEED-FF7F-92E7-0ED3-B326B0C8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62A2D-CD89-946E-3CC3-30C2401FE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D7EF8-4A49-04EE-DF98-5DCE1DF1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048F2-B602-9F82-E3F9-1299A6BAC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F32ED-B97C-DE8C-A24C-F844225B0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5E046-63A1-74EB-7109-BC53A1EA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997DC-2967-CC4F-6DB3-078DCE9E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C7088-8BD4-5511-DE32-DA057DEA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13B-3A25-ECE9-10F0-CF98B04B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1DAC-A77C-3556-5E4C-DA2734A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95E25-8068-AA61-B100-80795E47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C8CE-F4FE-DE97-CC7A-4C4E152C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9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1C5AC-7CBC-3EC6-353C-159C769A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5550F-747A-8454-D0D8-89B4E7FB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3A7E0-AC8E-97C5-88B9-4DF3148D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9F74-6B23-C27E-91E6-B9EBBBAC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25AB-3860-5063-9D8C-0430E218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ABDD2-5DAF-94D4-5EAD-D7062F99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A4904-FF8C-C63D-EFDA-B334D429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9FE85-E3AF-CE28-0DEE-91D3E171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560C2-0426-7D26-F289-0AECD14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4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6790-44DA-39E1-7283-B678623D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D659-B8F7-C436-7AB9-56D240220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D2478-D2D4-C7AF-6745-774C7C1A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52BC3-CEAE-B0A8-D114-57D71B6F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8BCE-D556-8FE7-D087-D09CDA92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9FB11-6AE4-4A58-BB4C-2609989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1D9-7918-2308-08B5-9866780B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CDDC6-B4DF-C67A-A8CA-2F6DD1E9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48F2-B343-06D5-D580-765842C69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53778-0737-4648-9A85-E8232336FE6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A5D2-E23F-74FF-BF78-5927F6913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A2659-27CD-81EF-E330-2BEE1D93C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6AE4C-C7AE-42F9-A31E-F6E1810E3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9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-1219" y="-4"/>
            <a:ext cx="12191695" cy="6858000"/>
          </a:xfrm>
          <a:prstGeom prst="rect">
            <a:avLst/>
          </a:prstGeom>
        </p:spPr>
      </p:pic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50" y="1683508"/>
            <a:ext cx="3555692" cy="204271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Art of Athlete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F592A-E870-2C6C-902D-B31F242CD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50" y="3746178"/>
            <a:ext cx="3719390" cy="67863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 Heidary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World Swimming Coaches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June 12, 2024</a:t>
            </a: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7921" b="-1"/>
          <a:stretch/>
        </p:blipFill>
        <p:spPr bwMode="auto">
          <a:xfrm>
            <a:off x="6856195" y="1397093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1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84" y="2963201"/>
            <a:ext cx="4660116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exercise – </a:t>
            </a:r>
            <a:b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Choose a mid-level athlete</a:t>
            </a:r>
            <a:b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we move through these areas, see how well you know that athlete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ub Quiz PNG, Clipart, Area, Art ...">
            <a:extLst>
              <a:ext uri="{FF2B5EF4-FFF2-40B4-BE49-F238E27FC236}">
                <a16:creationId xmlns:a16="http://schemas.microsoft.com/office/drawing/2014/main" id="{8587FDE1-A7A0-3413-5EC7-AA619E43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2" y="4695095"/>
            <a:ext cx="1379789" cy="18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Quiz Time Clipart Images | Free ...">
            <a:extLst>
              <a:ext uri="{FF2B5EF4-FFF2-40B4-BE49-F238E27FC236}">
                <a16:creationId xmlns:a16="http://schemas.microsoft.com/office/drawing/2014/main" id="{F495089D-281F-6FC5-E5D9-702E709E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33" y="4700466"/>
            <a:ext cx="1843149" cy="18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992411"/>
            <a:ext cx="2207030" cy="1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F55493-4AD5-89D6-008D-EFEB30E04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3E50FF0-420E-7C1E-2AF0-F23E2948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3546369"/>
            <a:ext cx="7478019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5700" b="1" dirty="0">
                <a:solidFill>
                  <a:srgbClr val="DB7F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Areas of </a:t>
            </a:r>
            <a:r>
              <a:rPr lang="en-US" sz="57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  management</a:t>
            </a:r>
            <a:r>
              <a:rPr lang="en-US" sz="5700" b="1" dirty="0">
                <a:solidFill>
                  <a:srgbClr val="DB7F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oversight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0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99" y="1121495"/>
            <a:ext cx="7423645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</a:rPr>
            </a:br>
            <a:endParaRPr lang="en-US" sz="2000" b="1" dirty="0">
              <a:solidFill>
                <a:srgbClr val="F2B8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ecklist Clipart Stock Illustrations ...">
            <a:extLst>
              <a:ext uri="{FF2B5EF4-FFF2-40B4-BE49-F238E27FC236}">
                <a16:creationId xmlns:a16="http://schemas.microsoft.com/office/drawing/2014/main" id="{E661FE52-CF40-2A32-E838-35DE821F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" y="1844514"/>
            <a:ext cx="2417342" cy="27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097" y="1717088"/>
            <a:ext cx="7423645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&amp; set tracking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wimming in a pool&#10;&#10;Description automatically generated">
            <a:extLst>
              <a:ext uri="{FF2B5EF4-FFF2-40B4-BE49-F238E27FC236}">
                <a16:creationId xmlns:a16="http://schemas.microsoft.com/office/drawing/2014/main" id="{67F9870C-8D8D-D1E5-E278-4C894FE7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6" y="4738603"/>
            <a:ext cx="2571056" cy="1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07" y="2524506"/>
            <a:ext cx="7423645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and tracking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 and evaluation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plans (review &amp; analysis)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- Short-term and Long-term</a:t>
            </a:r>
            <a:b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swimmer&#10;&#10;Description automatically generated">
            <a:extLst>
              <a:ext uri="{FF2B5EF4-FFF2-40B4-BE49-F238E27FC236}">
                <a16:creationId xmlns:a16="http://schemas.microsoft.com/office/drawing/2014/main" id="{7877C9F8-E0E2-F02B-241B-6B9D7E350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9" y="3296484"/>
            <a:ext cx="3454993" cy="19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99" y="3061862"/>
            <a:ext cx="7423645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and tracking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 and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plans (review &amp; analysis)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- Short-term and Long-term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to personal growth/leadership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performance development</a:t>
            </a:r>
            <a:b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Knowing and supporting any personal of family issues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adership transparent background PNG ...">
            <a:extLst>
              <a:ext uri="{FF2B5EF4-FFF2-40B4-BE49-F238E27FC236}">
                <a16:creationId xmlns:a16="http://schemas.microsoft.com/office/drawing/2014/main" id="{DB068898-AB69-8853-3F5D-7A8C0415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" y="3967076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1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05" y="4219223"/>
            <a:ext cx="7423645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and tracking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 and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plans (review &amp; analysis)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- Short-term and Long-term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to personal growth/leadership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performance development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Knowing and supporting any personal of family issues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Weekly/Monthly notes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issues/note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Misc: Buddy/Mentor relationships, job, etc.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te-taking PNG, Clipart, Blog, Brand ...">
            <a:extLst>
              <a:ext uri="{FF2B5EF4-FFF2-40B4-BE49-F238E27FC236}">
                <a16:creationId xmlns:a16="http://schemas.microsoft.com/office/drawing/2014/main" id="{454D76AB-06F9-DB54-4CBB-45E37199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" y="4586361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99" y="1007362"/>
            <a:ext cx="7423645" cy="4843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and tracking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 and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plans (review &amp; analysis)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- Short-term and Long-term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to personal growth/leadership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performance development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Knowing and supporting any personal of family issues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Weekly/Monthly notes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issues/note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Misc: Buddy/Mentor relationships, job, etc.</a:t>
            </a:r>
            <a:b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support/status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Relationship evaluation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Character/leader/trust evaluation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9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17" y="1291329"/>
            <a:ext cx="7423645" cy="4843276"/>
          </a:xfrm>
        </p:spPr>
        <p:txBody>
          <a:bodyPr anchor="b">
            <a:noAutofit/>
          </a:bodyPr>
          <a:lstStyle/>
          <a:p>
            <a:pPr algn="l"/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evaluation/test sets and tracking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 and evaluation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plans (review &amp; analysis)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- Short-term and Long-term 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to personal growth/leadership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performance development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Knowing and supporting any personal of family issues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Weekly/Monthly notes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issues/note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Misc: Buddy/Mentor relationships, job, etc.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support/status</a:t>
            </a:r>
            <a:br>
              <a:rPr lang="en-US" sz="2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Relationship evaluation</a:t>
            </a:r>
            <a:b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Character/leader/trust evaluation</a:t>
            </a:r>
            <a:b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Meeting management/daily check-in</a:t>
            </a:r>
            <a:b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21163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99" y="942321"/>
            <a:ext cx="7423645" cy="938018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Let’s look at each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xamines clipart images and royalty ...">
            <a:extLst>
              <a:ext uri="{FF2B5EF4-FFF2-40B4-BE49-F238E27FC236}">
                <a16:creationId xmlns:a16="http://schemas.microsoft.com/office/drawing/2014/main" id="{CA8907C5-60D9-DDFE-7650-86115184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" y="2673321"/>
            <a:ext cx="2417257" cy="24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8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02706" y="18298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07" y="1181195"/>
            <a:ext cx="8222396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know – not really very interesting.</a:t>
            </a:r>
            <a:b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want drills, sets, and… cool stuff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685316C-03F9-BAA7-69E1-87ED4F34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2052107"/>
            <a:ext cx="3977639" cy="24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4D26E-B5A4-4773-1709-60B6ED96CD81}"/>
              </a:ext>
            </a:extLst>
          </p:cNvPr>
          <p:cNvSpPr txBox="1"/>
          <p:nvPr/>
        </p:nvSpPr>
        <p:spPr>
          <a:xfrm>
            <a:off x="481028" y="5041557"/>
            <a:ext cx="466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miiiiiiiiiiiiiiiiiiight be even better!</a:t>
            </a:r>
          </a:p>
        </p:txBody>
      </p:sp>
    </p:spTree>
    <p:extLst>
      <p:ext uri="{BB962C8B-B14F-4D97-AF65-F5344CB8AC3E}">
        <p14:creationId xmlns:p14="http://schemas.microsoft.com/office/powerpoint/2010/main" val="112919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85810"/>
            <a:ext cx="3794712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Roster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BD284F-41BD-5192-ADE5-4046BA0F9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37196"/>
              </p:ext>
            </p:extLst>
          </p:nvPr>
        </p:nvGraphicFramePr>
        <p:xfrm>
          <a:off x="573578" y="1733909"/>
          <a:ext cx="466851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66">
                  <a:extLst>
                    <a:ext uri="{9D8B030D-6E8A-4147-A177-3AD203B41FA5}">
                      <a16:colId xmlns:a16="http://schemas.microsoft.com/office/drawing/2014/main" val="143118528"/>
                    </a:ext>
                  </a:extLst>
                </a:gridCol>
                <a:gridCol w="2338351">
                  <a:extLst>
                    <a:ext uri="{9D8B030D-6E8A-4147-A177-3AD203B41FA5}">
                      <a16:colId xmlns:a16="http://schemas.microsoft.com/office/drawing/2014/main" val="4190451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0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Health/injury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42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Address, phone,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Gear (all)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2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Age, grade, age-up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Equipment (all)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6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(high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Came from…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24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Parent/emergency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 joined…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9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Buddy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Received gear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04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3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5614971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Athlete/Group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4FCDC-25FE-AC7A-F724-7A560CA45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9" y="4572831"/>
            <a:ext cx="4914900" cy="22574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C91AC-4FC3-905D-33BE-E6B35786A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14390"/>
              </p:ext>
            </p:extLst>
          </p:nvPr>
        </p:nvGraphicFramePr>
        <p:xfrm>
          <a:off x="394669" y="1620086"/>
          <a:ext cx="7765129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555">
                  <a:extLst>
                    <a:ext uri="{9D8B030D-6E8A-4147-A177-3AD203B41FA5}">
                      <a16:colId xmlns:a16="http://schemas.microsoft.com/office/drawing/2014/main" val="3422197881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79126944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750689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Six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7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Misses occasionally for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68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Does a good job but could push harder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7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to the team, strokes are short and off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5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Extremely mature (and humble and caring of others)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2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Meet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Attends all meets. Should swim more off-stroke events and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Team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innate leader who looks to help at all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0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CBB92B-F9CB-CE23-04FC-0DBB65A56130}"/>
              </a:ext>
            </a:extLst>
          </p:cNvPr>
          <p:cNvSpPr txBox="1"/>
          <p:nvPr/>
        </p:nvSpPr>
        <p:spPr>
          <a:xfrm>
            <a:off x="5529600" y="6284743"/>
            <a:ext cx="63493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 Note: 1) fit, 2) move up candidate, 3) move down candidate</a:t>
            </a:r>
          </a:p>
        </p:txBody>
      </p:sp>
    </p:spTree>
    <p:extLst>
      <p:ext uri="{BB962C8B-B14F-4D97-AF65-F5344CB8AC3E}">
        <p14:creationId xmlns:p14="http://schemas.microsoft.com/office/powerpoint/2010/main" val="89170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1A2DA1-8B2A-EE56-0A0C-F0BE02144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146438"/>
              </p:ext>
            </p:extLst>
          </p:nvPr>
        </p:nvGraphicFramePr>
        <p:xfrm>
          <a:off x="1107148" y="1077854"/>
          <a:ext cx="9416104" cy="4461037"/>
        </p:xfrm>
        <a:graphic>
          <a:graphicData uri="http://schemas.openxmlformats.org/drawingml/2006/table">
            <a:tbl>
              <a:tblPr/>
              <a:tblGrid>
                <a:gridCol w="745092">
                  <a:extLst>
                    <a:ext uri="{9D8B030D-6E8A-4147-A177-3AD203B41FA5}">
                      <a16:colId xmlns:a16="http://schemas.microsoft.com/office/drawing/2014/main" val="3938282212"/>
                    </a:ext>
                  </a:extLst>
                </a:gridCol>
                <a:gridCol w="493624">
                  <a:extLst>
                    <a:ext uri="{9D8B030D-6E8A-4147-A177-3AD203B41FA5}">
                      <a16:colId xmlns:a16="http://schemas.microsoft.com/office/drawing/2014/main" val="3067528647"/>
                    </a:ext>
                  </a:extLst>
                </a:gridCol>
                <a:gridCol w="726465">
                  <a:extLst>
                    <a:ext uri="{9D8B030D-6E8A-4147-A177-3AD203B41FA5}">
                      <a16:colId xmlns:a16="http://schemas.microsoft.com/office/drawing/2014/main" val="4165641911"/>
                    </a:ext>
                  </a:extLst>
                </a:gridCol>
                <a:gridCol w="1303911">
                  <a:extLst>
                    <a:ext uri="{9D8B030D-6E8A-4147-A177-3AD203B41FA5}">
                      <a16:colId xmlns:a16="http://schemas.microsoft.com/office/drawing/2014/main" val="83878336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1777906265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171143024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2079730739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8710682"/>
                    </a:ext>
                  </a:extLst>
                </a:gridCol>
                <a:gridCol w="702756">
                  <a:extLst>
                    <a:ext uri="{9D8B030D-6E8A-4147-A177-3AD203B41FA5}">
                      <a16:colId xmlns:a16="http://schemas.microsoft.com/office/drawing/2014/main" val="2563351774"/>
                    </a:ext>
                  </a:extLst>
                </a:gridCol>
                <a:gridCol w="321746">
                  <a:extLst>
                    <a:ext uri="{9D8B030D-6E8A-4147-A177-3AD203B41FA5}">
                      <a16:colId xmlns:a16="http://schemas.microsoft.com/office/drawing/2014/main" val="3012386996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3631809164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604395358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918249332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3297812083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3911242980"/>
                    </a:ext>
                  </a:extLst>
                </a:gridCol>
                <a:gridCol w="512251">
                  <a:extLst>
                    <a:ext uri="{9D8B030D-6E8A-4147-A177-3AD203B41FA5}">
                      <a16:colId xmlns:a16="http://schemas.microsoft.com/office/drawing/2014/main" val="416804935"/>
                    </a:ext>
                  </a:extLst>
                </a:gridCol>
              </a:tblGrid>
              <a:tr h="268233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Note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summer comment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attendance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technique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maturity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commitment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attendance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technique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maturity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commitment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</a:p>
                  </a:txBody>
                  <a:tcPr marL="27941" marR="2794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052517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 better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516482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 better- shoulder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541327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Jr Nat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 better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511653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some shoulder issues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726446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Sectionals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needs help w all strokes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890634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generally good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55287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Sectionals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Campo?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working on Free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422110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Jr Nat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lots of physical &amp; emotional issues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803664"/>
                  </a:ext>
                </a:extLst>
              </a:tr>
              <a:tr h="298037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close to Sect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attend?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Bk sets good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37939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Improving UW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52933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Jr Nat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attend?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training better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904420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Sectionals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working hard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479637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Sectionals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Free training ?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263869"/>
                  </a:ext>
                </a:extLst>
              </a:tr>
              <a:tr h="298037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close to Sect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 kid - DPS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215705"/>
                  </a:ext>
                </a:extLst>
              </a:tr>
              <a:tr h="2682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Sectionals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  <a:highlight>
                            <a:srgbClr val="FEF2CB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</a:t>
                      </a:r>
                    </a:p>
                  </a:txBody>
                  <a:tcPr marL="27941" marR="2794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good- uw &amp; kick poor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20.5</a:t>
                      </a:r>
                    </a:p>
                  </a:txBody>
                  <a:tcPr marL="27941" marR="2794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9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5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6191997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7CF1D4-CC9F-10F3-A4A3-CABF28A52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41128"/>
              </p:ext>
            </p:extLst>
          </p:nvPr>
        </p:nvGraphicFramePr>
        <p:xfrm>
          <a:off x="481028" y="1586739"/>
          <a:ext cx="5741036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593">
                  <a:extLst>
                    <a:ext uri="{9D8B030D-6E8A-4147-A177-3AD203B41FA5}">
                      <a16:colId xmlns:a16="http://schemas.microsoft.com/office/drawing/2014/main" val="2185812940"/>
                    </a:ext>
                  </a:extLst>
                </a:gridCol>
                <a:gridCol w="4767443">
                  <a:extLst>
                    <a:ext uri="{9D8B030D-6E8A-4147-A177-3AD203B41FA5}">
                      <a16:colId xmlns:a16="http://schemas.microsoft.com/office/drawing/2014/main" val="14181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0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Hands cut in on entry and slide outside of body. Needs to set wider to find rhythm and power. Work 2-bt kick.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3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Right arm over-reaches (lift up and push out), get head back, left pull is too deep and straight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9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 sweep is too wide, and head rolls up too early. Narrow kick.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9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Left arm crosses under body on breath, breath is high and late, right arm pull releases early.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5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Open turn – head too high, draw heels into hips. Flip turn – head drift deep (tighten rotation)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5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Chin is tucked on exit, legs are relaxed on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7416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892FA7-17A1-A437-86F3-26F0A350FC6E}"/>
              </a:ext>
            </a:extLst>
          </p:cNvPr>
          <p:cNvSpPr txBox="1"/>
          <p:nvPr/>
        </p:nvSpPr>
        <p:spPr>
          <a:xfrm>
            <a:off x="579351" y="4815824"/>
            <a:ext cx="5221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each stroke, every athlete should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stroke keys specific to their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general stroke keys (to a perfect stroke)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MAIN THING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Turn keys (and cross-over turn)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Start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Underwater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55EB-1F98-5420-1466-B26AB9412BB5}"/>
              </a:ext>
            </a:extLst>
          </p:cNvPr>
          <p:cNvSpPr txBox="1"/>
          <p:nvPr/>
        </p:nvSpPr>
        <p:spPr>
          <a:xfrm>
            <a:off x="6673025" y="6223889"/>
            <a:ext cx="391964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Filming: Has the athlete been filmed?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AFC99-7CEF-BDB3-5220-7C2A3F76864C}"/>
              </a:ext>
            </a:extLst>
          </p:cNvPr>
          <p:cNvSpPr txBox="1"/>
          <p:nvPr/>
        </p:nvSpPr>
        <p:spPr>
          <a:xfrm>
            <a:off x="6409026" y="1596744"/>
            <a:ext cx="274295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You can grade each stroke OR each segment of the stroke – catch pull, recovery, entry, head position, breathing, etc.</a:t>
            </a:r>
          </a:p>
        </p:txBody>
      </p:sp>
    </p:spTree>
    <p:extLst>
      <p:ext uri="{BB962C8B-B14F-4D97-AF65-F5344CB8AC3E}">
        <p14:creationId xmlns:p14="http://schemas.microsoft.com/office/powerpoint/2010/main" val="1994001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991315"/>
            <a:ext cx="879257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 Organization/Tracking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4F2AF1-7A3C-ED75-DB75-B46B90DD8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09799"/>
              </p:ext>
            </p:extLst>
          </p:nvPr>
        </p:nvGraphicFramePr>
        <p:xfrm>
          <a:off x="416228" y="1839078"/>
          <a:ext cx="1125497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97">
                  <a:extLst>
                    <a:ext uri="{9D8B030D-6E8A-4147-A177-3AD203B41FA5}">
                      <a16:colId xmlns:a16="http://schemas.microsoft.com/office/drawing/2014/main" val="2550883217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3019773885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693142149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4133129728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2270380096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1978018032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3410604333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696119839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4266339481"/>
                    </a:ext>
                  </a:extLst>
                </a:gridCol>
                <a:gridCol w="1125497">
                  <a:extLst>
                    <a:ext uri="{9D8B030D-6E8A-4147-A177-3AD203B41FA5}">
                      <a16:colId xmlns:a16="http://schemas.microsoft.com/office/drawing/2014/main" val="3770010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1x25 UW 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1x100 str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1x200 str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Threshold Fr - Interval, SC,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Threshold Str – interval, SC, UW,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Speed Fr</a:t>
                      </a:r>
                    </a:p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5x100 @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Speed Str</a:t>
                      </a:r>
                    </a:p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8x50 @ 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Challenge Set</a:t>
                      </a:r>
                    </a:p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20x100 @ FPSO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Pace Sets </a:t>
                      </a:r>
                    </a:p>
                    <a:p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16x50 @ FPSO (4-fr)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2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 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100’s @ 1:15, 14, 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50’s free @ 35 – held 31, 12SPL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Fly 1:22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100’s @ 1:20, 13, 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50’s bk @ 35 – help 38SR, 8KUW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9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Bobby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 1:19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2:52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100’s @ 1:20, 15, 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50’s @ 40 breast – help 37 w/ 6SPL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440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87988B-E46D-F79C-E4C9-9C7124688BF7}"/>
              </a:ext>
            </a:extLst>
          </p:cNvPr>
          <p:cNvSpPr txBox="1"/>
          <p:nvPr/>
        </p:nvSpPr>
        <p:spPr>
          <a:xfrm>
            <a:off x="481028" y="4229389"/>
            <a:ext cx="7372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 things to track in training sessions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Pull-down distance (one full)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SCAT (stroke count and time 50’s)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Turn Master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100/200 breast at 3 strokes per lap)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back at 15m each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 stroke rates, stroke counts, and kick counts in pace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Mile and or 800 IM (fins)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6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D7F4E4-C0C9-BA8E-A9F7-4B318974D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346"/>
              </p:ext>
            </p:extLst>
          </p:nvPr>
        </p:nvGraphicFramePr>
        <p:xfrm>
          <a:off x="603849" y="638356"/>
          <a:ext cx="11007304" cy="5782844"/>
        </p:xfrm>
        <a:graphic>
          <a:graphicData uri="http://schemas.openxmlformats.org/drawingml/2006/table">
            <a:tbl>
              <a:tblPr/>
              <a:tblGrid>
                <a:gridCol w="1015719">
                  <a:extLst>
                    <a:ext uri="{9D8B030D-6E8A-4147-A177-3AD203B41FA5}">
                      <a16:colId xmlns:a16="http://schemas.microsoft.com/office/drawing/2014/main" val="1584074412"/>
                    </a:ext>
                  </a:extLst>
                </a:gridCol>
                <a:gridCol w="1291730">
                  <a:extLst>
                    <a:ext uri="{9D8B030D-6E8A-4147-A177-3AD203B41FA5}">
                      <a16:colId xmlns:a16="http://schemas.microsoft.com/office/drawing/2014/main" val="757069286"/>
                    </a:ext>
                  </a:extLst>
                </a:gridCol>
                <a:gridCol w="1137165">
                  <a:extLst>
                    <a:ext uri="{9D8B030D-6E8A-4147-A177-3AD203B41FA5}">
                      <a16:colId xmlns:a16="http://schemas.microsoft.com/office/drawing/2014/main" val="357770934"/>
                    </a:ext>
                  </a:extLst>
                </a:gridCol>
                <a:gridCol w="1137165">
                  <a:extLst>
                    <a:ext uri="{9D8B030D-6E8A-4147-A177-3AD203B41FA5}">
                      <a16:colId xmlns:a16="http://schemas.microsoft.com/office/drawing/2014/main" val="1196071585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305813561"/>
                    </a:ext>
                  </a:extLst>
                </a:gridCol>
                <a:gridCol w="1468376">
                  <a:extLst>
                    <a:ext uri="{9D8B030D-6E8A-4147-A177-3AD203B41FA5}">
                      <a16:colId xmlns:a16="http://schemas.microsoft.com/office/drawing/2014/main" val="4212646261"/>
                    </a:ext>
                  </a:extLst>
                </a:gridCol>
                <a:gridCol w="1490457">
                  <a:extLst>
                    <a:ext uri="{9D8B030D-6E8A-4147-A177-3AD203B41FA5}">
                      <a16:colId xmlns:a16="http://schemas.microsoft.com/office/drawing/2014/main" val="2094148165"/>
                    </a:ext>
                  </a:extLst>
                </a:gridCol>
                <a:gridCol w="1490457">
                  <a:extLst>
                    <a:ext uri="{9D8B030D-6E8A-4147-A177-3AD203B41FA5}">
                      <a16:colId xmlns:a16="http://schemas.microsoft.com/office/drawing/2014/main" val="2037352281"/>
                    </a:ext>
                  </a:extLst>
                </a:gridCol>
                <a:gridCol w="761788">
                  <a:extLst>
                    <a:ext uri="{9D8B030D-6E8A-4147-A177-3AD203B41FA5}">
                      <a16:colId xmlns:a16="http://schemas.microsoft.com/office/drawing/2014/main" val="1069520774"/>
                    </a:ext>
                  </a:extLst>
                </a:gridCol>
              </a:tblGrid>
              <a:tr h="278351"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i="1" dirty="0">
                          <a:effectLst/>
                        </a:rPr>
                        <a:t>Sr 3/2 - 20x100@ 115 - 1/9</a:t>
                      </a: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1" dirty="0">
                          <a:effectLst/>
                        </a:rPr>
                        <a:t>Sr 3/2 20x100 3/20</a:t>
                      </a: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i="1" dirty="0">
                          <a:effectLst/>
                        </a:rPr>
                        <a:t>Sr 3/2-20x50 fpso 1/10</a:t>
                      </a: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500" dirty="0">
                        <a:effectLst/>
                      </a:endParaRPr>
                    </a:p>
                  </a:txBody>
                  <a:tcPr marL="24282" marR="24282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16189"/>
                  </a:ext>
                </a:extLst>
              </a:tr>
              <a:tr h="463919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3x100 Free desc; int, times, SC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En2 Free 100s: #, int, ave, sc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20x100@1:20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En3 Free 300: time, sc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l-NL" sz="1200" b="1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En2 Stroke 100s: stroke, #, int, ave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En3 Stroke 300s: stroke, time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FPSF Free 100s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FPSF Stroke 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Sp1 100 Free CU 8/10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99625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1:15; 04--02-01;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1:15, ave 3, sc 14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Fly; 12; 1:30; ave 12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??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@ 1:10 - good ave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4x50 Fly @ :40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1:01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974504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1:15; 03--02-01;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1:15, ave 3, sc 14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3:06 - 14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Back; 12; 1:20, ave 8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 3:20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@ 1:10 - good ave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Bk @ 1:15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1:02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38542"/>
                  </a:ext>
                </a:extLst>
              </a:tr>
              <a:tr h="436751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02-00-58;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3,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3:02 - 13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Back; 12; 1:15 - ave 6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Free 3:00; Back 3:10; Breast 3:55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Fr @ 1:05 - ave 1:01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5x100 Bk @ 1:10; 3x100 Bt @ 1:20; 3x50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57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61154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02-01-58;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3,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3:02;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Fly; 12; 1:20; ave 12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3:30 - 25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Fr @ 1:05 - ave 1:01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58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40491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02-01-59;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3,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3:04 - 13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Fly; 12; 1:20; ave 10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3:25 - 25 1A/75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Fr @ 1:05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57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11588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58-55-53;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58,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2:55 - 13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Free 2:55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Fr @ 1:00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170570"/>
                  </a:ext>
                </a:extLst>
              </a:tr>
              <a:tr h="278351"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Fly; 12; 1:20; ave 8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3:25 - 25 1A/75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6x100 Fr @ 1:05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59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61479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00-58-55;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2:59 - 13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Fly: 12; 1:20; ave 8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3:20 - 25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6x100 Fr @ 1:05 - 13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20863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1:15; 03--02-01;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1:15, ave 3, sc 14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Back: 12: 1:20; ave 9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 3:30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4x100 @ 1:05 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4x100 Bk @ 1:15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tbd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239831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58-55-53; 12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58, sc 12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2:54 - 13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Breast; 8; 1:15; ave 8; 5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Breast 3:30 - 5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4x100 Fr @ 1:00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3x100 Bt @ 1:10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35864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05-03-01;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1:15, ave 3, sc 14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Back: 12: 1:15; ave 6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 3:17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@ 1:10 - good ave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Bk @ 1:10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1:02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755665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00-58-54;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58,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2:58 - 13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Fly: 12; 1:20; ave 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3:30 - 25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6x100 Fr @ 1:05 - 13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707336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01-59-57;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2, sc 12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2:59 - 13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Back: 12: 1:15; ave 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Back 3:15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5x100 @ 1:05 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6x100 Bk @ 1:10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170144"/>
                  </a:ext>
                </a:extLst>
              </a:tr>
              <a:tr h="278351"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Kick 200 Back 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tbd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87392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1:15; 01-59-57;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1:10, ave 0 sc 13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2:56 - 13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Fly; 12; 1:20; ave 9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3:25 - 25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10x100 Fr @ 1:05 - 13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56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23041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</a:rPr>
                        <a:t>1:15; 03--02-01; 14 spl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12x100 @ 1:15, ave 3, sc 14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1" dirty="0">
                        <a:effectLst/>
                      </a:endParaRP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</a:rPr>
                        <a:t>Fly: 12; 1:20; ave 12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Fly 3:30 - 25 1A/50 Sw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3x100 Fr @ 1:05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4x50 Fly @ :35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</a:rPr>
                        <a:t>1:00</a:t>
                      </a:r>
                    </a:p>
                  </a:txBody>
                  <a:tcPr marL="24282" marR="24282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9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1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947713-5ACE-B410-ABBF-6D2A90B0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885825"/>
            <a:ext cx="6042187" cy="735013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AE336-E259-520B-7005-25ECF3CCBD6D}"/>
              </a:ext>
            </a:extLst>
          </p:cNvPr>
          <p:cNvSpPr txBox="1"/>
          <p:nvPr/>
        </p:nvSpPr>
        <p:spPr>
          <a:xfrm>
            <a:off x="568800" y="1836000"/>
            <a:ext cx="583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-Here, have the calendar laid out with all meets and open weekends. 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-Code (color) each meet by regular (swim through), short rest, peak (taper/shave)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-List events by day below the meet name and make entry notes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each meet, make notes on good, bad, etc. including meet process and race quality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plan and the notes should flow to high-level performance </a:t>
            </a:r>
          </a:p>
        </p:txBody>
      </p:sp>
      <p:pic>
        <p:nvPicPr>
          <p:cNvPr id="9" name="Picture 8" descr="A group of people sitting in a swimming pool&#10;&#10;Description automatically generated">
            <a:extLst>
              <a:ext uri="{FF2B5EF4-FFF2-40B4-BE49-F238E27FC236}">
                <a16:creationId xmlns:a16="http://schemas.microsoft.com/office/drawing/2014/main" id="{1B4A6762-6131-C878-2358-A44693A48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 b="21283"/>
          <a:stretch/>
        </p:blipFill>
        <p:spPr>
          <a:xfrm>
            <a:off x="568800" y="4024800"/>
            <a:ext cx="4465387" cy="26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9FC5BA-3CEF-D10D-06FF-3DFDA7280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15356"/>
              </p:ext>
            </p:extLst>
          </p:nvPr>
        </p:nvGraphicFramePr>
        <p:xfrm>
          <a:off x="1235016" y="795601"/>
          <a:ext cx="9721968" cy="5040224"/>
        </p:xfrm>
        <a:graphic>
          <a:graphicData uri="http://schemas.openxmlformats.org/drawingml/2006/table">
            <a:tbl>
              <a:tblPr/>
              <a:tblGrid>
                <a:gridCol w="1485300">
                  <a:extLst>
                    <a:ext uri="{9D8B030D-6E8A-4147-A177-3AD203B41FA5}">
                      <a16:colId xmlns:a16="http://schemas.microsoft.com/office/drawing/2014/main" val="2623760036"/>
                    </a:ext>
                  </a:extLst>
                </a:gridCol>
                <a:gridCol w="1485300">
                  <a:extLst>
                    <a:ext uri="{9D8B030D-6E8A-4147-A177-3AD203B41FA5}">
                      <a16:colId xmlns:a16="http://schemas.microsoft.com/office/drawing/2014/main" val="1895565963"/>
                    </a:ext>
                  </a:extLst>
                </a:gridCol>
                <a:gridCol w="1485300">
                  <a:extLst>
                    <a:ext uri="{9D8B030D-6E8A-4147-A177-3AD203B41FA5}">
                      <a16:colId xmlns:a16="http://schemas.microsoft.com/office/drawing/2014/main" val="2680135754"/>
                    </a:ext>
                  </a:extLst>
                </a:gridCol>
                <a:gridCol w="1755356">
                  <a:extLst>
                    <a:ext uri="{9D8B030D-6E8A-4147-A177-3AD203B41FA5}">
                      <a16:colId xmlns:a16="http://schemas.microsoft.com/office/drawing/2014/main" val="622505894"/>
                    </a:ext>
                  </a:extLst>
                </a:gridCol>
                <a:gridCol w="1755356">
                  <a:extLst>
                    <a:ext uri="{9D8B030D-6E8A-4147-A177-3AD203B41FA5}">
                      <a16:colId xmlns:a16="http://schemas.microsoft.com/office/drawing/2014/main" val="1961955745"/>
                    </a:ext>
                  </a:extLst>
                </a:gridCol>
                <a:gridCol w="1755356">
                  <a:extLst>
                    <a:ext uri="{9D8B030D-6E8A-4147-A177-3AD203B41FA5}">
                      <a16:colId xmlns:a16="http://schemas.microsoft.com/office/drawing/2014/main" val="4060787205"/>
                    </a:ext>
                  </a:extLst>
                </a:gridCol>
              </a:tblGrid>
              <a:tr h="25011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League Meet events</a:t>
                      </a:r>
                    </a:p>
                  </a:txBody>
                  <a:tcPr marL="18050" marR="18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League meet notes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Coast events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Coast notes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Walk On Meet SCY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Walk On Meet LC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04698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EFEFE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EFEFE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EFEFE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EFEFEF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dirty="0">
                          <a:effectLst/>
                          <a:highlight>
                            <a:srgbClr val="EFEFE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SAME ORDER SC/LC: 200 Bt, 100 Fr, 200 Bk, 200 Fly, 200 Fr, 200 IM, 100 Bk, 500 Fr. 100 Bt, 100 Fly, 400 IM, 50 Fr, 1650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76504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April 28-30</a:t>
                      </a:r>
                    </a:p>
                  </a:txBody>
                  <a:tcPr marL="18050" marR="18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May 6-7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May 8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May 8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894300"/>
                  </a:ext>
                </a:extLst>
              </a:tr>
              <a:tr h="116381">
                <a:tc gridSpan="6"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FFF2CC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473929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Fr 24.2, 100 Fly 57.3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suit, no shave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Fr, 100 Flly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goal top 8, best times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decided not to go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Fly,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752633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Fly 56, 100 Back 57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prelims only, fast suit, no shave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4CC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Fly, 100 Bk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top 8 Fly, Back ?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decided not to go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FFF2CC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78878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 1:52, 100 Bt 1:04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reg suit, F fast suit, no rest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4CC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IM, 100 Bk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de-DE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 2:01 win, Bk 55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Bk, 100 Fly,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200 IM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276282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 1:53, 100 Fly 55.9; 200 FR LO 23.8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-FR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reg suit, F fast suit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Fr, 100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50 23.5, 100 50.9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decided not to go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de-DE" sz="10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200 IM, 100 Bk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22875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de-DE" sz="1000" b="1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 1:58, 500 Fr 4:56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trials, shave for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IM, 500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consol IM, 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 IM, 200 Fly, add ?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FFF2CC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68364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EFEFE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 1:43, 100 Fly 53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 &amp; finals, no shave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500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final, 500 4:38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Fly, add 50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66286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 1:45.0, 100 Fr 48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 &amp; finals, shave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100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1:44 consol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200 Fr, 100 Bt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200 Fr,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27237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 2:05, 100 Fly 55.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fast suit - no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IM, 100 Fly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de-DE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 2:03 3rd, Fly 54 win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 not enter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100 Bk,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038121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de-DE" sz="1000" b="1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 2:01, 500 Fr 5:02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trials, shave for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 ?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 not enter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FFF2CC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85849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 52.6, 100 Bt 1:04.6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trials, shave for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Bt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 52 consol, Bt 1:04 final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Fly, 50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Bt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269391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nn-NO" sz="1000" b="1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reg suit 100 Fr 46, 50 Fr 21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-FR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reg suit, F fast suit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Fr, 100 Free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20.4, 100 44 low win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highlight>
                            <a:srgbClr val="D9D9D9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 not enter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highlight>
                          <a:srgbClr val="FFF2CC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39571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4CC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1:47.5, 500 Fr 4:46.1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 only - shave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4CC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500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200, 500 best times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Fly, 1000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652194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500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trials, shave for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2CC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500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200, 500 best times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Bk, 200 Fly, 1000 Fr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Fr, 100 Fly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13802"/>
                  </a:ext>
                </a:extLst>
              </a:tr>
              <a:tr h="225103">
                <a:tc>
                  <a:txBody>
                    <a:bodyPr/>
                    <a:lstStyle/>
                    <a:p>
                      <a:pPr rtl="0" fontAlgn="t"/>
                      <a:r>
                        <a:rPr lang="nb-NO" sz="1000" b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 1:58, 100 Fly 52; Fr split 48.2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fast suit trials, shave for finals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IM, 100 Fly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BR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 1:57 consol, Fly 51 consol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Fr, 100 Bt, add ?</a:t>
                      </a: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050" marR="1805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81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8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5614971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Race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AE2C8D-EAFB-4345-402D-993745879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88314"/>
              </p:ext>
            </p:extLst>
          </p:nvPr>
        </p:nvGraphicFramePr>
        <p:xfrm>
          <a:off x="544044" y="1667657"/>
          <a:ext cx="907515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526">
                  <a:extLst>
                    <a:ext uri="{9D8B030D-6E8A-4147-A177-3AD203B41FA5}">
                      <a16:colId xmlns:a16="http://schemas.microsoft.com/office/drawing/2014/main" val="2641722394"/>
                    </a:ext>
                  </a:extLst>
                </a:gridCol>
                <a:gridCol w="1512526">
                  <a:extLst>
                    <a:ext uri="{9D8B030D-6E8A-4147-A177-3AD203B41FA5}">
                      <a16:colId xmlns:a16="http://schemas.microsoft.com/office/drawing/2014/main" val="3752958375"/>
                    </a:ext>
                  </a:extLst>
                </a:gridCol>
                <a:gridCol w="1512526">
                  <a:extLst>
                    <a:ext uri="{9D8B030D-6E8A-4147-A177-3AD203B41FA5}">
                      <a16:colId xmlns:a16="http://schemas.microsoft.com/office/drawing/2014/main" val="744748690"/>
                    </a:ext>
                  </a:extLst>
                </a:gridCol>
                <a:gridCol w="1512526">
                  <a:extLst>
                    <a:ext uri="{9D8B030D-6E8A-4147-A177-3AD203B41FA5}">
                      <a16:colId xmlns:a16="http://schemas.microsoft.com/office/drawing/2014/main" val="461495349"/>
                    </a:ext>
                  </a:extLst>
                </a:gridCol>
                <a:gridCol w="1784928">
                  <a:extLst>
                    <a:ext uri="{9D8B030D-6E8A-4147-A177-3AD203B41FA5}">
                      <a16:colId xmlns:a16="http://schemas.microsoft.com/office/drawing/2014/main" val="213240798"/>
                    </a:ext>
                  </a:extLst>
                </a:gridCol>
                <a:gridCol w="1240124">
                  <a:extLst>
                    <a:ext uri="{9D8B030D-6E8A-4147-A177-3AD203B41FA5}">
                      <a16:colId xmlns:a16="http://schemas.microsoft.com/office/drawing/2014/main" val="1311766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SR/SC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Breathing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0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Tempo/UW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 through 150, 42 at 175, close at 44+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10KUW to breakout ahead, then 7-8, close at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Stay long, 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55/7-8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(15m), 8/8/10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up/1 down, breathe into wall but not on breakout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4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Hold DPS and balance, controlled 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low; build last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 SR/14 SPL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kicks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Third – two to a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130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19FE12-8AF9-A0AA-A588-89EA9FBDCB26}"/>
              </a:ext>
            </a:extLst>
          </p:cNvPr>
          <p:cNvSpPr txBox="1"/>
          <p:nvPr/>
        </p:nvSpPr>
        <p:spPr>
          <a:xfrm>
            <a:off x="3233154" y="5067290"/>
            <a:ext cx="63860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Each swimmer should be able to articulate a race strategy (that should be trained for), in the above areas</a:t>
            </a:r>
          </a:p>
          <a:p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Each race should be reviewed against that plan, and NOT by time alone.</a:t>
            </a:r>
          </a:p>
        </p:txBody>
      </p:sp>
      <p:pic>
        <p:nvPicPr>
          <p:cNvPr id="7" name="Picture 6" descr="A person in a swimming pool&#10;&#10;Description automatically generated">
            <a:extLst>
              <a:ext uri="{FF2B5EF4-FFF2-40B4-BE49-F238E27FC236}">
                <a16:creationId xmlns:a16="http://schemas.microsoft.com/office/drawing/2014/main" id="{78EBEF2E-2C54-83E5-30A2-818AB1BC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4" y="4727313"/>
            <a:ext cx="2624775" cy="19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3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98" y="951879"/>
            <a:ext cx="942617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– Short Term and Long-Term</a:t>
            </a:r>
            <a:b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career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03E720-5E48-6C9E-6AF4-9EC5BF0AD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69699"/>
              </p:ext>
            </p:extLst>
          </p:nvPr>
        </p:nvGraphicFramePr>
        <p:xfrm>
          <a:off x="481754" y="1933160"/>
          <a:ext cx="7953829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29">
                  <a:extLst>
                    <a:ext uri="{9D8B030D-6E8A-4147-A177-3AD203B41FA5}">
                      <a16:colId xmlns:a16="http://schemas.microsoft.com/office/drawing/2014/main" val="910575523"/>
                    </a:ext>
                  </a:extLst>
                </a:gridCol>
                <a:gridCol w="1246017">
                  <a:extLst>
                    <a:ext uri="{9D8B030D-6E8A-4147-A177-3AD203B41FA5}">
                      <a16:colId xmlns:a16="http://schemas.microsoft.com/office/drawing/2014/main" val="3076213684"/>
                    </a:ext>
                  </a:extLst>
                </a:gridCol>
                <a:gridCol w="1807200">
                  <a:extLst>
                    <a:ext uri="{9D8B030D-6E8A-4147-A177-3AD203B41FA5}">
                      <a16:colId xmlns:a16="http://schemas.microsoft.com/office/drawing/2014/main" val="1065928401"/>
                    </a:ext>
                  </a:extLst>
                </a:gridCol>
                <a:gridCol w="3042783">
                  <a:extLst>
                    <a:ext uri="{9D8B030D-6E8A-4147-A177-3AD203B41FA5}">
                      <a16:colId xmlns:a16="http://schemas.microsoft.com/office/drawing/2014/main" val="233823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Event</a:t>
                      </a:r>
                    </a:p>
                    <a:p>
                      <a:r>
                        <a:rPr lang="en-US" sz="1000" b="1" i="1" dirty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Swimmer is 14 yr-old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LT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7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53+ (Junior Nat’l)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MUST get better 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6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2:02.9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1:58+ (Junior Nat’l)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Must train at a higher level and maintain SR &gt;40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4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Much better UW, better landing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Better UW, better left arm 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8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68293F-AC18-85F7-2307-A92C38D60DAD}"/>
              </a:ext>
            </a:extLst>
          </p:cNvPr>
          <p:cNvSpPr txBox="1"/>
          <p:nvPr/>
        </p:nvSpPr>
        <p:spPr>
          <a:xfrm>
            <a:off x="456898" y="4746725"/>
            <a:ext cx="7852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Career Management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-athlete is 14 years-old, entering high school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-wants to swim at a high level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-is injury prone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-DO NOT overtrain; stay technique and UW focused; keep engaged</a:t>
            </a:r>
          </a:p>
        </p:txBody>
      </p:sp>
    </p:spTree>
    <p:extLst>
      <p:ext uri="{BB962C8B-B14F-4D97-AF65-F5344CB8AC3E}">
        <p14:creationId xmlns:p14="http://schemas.microsoft.com/office/powerpoint/2010/main" val="208872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8288" y="21163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07" y="4359782"/>
            <a:ext cx="4840193" cy="734276"/>
          </a:xfrm>
        </p:spPr>
        <p:txBody>
          <a:bodyPr anchor="b"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kern="0" dirty="0">
                <a:solidFill>
                  <a:srgbClr val="6969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“This is a program where lives are changed the moment one steps on deck. The program, fostered and lived by, for 25 years, teaches children to be a good teammate, friend, leader, and person, and yes, even a great athlete and swimmer. </a:t>
            </a:r>
            <a:br>
              <a:rPr lang="en-US" sz="1600" kern="0" dirty="0">
                <a:solidFill>
                  <a:srgbClr val="6969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sz="1600" kern="0" dirty="0">
                <a:solidFill>
                  <a:srgbClr val="6969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600" kern="0" dirty="0">
                <a:solidFill>
                  <a:srgbClr val="69696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have spoken and met with dozens of alumni from different graduating classes, while their journeys may differ, they all had the same message - It was the life lessons, the encouragement, the tough love, the support, work ethic, the selflessness. the kindness, the belief they had in each person, the love and laughter. I am personally changed and continue to strive to do better and be better.”</a:t>
            </a:r>
            <a:b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b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5BDDC-0980-5EB2-B5C0-04D8D3BD9B87}"/>
              </a:ext>
            </a:extLst>
          </p:cNvPr>
          <p:cNvSpPr txBox="1"/>
          <p:nvPr/>
        </p:nvSpPr>
        <p:spPr>
          <a:xfrm>
            <a:off x="353407" y="4641674"/>
            <a:ext cx="474480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This is athlete (and life) management at a high level, where it matters most.</a:t>
            </a:r>
          </a:p>
        </p:txBody>
      </p:sp>
      <p:pic>
        <p:nvPicPr>
          <p:cNvPr id="25602" name="Picture 2" descr="leadership abilities ...">
            <a:extLst>
              <a:ext uri="{FF2B5EF4-FFF2-40B4-BE49-F238E27FC236}">
                <a16:creationId xmlns:a16="http://schemas.microsoft.com/office/drawing/2014/main" id="{D0F55B7A-00E6-9DA0-5101-FBF8705F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7" y="5419854"/>
            <a:ext cx="2552613" cy="13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92940B-2EF5-DC86-E91E-B8789C2E29EF}"/>
              </a:ext>
            </a:extLst>
          </p:cNvPr>
          <p:cNvSpPr txBox="1"/>
          <p:nvPr/>
        </p:nvSpPr>
        <p:spPr>
          <a:xfrm>
            <a:off x="353407" y="319177"/>
            <a:ext cx="47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Testimonia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6405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9046879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Performance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B740B-F1EF-6F9F-2534-C09EA4AABF85}"/>
              </a:ext>
            </a:extLst>
          </p:cNvPr>
          <p:cNvSpPr txBox="1"/>
          <p:nvPr/>
        </p:nvSpPr>
        <p:spPr>
          <a:xfrm>
            <a:off x="572373" y="1930719"/>
            <a:ext cx="4760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Always know and convey (macro) keys to development. These should be the primary drives to accelerated success. Examples might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Distance-per-stroke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 underwater endurance/speed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Better race pace</a:t>
            </a:r>
          </a:p>
        </p:txBody>
      </p:sp>
      <p:pic>
        <p:nvPicPr>
          <p:cNvPr id="11266" name="Picture 2" descr="Keys Stock Illustrations | Depositphotos">
            <a:extLst>
              <a:ext uri="{FF2B5EF4-FFF2-40B4-BE49-F238E27FC236}">
                <a16:creationId xmlns:a16="http://schemas.microsoft.com/office/drawing/2014/main" id="{ADE12A22-19B1-6435-31CD-2B7F0EEF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6" y="4730612"/>
            <a:ext cx="1931523" cy="19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mountains we have never climbed">
            <a:extLst>
              <a:ext uri="{FF2B5EF4-FFF2-40B4-BE49-F238E27FC236}">
                <a16:creationId xmlns:a16="http://schemas.microsoft.com/office/drawing/2014/main" id="{64EA176F-090F-3324-1871-CC1A7F9B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49" y="4586361"/>
            <a:ext cx="3550753" cy="19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9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9046879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Keys to Personal Growth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B740B-F1EF-6F9F-2534-C09EA4AABF85}"/>
              </a:ext>
            </a:extLst>
          </p:cNvPr>
          <p:cNvSpPr txBox="1"/>
          <p:nvPr/>
        </p:nvSpPr>
        <p:spPr>
          <a:xfrm>
            <a:off x="572373" y="1930719"/>
            <a:ext cx="4760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should be the primary drivers that elevate an athlete's maturity and growth. Examples might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Self-confidence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Play a leadership role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90" name="Picture 2" descr="Keys On Ring Clipart 2 By Lisa - Key ...">
            <a:extLst>
              <a:ext uri="{FF2B5EF4-FFF2-40B4-BE49-F238E27FC236}">
                <a16:creationId xmlns:a16="http://schemas.microsoft.com/office/drawing/2014/main" id="{3B11EFB8-0156-6A73-CA75-5B1B2243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5" y="4718993"/>
            <a:ext cx="1871337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mountains we have never climbed">
            <a:extLst>
              <a:ext uri="{FF2B5EF4-FFF2-40B4-BE49-F238E27FC236}">
                <a16:creationId xmlns:a16="http://schemas.microsoft.com/office/drawing/2014/main" id="{B8B1A226-61D8-DB17-606E-16D35155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08" y="4668227"/>
            <a:ext cx="3436859" cy="19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75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429" y="1667657"/>
            <a:ext cx="942617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Personal/Family Issues</a:t>
            </a:r>
            <a:b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you aware?</a:t>
            </a:r>
            <a:br>
              <a:rPr lang="en-US" sz="3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you help (lean in)?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33,100+ Children Helping Others Stock ...">
            <a:extLst>
              <a:ext uri="{FF2B5EF4-FFF2-40B4-BE49-F238E27FC236}">
                <a16:creationId xmlns:a16="http://schemas.microsoft.com/office/drawing/2014/main" id="{A61B8CEC-B6F4-028A-85E2-D7102C58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9" y="2464776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43C5E-11A3-2B03-262F-27B7DB1FABA7}"/>
              </a:ext>
            </a:extLst>
          </p:cNvPr>
          <p:cNvSpPr txBox="1"/>
          <p:nvPr/>
        </p:nvSpPr>
        <p:spPr>
          <a:xfrm>
            <a:off x="481029" y="4704194"/>
            <a:ext cx="3648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Marital issues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illness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Bullying at school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Depression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 issues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Negative friend influence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 ego needs management</a:t>
            </a:r>
          </a:p>
        </p:txBody>
      </p:sp>
      <p:pic>
        <p:nvPicPr>
          <p:cNvPr id="17412" name="Picture 4" descr="Meghan Leahy Parent Coach">
            <a:extLst>
              <a:ext uri="{FF2B5EF4-FFF2-40B4-BE49-F238E27FC236}">
                <a16:creationId xmlns:a16="http://schemas.microsoft.com/office/drawing/2014/main" id="{A47D31EF-2942-A256-121F-7C3BBB04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64" y="2540115"/>
            <a:ext cx="1867819" cy="1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17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85810"/>
            <a:ext cx="5801108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Weekly/Monthly Notes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F7FE9A-2765-A206-39D8-3C138BB87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84690"/>
              </p:ext>
            </p:extLst>
          </p:nvPr>
        </p:nvGraphicFramePr>
        <p:xfrm>
          <a:off x="475488" y="3251336"/>
          <a:ext cx="7278912" cy="2234681"/>
        </p:xfrm>
        <a:graphic>
          <a:graphicData uri="http://schemas.openxmlformats.org/drawingml/2006/table">
            <a:tbl>
              <a:tblPr/>
              <a:tblGrid>
                <a:gridCol w="1819728">
                  <a:extLst>
                    <a:ext uri="{9D8B030D-6E8A-4147-A177-3AD203B41FA5}">
                      <a16:colId xmlns:a16="http://schemas.microsoft.com/office/drawing/2014/main" val="584481866"/>
                    </a:ext>
                  </a:extLst>
                </a:gridCol>
                <a:gridCol w="1819728">
                  <a:extLst>
                    <a:ext uri="{9D8B030D-6E8A-4147-A177-3AD203B41FA5}">
                      <a16:colId xmlns:a16="http://schemas.microsoft.com/office/drawing/2014/main" val="507614222"/>
                    </a:ext>
                  </a:extLst>
                </a:gridCol>
                <a:gridCol w="1819728">
                  <a:extLst>
                    <a:ext uri="{9D8B030D-6E8A-4147-A177-3AD203B41FA5}">
                      <a16:colId xmlns:a16="http://schemas.microsoft.com/office/drawing/2014/main" val="2577705468"/>
                    </a:ext>
                  </a:extLst>
                </a:gridCol>
                <a:gridCol w="1819728">
                  <a:extLst>
                    <a:ext uri="{9D8B030D-6E8A-4147-A177-3AD203B41FA5}">
                      <a16:colId xmlns:a16="http://schemas.microsoft.com/office/drawing/2014/main" val="3418833796"/>
                    </a:ext>
                  </a:extLst>
                </a:gridCol>
              </a:tblGrid>
              <a:tr h="418650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Arial" panose="020B0604020202020204" pitchFamily="34" charset="0"/>
                        </a:rPr>
                        <a:t>wk Sept 18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Arial" panose="020B0604020202020204" pitchFamily="34" charset="0"/>
                        </a:rPr>
                        <a:t>wk Sept 25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Arial" panose="020B0604020202020204" pitchFamily="34" charset="0"/>
                        </a:rPr>
                        <a:t>wk Oct 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FF"/>
                          </a:highlight>
                          <a:latin typeface="Arial" panose="020B0604020202020204" pitchFamily="34" charset="0"/>
                        </a:rPr>
                        <a:t>wk Oct 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39644"/>
                  </a:ext>
                </a:extLst>
              </a:tr>
              <a:tr h="535871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working on straight arm fr &amp; uw - much better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FFF2CC"/>
                          </a:highlight>
                          <a:latin typeface="Arial Narrow" panose="020B0606020202030204" pitchFamily="34" charset="0"/>
                        </a:rPr>
                        <a:t>good - worked on Fr head position, straight arm recovery, uw kick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latin typeface="Arial Narrow" panose="020B0606020202030204" pitchFamily="34" charset="0"/>
                        </a:rPr>
                        <a:t>missed all week - Caro trip; recruit trip to Williams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EAD1DC"/>
                          </a:highlight>
                          <a:latin typeface="Arial Narrow" panose="020B0606020202030204" pitchFamily="34" charset="0"/>
                        </a:rPr>
                        <a:t>sick much of the week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27473"/>
                  </a:ext>
                </a:extLst>
              </a:tr>
              <a:tr h="535871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latin typeface="Arial Narrow" panose="020B0606020202030204" pitchFamily="34" charset="0"/>
                        </a:rPr>
                        <a:t>Bk kick much better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EAD1DC"/>
                          </a:highlight>
                          <a:latin typeface="Arial Narrow" panose="020B0606020202030204" pitchFamily="34" charset="0"/>
                        </a:rPr>
                        <a:t>ok - needs to work harder; sick most of week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latin typeface="Arial Narrow" panose="020B0606020202030204" pitchFamily="34" charset="0"/>
                        </a:rPr>
                        <a:t>back from being sick; ok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D9EAD3"/>
                          </a:highlight>
                          <a:latin typeface="Arial Narrow" panose="020B0606020202030204" pitchFamily="34" charset="0"/>
                        </a:rPr>
                        <a:t>talked to me about sleep issues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49064"/>
                  </a:ext>
                </a:extLst>
              </a:tr>
              <a:tr h="535871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training all strokes; Bk MUCH better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good - Bk sets working on all strokes &amp; uw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EAD1DC"/>
                          </a:highlight>
                          <a:latin typeface="Arial Narrow" panose="020B0606020202030204" pitchFamily="34" charset="0"/>
                        </a:rPr>
                        <a:t>training really well; much better Bk sets; Fri shoulder sore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MUCH BETTER BK &amp; FLY - a focus for IM; Bt is very good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8468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FF2CF3-544E-46D1-84B4-31F45BA6A9E6}"/>
              </a:ext>
            </a:extLst>
          </p:cNvPr>
          <p:cNvSpPr txBox="1"/>
          <p:nvPr/>
        </p:nvSpPr>
        <p:spPr>
          <a:xfrm>
            <a:off x="461337" y="1641239"/>
            <a:ext cx="7223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 any relevant updates relating to technique improvements, good sets, issues, injury, attendance, etc.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can prove to be a valuable resource at the end of the season or for a mid-season or parent meeting</a:t>
            </a:r>
          </a:p>
        </p:txBody>
      </p:sp>
    </p:spTree>
    <p:extLst>
      <p:ext uri="{BB962C8B-B14F-4D97-AF65-F5344CB8AC3E}">
        <p14:creationId xmlns:p14="http://schemas.microsoft.com/office/powerpoint/2010/main" val="380148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7223907" cy="734276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Issues/Involvement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2CF3-544E-46D1-84B4-31F45BA6A9E6}"/>
              </a:ext>
            </a:extLst>
          </p:cNvPr>
          <p:cNvSpPr txBox="1"/>
          <p:nvPr/>
        </p:nvSpPr>
        <p:spPr>
          <a:xfrm>
            <a:off x="481029" y="1752765"/>
            <a:ext cx="7223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Parent’s’ involvement (absent or aggressive)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Pressure at home (threats to quit)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Critical of staff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Negative with other parents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Making meet/event decisions for athlete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“Coaching” their child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Etc., etc.</a:t>
            </a:r>
          </a:p>
          <a:p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notes</a:t>
            </a:r>
          </a:p>
        </p:txBody>
      </p:sp>
      <p:pic>
        <p:nvPicPr>
          <p:cNvPr id="18434" name="Picture 2" descr="Parent Coach Stock Illustrations – 243 ...">
            <a:extLst>
              <a:ext uri="{FF2B5EF4-FFF2-40B4-BE49-F238E27FC236}">
                <a16:creationId xmlns:a16="http://schemas.microsoft.com/office/drawing/2014/main" id="{52C47A19-1C34-A7DF-ECC1-916348FA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" y="45652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2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6586343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Support </a:t>
            </a:r>
            <a:r>
              <a:rPr lang="en-US" sz="1800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(Juniors in High School)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3114F-DFAF-B7B8-D8F7-E375DC78DAD0}"/>
              </a:ext>
            </a:extLst>
          </p:cNvPr>
          <p:cNvSpPr txBox="1"/>
          <p:nvPr/>
        </p:nvSpPr>
        <p:spPr>
          <a:xfrm>
            <a:off x="538789" y="1771504"/>
            <a:ext cx="5463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meeting (all)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meeting (all)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Parent meeting (athlete)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Help with coach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Write letter of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Reach out to college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Help with decision</a:t>
            </a:r>
          </a:p>
          <a:p>
            <a:endParaRPr lang="en-US" dirty="0"/>
          </a:p>
        </p:txBody>
      </p:sp>
      <p:pic>
        <p:nvPicPr>
          <p:cNvPr id="13314" name="Picture 2" descr="transparent background PNG clipart ...">
            <a:extLst>
              <a:ext uri="{FF2B5EF4-FFF2-40B4-BE49-F238E27FC236}">
                <a16:creationId xmlns:a16="http://schemas.microsoft.com/office/drawing/2014/main" id="{C83D5E23-9C2E-1DCA-FDC6-370536BA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9" y="479720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67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85810"/>
            <a:ext cx="379471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MISC: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53B64-5342-B6F9-0C3F-E1A764B987E3}"/>
              </a:ext>
            </a:extLst>
          </p:cNvPr>
          <p:cNvSpPr txBox="1"/>
          <p:nvPr/>
        </p:nvSpPr>
        <p:spPr>
          <a:xfrm>
            <a:off x="612000" y="1987200"/>
            <a:ext cx="5666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 miscellaneous things like each athlete’s: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Big (or little) buddy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 mentor or mentee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or workout responsibility such as;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lane lines, pool covers, send-off’s, flags, locker room, dry land, new member support, 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Job Description Clip Art | sincovaga.com.br">
            <a:extLst>
              <a:ext uri="{FF2B5EF4-FFF2-40B4-BE49-F238E27FC236}">
                <a16:creationId xmlns:a16="http://schemas.microsoft.com/office/drawing/2014/main" id="{B9EA6688-882D-1042-71F0-1F4C205F8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 bwMode="auto">
          <a:xfrm>
            <a:off x="604457" y="4614871"/>
            <a:ext cx="2666093" cy="17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60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28" y="933381"/>
            <a:ext cx="6597303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Relationship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elationship clipart - Clip Art Library">
            <a:extLst>
              <a:ext uri="{FF2B5EF4-FFF2-40B4-BE49-F238E27FC236}">
                <a16:creationId xmlns:a16="http://schemas.microsoft.com/office/drawing/2014/main" id="{D8D92EF2-A361-2F6B-B467-535DAED3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8" y="46400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CA1FA-AFE4-583D-1C69-28DE18C87554}"/>
              </a:ext>
            </a:extLst>
          </p:cNvPr>
          <p:cNvSpPr txBox="1"/>
          <p:nvPr/>
        </p:nvSpPr>
        <p:spPr>
          <a:xfrm>
            <a:off x="475628" y="1849415"/>
            <a:ext cx="601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Always know the depth of your relationship with each athlete (and why). Make every effort to close the gap with those you are not close to. You can track 1-5. </a:t>
            </a:r>
          </a:p>
        </p:txBody>
      </p:sp>
    </p:spTree>
    <p:extLst>
      <p:ext uri="{BB962C8B-B14F-4D97-AF65-F5344CB8AC3E}">
        <p14:creationId xmlns:p14="http://schemas.microsoft.com/office/powerpoint/2010/main" val="3385819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71829" y="-21153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28" y="933381"/>
            <a:ext cx="766037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Character/Trust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10EA6-E907-8700-B058-2A68BE140903}"/>
              </a:ext>
            </a:extLst>
          </p:cNvPr>
          <p:cNvSpPr txBox="1"/>
          <p:nvPr/>
        </p:nvSpPr>
        <p:spPr>
          <a:xfrm>
            <a:off x="517488" y="1801446"/>
            <a:ext cx="601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should always evaluate athletes (kids) on a character/trust basis. This will become the iron-clad foundation of your program and team. It can be a simple 1-5 scale. The goal is all 5’s!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you trust the athlete implicitly?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Would you trust them if left a lone at a workout (I know, Safe Sport)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Would you trust them left alone at a hotel (teen)?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Would they make an outstanding team captain?</a:t>
            </a:r>
          </a:p>
        </p:txBody>
      </p:sp>
      <p:pic>
        <p:nvPicPr>
          <p:cNvPr id="20482" name="Picture 2" descr="Clip Art Leader Of Group | sincovaga.com.br">
            <a:extLst>
              <a:ext uri="{FF2B5EF4-FFF2-40B4-BE49-F238E27FC236}">
                <a16:creationId xmlns:a16="http://schemas.microsoft.com/office/drawing/2014/main" id="{869C64E5-050B-E193-06E9-A48754AE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3" y="4684921"/>
            <a:ext cx="1905683" cy="19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Leadership Stock Illustrations – 486 ...">
            <a:extLst>
              <a:ext uri="{FF2B5EF4-FFF2-40B4-BE49-F238E27FC236}">
                <a16:creationId xmlns:a16="http://schemas.microsoft.com/office/drawing/2014/main" id="{30CDCF33-C627-3E4B-B80D-E8FC7DEF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22" y="468492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18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03854" y="21153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46" y="933381"/>
            <a:ext cx="11768120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Meeting Management/daily check-in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59DC6-6384-D5E9-3DE8-015C58F4E42C}"/>
              </a:ext>
            </a:extLst>
          </p:cNvPr>
          <p:cNvSpPr txBox="1"/>
          <p:nvPr/>
        </p:nvSpPr>
        <p:spPr>
          <a:xfrm>
            <a:off x="461395" y="1729842"/>
            <a:ext cx="5488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 weekly meetings to connect larger messages to the group as a whole and to each athlete: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character/leadership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season plans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areas to improve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race strategy</a:t>
            </a:r>
          </a:p>
          <a:p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daily check-in evaluations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How are you doing?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Workout grade?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Athlete: “A-”; Coach: “more like a B”</a:t>
            </a:r>
          </a:p>
        </p:txBody>
      </p:sp>
      <p:pic>
        <p:nvPicPr>
          <p:cNvPr id="19458" name="Picture 2" descr="Meeting Notice Stock Illustrations – 4 ...">
            <a:extLst>
              <a:ext uri="{FF2B5EF4-FFF2-40B4-BE49-F238E27FC236}">
                <a16:creationId xmlns:a16="http://schemas.microsoft.com/office/drawing/2014/main" id="{20C1ECEC-5F8A-399D-1A87-F95015B9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" y="5060744"/>
            <a:ext cx="3662031" cy="15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4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992411"/>
            <a:ext cx="2207030" cy="1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mersive Video - Circle Logo ...">
            <a:extLst>
              <a:ext uri="{FF2B5EF4-FFF2-40B4-BE49-F238E27FC236}">
                <a16:creationId xmlns:a16="http://schemas.microsoft.com/office/drawing/2014/main" id="{DDC37FBC-6241-54D0-7B4D-BB65985F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92" y="992411"/>
            <a:ext cx="5260407" cy="19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123BA-794E-C4F4-57A9-532F6A6F1664}"/>
              </a:ext>
            </a:extLst>
          </p:cNvPr>
          <p:cNvSpPr txBox="1"/>
          <p:nvPr/>
        </p:nvSpPr>
        <p:spPr>
          <a:xfrm>
            <a:off x="477981" y="2998096"/>
            <a:ext cx="5260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Viewing and analyzing the athlete from 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angle </a:t>
            </a:r>
          </a:p>
          <a:p>
            <a:endParaRPr lang="en-US" dirty="0"/>
          </a:p>
        </p:txBody>
      </p:sp>
      <p:pic>
        <p:nvPicPr>
          <p:cNvPr id="6148" name="Picture 4" descr="Halloween spider web clip art clipart ...">
            <a:extLst>
              <a:ext uri="{FF2B5EF4-FFF2-40B4-BE49-F238E27FC236}">
                <a16:creationId xmlns:a16="http://schemas.microsoft.com/office/drawing/2014/main" id="{CB557CBD-A8F6-91F2-5374-5F919C1A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7" y="4592909"/>
            <a:ext cx="1702550" cy="17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D702BB-2B30-6C23-AF0A-BC368E8C34D6}"/>
              </a:ext>
            </a:extLst>
          </p:cNvPr>
          <p:cNvSpPr txBox="1"/>
          <p:nvPr/>
        </p:nvSpPr>
        <p:spPr>
          <a:xfrm>
            <a:off x="2435399" y="4966694"/>
            <a:ext cx="177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connect everything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84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85810"/>
            <a:ext cx="3794712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514A6-720B-0B4E-D457-9F4EBC6E8BC6}"/>
              </a:ext>
            </a:extLst>
          </p:cNvPr>
          <p:cNvSpPr txBox="1"/>
          <p:nvPr/>
        </p:nvSpPr>
        <p:spPr>
          <a:xfrm>
            <a:off x="481028" y="1859339"/>
            <a:ext cx="57592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adept and focused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 management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 360-degree view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you will elevate: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Coach-athlete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Athlete-team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Athlete connection to the sport and process via-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Attendance, focus, and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Career longevity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Aaaaaaaand performance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4,598 Win Win Situation Images, Stock ...">
            <a:extLst>
              <a:ext uri="{FF2B5EF4-FFF2-40B4-BE49-F238E27FC236}">
                <a16:creationId xmlns:a16="http://schemas.microsoft.com/office/drawing/2014/main" id="{CDB6DE97-DDFD-4A88-5ED7-FDC5D2E6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7" y="4863438"/>
            <a:ext cx="4099286" cy="13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02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474974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5277597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Process/Systems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AF0AC-4E4C-6C49-049B-A71D1E8B5F03}"/>
              </a:ext>
            </a:extLst>
          </p:cNvPr>
          <p:cNvSpPr txBox="1"/>
          <p:nvPr/>
        </p:nvSpPr>
        <p:spPr>
          <a:xfrm>
            <a:off x="561600" y="1733908"/>
            <a:ext cx="630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Decide what to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Decide how to track (excel/Google Sheets, other)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Decide when to track (which day of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 elevated system for age-group, senior, 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Adjust process each year </a:t>
            </a:r>
          </a:p>
        </p:txBody>
      </p:sp>
      <p:pic>
        <p:nvPicPr>
          <p:cNvPr id="8194" name="Picture 2" descr="Data management metaphor privacy media ...">
            <a:extLst>
              <a:ext uri="{FF2B5EF4-FFF2-40B4-BE49-F238E27FC236}">
                <a16:creationId xmlns:a16="http://schemas.microsoft.com/office/drawing/2014/main" id="{6C696FB7-8D21-3C72-3251-9BF402D2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6" y="466539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96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885810"/>
            <a:ext cx="6286971" cy="7342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 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ree: Question Mark Clipart Gif , Png ...">
            <a:extLst>
              <a:ext uri="{FF2B5EF4-FFF2-40B4-BE49-F238E27FC236}">
                <a16:creationId xmlns:a16="http://schemas.microsoft.com/office/drawing/2014/main" id="{77C353E8-D18C-4145-021B-AE698E2A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" y="1861445"/>
            <a:ext cx="2694329" cy="44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50AB3-6DEF-5959-A7C0-520298A6D2BA}"/>
              </a:ext>
            </a:extLst>
          </p:cNvPr>
          <p:cNvSpPr txBox="1"/>
          <p:nvPr/>
        </p:nvSpPr>
        <p:spPr>
          <a:xfrm>
            <a:off x="3237974" y="5807590"/>
            <a:ext cx="68204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Good luck with your athlete management!</a:t>
            </a:r>
          </a:p>
        </p:txBody>
      </p:sp>
      <p:pic>
        <p:nvPicPr>
          <p:cNvPr id="10246" name="Picture 6" descr="Good Luck">
            <a:extLst>
              <a:ext uri="{FF2B5EF4-FFF2-40B4-BE49-F238E27FC236}">
                <a16:creationId xmlns:a16="http://schemas.microsoft.com/office/drawing/2014/main" id="{F1338EFE-BA90-2438-8044-B7461275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876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992411"/>
            <a:ext cx="2207030" cy="1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A3E50FF0-420E-7C1E-2AF0-F23E2948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2919696"/>
            <a:ext cx="3518019" cy="340213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 –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years of experience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Summer-league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school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Orinda Aquatics, USA Swimming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ASCA Board (taught Level 1, 2, 4, 5)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WSCA Board (Coach Education)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programs have been: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Culture-driven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Performance-driven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 successful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all have been relationship driven by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high-level athlete management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rgbClr val="F2B8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992411"/>
            <a:ext cx="2207030" cy="1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F55493-4AD5-89D6-008D-EFEB30E04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3E50FF0-420E-7C1E-2AF0-F23E2948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3639915"/>
            <a:ext cx="6023619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5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roster</a:t>
            </a:r>
          </a:p>
          <a:p>
            <a:pPr algn="l"/>
            <a:r>
              <a:rPr lang="en-US" sz="5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high-level athlete</a:t>
            </a:r>
          </a:p>
          <a:p>
            <a:pPr algn="l"/>
            <a:r>
              <a:rPr lang="en-US" sz="5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6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992411"/>
            <a:ext cx="2207030" cy="17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A3E50FF0-420E-7C1E-2AF0-F23E2948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330" y="3159436"/>
            <a:ext cx="5953070" cy="219016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5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is it important?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ties the coach to the athlete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ties the athlete to the process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builds accountability and culture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it gives the greatest chance to reach one’s potential (in swimming and in life).</a:t>
            </a:r>
          </a:p>
          <a:p>
            <a:endParaRPr lang="en-US" dirty="0"/>
          </a:p>
        </p:txBody>
      </p:sp>
      <p:pic>
        <p:nvPicPr>
          <p:cNvPr id="15362" name="Picture 2" descr="Network Connection Clipart | Free ...">
            <a:extLst>
              <a:ext uri="{FF2B5EF4-FFF2-40B4-BE49-F238E27FC236}">
                <a16:creationId xmlns:a16="http://schemas.microsoft.com/office/drawing/2014/main" id="{D67D64F1-201D-8372-22AE-DFB0B986C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 bwMode="auto">
          <a:xfrm>
            <a:off x="1003395" y="5120996"/>
            <a:ext cx="2235078" cy="16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13924" y="4440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BE2237E-7C00-1399-FBAD-50037C110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684" y="2961558"/>
            <a:ext cx="7161890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How well do you know each athlete?</a:t>
            </a:r>
            <a:b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How well </a:t>
            </a:r>
            <a:r>
              <a:rPr lang="en-US" sz="27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should</a:t>
            </a:r>
            <a:r>
              <a:rPr lang="en-US" sz="2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 know each athlete?</a:t>
            </a:r>
            <a:br>
              <a:rPr lang="en-US" sz="2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What do you track and monitor?</a:t>
            </a:r>
            <a:b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F2B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Is your evaluation and management at a level that transforms your culture and performance?</a:t>
            </a:r>
            <a:endParaRPr lang="en-US" sz="3200" dirty="0"/>
          </a:p>
        </p:txBody>
      </p:sp>
      <p:pic>
        <p:nvPicPr>
          <p:cNvPr id="2050" name="Picture 2" descr="PowerPoint ClipArt for Presentations ...">
            <a:extLst>
              <a:ext uri="{FF2B5EF4-FFF2-40B4-BE49-F238E27FC236}">
                <a16:creationId xmlns:a16="http://schemas.microsoft.com/office/drawing/2014/main" id="{DE2AE674-B818-839E-B9B6-B63A17B5D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1389974" y="555695"/>
            <a:ext cx="1871012" cy="17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9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two people standing on a ledge&#10;&#10;Description automatically generated">
            <a:extLst>
              <a:ext uri="{FF2B5EF4-FFF2-40B4-BE49-F238E27FC236}">
                <a16:creationId xmlns:a16="http://schemas.microsoft.com/office/drawing/2014/main" id="{70BA595C-8566-A35B-6745-EEBEB4A3D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091" r="16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CEDFD-1265-7E0A-6B9D-C78B4B0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484" y="1926401"/>
            <a:ext cx="6632916" cy="734276"/>
          </a:xfrm>
        </p:spPr>
        <p:txBody>
          <a:bodyPr anchor="b">
            <a:noAutofit/>
          </a:bodyPr>
          <a:lstStyle/>
          <a:p>
            <a:pPr algn="l"/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a vision of each swimmer as a high performing (to potential) athlete and a leader/role model.</a:t>
            </a:r>
            <a:b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then, “manage” your way to both.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orld Swimming Coaches Association">
            <a:extLst>
              <a:ext uri="{FF2B5EF4-FFF2-40B4-BE49-F238E27FC236}">
                <a16:creationId xmlns:a16="http://schemas.microsoft.com/office/drawing/2014/main" id="{2B1AD474-9F25-1176-5D46-50705944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39" y="-21153"/>
            <a:ext cx="2182461" cy="16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ndus Souvenirs A Rock Pile ceases to ...">
            <a:extLst>
              <a:ext uri="{FF2B5EF4-FFF2-40B4-BE49-F238E27FC236}">
                <a16:creationId xmlns:a16="http://schemas.microsoft.com/office/drawing/2014/main" id="{A904D2DF-3AEE-2A24-1994-CE2462CA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" y="2935993"/>
            <a:ext cx="4363661" cy="364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1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12540</TotalTime>
  <Words>3905</Words>
  <Application>Microsoft Office PowerPoint</Application>
  <PresentationFormat>Widescreen</PresentationFormat>
  <Paragraphs>766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Meiryo</vt:lpstr>
      <vt:lpstr>Aptos</vt:lpstr>
      <vt:lpstr>Aptos Display</vt:lpstr>
      <vt:lpstr>Arial</vt:lpstr>
      <vt:lpstr>Arial Narrow</vt:lpstr>
      <vt:lpstr>Calibri</vt:lpstr>
      <vt:lpstr>Cambria</vt:lpstr>
      <vt:lpstr>Wingdings</vt:lpstr>
      <vt:lpstr>Office Theme</vt:lpstr>
      <vt:lpstr>The Art of Athlete Management</vt:lpstr>
      <vt:lpstr>We know – not really very interesting. You want drills, sets, and… cool stuff</vt:lpstr>
      <vt:lpstr>“This is a program where lives are changed the moment one steps on deck. The program, fostered and lived by, for 25 years, teaches children to be a good teammate, friend, leader, and person, and yes, even a great athlete and swimmer.   I have spoken and met with dozens of alumni from different graduating classes, while their journeys may differ, they all had the same message - It was the life lessons, the encouragement, the tough love, the support, work ethic, the selflessness. the kindness, the belief they had in each person, the love and laughter. I am personally changed and continue to strive to do better and be better.”   </vt:lpstr>
      <vt:lpstr>PowerPoint Presentation</vt:lpstr>
      <vt:lpstr>PowerPoint Presentation</vt:lpstr>
      <vt:lpstr>PowerPoint Presentation</vt:lpstr>
      <vt:lpstr>PowerPoint Presentation</vt:lpstr>
      <vt:lpstr> - How well do you know each athlete?  - How well should you know each athlete?  - What do you track and monitor?  - Is your evaluation and management at a level that transforms your culture and performance?</vt:lpstr>
      <vt:lpstr>Have a vision of each swimmer as a high performing (to potential) athlete and a leader/role model. And then, “manage” your way to both.</vt:lpstr>
      <vt:lpstr>An exercise –   Choose a mid-level athlete  As we move through these areas, see how well you know that athlete</vt:lpstr>
      <vt:lpstr>PowerPoint Presentation</vt:lpstr>
      <vt:lpstr>The roster Athlete/Group evaluation </vt:lpstr>
      <vt:lpstr>The roster Group evaluation Technique evaluation Training evaluation/test sets &amp; set tracking </vt:lpstr>
      <vt:lpstr>The roster Athlete/Group evaluation Technique evaluation Training evaluation/test sets and tracking Meet plan and evaluation Race plans (review &amp; analysis) Goals - Short-term and Long-term </vt:lpstr>
      <vt:lpstr>The roster Athlete/Group evaluation Technique evaluation Training evaluation/test sets and tracking Meet plan and evaluation Race plans (review &amp; analysis) Goals - Short-term and Long-term Key to personal growth/leadership Keys to performance development Knowing and supporting any personal of family issues</vt:lpstr>
      <vt:lpstr>The roster Athlete/Group evaluation Technique evaluation Training evaluation/test sets and tracking Meet plan and evaluation Race plans (review &amp; analysis) Goals - Short-term and Long-term Key to personal growth/leadership Keys to performance development Knowing and supporting any personal of family issues Weekly/Monthly notes Parent issues/note Misc: Buddy/Mentor relationships, job, etc.  </vt:lpstr>
      <vt:lpstr>The roster Athlete/Group evaluation Technique evaluation Training evaluation/test sets and tracking Meet plan and evaluation Race plans (review &amp; analysis) Goals - Short-term and Long-term Key to personal growth/leadership Keys to performance development Knowing and supporting any personal of family issues Weekly/Monthly notes Parent issues/note Misc: Buddy/Mentor relationships, job, etc.  College support/status Relationship evaluation Character/leader/trust evaluation </vt:lpstr>
      <vt:lpstr>The roster Athlete/Group evaluation Technique evaluation Training evaluation/test sets and tracking Meet plan and evaluation Race plans (review &amp; analysis) Goals - Short-term and Long-term  Key to personal growth/leadership Keys to performance development Knowing and supporting any personal of family issues Weekly/Monthly notes Parent issues/note Misc: Buddy/Mentor relationships, job, etc.  College support/status Relationship evaluation Character/leader/trust evaluation Meeting management/daily check-in </vt:lpstr>
      <vt:lpstr>Let’s look at each</vt:lpstr>
      <vt:lpstr>The Roster</vt:lpstr>
      <vt:lpstr>Athlete/Group Evaluation</vt:lpstr>
      <vt:lpstr>PowerPoint Presentation</vt:lpstr>
      <vt:lpstr>Technique Evaluation</vt:lpstr>
      <vt:lpstr>Training Organization/Tracking</vt:lpstr>
      <vt:lpstr>PowerPoint Presentation</vt:lpstr>
      <vt:lpstr>Meet Plan</vt:lpstr>
      <vt:lpstr>PowerPoint Presentation</vt:lpstr>
      <vt:lpstr>Race Plan</vt:lpstr>
      <vt:lpstr>Goals – Short Term and Long-Term and career management</vt:lpstr>
      <vt:lpstr>Keys to Performance Development</vt:lpstr>
      <vt:lpstr>Keys to Personal Growth</vt:lpstr>
      <vt:lpstr>Personal/Family Issues Are you aware? Can you help (lean in)?</vt:lpstr>
      <vt:lpstr>Weekly/Monthly Notes</vt:lpstr>
      <vt:lpstr>Parent Issues/Involvement</vt:lpstr>
      <vt:lpstr>College Support (Juniors in High School)</vt:lpstr>
      <vt:lpstr>MISC: </vt:lpstr>
      <vt:lpstr>Relationship Evaluation</vt:lpstr>
      <vt:lpstr>Character/Trust Evaluation</vt:lpstr>
      <vt:lpstr>Meeting Management/daily check-in</vt:lpstr>
      <vt:lpstr>Conclusion</vt:lpstr>
      <vt:lpstr>Process/Systems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Athlete Management</dc:title>
  <dc:creator>Don Heidary</dc:creator>
  <cp:lastModifiedBy>Don Heidary</cp:lastModifiedBy>
  <cp:revision>33</cp:revision>
  <cp:lastPrinted>2024-06-11T02:02:53Z</cp:lastPrinted>
  <dcterms:created xsi:type="dcterms:W3CDTF">2024-06-03T09:02:05Z</dcterms:created>
  <dcterms:modified xsi:type="dcterms:W3CDTF">2024-06-12T16:47:59Z</dcterms:modified>
</cp:coreProperties>
</file>