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2"/>
  </p:notesMasterIdLst>
  <p:handoutMasterIdLst>
    <p:handoutMasterId r:id="rId93"/>
  </p:handoutMasterIdLst>
  <p:sldIdLst>
    <p:sldId id="256" r:id="rId2"/>
    <p:sldId id="350" r:id="rId3"/>
    <p:sldId id="333" r:id="rId4"/>
    <p:sldId id="329" r:id="rId5"/>
    <p:sldId id="278" r:id="rId6"/>
    <p:sldId id="364" r:id="rId7"/>
    <p:sldId id="312" r:id="rId8"/>
    <p:sldId id="264" r:id="rId9"/>
    <p:sldId id="273" r:id="rId10"/>
    <p:sldId id="272" r:id="rId11"/>
    <p:sldId id="270" r:id="rId12"/>
    <p:sldId id="313" r:id="rId13"/>
    <p:sldId id="257" r:id="rId14"/>
    <p:sldId id="260" r:id="rId15"/>
    <p:sldId id="261" r:id="rId16"/>
    <p:sldId id="259" r:id="rId17"/>
    <p:sldId id="262" r:id="rId18"/>
    <p:sldId id="338" r:id="rId19"/>
    <p:sldId id="274" r:id="rId20"/>
    <p:sldId id="275" r:id="rId21"/>
    <p:sldId id="339" r:id="rId22"/>
    <p:sldId id="332" r:id="rId23"/>
    <p:sldId id="258" r:id="rId24"/>
    <p:sldId id="325" r:id="rId25"/>
    <p:sldId id="311" r:id="rId26"/>
    <p:sldId id="285" r:id="rId27"/>
    <p:sldId id="295" r:id="rId28"/>
    <p:sldId id="344" r:id="rId29"/>
    <p:sldId id="282" r:id="rId30"/>
    <p:sldId id="317" r:id="rId31"/>
    <p:sldId id="294" r:id="rId32"/>
    <p:sldId id="345" r:id="rId33"/>
    <p:sldId id="283" r:id="rId34"/>
    <p:sldId id="334" r:id="rId35"/>
    <p:sldId id="327" r:id="rId36"/>
    <p:sldId id="293" r:id="rId37"/>
    <p:sldId id="346" r:id="rId38"/>
    <p:sldId id="309" r:id="rId39"/>
    <p:sldId id="310" r:id="rId40"/>
    <p:sldId id="347" r:id="rId41"/>
    <p:sldId id="314" r:id="rId42"/>
    <p:sldId id="315" r:id="rId43"/>
    <p:sldId id="348" r:id="rId44"/>
    <p:sldId id="286" r:id="rId45"/>
    <p:sldId id="303" r:id="rId46"/>
    <p:sldId id="349" r:id="rId47"/>
    <p:sldId id="301" r:id="rId48"/>
    <p:sldId id="361" r:id="rId49"/>
    <p:sldId id="362" r:id="rId50"/>
    <p:sldId id="300" r:id="rId51"/>
    <p:sldId id="353" r:id="rId52"/>
    <p:sldId id="299" r:id="rId53"/>
    <p:sldId id="292" r:id="rId54"/>
    <p:sldId id="296" r:id="rId55"/>
    <p:sldId id="354" r:id="rId56"/>
    <p:sldId id="307" r:id="rId57"/>
    <p:sldId id="305" r:id="rId58"/>
    <p:sldId id="355" r:id="rId59"/>
    <p:sldId id="306" r:id="rId60"/>
    <p:sldId id="308" r:id="rId61"/>
    <p:sldId id="356" r:id="rId62"/>
    <p:sldId id="342" r:id="rId63"/>
    <p:sldId id="343" r:id="rId64"/>
    <p:sldId id="357" r:id="rId65"/>
    <p:sldId id="336" r:id="rId66"/>
    <p:sldId id="337" r:id="rId67"/>
    <p:sldId id="358" r:id="rId68"/>
    <p:sldId id="304" r:id="rId69"/>
    <p:sldId id="302" r:id="rId70"/>
    <p:sldId id="359" r:id="rId71"/>
    <p:sldId id="289" r:id="rId72"/>
    <p:sldId id="290" r:id="rId73"/>
    <p:sldId id="288" r:id="rId74"/>
    <p:sldId id="287" r:id="rId75"/>
    <p:sldId id="351" r:id="rId76"/>
    <p:sldId id="330" r:id="rId77"/>
    <p:sldId id="341" r:id="rId78"/>
    <p:sldId id="360" r:id="rId79"/>
    <p:sldId id="340" r:id="rId80"/>
    <p:sldId id="263" r:id="rId81"/>
    <p:sldId id="268" r:id="rId82"/>
    <p:sldId id="319" r:id="rId83"/>
    <p:sldId id="324" r:id="rId84"/>
    <p:sldId id="265" r:id="rId85"/>
    <p:sldId id="266" r:id="rId86"/>
    <p:sldId id="331" r:id="rId87"/>
    <p:sldId id="323" r:id="rId88"/>
    <p:sldId id="363" r:id="rId89"/>
    <p:sldId id="316" r:id="rId90"/>
    <p:sldId id="365" r:id="rId9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varScale="1">
        <p:scale>
          <a:sx n="111" d="100"/>
          <a:sy n="111" d="100"/>
        </p:scale>
        <p:origin x="-161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65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FF0F6-4D1A-4FFD-A5D5-3196D8D8E3B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4CDF643-2BC4-4C32-B944-59784579260E}">
      <dgm:prSet phldrT="[Text]"/>
      <dgm:spPr>
        <a:solidFill>
          <a:schemeClr val="accent2">
            <a:lumMod val="60000"/>
            <a:lumOff val="40000"/>
          </a:schemeClr>
        </a:solidFill>
      </dgm:spPr>
      <dgm:t>
        <a:bodyPr/>
        <a:lstStyle/>
        <a:p>
          <a:pPr algn="ctr"/>
          <a:r>
            <a:rPr lang="en-US" b="1" dirty="0" smtClean="0">
              <a:solidFill>
                <a:schemeClr val="bg1"/>
              </a:solidFill>
            </a:rPr>
            <a:t>Technique</a:t>
          </a:r>
          <a:endParaRPr lang="en-US" b="1" dirty="0">
            <a:solidFill>
              <a:schemeClr val="bg1"/>
            </a:solidFill>
          </a:endParaRPr>
        </a:p>
      </dgm:t>
    </dgm:pt>
    <dgm:pt modelId="{54D2C2F2-7B49-4FC1-A857-A38AAF62B168}" type="parTrans" cxnId="{EEEBA12C-6A77-4B4C-AFE7-1A58EF3FAEF9}">
      <dgm:prSet/>
      <dgm:spPr/>
      <dgm:t>
        <a:bodyPr/>
        <a:lstStyle/>
        <a:p>
          <a:pPr algn="ctr"/>
          <a:endParaRPr lang="en-US" b="1"/>
        </a:p>
      </dgm:t>
    </dgm:pt>
    <dgm:pt modelId="{A9D1C592-EFFA-4891-BABB-CD5DD763E3D8}" type="sibTrans" cxnId="{EEEBA12C-6A77-4B4C-AFE7-1A58EF3FAEF9}">
      <dgm:prSet/>
      <dgm:spPr/>
      <dgm:t>
        <a:bodyPr/>
        <a:lstStyle/>
        <a:p>
          <a:pPr algn="ctr"/>
          <a:endParaRPr lang="en-US" b="1" dirty="0"/>
        </a:p>
      </dgm:t>
    </dgm:pt>
    <dgm:pt modelId="{F0DEA72E-EA53-4893-B7EA-9E6D41E99EC4}">
      <dgm:prSet phldrT="[Text]"/>
      <dgm:spPr>
        <a:solidFill>
          <a:schemeClr val="accent2">
            <a:lumMod val="60000"/>
            <a:lumOff val="40000"/>
          </a:schemeClr>
        </a:solidFill>
      </dgm:spPr>
      <dgm:t>
        <a:bodyPr/>
        <a:lstStyle/>
        <a:p>
          <a:pPr algn="ctr"/>
          <a:r>
            <a:rPr lang="en-US" b="1" dirty="0" smtClean="0">
              <a:solidFill>
                <a:schemeClr val="bg1"/>
              </a:solidFill>
            </a:rPr>
            <a:t>Walls/UW</a:t>
          </a:r>
          <a:endParaRPr lang="en-US" b="1" dirty="0">
            <a:solidFill>
              <a:schemeClr val="bg1"/>
            </a:solidFill>
          </a:endParaRPr>
        </a:p>
      </dgm:t>
    </dgm:pt>
    <dgm:pt modelId="{BC313D7D-EC6D-4B95-98DE-9C17E3E63508}" type="parTrans" cxnId="{1F4691B7-8602-476B-AAFA-3B77E113D587}">
      <dgm:prSet/>
      <dgm:spPr/>
      <dgm:t>
        <a:bodyPr/>
        <a:lstStyle/>
        <a:p>
          <a:pPr algn="ctr"/>
          <a:endParaRPr lang="en-US" b="1"/>
        </a:p>
      </dgm:t>
    </dgm:pt>
    <dgm:pt modelId="{9F5D3A8B-7D93-4FA5-A215-75E15309D5A0}" type="sibTrans" cxnId="{1F4691B7-8602-476B-AAFA-3B77E113D587}">
      <dgm:prSet/>
      <dgm:spPr/>
      <dgm:t>
        <a:bodyPr/>
        <a:lstStyle/>
        <a:p>
          <a:pPr algn="ctr"/>
          <a:endParaRPr lang="en-US" b="1"/>
        </a:p>
      </dgm:t>
    </dgm:pt>
    <dgm:pt modelId="{D374CE68-E14D-4EBC-A33A-8E283C3EC3F1}">
      <dgm:prSet phldrT="[Text]"/>
      <dgm:spPr>
        <a:solidFill>
          <a:schemeClr val="accent2">
            <a:lumMod val="60000"/>
            <a:lumOff val="40000"/>
          </a:schemeClr>
        </a:solidFill>
      </dgm:spPr>
      <dgm:t>
        <a:bodyPr/>
        <a:lstStyle/>
        <a:p>
          <a:pPr algn="ctr"/>
          <a:r>
            <a:rPr lang="en-US" b="1" dirty="0" smtClean="0">
              <a:solidFill>
                <a:schemeClr val="bg1"/>
              </a:solidFill>
            </a:rPr>
            <a:t>Race Strategy</a:t>
          </a:r>
          <a:endParaRPr lang="en-US" b="1" dirty="0">
            <a:solidFill>
              <a:schemeClr val="bg1"/>
            </a:solidFill>
          </a:endParaRPr>
        </a:p>
      </dgm:t>
    </dgm:pt>
    <dgm:pt modelId="{12EFEA16-3384-4BA4-8CE4-3F4799C07003}" type="parTrans" cxnId="{9C875CDB-0314-4FDF-8C0A-692CBD4586B3}">
      <dgm:prSet/>
      <dgm:spPr/>
      <dgm:t>
        <a:bodyPr/>
        <a:lstStyle/>
        <a:p>
          <a:pPr algn="ctr"/>
          <a:endParaRPr lang="en-US" b="1"/>
        </a:p>
      </dgm:t>
    </dgm:pt>
    <dgm:pt modelId="{A0ACF8C3-BFD5-48DE-89F0-9B060B26F8E6}" type="sibTrans" cxnId="{9C875CDB-0314-4FDF-8C0A-692CBD4586B3}">
      <dgm:prSet/>
      <dgm:spPr/>
      <dgm:t>
        <a:bodyPr/>
        <a:lstStyle/>
        <a:p>
          <a:pPr algn="ctr"/>
          <a:endParaRPr lang="en-US" b="1"/>
        </a:p>
      </dgm:t>
    </dgm:pt>
    <dgm:pt modelId="{4822A600-8576-47F0-87ED-42A956AE02DE}">
      <dgm:prSet phldrT="[Text]"/>
      <dgm:spPr>
        <a:solidFill>
          <a:schemeClr val="accent2">
            <a:lumMod val="60000"/>
            <a:lumOff val="40000"/>
          </a:schemeClr>
        </a:solidFill>
      </dgm:spPr>
      <dgm:t>
        <a:bodyPr/>
        <a:lstStyle/>
        <a:p>
          <a:pPr algn="ctr"/>
          <a:r>
            <a:rPr lang="en-US" b="1" dirty="0" smtClean="0">
              <a:solidFill>
                <a:schemeClr val="bg1"/>
              </a:solidFill>
            </a:rPr>
            <a:t>Strength</a:t>
          </a:r>
          <a:endParaRPr lang="en-US" b="1" dirty="0">
            <a:solidFill>
              <a:schemeClr val="bg1"/>
            </a:solidFill>
          </a:endParaRPr>
        </a:p>
      </dgm:t>
    </dgm:pt>
    <dgm:pt modelId="{268AF3DE-9B13-49FF-9535-AD21772562C4}" type="parTrans" cxnId="{92E017B8-862B-438D-8882-C1E322032FFD}">
      <dgm:prSet/>
      <dgm:spPr/>
      <dgm:t>
        <a:bodyPr/>
        <a:lstStyle/>
        <a:p>
          <a:pPr algn="ctr"/>
          <a:endParaRPr lang="en-US" b="1"/>
        </a:p>
      </dgm:t>
    </dgm:pt>
    <dgm:pt modelId="{D922979D-D418-41E5-8DC1-E25ED9E5DA33}" type="sibTrans" cxnId="{92E017B8-862B-438D-8882-C1E322032FFD}">
      <dgm:prSet/>
      <dgm:spPr/>
      <dgm:t>
        <a:bodyPr/>
        <a:lstStyle/>
        <a:p>
          <a:pPr algn="ctr"/>
          <a:endParaRPr lang="en-US" b="1"/>
        </a:p>
      </dgm:t>
    </dgm:pt>
    <dgm:pt modelId="{A88A7808-A42A-4D98-AACE-8A31FECC9CF3}">
      <dgm:prSet phldrT="[Text]"/>
      <dgm:spPr>
        <a:solidFill>
          <a:schemeClr val="accent2">
            <a:lumMod val="60000"/>
            <a:lumOff val="40000"/>
          </a:schemeClr>
        </a:solidFill>
      </dgm:spPr>
      <dgm:t>
        <a:bodyPr/>
        <a:lstStyle/>
        <a:p>
          <a:pPr algn="ctr"/>
          <a:r>
            <a:rPr lang="en-US" b="1" dirty="0" smtClean="0">
              <a:solidFill>
                <a:schemeClr val="bg1"/>
              </a:solidFill>
            </a:rPr>
            <a:t>Attitude Mentality </a:t>
          </a:r>
          <a:endParaRPr lang="en-US" b="1" dirty="0">
            <a:solidFill>
              <a:schemeClr val="bg1"/>
            </a:solidFill>
          </a:endParaRPr>
        </a:p>
      </dgm:t>
    </dgm:pt>
    <dgm:pt modelId="{686877FF-E804-4345-8E7E-37E3D824F602}" type="parTrans" cxnId="{50B8AD30-BD68-4017-932F-7B1A0D96F54B}">
      <dgm:prSet/>
      <dgm:spPr/>
      <dgm:t>
        <a:bodyPr/>
        <a:lstStyle/>
        <a:p>
          <a:pPr algn="ctr"/>
          <a:endParaRPr lang="en-US" b="1"/>
        </a:p>
      </dgm:t>
    </dgm:pt>
    <dgm:pt modelId="{EA4D0008-E83D-477C-8F8B-244E6F807861}" type="sibTrans" cxnId="{50B8AD30-BD68-4017-932F-7B1A0D96F54B}">
      <dgm:prSet/>
      <dgm:spPr/>
      <dgm:t>
        <a:bodyPr/>
        <a:lstStyle/>
        <a:p>
          <a:pPr algn="ctr"/>
          <a:endParaRPr lang="en-US" b="1"/>
        </a:p>
      </dgm:t>
    </dgm:pt>
    <dgm:pt modelId="{9AD3ECE3-C258-49AD-956C-B8C3EB840CAA}">
      <dgm:prSet/>
      <dgm:spPr>
        <a:solidFill>
          <a:schemeClr val="accent2">
            <a:lumMod val="60000"/>
            <a:lumOff val="40000"/>
          </a:schemeClr>
        </a:solidFill>
      </dgm:spPr>
      <dgm:t>
        <a:bodyPr/>
        <a:lstStyle/>
        <a:p>
          <a:pPr algn="ctr"/>
          <a:r>
            <a:rPr lang="en-US" b="1" dirty="0" smtClean="0">
              <a:solidFill>
                <a:schemeClr val="bg1"/>
              </a:solidFill>
            </a:rPr>
            <a:t>Endurance</a:t>
          </a:r>
          <a:endParaRPr lang="en-US" b="1" dirty="0">
            <a:solidFill>
              <a:schemeClr val="bg1"/>
            </a:solidFill>
          </a:endParaRPr>
        </a:p>
      </dgm:t>
    </dgm:pt>
    <dgm:pt modelId="{B860B1DA-AAA2-4E47-AB53-016FBF2599E8}" type="parTrans" cxnId="{F3323DA8-D169-4192-83AC-25A9078DE90D}">
      <dgm:prSet/>
      <dgm:spPr/>
      <dgm:t>
        <a:bodyPr/>
        <a:lstStyle/>
        <a:p>
          <a:pPr algn="ctr"/>
          <a:endParaRPr lang="en-US" b="1"/>
        </a:p>
      </dgm:t>
    </dgm:pt>
    <dgm:pt modelId="{FA42931F-F7E8-4A67-AA4F-2FE93471E2D5}" type="sibTrans" cxnId="{F3323DA8-D169-4192-83AC-25A9078DE90D}">
      <dgm:prSet/>
      <dgm:spPr/>
      <dgm:t>
        <a:bodyPr/>
        <a:lstStyle/>
        <a:p>
          <a:pPr algn="ctr"/>
          <a:endParaRPr lang="en-US" b="1"/>
        </a:p>
      </dgm:t>
    </dgm:pt>
    <dgm:pt modelId="{DD5D3CB2-A97A-470C-BA72-71F79F86A137}" type="pres">
      <dgm:prSet presAssocID="{762FF0F6-4D1A-4FFD-A5D5-3196D8D8E3B9}" presName="Name0" presStyleCnt="0">
        <dgm:presLayoutVars>
          <dgm:dir/>
          <dgm:resizeHandles val="exact"/>
        </dgm:presLayoutVars>
      </dgm:prSet>
      <dgm:spPr/>
      <dgm:t>
        <a:bodyPr/>
        <a:lstStyle/>
        <a:p>
          <a:endParaRPr lang="en-US"/>
        </a:p>
      </dgm:t>
    </dgm:pt>
    <dgm:pt modelId="{8BFA3DFA-4A13-474A-83D2-14FC632E1460}" type="pres">
      <dgm:prSet presAssocID="{762FF0F6-4D1A-4FFD-A5D5-3196D8D8E3B9}" presName="cycle" presStyleCnt="0"/>
      <dgm:spPr/>
    </dgm:pt>
    <dgm:pt modelId="{C47D4C7F-B942-4BDA-9C6E-FA0D3D3B6205}" type="pres">
      <dgm:prSet presAssocID="{34CDF643-2BC4-4C32-B944-59784579260E}" presName="nodeFirstNode" presStyleLbl="node1" presStyleIdx="0" presStyleCnt="6">
        <dgm:presLayoutVars>
          <dgm:bulletEnabled val="1"/>
        </dgm:presLayoutVars>
      </dgm:prSet>
      <dgm:spPr/>
      <dgm:t>
        <a:bodyPr/>
        <a:lstStyle/>
        <a:p>
          <a:endParaRPr lang="en-US"/>
        </a:p>
      </dgm:t>
    </dgm:pt>
    <dgm:pt modelId="{CCD65B2E-8245-4874-871B-B5240920CC9D}" type="pres">
      <dgm:prSet presAssocID="{A9D1C592-EFFA-4891-BABB-CD5DD763E3D8}" presName="sibTransFirstNode" presStyleLbl="bgShp" presStyleIdx="0" presStyleCnt="1"/>
      <dgm:spPr/>
      <dgm:t>
        <a:bodyPr/>
        <a:lstStyle/>
        <a:p>
          <a:endParaRPr lang="en-US"/>
        </a:p>
      </dgm:t>
    </dgm:pt>
    <dgm:pt modelId="{4C1F07FA-DEE9-4156-8656-34D433C1E033}" type="pres">
      <dgm:prSet presAssocID="{9AD3ECE3-C258-49AD-956C-B8C3EB840CAA}" presName="nodeFollowingNodes" presStyleLbl="node1" presStyleIdx="1" presStyleCnt="6">
        <dgm:presLayoutVars>
          <dgm:bulletEnabled val="1"/>
        </dgm:presLayoutVars>
      </dgm:prSet>
      <dgm:spPr/>
      <dgm:t>
        <a:bodyPr/>
        <a:lstStyle/>
        <a:p>
          <a:endParaRPr lang="en-US"/>
        </a:p>
      </dgm:t>
    </dgm:pt>
    <dgm:pt modelId="{34963F72-B038-4AD3-A64A-B4B6AD82FBF9}" type="pres">
      <dgm:prSet presAssocID="{F0DEA72E-EA53-4893-B7EA-9E6D41E99EC4}" presName="nodeFollowingNodes" presStyleLbl="node1" presStyleIdx="2" presStyleCnt="6">
        <dgm:presLayoutVars>
          <dgm:bulletEnabled val="1"/>
        </dgm:presLayoutVars>
      </dgm:prSet>
      <dgm:spPr/>
      <dgm:t>
        <a:bodyPr/>
        <a:lstStyle/>
        <a:p>
          <a:endParaRPr lang="en-US"/>
        </a:p>
      </dgm:t>
    </dgm:pt>
    <dgm:pt modelId="{2A07F922-2DF4-4B0C-B7F0-0802B77EAA70}" type="pres">
      <dgm:prSet presAssocID="{D374CE68-E14D-4EBC-A33A-8E283C3EC3F1}" presName="nodeFollowingNodes" presStyleLbl="node1" presStyleIdx="3" presStyleCnt="6">
        <dgm:presLayoutVars>
          <dgm:bulletEnabled val="1"/>
        </dgm:presLayoutVars>
      </dgm:prSet>
      <dgm:spPr/>
      <dgm:t>
        <a:bodyPr/>
        <a:lstStyle/>
        <a:p>
          <a:endParaRPr lang="en-US"/>
        </a:p>
      </dgm:t>
    </dgm:pt>
    <dgm:pt modelId="{B5FBE05C-1173-4AC2-AA4E-25F7983223CC}" type="pres">
      <dgm:prSet presAssocID="{4822A600-8576-47F0-87ED-42A956AE02DE}" presName="nodeFollowingNodes" presStyleLbl="node1" presStyleIdx="4" presStyleCnt="6">
        <dgm:presLayoutVars>
          <dgm:bulletEnabled val="1"/>
        </dgm:presLayoutVars>
      </dgm:prSet>
      <dgm:spPr/>
      <dgm:t>
        <a:bodyPr/>
        <a:lstStyle/>
        <a:p>
          <a:endParaRPr lang="en-US"/>
        </a:p>
      </dgm:t>
    </dgm:pt>
    <dgm:pt modelId="{3BEF53E8-13D6-48D0-A01F-9A7C30DF9F81}" type="pres">
      <dgm:prSet presAssocID="{A88A7808-A42A-4D98-AACE-8A31FECC9CF3}" presName="nodeFollowingNodes" presStyleLbl="node1" presStyleIdx="5" presStyleCnt="6">
        <dgm:presLayoutVars>
          <dgm:bulletEnabled val="1"/>
        </dgm:presLayoutVars>
      </dgm:prSet>
      <dgm:spPr/>
      <dgm:t>
        <a:bodyPr/>
        <a:lstStyle/>
        <a:p>
          <a:endParaRPr lang="en-US"/>
        </a:p>
      </dgm:t>
    </dgm:pt>
  </dgm:ptLst>
  <dgm:cxnLst>
    <dgm:cxn modelId="{B2E3ED64-53AF-43FB-BB22-488A7833341F}" type="presOf" srcId="{F0DEA72E-EA53-4893-B7EA-9E6D41E99EC4}" destId="{34963F72-B038-4AD3-A64A-B4B6AD82FBF9}" srcOrd="0" destOrd="0" presId="urn:microsoft.com/office/officeart/2005/8/layout/cycle3"/>
    <dgm:cxn modelId="{80235573-6453-4E66-B445-28370EBFA505}" type="presOf" srcId="{A9D1C592-EFFA-4891-BABB-CD5DD763E3D8}" destId="{CCD65B2E-8245-4874-871B-B5240920CC9D}" srcOrd="0" destOrd="0" presId="urn:microsoft.com/office/officeart/2005/8/layout/cycle3"/>
    <dgm:cxn modelId="{92E017B8-862B-438D-8882-C1E322032FFD}" srcId="{762FF0F6-4D1A-4FFD-A5D5-3196D8D8E3B9}" destId="{4822A600-8576-47F0-87ED-42A956AE02DE}" srcOrd="4" destOrd="0" parTransId="{268AF3DE-9B13-49FF-9535-AD21772562C4}" sibTransId="{D922979D-D418-41E5-8DC1-E25ED9E5DA33}"/>
    <dgm:cxn modelId="{F3323DA8-D169-4192-83AC-25A9078DE90D}" srcId="{762FF0F6-4D1A-4FFD-A5D5-3196D8D8E3B9}" destId="{9AD3ECE3-C258-49AD-956C-B8C3EB840CAA}" srcOrd="1" destOrd="0" parTransId="{B860B1DA-AAA2-4E47-AB53-016FBF2599E8}" sibTransId="{FA42931F-F7E8-4A67-AA4F-2FE93471E2D5}"/>
    <dgm:cxn modelId="{EEEBA12C-6A77-4B4C-AFE7-1A58EF3FAEF9}" srcId="{762FF0F6-4D1A-4FFD-A5D5-3196D8D8E3B9}" destId="{34CDF643-2BC4-4C32-B944-59784579260E}" srcOrd="0" destOrd="0" parTransId="{54D2C2F2-7B49-4FC1-A857-A38AAF62B168}" sibTransId="{A9D1C592-EFFA-4891-BABB-CD5DD763E3D8}"/>
    <dgm:cxn modelId="{9C875CDB-0314-4FDF-8C0A-692CBD4586B3}" srcId="{762FF0F6-4D1A-4FFD-A5D5-3196D8D8E3B9}" destId="{D374CE68-E14D-4EBC-A33A-8E283C3EC3F1}" srcOrd="3" destOrd="0" parTransId="{12EFEA16-3384-4BA4-8CE4-3F4799C07003}" sibTransId="{A0ACF8C3-BFD5-48DE-89F0-9B060B26F8E6}"/>
    <dgm:cxn modelId="{50B8AD30-BD68-4017-932F-7B1A0D96F54B}" srcId="{762FF0F6-4D1A-4FFD-A5D5-3196D8D8E3B9}" destId="{A88A7808-A42A-4D98-AACE-8A31FECC9CF3}" srcOrd="5" destOrd="0" parTransId="{686877FF-E804-4345-8E7E-37E3D824F602}" sibTransId="{EA4D0008-E83D-477C-8F8B-244E6F807861}"/>
    <dgm:cxn modelId="{5C3D1922-FDCE-4D0E-8818-86F1723E7FF4}" type="presOf" srcId="{9AD3ECE3-C258-49AD-956C-B8C3EB840CAA}" destId="{4C1F07FA-DEE9-4156-8656-34D433C1E033}" srcOrd="0" destOrd="0" presId="urn:microsoft.com/office/officeart/2005/8/layout/cycle3"/>
    <dgm:cxn modelId="{1F4691B7-8602-476B-AAFA-3B77E113D587}" srcId="{762FF0F6-4D1A-4FFD-A5D5-3196D8D8E3B9}" destId="{F0DEA72E-EA53-4893-B7EA-9E6D41E99EC4}" srcOrd="2" destOrd="0" parTransId="{BC313D7D-EC6D-4B95-98DE-9C17E3E63508}" sibTransId="{9F5D3A8B-7D93-4FA5-A215-75E15309D5A0}"/>
    <dgm:cxn modelId="{C37980F9-622C-43CA-9EF3-312D7E9F785D}" type="presOf" srcId="{762FF0F6-4D1A-4FFD-A5D5-3196D8D8E3B9}" destId="{DD5D3CB2-A97A-470C-BA72-71F79F86A137}" srcOrd="0" destOrd="0" presId="urn:microsoft.com/office/officeart/2005/8/layout/cycle3"/>
    <dgm:cxn modelId="{552C1996-B637-4722-BBB8-609E5DEDF272}" type="presOf" srcId="{A88A7808-A42A-4D98-AACE-8A31FECC9CF3}" destId="{3BEF53E8-13D6-48D0-A01F-9A7C30DF9F81}" srcOrd="0" destOrd="0" presId="urn:microsoft.com/office/officeart/2005/8/layout/cycle3"/>
    <dgm:cxn modelId="{2940E107-33D8-46B1-A89E-6420316D172B}" type="presOf" srcId="{4822A600-8576-47F0-87ED-42A956AE02DE}" destId="{B5FBE05C-1173-4AC2-AA4E-25F7983223CC}" srcOrd="0" destOrd="0" presId="urn:microsoft.com/office/officeart/2005/8/layout/cycle3"/>
    <dgm:cxn modelId="{F046062C-3C42-4DE5-AA7D-8CE4877E9BD8}" type="presOf" srcId="{D374CE68-E14D-4EBC-A33A-8E283C3EC3F1}" destId="{2A07F922-2DF4-4B0C-B7F0-0802B77EAA70}" srcOrd="0" destOrd="0" presId="urn:microsoft.com/office/officeart/2005/8/layout/cycle3"/>
    <dgm:cxn modelId="{59EFCED0-FF64-4792-A06D-3EE2AB751041}" type="presOf" srcId="{34CDF643-2BC4-4C32-B944-59784579260E}" destId="{C47D4C7F-B942-4BDA-9C6E-FA0D3D3B6205}" srcOrd="0" destOrd="0" presId="urn:microsoft.com/office/officeart/2005/8/layout/cycle3"/>
    <dgm:cxn modelId="{15AD1022-DB65-410C-93B3-841140B6C081}" type="presParOf" srcId="{DD5D3CB2-A97A-470C-BA72-71F79F86A137}" destId="{8BFA3DFA-4A13-474A-83D2-14FC632E1460}" srcOrd="0" destOrd="0" presId="urn:microsoft.com/office/officeart/2005/8/layout/cycle3"/>
    <dgm:cxn modelId="{92C97C47-2ADD-4263-AC27-4A93AA2475D7}" type="presParOf" srcId="{8BFA3DFA-4A13-474A-83D2-14FC632E1460}" destId="{C47D4C7F-B942-4BDA-9C6E-FA0D3D3B6205}" srcOrd="0" destOrd="0" presId="urn:microsoft.com/office/officeart/2005/8/layout/cycle3"/>
    <dgm:cxn modelId="{A317E835-4BE9-4929-8936-FC29DD93D31E}" type="presParOf" srcId="{8BFA3DFA-4A13-474A-83D2-14FC632E1460}" destId="{CCD65B2E-8245-4874-871B-B5240920CC9D}" srcOrd="1" destOrd="0" presId="urn:microsoft.com/office/officeart/2005/8/layout/cycle3"/>
    <dgm:cxn modelId="{7FCD85AD-B082-4A8B-8A86-60138F3C8477}" type="presParOf" srcId="{8BFA3DFA-4A13-474A-83D2-14FC632E1460}" destId="{4C1F07FA-DEE9-4156-8656-34D433C1E033}" srcOrd="2" destOrd="0" presId="urn:microsoft.com/office/officeart/2005/8/layout/cycle3"/>
    <dgm:cxn modelId="{606EA08E-A6BA-4D99-9D19-A1394AA60742}" type="presParOf" srcId="{8BFA3DFA-4A13-474A-83D2-14FC632E1460}" destId="{34963F72-B038-4AD3-A64A-B4B6AD82FBF9}" srcOrd="3" destOrd="0" presId="urn:microsoft.com/office/officeart/2005/8/layout/cycle3"/>
    <dgm:cxn modelId="{7B8B7B3D-327E-44E8-8574-D23572EFBE2F}" type="presParOf" srcId="{8BFA3DFA-4A13-474A-83D2-14FC632E1460}" destId="{2A07F922-2DF4-4B0C-B7F0-0802B77EAA70}" srcOrd="4" destOrd="0" presId="urn:microsoft.com/office/officeart/2005/8/layout/cycle3"/>
    <dgm:cxn modelId="{11872910-FC52-4152-86A2-D723250E5EC8}" type="presParOf" srcId="{8BFA3DFA-4A13-474A-83D2-14FC632E1460}" destId="{B5FBE05C-1173-4AC2-AA4E-25F7983223CC}" srcOrd="5" destOrd="0" presId="urn:microsoft.com/office/officeart/2005/8/layout/cycle3"/>
    <dgm:cxn modelId="{DBDF7E14-D485-4E6B-B658-1566CA9EC000}" type="presParOf" srcId="{8BFA3DFA-4A13-474A-83D2-14FC632E1460}" destId="{3BEF53E8-13D6-48D0-A01F-9A7C30DF9F81}"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FF0F6-4D1A-4FFD-A5D5-3196D8D8E3B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4CDF643-2BC4-4C32-B944-59784579260E}">
      <dgm:prSet phldrT="[Text]"/>
      <dgm:spPr>
        <a:solidFill>
          <a:schemeClr val="accent2">
            <a:lumMod val="60000"/>
            <a:lumOff val="40000"/>
          </a:schemeClr>
        </a:solidFill>
      </dgm:spPr>
      <dgm:t>
        <a:bodyPr/>
        <a:lstStyle/>
        <a:p>
          <a:r>
            <a:rPr lang="en-US" b="1" dirty="0" smtClean="0">
              <a:solidFill>
                <a:schemeClr val="bg1"/>
              </a:solidFill>
            </a:rPr>
            <a:t>Live with Integrity</a:t>
          </a:r>
          <a:endParaRPr lang="en-US" b="1" dirty="0">
            <a:solidFill>
              <a:schemeClr val="bg1"/>
            </a:solidFill>
          </a:endParaRPr>
        </a:p>
      </dgm:t>
    </dgm:pt>
    <dgm:pt modelId="{54D2C2F2-7B49-4FC1-A857-A38AAF62B168}" type="parTrans" cxnId="{EEEBA12C-6A77-4B4C-AFE7-1A58EF3FAEF9}">
      <dgm:prSet/>
      <dgm:spPr/>
      <dgm:t>
        <a:bodyPr/>
        <a:lstStyle/>
        <a:p>
          <a:endParaRPr lang="en-US" b="1"/>
        </a:p>
      </dgm:t>
    </dgm:pt>
    <dgm:pt modelId="{A9D1C592-EFFA-4891-BABB-CD5DD763E3D8}" type="sibTrans" cxnId="{EEEBA12C-6A77-4B4C-AFE7-1A58EF3FAEF9}">
      <dgm:prSet/>
      <dgm:spPr/>
      <dgm:t>
        <a:bodyPr/>
        <a:lstStyle/>
        <a:p>
          <a:endParaRPr lang="en-US" b="1" dirty="0"/>
        </a:p>
      </dgm:t>
    </dgm:pt>
    <dgm:pt modelId="{F0DEA72E-EA53-4893-B7EA-9E6D41E99EC4}">
      <dgm:prSet phldrT="[Text]" custT="1"/>
      <dgm:spPr>
        <a:solidFill>
          <a:schemeClr val="accent2">
            <a:lumMod val="60000"/>
            <a:lumOff val="40000"/>
          </a:schemeClr>
        </a:solidFill>
      </dgm:spPr>
      <dgm:t>
        <a:bodyPr/>
        <a:lstStyle/>
        <a:p>
          <a:r>
            <a:rPr lang="en-US" sz="1600" b="1" dirty="0" smtClean="0">
              <a:solidFill>
                <a:schemeClr val="bg1"/>
              </a:solidFill>
            </a:rPr>
            <a:t>Seek to Lead </a:t>
          </a:r>
          <a:r>
            <a:rPr lang="en-US" sz="1200" b="1" dirty="0" smtClean="0">
              <a:solidFill>
                <a:schemeClr val="bg1"/>
              </a:solidFill>
            </a:rPr>
            <a:t>(make a difference)</a:t>
          </a:r>
          <a:endParaRPr lang="en-US" sz="1200" b="1" dirty="0">
            <a:solidFill>
              <a:schemeClr val="bg1"/>
            </a:solidFill>
          </a:endParaRPr>
        </a:p>
      </dgm:t>
    </dgm:pt>
    <dgm:pt modelId="{BC313D7D-EC6D-4B95-98DE-9C17E3E63508}" type="parTrans" cxnId="{1F4691B7-8602-476B-AAFA-3B77E113D587}">
      <dgm:prSet/>
      <dgm:spPr/>
      <dgm:t>
        <a:bodyPr/>
        <a:lstStyle/>
        <a:p>
          <a:endParaRPr lang="en-US" b="1"/>
        </a:p>
      </dgm:t>
    </dgm:pt>
    <dgm:pt modelId="{9F5D3A8B-7D93-4FA5-A215-75E15309D5A0}" type="sibTrans" cxnId="{1F4691B7-8602-476B-AAFA-3B77E113D587}">
      <dgm:prSet/>
      <dgm:spPr/>
      <dgm:t>
        <a:bodyPr/>
        <a:lstStyle/>
        <a:p>
          <a:endParaRPr lang="en-US" b="1"/>
        </a:p>
      </dgm:t>
    </dgm:pt>
    <dgm:pt modelId="{D374CE68-E14D-4EBC-A33A-8E283C3EC3F1}">
      <dgm:prSet phldrT="[Text]"/>
      <dgm:spPr>
        <a:solidFill>
          <a:schemeClr val="accent2">
            <a:lumMod val="60000"/>
            <a:lumOff val="40000"/>
          </a:schemeClr>
        </a:solidFill>
      </dgm:spPr>
      <dgm:t>
        <a:bodyPr/>
        <a:lstStyle/>
        <a:p>
          <a:r>
            <a:rPr lang="en-US" b="1" dirty="0" smtClean="0">
              <a:solidFill>
                <a:schemeClr val="bg1"/>
              </a:solidFill>
            </a:rPr>
            <a:t>Help - Always</a:t>
          </a:r>
          <a:endParaRPr lang="en-US" b="1" dirty="0">
            <a:solidFill>
              <a:schemeClr val="bg1"/>
            </a:solidFill>
          </a:endParaRPr>
        </a:p>
      </dgm:t>
    </dgm:pt>
    <dgm:pt modelId="{12EFEA16-3384-4BA4-8CE4-3F4799C07003}" type="parTrans" cxnId="{9C875CDB-0314-4FDF-8C0A-692CBD4586B3}">
      <dgm:prSet/>
      <dgm:spPr/>
      <dgm:t>
        <a:bodyPr/>
        <a:lstStyle/>
        <a:p>
          <a:endParaRPr lang="en-US" b="1"/>
        </a:p>
      </dgm:t>
    </dgm:pt>
    <dgm:pt modelId="{A0ACF8C3-BFD5-48DE-89F0-9B060B26F8E6}" type="sibTrans" cxnId="{9C875CDB-0314-4FDF-8C0A-692CBD4586B3}">
      <dgm:prSet/>
      <dgm:spPr/>
      <dgm:t>
        <a:bodyPr/>
        <a:lstStyle/>
        <a:p>
          <a:endParaRPr lang="en-US" b="1"/>
        </a:p>
      </dgm:t>
    </dgm:pt>
    <dgm:pt modelId="{4822A600-8576-47F0-87ED-42A956AE02DE}">
      <dgm:prSet phldrT="[Text]"/>
      <dgm:spPr>
        <a:solidFill>
          <a:schemeClr val="accent2">
            <a:lumMod val="60000"/>
            <a:lumOff val="40000"/>
          </a:schemeClr>
        </a:solidFill>
      </dgm:spPr>
      <dgm:t>
        <a:bodyPr/>
        <a:lstStyle/>
        <a:p>
          <a:r>
            <a:rPr lang="en-US" b="1" dirty="0" smtClean="0">
              <a:solidFill>
                <a:schemeClr val="bg1"/>
              </a:solidFill>
            </a:rPr>
            <a:t>Embrace Challenge</a:t>
          </a:r>
          <a:endParaRPr lang="en-US" b="1" dirty="0">
            <a:solidFill>
              <a:schemeClr val="bg1"/>
            </a:solidFill>
          </a:endParaRPr>
        </a:p>
      </dgm:t>
    </dgm:pt>
    <dgm:pt modelId="{268AF3DE-9B13-49FF-9535-AD21772562C4}" type="parTrans" cxnId="{92E017B8-862B-438D-8882-C1E322032FFD}">
      <dgm:prSet/>
      <dgm:spPr/>
      <dgm:t>
        <a:bodyPr/>
        <a:lstStyle/>
        <a:p>
          <a:endParaRPr lang="en-US" b="1"/>
        </a:p>
      </dgm:t>
    </dgm:pt>
    <dgm:pt modelId="{D922979D-D418-41E5-8DC1-E25ED9E5DA33}" type="sibTrans" cxnId="{92E017B8-862B-438D-8882-C1E322032FFD}">
      <dgm:prSet/>
      <dgm:spPr/>
      <dgm:t>
        <a:bodyPr/>
        <a:lstStyle/>
        <a:p>
          <a:endParaRPr lang="en-US" b="1"/>
        </a:p>
      </dgm:t>
    </dgm:pt>
    <dgm:pt modelId="{A88A7808-A42A-4D98-AACE-8A31FECC9CF3}">
      <dgm:prSet phldrT="[Text]"/>
      <dgm:spPr>
        <a:solidFill>
          <a:schemeClr val="accent2">
            <a:lumMod val="60000"/>
            <a:lumOff val="40000"/>
          </a:schemeClr>
        </a:solidFill>
      </dgm:spPr>
      <dgm:t>
        <a:bodyPr/>
        <a:lstStyle/>
        <a:p>
          <a:r>
            <a:rPr lang="en-US" b="1" dirty="0" smtClean="0">
              <a:solidFill>
                <a:schemeClr val="bg1"/>
              </a:solidFill>
            </a:rPr>
            <a:t>Always Positive</a:t>
          </a:r>
          <a:r>
            <a:rPr lang="en-US" b="1" dirty="0" smtClean="0"/>
            <a:t> </a:t>
          </a:r>
          <a:endParaRPr lang="en-US" b="1" dirty="0"/>
        </a:p>
      </dgm:t>
    </dgm:pt>
    <dgm:pt modelId="{686877FF-E804-4345-8E7E-37E3D824F602}" type="parTrans" cxnId="{50B8AD30-BD68-4017-932F-7B1A0D96F54B}">
      <dgm:prSet/>
      <dgm:spPr/>
      <dgm:t>
        <a:bodyPr/>
        <a:lstStyle/>
        <a:p>
          <a:endParaRPr lang="en-US" b="1"/>
        </a:p>
      </dgm:t>
    </dgm:pt>
    <dgm:pt modelId="{EA4D0008-E83D-477C-8F8B-244E6F807861}" type="sibTrans" cxnId="{50B8AD30-BD68-4017-932F-7B1A0D96F54B}">
      <dgm:prSet/>
      <dgm:spPr/>
      <dgm:t>
        <a:bodyPr/>
        <a:lstStyle/>
        <a:p>
          <a:endParaRPr lang="en-US" b="1"/>
        </a:p>
      </dgm:t>
    </dgm:pt>
    <dgm:pt modelId="{9AD3ECE3-C258-49AD-956C-B8C3EB840CAA}">
      <dgm:prSet/>
      <dgm:spPr>
        <a:solidFill>
          <a:schemeClr val="accent2">
            <a:lumMod val="60000"/>
            <a:lumOff val="40000"/>
          </a:schemeClr>
        </a:solidFill>
      </dgm:spPr>
      <dgm:t>
        <a:bodyPr/>
        <a:lstStyle/>
        <a:p>
          <a:r>
            <a:rPr lang="en-US" b="1" dirty="0" smtClean="0">
              <a:solidFill>
                <a:schemeClr val="bg1"/>
              </a:solidFill>
            </a:rPr>
            <a:t>Care About Team/People</a:t>
          </a:r>
          <a:endParaRPr lang="en-US" b="1" dirty="0">
            <a:solidFill>
              <a:schemeClr val="bg1"/>
            </a:solidFill>
          </a:endParaRPr>
        </a:p>
      </dgm:t>
    </dgm:pt>
    <dgm:pt modelId="{B860B1DA-AAA2-4E47-AB53-016FBF2599E8}" type="parTrans" cxnId="{F3323DA8-D169-4192-83AC-25A9078DE90D}">
      <dgm:prSet/>
      <dgm:spPr/>
      <dgm:t>
        <a:bodyPr/>
        <a:lstStyle/>
        <a:p>
          <a:endParaRPr lang="en-US" b="1"/>
        </a:p>
      </dgm:t>
    </dgm:pt>
    <dgm:pt modelId="{FA42931F-F7E8-4A67-AA4F-2FE93471E2D5}" type="sibTrans" cxnId="{F3323DA8-D169-4192-83AC-25A9078DE90D}">
      <dgm:prSet/>
      <dgm:spPr/>
      <dgm:t>
        <a:bodyPr/>
        <a:lstStyle/>
        <a:p>
          <a:endParaRPr lang="en-US" b="1"/>
        </a:p>
      </dgm:t>
    </dgm:pt>
    <dgm:pt modelId="{DD5D3CB2-A97A-470C-BA72-71F79F86A137}" type="pres">
      <dgm:prSet presAssocID="{762FF0F6-4D1A-4FFD-A5D5-3196D8D8E3B9}" presName="Name0" presStyleCnt="0">
        <dgm:presLayoutVars>
          <dgm:dir/>
          <dgm:resizeHandles val="exact"/>
        </dgm:presLayoutVars>
      </dgm:prSet>
      <dgm:spPr/>
      <dgm:t>
        <a:bodyPr/>
        <a:lstStyle/>
        <a:p>
          <a:endParaRPr lang="en-US"/>
        </a:p>
      </dgm:t>
    </dgm:pt>
    <dgm:pt modelId="{8BFA3DFA-4A13-474A-83D2-14FC632E1460}" type="pres">
      <dgm:prSet presAssocID="{762FF0F6-4D1A-4FFD-A5D5-3196D8D8E3B9}" presName="cycle" presStyleCnt="0"/>
      <dgm:spPr/>
    </dgm:pt>
    <dgm:pt modelId="{C47D4C7F-B942-4BDA-9C6E-FA0D3D3B6205}" type="pres">
      <dgm:prSet presAssocID="{34CDF643-2BC4-4C32-B944-59784579260E}" presName="nodeFirstNode" presStyleLbl="node1" presStyleIdx="0" presStyleCnt="6">
        <dgm:presLayoutVars>
          <dgm:bulletEnabled val="1"/>
        </dgm:presLayoutVars>
      </dgm:prSet>
      <dgm:spPr/>
      <dgm:t>
        <a:bodyPr/>
        <a:lstStyle/>
        <a:p>
          <a:endParaRPr lang="en-US"/>
        </a:p>
      </dgm:t>
    </dgm:pt>
    <dgm:pt modelId="{CCD65B2E-8245-4874-871B-B5240920CC9D}" type="pres">
      <dgm:prSet presAssocID="{A9D1C592-EFFA-4891-BABB-CD5DD763E3D8}" presName="sibTransFirstNode" presStyleLbl="bgShp" presStyleIdx="0" presStyleCnt="1"/>
      <dgm:spPr/>
      <dgm:t>
        <a:bodyPr/>
        <a:lstStyle/>
        <a:p>
          <a:endParaRPr lang="en-US"/>
        </a:p>
      </dgm:t>
    </dgm:pt>
    <dgm:pt modelId="{4C1F07FA-DEE9-4156-8656-34D433C1E033}" type="pres">
      <dgm:prSet presAssocID="{9AD3ECE3-C258-49AD-956C-B8C3EB840CAA}" presName="nodeFollowingNodes" presStyleLbl="node1" presStyleIdx="1" presStyleCnt="6">
        <dgm:presLayoutVars>
          <dgm:bulletEnabled val="1"/>
        </dgm:presLayoutVars>
      </dgm:prSet>
      <dgm:spPr/>
      <dgm:t>
        <a:bodyPr/>
        <a:lstStyle/>
        <a:p>
          <a:endParaRPr lang="en-US"/>
        </a:p>
      </dgm:t>
    </dgm:pt>
    <dgm:pt modelId="{34963F72-B038-4AD3-A64A-B4B6AD82FBF9}" type="pres">
      <dgm:prSet presAssocID="{F0DEA72E-EA53-4893-B7EA-9E6D41E99EC4}" presName="nodeFollowingNodes" presStyleLbl="node1" presStyleIdx="2" presStyleCnt="6">
        <dgm:presLayoutVars>
          <dgm:bulletEnabled val="1"/>
        </dgm:presLayoutVars>
      </dgm:prSet>
      <dgm:spPr/>
      <dgm:t>
        <a:bodyPr/>
        <a:lstStyle/>
        <a:p>
          <a:endParaRPr lang="en-US"/>
        </a:p>
      </dgm:t>
    </dgm:pt>
    <dgm:pt modelId="{2A07F922-2DF4-4B0C-B7F0-0802B77EAA70}" type="pres">
      <dgm:prSet presAssocID="{D374CE68-E14D-4EBC-A33A-8E283C3EC3F1}" presName="nodeFollowingNodes" presStyleLbl="node1" presStyleIdx="3" presStyleCnt="6">
        <dgm:presLayoutVars>
          <dgm:bulletEnabled val="1"/>
        </dgm:presLayoutVars>
      </dgm:prSet>
      <dgm:spPr/>
      <dgm:t>
        <a:bodyPr/>
        <a:lstStyle/>
        <a:p>
          <a:endParaRPr lang="en-US"/>
        </a:p>
      </dgm:t>
    </dgm:pt>
    <dgm:pt modelId="{B5FBE05C-1173-4AC2-AA4E-25F7983223CC}" type="pres">
      <dgm:prSet presAssocID="{4822A600-8576-47F0-87ED-42A956AE02DE}" presName="nodeFollowingNodes" presStyleLbl="node1" presStyleIdx="4" presStyleCnt="6">
        <dgm:presLayoutVars>
          <dgm:bulletEnabled val="1"/>
        </dgm:presLayoutVars>
      </dgm:prSet>
      <dgm:spPr/>
      <dgm:t>
        <a:bodyPr/>
        <a:lstStyle/>
        <a:p>
          <a:endParaRPr lang="en-US"/>
        </a:p>
      </dgm:t>
    </dgm:pt>
    <dgm:pt modelId="{3BEF53E8-13D6-48D0-A01F-9A7C30DF9F81}" type="pres">
      <dgm:prSet presAssocID="{A88A7808-A42A-4D98-AACE-8A31FECC9CF3}" presName="nodeFollowingNodes" presStyleLbl="node1" presStyleIdx="5" presStyleCnt="6">
        <dgm:presLayoutVars>
          <dgm:bulletEnabled val="1"/>
        </dgm:presLayoutVars>
      </dgm:prSet>
      <dgm:spPr/>
      <dgm:t>
        <a:bodyPr/>
        <a:lstStyle/>
        <a:p>
          <a:endParaRPr lang="en-US"/>
        </a:p>
      </dgm:t>
    </dgm:pt>
  </dgm:ptLst>
  <dgm:cxnLst>
    <dgm:cxn modelId="{A3238C84-9344-4365-BC8B-487A83D1F695}" type="presOf" srcId="{A9D1C592-EFFA-4891-BABB-CD5DD763E3D8}" destId="{CCD65B2E-8245-4874-871B-B5240920CC9D}" srcOrd="0" destOrd="0" presId="urn:microsoft.com/office/officeart/2005/8/layout/cycle3"/>
    <dgm:cxn modelId="{92E017B8-862B-438D-8882-C1E322032FFD}" srcId="{762FF0F6-4D1A-4FFD-A5D5-3196D8D8E3B9}" destId="{4822A600-8576-47F0-87ED-42A956AE02DE}" srcOrd="4" destOrd="0" parTransId="{268AF3DE-9B13-49FF-9535-AD21772562C4}" sibTransId="{D922979D-D418-41E5-8DC1-E25ED9E5DA33}"/>
    <dgm:cxn modelId="{F3323DA8-D169-4192-83AC-25A9078DE90D}" srcId="{762FF0F6-4D1A-4FFD-A5D5-3196D8D8E3B9}" destId="{9AD3ECE3-C258-49AD-956C-B8C3EB840CAA}" srcOrd="1" destOrd="0" parTransId="{B860B1DA-AAA2-4E47-AB53-016FBF2599E8}" sibTransId="{FA42931F-F7E8-4A67-AA4F-2FE93471E2D5}"/>
    <dgm:cxn modelId="{EEEBA12C-6A77-4B4C-AFE7-1A58EF3FAEF9}" srcId="{762FF0F6-4D1A-4FFD-A5D5-3196D8D8E3B9}" destId="{34CDF643-2BC4-4C32-B944-59784579260E}" srcOrd="0" destOrd="0" parTransId="{54D2C2F2-7B49-4FC1-A857-A38AAF62B168}" sibTransId="{A9D1C592-EFFA-4891-BABB-CD5DD763E3D8}"/>
    <dgm:cxn modelId="{E6914B40-2FF6-4AF2-B8D2-C61026E25E27}" type="presOf" srcId="{762FF0F6-4D1A-4FFD-A5D5-3196D8D8E3B9}" destId="{DD5D3CB2-A97A-470C-BA72-71F79F86A137}" srcOrd="0" destOrd="0" presId="urn:microsoft.com/office/officeart/2005/8/layout/cycle3"/>
    <dgm:cxn modelId="{9C875CDB-0314-4FDF-8C0A-692CBD4586B3}" srcId="{762FF0F6-4D1A-4FFD-A5D5-3196D8D8E3B9}" destId="{D374CE68-E14D-4EBC-A33A-8E283C3EC3F1}" srcOrd="3" destOrd="0" parTransId="{12EFEA16-3384-4BA4-8CE4-3F4799C07003}" sibTransId="{A0ACF8C3-BFD5-48DE-89F0-9B060B26F8E6}"/>
    <dgm:cxn modelId="{CFA5390C-16C3-40D8-8398-44AB6069B31C}" type="presOf" srcId="{9AD3ECE3-C258-49AD-956C-B8C3EB840CAA}" destId="{4C1F07FA-DEE9-4156-8656-34D433C1E033}" srcOrd="0" destOrd="0" presId="urn:microsoft.com/office/officeart/2005/8/layout/cycle3"/>
    <dgm:cxn modelId="{D2E311FD-A5B9-4972-8F8F-807D8DFEE04D}" type="presOf" srcId="{F0DEA72E-EA53-4893-B7EA-9E6D41E99EC4}" destId="{34963F72-B038-4AD3-A64A-B4B6AD82FBF9}" srcOrd="0" destOrd="0" presId="urn:microsoft.com/office/officeart/2005/8/layout/cycle3"/>
    <dgm:cxn modelId="{50B8AD30-BD68-4017-932F-7B1A0D96F54B}" srcId="{762FF0F6-4D1A-4FFD-A5D5-3196D8D8E3B9}" destId="{A88A7808-A42A-4D98-AACE-8A31FECC9CF3}" srcOrd="5" destOrd="0" parTransId="{686877FF-E804-4345-8E7E-37E3D824F602}" sibTransId="{EA4D0008-E83D-477C-8F8B-244E6F807861}"/>
    <dgm:cxn modelId="{1F4691B7-8602-476B-AAFA-3B77E113D587}" srcId="{762FF0F6-4D1A-4FFD-A5D5-3196D8D8E3B9}" destId="{F0DEA72E-EA53-4893-B7EA-9E6D41E99EC4}" srcOrd="2" destOrd="0" parTransId="{BC313D7D-EC6D-4B95-98DE-9C17E3E63508}" sibTransId="{9F5D3A8B-7D93-4FA5-A215-75E15309D5A0}"/>
    <dgm:cxn modelId="{19FAF917-0CF0-47B7-B265-A5CF1EA2FE8A}" type="presOf" srcId="{34CDF643-2BC4-4C32-B944-59784579260E}" destId="{C47D4C7F-B942-4BDA-9C6E-FA0D3D3B6205}" srcOrd="0" destOrd="0" presId="urn:microsoft.com/office/officeart/2005/8/layout/cycle3"/>
    <dgm:cxn modelId="{390587EB-2F08-4C89-A077-E36FE287593C}" type="presOf" srcId="{D374CE68-E14D-4EBC-A33A-8E283C3EC3F1}" destId="{2A07F922-2DF4-4B0C-B7F0-0802B77EAA70}" srcOrd="0" destOrd="0" presId="urn:microsoft.com/office/officeart/2005/8/layout/cycle3"/>
    <dgm:cxn modelId="{C3CEBC86-83EC-4546-83C1-33B2FF18355F}" type="presOf" srcId="{4822A600-8576-47F0-87ED-42A956AE02DE}" destId="{B5FBE05C-1173-4AC2-AA4E-25F7983223CC}" srcOrd="0" destOrd="0" presId="urn:microsoft.com/office/officeart/2005/8/layout/cycle3"/>
    <dgm:cxn modelId="{A5470C59-3294-4D8B-A9A9-7A345F4C0265}" type="presOf" srcId="{A88A7808-A42A-4D98-AACE-8A31FECC9CF3}" destId="{3BEF53E8-13D6-48D0-A01F-9A7C30DF9F81}" srcOrd="0" destOrd="0" presId="urn:microsoft.com/office/officeart/2005/8/layout/cycle3"/>
    <dgm:cxn modelId="{CE5AC858-99AA-424F-B51F-D99E32237F2F}" type="presParOf" srcId="{DD5D3CB2-A97A-470C-BA72-71F79F86A137}" destId="{8BFA3DFA-4A13-474A-83D2-14FC632E1460}" srcOrd="0" destOrd="0" presId="urn:microsoft.com/office/officeart/2005/8/layout/cycle3"/>
    <dgm:cxn modelId="{56A07A31-1739-4CB3-B14D-CB724C227D83}" type="presParOf" srcId="{8BFA3DFA-4A13-474A-83D2-14FC632E1460}" destId="{C47D4C7F-B942-4BDA-9C6E-FA0D3D3B6205}" srcOrd="0" destOrd="0" presId="urn:microsoft.com/office/officeart/2005/8/layout/cycle3"/>
    <dgm:cxn modelId="{4C61B9F0-CA78-4DE1-BA5C-E9EE7BDB0CBF}" type="presParOf" srcId="{8BFA3DFA-4A13-474A-83D2-14FC632E1460}" destId="{CCD65B2E-8245-4874-871B-B5240920CC9D}" srcOrd="1" destOrd="0" presId="urn:microsoft.com/office/officeart/2005/8/layout/cycle3"/>
    <dgm:cxn modelId="{F97FAEDE-CEAC-4073-BC27-844285FC60B5}" type="presParOf" srcId="{8BFA3DFA-4A13-474A-83D2-14FC632E1460}" destId="{4C1F07FA-DEE9-4156-8656-34D433C1E033}" srcOrd="2" destOrd="0" presId="urn:microsoft.com/office/officeart/2005/8/layout/cycle3"/>
    <dgm:cxn modelId="{5654937E-3D6E-4949-A243-7B8B5CEED38F}" type="presParOf" srcId="{8BFA3DFA-4A13-474A-83D2-14FC632E1460}" destId="{34963F72-B038-4AD3-A64A-B4B6AD82FBF9}" srcOrd="3" destOrd="0" presId="urn:microsoft.com/office/officeart/2005/8/layout/cycle3"/>
    <dgm:cxn modelId="{C8806394-EF14-472E-866C-07CDAC97035F}" type="presParOf" srcId="{8BFA3DFA-4A13-474A-83D2-14FC632E1460}" destId="{2A07F922-2DF4-4B0C-B7F0-0802B77EAA70}" srcOrd="4" destOrd="0" presId="urn:microsoft.com/office/officeart/2005/8/layout/cycle3"/>
    <dgm:cxn modelId="{6F9ABE69-87D2-4787-99C7-E89F8E701B88}" type="presParOf" srcId="{8BFA3DFA-4A13-474A-83D2-14FC632E1460}" destId="{B5FBE05C-1173-4AC2-AA4E-25F7983223CC}" srcOrd="5" destOrd="0" presId="urn:microsoft.com/office/officeart/2005/8/layout/cycle3"/>
    <dgm:cxn modelId="{8188E62B-2E40-41F4-B1AE-1E9BB846ED94}" type="presParOf" srcId="{8BFA3DFA-4A13-474A-83D2-14FC632E1460}" destId="{3BEF53E8-13D6-48D0-A01F-9A7C30DF9F81}"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FF0F6-4D1A-4FFD-A5D5-3196D8D8E3B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4CDF643-2BC4-4C32-B944-59784579260E}">
      <dgm:prSet phldrT="[Text]"/>
      <dgm:spPr>
        <a:solidFill>
          <a:schemeClr val="accent2">
            <a:lumMod val="60000"/>
            <a:lumOff val="40000"/>
          </a:schemeClr>
        </a:solidFill>
      </dgm:spPr>
      <dgm:t>
        <a:bodyPr/>
        <a:lstStyle/>
        <a:p>
          <a:r>
            <a:rPr lang="en-US" b="1" dirty="0" smtClean="0">
              <a:solidFill>
                <a:schemeClr val="bg1"/>
              </a:solidFill>
            </a:rPr>
            <a:t>Be THE role model</a:t>
          </a:r>
          <a:endParaRPr lang="en-US" b="1" dirty="0">
            <a:solidFill>
              <a:schemeClr val="bg1"/>
            </a:solidFill>
          </a:endParaRPr>
        </a:p>
      </dgm:t>
    </dgm:pt>
    <dgm:pt modelId="{54D2C2F2-7B49-4FC1-A857-A38AAF62B168}" type="parTrans" cxnId="{EEEBA12C-6A77-4B4C-AFE7-1A58EF3FAEF9}">
      <dgm:prSet/>
      <dgm:spPr/>
      <dgm:t>
        <a:bodyPr/>
        <a:lstStyle/>
        <a:p>
          <a:endParaRPr lang="en-US" b="1"/>
        </a:p>
      </dgm:t>
    </dgm:pt>
    <dgm:pt modelId="{A9D1C592-EFFA-4891-BABB-CD5DD763E3D8}" type="sibTrans" cxnId="{EEEBA12C-6A77-4B4C-AFE7-1A58EF3FAEF9}">
      <dgm:prSet/>
      <dgm:spPr/>
      <dgm:t>
        <a:bodyPr/>
        <a:lstStyle/>
        <a:p>
          <a:endParaRPr lang="en-US" b="1" dirty="0"/>
        </a:p>
      </dgm:t>
    </dgm:pt>
    <dgm:pt modelId="{F0DEA72E-EA53-4893-B7EA-9E6D41E99EC4}">
      <dgm:prSet phldrT="[Text]"/>
      <dgm:spPr>
        <a:solidFill>
          <a:schemeClr val="accent2">
            <a:lumMod val="60000"/>
            <a:lumOff val="40000"/>
          </a:schemeClr>
        </a:solidFill>
      </dgm:spPr>
      <dgm:t>
        <a:bodyPr/>
        <a:lstStyle/>
        <a:p>
          <a:r>
            <a:rPr lang="en-US" b="1" dirty="0" smtClean="0">
              <a:solidFill>
                <a:schemeClr val="bg1"/>
              </a:solidFill>
            </a:rPr>
            <a:t>Pursue excellence from your athletes</a:t>
          </a:r>
          <a:endParaRPr lang="en-US" b="1" dirty="0">
            <a:solidFill>
              <a:schemeClr val="bg1"/>
            </a:solidFill>
          </a:endParaRPr>
        </a:p>
      </dgm:t>
    </dgm:pt>
    <dgm:pt modelId="{BC313D7D-EC6D-4B95-98DE-9C17E3E63508}" type="parTrans" cxnId="{1F4691B7-8602-476B-AAFA-3B77E113D587}">
      <dgm:prSet/>
      <dgm:spPr/>
      <dgm:t>
        <a:bodyPr/>
        <a:lstStyle/>
        <a:p>
          <a:endParaRPr lang="en-US" b="1"/>
        </a:p>
      </dgm:t>
    </dgm:pt>
    <dgm:pt modelId="{9F5D3A8B-7D93-4FA5-A215-75E15309D5A0}" type="sibTrans" cxnId="{1F4691B7-8602-476B-AAFA-3B77E113D587}">
      <dgm:prSet/>
      <dgm:spPr/>
      <dgm:t>
        <a:bodyPr/>
        <a:lstStyle/>
        <a:p>
          <a:endParaRPr lang="en-US" b="1"/>
        </a:p>
      </dgm:t>
    </dgm:pt>
    <dgm:pt modelId="{D374CE68-E14D-4EBC-A33A-8E283C3EC3F1}">
      <dgm:prSet phldrT="[Text]"/>
      <dgm:spPr>
        <a:solidFill>
          <a:schemeClr val="accent2">
            <a:lumMod val="60000"/>
            <a:lumOff val="40000"/>
          </a:schemeClr>
        </a:solidFill>
      </dgm:spPr>
      <dgm:t>
        <a:bodyPr/>
        <a:lstStyle/>
        <a:p>
          <a:r>
            <a:rPr lang="en-US" b="1" dirty="0" smtClean="0">
              <a:solidFill>
                <a:schemeClr val="bg1"/>
              </a:solidFill>
            </a:rPr>
            <a:t>Care more than any coach in the world</a:t>
          </a:r>
          <a:endParaRPr lang="en-US" b="1" dirty="0">
            <a:solidFill>
              <a:schemeClr val="bg1"/>
            </a:solidFill>
          </a:endParaRPr>
        </a:p>
      </dgm:t>
    </dgm:pt>
    <dgm:pt modelId="{12EFEA16-3384-4BA4-8CE4-3F4799C07003}" type="parTrans" cxnId="{9C875CDB-0314-4FDF-8C0A-692CBD4586B3}">
      <dgm:prSet/>
      <dgm:spPr/>
      <dgm:t>
        <a:bodyPr/>
        <a:lstStyle/>
        <a:p>
          <a:endParaRPr lang="en-US" b="1"/>
        </a:p>
      </dgm:t>
    </dgm:pt>
    <dgm:pt modelId="{A0ACF8C3-BFD5-48DE-89F0-9B060B26F8E6}" type="sibTrans" cxnId="{9C875CDB-0314-4FDF-8C0A-692CBD4586B3}">
      <dgm:prSet/>
      <dgm:spPr/>
      <dgm:t>
        <a:bodyPr/>
        <a:lstStyle/>
        <a:p>
          <a:endParaRPr lang="en-US" b="1"/>
        </a:p>
      </dgm:t>
    </dgm:pt>
    <dgm:pt modelId="{4822A600-8576-47F0-87ED-42A956AE02DE}">
      <dgm:prSet phldrT="[Text]"/>
      <dgm:spPr>
        <a:solidFill>
          <a:schemeClr val="accent2">
            <a:lumMod val="60000"/>
            <a:lumOff val="40000"/>
          </a:schemeClr>
        </a:solidFill>
      </dgm:spPr>
      <dgm:t>
        <a:bodyPr/>
        <a:lstStyle/>
        <a:p>
          <a:r>
            <a:rPr lang="en-US" b="1" dirty="0" smtClean="0">
              <a:solidFill>
                <a:schemeClr val="bg1"/>
              </a:solidFill>
            </a:rPr>
            <a:t>Give everything</a:t>
          </a:r>
          <a:endParaRPr lang="en-US" b="1" dirty="0">
            <a:solidFill>
              <a:schemeClr val="bg1"/>
            </a:solidFill>
          </a:endParaRPr>
        </a:p>
      </dgm:t>
    </dgm:pt>
    <dgm:pt modelId="{268AF3DE-9B13-49FF-9535-AD21772562C4}" type="parTrans" cxnId="{92E017B8-862B-438D-8882-C1E322032FFD}">
      <dgm:prSet/>
      <dgm:spPr/>
      <dgm:t>
        <a:bodyPr/>
        <a:lstStyle/>
        <a:p>
          <a:endParaRPr lang="en-US" b="1"/>
        </a:p>
      </dgm:t>
    </dgm:pt>
    <dgm:pt modelId="{D922979D-D418-41E5-8DC1-E25ED9E5DA33}" type="sibTrans" cxnId="{92E017B8-862B-438D-8882-C1E322032FFD}">
      <dgm:prSet/>
      <dgm:spPr/>
      <dgm:t>
        <a:bodyPr/>
        <a:lstStyle/>
        <a:p>
          <a:endParaRPr lang="en-US" b="1"/>
        </a:p>
      </dgm:t>
    </dgm:pt>
    <dgm:pt modelId="{A88A7808-A42A-4D98-AACE-8A31FECC9CF3}">
      <dgm:prSet phldrT="[Text]"/>
      <dgm:spPr>
        <a:solidFill>
          <a:schemeClr val="accent2">
            <a:lumMod val="60000"/>
            <a:lumOff val="40000"/>
          </a:schemeClr>
        </a:solidFill>
      </dgm:spPr>
      <dgm:t>
        <a:bodyPr/>
        <a:lstStyle/>
        <a:p>
          <a:r>
            <a:rPr lang="en-US" b="1" dirty="0" smtClean="0">
              <a:solidFill>
                <a:schemeClr val="bg1"/>
              </a:solidFill>
            </a:rPr>
            <a:t>Ask for everything</a:t>
          </a:r>
          <a:endParaRPr lang="en-US" b="1" dirty="0">
            <a:solidFill>
              <a:schemeClr val="bg1"/>
            </a:solidFill>
          </a:endParaRPr>
        </a:p>
      </dgm:t>
    </dgm:pt>
    <dgm:pt modelId="{686877FF-E804-4345-8E7E-37E3D824F602}" type="parTrans" cxnId="{50B8AD30-BD68-4017-932F-7B1A0D96F54B}">
      <dgm:prSet/>
      <dgm:spPr/>
      <dgm:t>
        <a:bodyPr/>
        <a:lstStyle/>
        <a:p>
          <a:endParaRPr lang="en-US" b="1"/>
        </a:p>
      </dgm:t>
    </dgm:pt>
    <dgm:pt modelId="{EA4D0008-E83D-477C-8F8B-244E6F807861}" type="sibTrans" cxnId="{50B8AD30-BD68-4017-932F-7B1A0D96F54B}">
      <dgm:prSet/>
      <dgm:spPr/>
      <dgm:t>
        <a:bodyPr/>
        <a:lstStyle/>
        <a:p>
          <a:endParaRPr lang="en-US" b="1"/>
        </a:p>
      </dgm:t>
    </dgm:pt>
    <dgm:pt modelId="{9AD3ECE3-C258-49AD-956C-B8C3EB840CAA}">
      <dgm:prSet/>
      <dgm:spPr>
        <a:solidFill>
          <a:schemeClr val="accent2">
            <a:lumMod val="60000"/>
            <a:lumOff val="40000"/>
          </a:schemeClr>
        </a:solidFill>
      </dgm:spPr>
      <dgm:t>
        <a:bodyPr/>
        <a:lstStyle/>
        <a:p>
          <a:r>
            <a:rPr lang="en-US" b="1" dirty="0" smtClean="0">
              <a:solidFill>
                <a:schemeClr val="bg1"/>
              </a:solidFill>
            </a:rPr>
            <a:t>Pursue excellence in demeanor and understanding</a:t>
          </a:r>
          <a:endParaRPr lang="en-US" b="1" dirty="0">
            <a:solidFill>
              <a:schemeClr val="bg1"/>
            </a:solidFill>
          </a:endParaRPr>
        </a:p>
      </dgm:t>
    </dgm:pt>
    <dgm:pt modelId="{B860B1DA-AAA2-4E47-AB53-016FBF2599E8}" type="parTrans" cxnId="{F3323DA8-D169-4192-83AC-25A9078DE90D}">
      <dgm:prSet/>
      <dgm:spPr/>
      <dgm:t>
        <a:bodyPr/>
        <a:lstStyle/>
        <a:p>
          <a:endParaRPr lang="en-US" b="1"/>
        </a:p>
      </dgm:t>
    </dgm:pt>
    <dgm:pt modelId="{FA42931F-F7E8-4A67-AA4F-2FE93471E2D5}" type="sibTrans" cxnId="{F3323DA8-D169-4192-83AC-25A9078DE90D}">
      <dgm:prSet/>
      <dgm:spPr/>
      <dgm:t>
        <a:bodyPr/>
        <a:lstStyle/>
        <a:p>
          <a:endParaRPr lang="en-US" b="1"/>
        </a:p>
      </dgm:t>
    </dgm:pt>
    <dgm:pt modelId="{DD5D3CB2-A97A-470C-BA72-71F79F86A137}" type="pres">
      <dgm:prSet presAssocID="{762FF0F6-4D1A-4FFD-A5D5-3196D8D8E3B9}" presName="Name0" presStyleCnt="0">
        <dgm:presLayoutVars>
          <dgm:dir/>
          <dgm:resizeHandles val="exact"/>
        </dgm:presLayoutVars>
      </dgm:prSet>
      <dgm:spPr/>
      <dgm:t>
        <a:bodyPr/>
        <a:lstStyle/>
        <a:p>
          <a:endParaRPr lang="en-US"/>
        </a:p>
      </dgm:t>
    </dgm:pt>
    <dgm:pt modelId="{8BFA3DFA-4A13-474A-83D2-14FC632E1460}" type="pres">
      <dgm:prSet presAssocID="{762FF0F6-4D1A-4FFD-A5D5-3196D8D8E3B9}" presName="cycle" presStyleCnt="0"/>
      <dgm:spPr/>
    </dgm:pt>
    <dgm:pt modelId="{C47D4C7F-B942-4BDA-9C6E-FA0D3D3B6205}" type="pres">
      <dgm:prSet presAssocID="{34CDF643-2BC4-4C32-B944-59784579260E}" presName="nodeFirstNode" presStyleLbl="node1" presStyleIdx="0" presStyleCnt="6">
        <dgm:presLayoutVars>
          <dgm:bulletEnabled val="1"/>
        </dgm:presLayoutVars>
      </dgm:prSet>
      <dgm:spPr/>
      <dgm:t>
        <a:bodyPr/>
        <a:lstStyle/>
        <a:p>
          <a:endParaRPr lang="en-US"/>
        </a:p>
      </dgm:t>
    </dgm:pt>
    <dgm:pt modelId="{CCD65B2E-8245-4874-871B-B5240920CC9D}" type="pres">
      <dgm:prSet presAssocID="{A9D1C592-EFFA-4891-BABB-CD5DD763E3D8}" presName="sibTransFirstNode" presStyleLbl="bgShp" presStyleIdx="0" presStyleCnt="1"/>
      <dgm:spPr/>
      <dgm:t>
        <a:bodyPr/>
        <a:lstStyle/>
        <a:p>
          <a:endParaRPr lang="en-US"/>
        </a:p>
      </dgm:t>
    </dgm:pt>
    <dgm:pt modelId="{4C1F07FA-DEE9-4156-8656-34D433C1E033}" type="pres">
      <dgm:prSet presAssocID="{9AD3ECE3-C258-49AD-956C-B8C3EB840CAA}" presName="nodeFollowingNodes" presStyleLbl="node1" presStyleIdx="1" presStyleCnt="6">
        <dgm:presLayoutVars>
          <dgm:bulletEnabled val="1"/>
        </dgm:presLayoutVars>
      </dgm:prSet>
      <dgm:spPr/>
      <dgm:t>
        <a:bodyPr/>
        <a:lstStyle/>
        <a:p>
          <a:endParaRPr lang="en-US"/>
        </a:p>
      </dgm:t>
    </dgm:pt>
    <dgm:pt modelId="{34963F72-B038-4AD3-A64A-B4B6AD82FBF9}" type="pres">
      <dgm:prSet presAssocID="{F0DEA72E-EA53-4893-B7EA-9E6D41E99EC4}" presName="nodeFollowingNodes" presStyleLbl="node1" presStyleIdx="2" presStyleCnt="6">
        <dgm:presLayoutVars>
          <dgm:bulletEnabled val="1"/>
        </dgm:presLayoutVars>
      </dgm:prSet>
      <dgm:spPr/>
      <dgm:t>
        <a:bodyPr/>
        <a:lstStyle/>
        <a:p>
          <a:endParaRPr lang="en-US"/>
        </a:p>
      </dgm:t>
    </dgm:pt>
    <dgm:pt modelId="{2A07F922-2DF4-4B0C-B7F0-0802B77EAA70}" type="pres">
      <dgm:prSet presAssocID="{D374CE68-E14D-4EBC-A33A-8E283C3EC3F1}" presName="nodeFollowingNodes" presStyleLbl="node1" presStyleIdx="3" presStyleCnt="6">
        <dgm:presLayoutVars>
          <dgm:bulletEnabled val="1"/>
        </dgm:presLayoutVars>
      </dgm:prSet>
      <dgm:spPr/>
      <dgm:t>
        <a:bodyPr/>
        <a:lstStyle/>
        <a:p>
          <a:endParaRPr lang="en-US"/>
        </a:p>
      </dgm:t>
    </dgm:pt>
    <dgm:pt modelId="{B5FBE05C-1173-4AC2-AA4E-25F7983223CC}" type="pres">
      <dgm:prSet presAssocID="{4822A600-8576-47F0-87ED-42A956AE02DE}" presName="nodeFollowingNodes" presStyleLbl="node1" presStyleIdx="4" presStyleCnt="6">
        <dgm:presLayoutVars>
          <dgm:bulletEnabled val="1"/>
        </dgm:presLayoutVars>
      </dgm:prSet>
      <dgm:spPr/>
      <dgm:t>
        <a:bodyPr/>
        <a:lstStyle/>
        <a:p>
          <a:endParaRPr lang="en-US"/>
        </a:p>
      </dgm:t>
    </dgm:pt>
    <dgm:pt modelId="{3BEF53E8-13D6-48D0-A01F-9A7C30DF9F81}" type="pres">
      <dgm:prSet presAssocID="{A88A7808-A42A-4D98-AACE-8A31FECC9CF3}" presName="nodeFollowingNodes" presStyleLbl="node1" presStyleIdx="5" presStyleCnt="6">
        <dgm:presLayoutVars>
          <dgm:bulletEnabled val="1"/>
        </dgm:presLayoutVars>
      </dgm:prSet>
      <dgm:spPr/>
      <dgm:t>
        <a:bodyPr/>
        <a:lstStyle/>
        <a:p>
          <a:endParaRPr lang="en-US"/>
        </a:p>
      </dgm:t>
    </dgm:pt>
  </dgm:ptLst>
  <dgm:cxnLst>
    <dgm:cxn modelId="{92E017B8-862B-438D-8882-C1E322032FFD}" srcId="{762FF0F6-4D1A-4FFD-A5D5-3196D8D8E3B9}" destId="{4822A600-8576-47F0-87ED-42A956AE02DE}" srcOrd="4" destOrd="0" parTransId="{268AF3DE-9B13-49FF-9535-AD21772562C4}" sibTransId="{D922979D-D418-41E5-8DC1-E25ED9E5DA33}"/>
    <dgm:cxn modelId="{E9E8767B-8BA4-4F37-8A29-D7006EB36437}" type="presOf" srcId="{9AD3ECE3-C258-49AD-956C-B8C3EB840CAA}" destId="{4C1F07FA-DEE9-4156-8656-34D433C1E033}" srcOrd="0" destOrd="0" presId="urn:microsoft.com/office/officeart/2005/8/layout/cycle3"/>
    <dgm:cxn modelId="{F3323DA8-D169-4192-83AC-25A9078DE90D}" srcId="{762FF0F6-4D1A-4FFD-A5D5-3196D8D8E3B9}" destId="{9AD3ECE3-C258-49AD-956C-B8C3EB840CAA}" srcOrd="1" destOrd="0" parTransId="{B860B1DA-AAA2-4E47-AB53-016FBF2599E8}" sibTransId="{FA42931F-F7E8-4A67-AA4F-2FE93471E2D5}"/>
    <dgm:cxn modelId="{D8A99C77-A1EF-4190-9773-0D08F94E79E8}" type="presOf" srcId="{34CDF643-2BC4-4C32-B944-59784579260E}" destId="{C47D4C7F-B942-4BDA-9C6E-FA0D3D3B6205}" srcOrd="0" destOrd="0" presId="urn:microsoft.com/office/officeart/2005/8/layout/cycle3"/>
    <dgm:cxn modelId="{EEEBA12C-6A77-4B4C-AFE7-1A58EF3FAEF9}" srcId="{762FF0F6-4D1A-4FFD-A5D5-3196D8D8E3B9}" destId="{34CDF643-2BC4-4C32-B944-59784579260E}" srcOrd="0" destOrd="0" parTransId="{54D2C2F2-7B49-4FC1-A857-A38AAF62B168}" sibTransId="{A9D1C592-EFFA-4891-BABB-CD5DD763E3D8}"/>
    <dgm:cxn modelId="{4A5E3345-38F8-43D8-B03B-5BF3A7B8686C}" type="presOf" srcId="{762FF0F6-4D1A-4FFD-A5D5-3196D8D8E3B9}" destId="{DD5D3CB2-A97A-470C-BA72-71F79F86A137}" srcOrd="0" destOrd="0" presId="urn:microsoft.com/office/officeart/2005/8/layout/cycle3"/>
    <dgm:cxn modelId="{9C875CDB-0314-4FDF-8C0A-692CBD4586B3}" srcId="{762FF0F6-4D1A-4FFD-A5D5-3196D8D8E3B9}" destId="{D374CE68-E14D-4EBC-A33A-8E283C3EC3F1}" srcOrd="3" destOrd="0" parTransId="{12EFEA16-3384-4BA4-8CE4-3F4799C07003}" sibTransId="{A0ACF8C3-BFD5-48DE-89F0-9B060B26F8E6}"/>
    <dgm:cxn modelId="{50B8AD30-BD68-4017-932F-7B1A0D96F54B}" srcId="{762FF0F6-4D1A-4FFD-A5D5-3196D8D8E3B9}" destId="{A88A7808-A42A-4D98-AACE-8A31FECC9CF3}" srcOrd="5" destOrd="0" parTransId="{686877FF-E804-4345-8E7E-37E3D824F602}" sibTransId="{EA4D0008-E83D-477C-8F8B-244E6F807861}"/>
    <dgm:cxn modelId="{0B3792E8-566A-4466-BD03-A80814879BCC}" type="presOf" srcId="{A9D1C592-EFFA-4891-BABB-CD5DD763E3D8}" destId="{CCD65B2E-8245-4874-871B-B5240920CC9D}" srcOrd="0" destOrd="0" presId="urn:microsoft.com/office/officeart/2005/8/layout/cycle3"/>
    <dgm:cxn modelId="{76F830CA-0133-4A44-9077-9710F95D0388}" type="presOf" srcId="{4822A600-8576-47F0-87ED-42A956AE02DE}" destId="{B5FBE05C-1173-4AC2-AA4E-25F7983223CC}" srcOrd="0" destOrd="0" presId="urn:microsoft.com/office/officeart/2005/8/layout/cycle3"/>
    <dgm:cxn modelId="{1F4691B7-8602-476B-AAFA-3B77E113D587}" srcId="{762FF0F6-4D1A-4FFD-A5D5-3196D8D8E3B9}" destId="{F0DEA72E-EA53-4893-B7EA-9E6D41E99EC4}" srcOrd="2" destOrd="0" parTransId="{BC313D7D-EC6D-4B95-98DE-9C17E3E63508}" sibTransId="{9F5D3A8B-7D93-4FA5-A215-75E15309D5A0}"/>
    <dgm:cxn modelId="{8D504331-2790-48EE-B02A-7CCB4F42B72D}" type="presOf" srcId="{F0DEA72E-EA53-4893-B7EA-9E6D41E99EC4}" destId="{34963F72-B038-4AD3-A64A-B4B6AD82FBF9}" srcOrd="0" destOrd="0" presId="urn:microsoft.com/office/officeart/2005/8/layout/cycle3"/>
    <dgm:cxn modelId="{872D2CB5-B9C6-4705-B880-78C01541A509}" type="presOf" srcId="{A88A7808-A42A-4D98-AACE-8A31FECC9CF3}" destId="{3BEF53E8-13D6-48D0-A01F-9A7C30DF9F81}" srcOrd="0" destOrd="0" presId="urn:microsoft.com/office/officeart/2005/8/layout/cycle3"/>
    <dgm:cxn modelId="{617EBB1C-1154-4B3B-B143-D3123A95C005}" type="presOf" srcId="{D374CE68-E14D-4EBC-A33A-8E283C3EC3F1}" destId="{2A07F922-2DF4-4B0C-B7F0-0802B77EAA70}" srcOrd="0" destOrd="0" presId="urn:microsoft.com/office/officeart/2005/8/layout/cycle3"/>
    <dgm:cxn modelId="{6438B537-90D3-4475-A7FD-DC50308B9EF3}" type="presParOf" srcId="{DD5D3CB2-A97A-470C-BA72-71F79F86A137}" destId="{8BFA3DFA-4A13-474A-83D2-14FC632E1460}" srcOrd="0" destOrd="0" presId="urn:microsoft.com/office/officeart/2005/8/layout/cycle3"/>
    <dgm:cxn modelId="{6FF4F9D5-7FC9-4181-B719-24248F642EF8}" type="presParOf" srcId="{8BFA3DFA-4A13-474A-83D2-14FC632E1460}" destId="{C47D4C7F-B942-4BDA-9C6E-FA0D3D3B6205}" srcOrd="0" destOrd="0" presId="urn:microsoft.com/office/officeart/2005/8/layout/cycle3"/>
    <dgm:cxn modelId="{1C49EA12-2684-45BC-A987-1F6FB7E47E07}" type="presParOf" srcId="{8BFA3DFA-4A13-474A-83D2-14FC632E1460}" destId="{CCD65B2E-8245-4874-871B-B5240920CC9D}" srcOrd="1" destOrd="0" presId="urn:microsoft.com/office/officeart/2005/8/layout/cycle3"/>
    <dgm:cxn modelId="{1084B61B-1089-4F3F-9118-1FE0B1EE61C3}" type="presParOf" srcId="{8BFA3DFA-4A13-474A-83D2-14FC632E1460}" destId="{4C1F07FA-DEE9-4156-8656-34D433C1E033}" srcOrd="2" destOrd="0" presId="urn:microsoft.com/office/officeart/2005/8/layout/cycle3"/>
    <dgm:cxn modelId="{FD0E0F63-9D20-4782-AAF0-66D7238FF5CF}" type="presParOf" srcId="{8BFA3DFA-4A13-474A-83D2-14FC632E1460}" destId="{34963F72-B038-4AD3-A64A-B4B6AD82FBF9}" srcOrd="3" destOrd="0" presId="urn:microsoft.com/office/officeart/2005/8/layout/cycle3"/>
    <dgm:cxn modelId="{391C2DFF-2AF9-4D40-A911-C6E48DFE9A0D}" type="presParOf" srcId="{8BFA3DFA-4A13-474A-83D2-14FC632E1460}" destId="{2A07F922-2DF4-4B0C-B7F0-0802B77EAA70}" srcOrd="4" destOrd="0" presId="urn:microsoft.com/office/officeart/2005/8/layout/cycle3"/>
    <dgm:cxn modelId="{83D96571-369A-4409-A8E6-CA5D3787A552}" type="presParOf" srcId="{8BFA3DFA-4A13-474A-83D2-14FC632E1460}" destId="{B5FBE05C-1173-4AC2-AA4E-25F7983223CC}" srcOrd="5" destOrd="0" presId="urn:microsoft.com/office/officeart/2005/8/layout/cycle3"/>
    <dgm:cxn modelId="{3E48FAC2-C763-4108-A0FB-B826D30F0A4A}" type="presParOf" srcId="{8BFA3DFA-4A13-474A-83D2-14FC632E1460}" destId="{3BEF53E8-13D6-48D0-A01F-9A7C30DF9F81}"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D65B2E-8245-4874-871B-B5240920CC9D}">
      <dsp:nvSpPr>
        <dsp:cNvPr id="0" name=""/>
        <dsp:cNvSpPr/>
      </dsp:nvSpPr>
      <dsp:spPr>
        <a:xfrm>
          <a:off x="1473283" y="-4281"/>
          <a:ext cx="4521032" cy="4521032"/>
        </a:xfrm>
        <a:prstGeom prst="circularArrow">
          <a:avLst>
            <a:gd name="adj1" fmla="val 5274"/>
            <a:gd name="adj2" fmla="val 312630"/>
            <a:gd name="adj3" fmla="val 14237115"/>
            <a:gd name="adj4" fmla="val 1712176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D4C7F-B942-4BDA-9C6E-FA0D3D3B6205}">
      <dsp:nvSpPr>
        <dsp:cNvPr id="0" name=""/>
        <dsp:cNvSpPr/>
      </dsp:nvSpPr>
      <dsp:spPr>
        <a:xfrm>
          <a:off x="2878745" y="1363"/>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Technique</a:t>
          </a:r>
          <a:endParaRPr lang="en-US" sz="2200" b="1" kern="1200" dirty="0">
            <a:solidFill>
              <a:schemeClr val="bg1"/>
            </a:solidFill>
          </a:endParaRPr>
        </a:p>
      </dsp:txBody>
      <dsp:txXfrm>
        <a:off x="2878745" y="1363"/>
        <a:ext cx="1710109" cy="855054"/>
      </dsp:txXfrm>
    </dsp:sp>
    <dsp:sp modelId="{4C1F07FA-DEE9-4156-8656-34D433C1E033}">
      <dsp:nvSpPr>
        <dsp:cNvPr id="0" name=""/>
        <dsp:cNvSpPr/>
      </dsp:nvSpPr>
      <dsp:spPr>
        <a:xfrm>
          <a:off x="4467114" y="918408"/>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Endurance</a:t>
          </a:r>
          <a:endParaRPr lang="en-US" sz="2200" b="1" kern="1200" dirty="0">
            <a:solidFill>
              <a:schemeClr val="bg1"/>
            </a:solidFill>
          </a:endParaRPr>
        </a:p>
      </dsp:txBody>
      <dsp:txXfrm>
        <a:off x="4467114" y="918408"/>
        <a:ext cx="1710109" cy="855054"/>
      </dsp:txXfrm>
    </dsp:sp>
    <dsp:sp modelId="{34963F72-B038-4AD3-A64A-B4B6AD82FBF9}">
      <dsp:nvSpPr>
        <dsp:cNvPr id="0" name=""/>
        <dsp:cNvSpPr/>
      </dsp:nvSpPr>
      <dsp:spPr>
        <a:xfrm>
          <a:off x="4467114" y="2752499"/>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Walls/UW</a:t>
          </a:r>
          <a:endParaRPr lang="en-US" sz="2200" b="1" kern="1200" dirty="0">
            <a:solidFill>
              <a:schemeClr val="bg1"/>
            </a:solidFill>
          </a:endParaRPr>
        </a:p>
      </dsp:txBody>
      <dsp:txXfrm>
        <a:off x="4467114" y="2752499"/>
        <a:ext cx="1710109" cy="855054"/>
      </dsp:txXfrm>
    </dsp:sp>
    <dsp:sp modelId="{2A07F922-2DF4-4B0C-B7F0-0802B77EAA70}">
      <dsp:nvSpPr>
        <dsp:cNvPr id="0" name=""/>
        <dsp:cNvSpPr/>
      </dsp:nvSpPr>
      <dsp:spPr>
        <a:xfrm>
          <a:off x="2878745" y="3669544"/>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Race Strategy</a:t>
          </a:r>
          <a:endParaRPr lang="en-US" sz="2200" b="1" kern="1200" dirty="0">
            <a:solidFill>
              <a:schemeClr val="bg1"/>
            </a:solidFill>
          </a:endParaRPr>
        </a:p>
      </dsp:txBody>
      <dsp:txXfrm>
        <a:off x="2878745" y="3669544"/>
        <a:ext cx="1710109" cy="855054"/>
      </dsp:txXfrm>
    </dsp:sp>
    <dsp:sp modelId="{B5FBE05C-1173-4AC2-AA4E-25F7983223CC}">
      <dsp:nvSpPr>
        <dsp:cNvPr id="0" name=""/>
        <dsp:cNvSpPr/>
      </dsp:nvSpPr>
      <dsp:spPr>
        <a:xfrm>
          <a:off x="1290376" y="2752499"/>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Strength</a:t>
          </a:r>
          <a:endParaRPr lang="en-US" sz="2200" b="1" kern="1200" dirty="0">
            <a:solidFill>
              <a:schemeClr val="bg1"/>
            </a:solidFill>
          </a:endParaRPr>
        </a:p>
      </dsp:txBody>
      <dsp:txXfrm>
        <a:off x="1290376" y="2752499"/>
        <a:ext cx="1710109" cy="855054"/>
      </dsp:txXfrm>
    </dsp:sp>
    <dsp:sp modelId="{3BEF53E8-13D6-48D0-A01F-9A7C30DF9F81}">
      <dsp:nvSpPr>
        <dsp:cNvPr id="0" name=""/>
        <dsp:cNvSpPr/>
      </dsp:nvSpPr>
      <dsp:spPr>
        <a:xfrm>
          <a:off x="1290376" y="918408"/>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Attitude Mentality </a:t>
          </a:r>
          <a:endParaRPr lang="en-US" sz="2200" b="1" kern="1200" dirty="0">
            <a:solidFill>
              <a:schemeClr val="bg1"/>
            </a:solidFill>
          </a:endParaRPr>
        </a:p>
      </dsp:txBody>
      <dsp:txXfrm>
        <a:off x="1290376" y="918408"/>
        <a:ext cx="1710109" cy="8550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D65B2E-8245-4874-871B-B5240920CC9D}">
      <dsp:nvSpPr>
        <dsp:cNvPr id="0" name=""/>
        <dsp:cNvSpPr/>
      </dsp:nvSpPr>
      <dsp:spPr>
        <a:xfrm>
          <a:off x="1780464" y="-3608"/>
          <a:ext cx="4516271" cy="4516271"/>
        </a:xfrm>
        <a:prstGeom prst="circularArrow">
          <a:avLst>
            <a:gd name="adj1" fmla="val 5274"/>
            <a:gd name="adj2" fmla="val 312630"/>
            <a:gd name="adj3" fmla="val 14229608"/>
            <a:gd name="adj4" fmla="val 17126154"/>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D4C7F-B942-4BDA-9C6E-FA0D3D3B6205}">
      <dsp:nvSpPr>
        <dsp:cNvPr id="0" name=""/>
        <dsp:cNvSpPr/>
      </dsp:nvSpPr>
      <dsp:spPr>
        <a:xfrm>
          <a:off x="3180791" y="1918"/>
          <a:ext cx="1715616" cy="857808"/>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Live with Integrity</a:t>
          </a:r>
          <a:endParaRPr lang="en-US" sz="1900" b="1" kern="1200" dirty="0">
            <a:solidFill>
              <a:schemeClr val="bg1"/>
            </a:solidFill>
          </a:endParaRPr>
        </a:p>
      </dsp:txBody>
      <dsp:txXfrm>
        <a:off x="3180791" y="1918"/>
        <a:ext cx="1715616" cy="857808"/>
      </dsp:txXfrm>
    </dsp:sp>
    <dsp:sp modelId="{4C1F07FA-DEE9-4156-8656-34D433C1E033}">
      <dsp:nvSpPr>
        <dsp:cNvPr id="0" name=""/>
        <dsp:cNvSpPr/>
      </dsp:nvSpPr>
      <dsp:spPr>
        <a:xfrm>
          <a:off x="4767488" y="917997"/>
          <a:ext cx="1715616" cy="857808"/>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Care About Team/People</a:t>
          </a:r>
          <a:endParaRPr lang="en-US" sz="1900" b="1" kern="1200" dirty="0">
            <a:solidFill>
              <a:schemeClr val="bg1"/>
            </a:solidFill>
          </a:endParaRPr>
        </a:p>
      </dsp:txBody>
      <dsp:txXfrm>
        <a:off x="4767488" y="917997"/>
        <a:ext cx="1715616" cy="857808"/>
      </dsp:txXfrm>
    </dsp:sp>
    <dsp:sp modelId="{34963F72-B038-4AD3-A64A-B4B6AD82FBF9}">
      <dsp:nvSpPr>
        <dsp:cNvPr id="0" name=""/>
        <dsp:cNvSpPr/>
      </dsp:nvSpPr>
      <dsp:spPr>
        <a:xfrm>
          <a:off x="4767488" y="2750156"/>
          <a:ext cx="1715616" cy="857808"/>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Seek to Lead </a:t>
          </a:r>
          <a:r>
            <a:rPr lang="en-US" sz="1200" b="1" kern="1200" dirty="0" smtClean="0">
              <a:solidFill>
                <a:schemeClr val="bg1"/>
              </a:solidFill>
            </a:rPr>
            <a:t>(make a difference)</a:t>
          </a:r>
          <a:endParaRPr lang="en-US" sz="1200" b="1" kern="1200" dirty="0">
            <a:solidFill>
              <a:schemeClr val="bg1"/>
            </a:solidFill>
          </a:endParaRPr>
        </a:p>
      </dsp:txBody>
      <dsp:txXfrm>
        <a:off x="4767488" y="2750156"/>
        <a:ext cx="1715616" cy="857808"/>
      </dsp:txXfrm>
    </dsp:sp>
    <dsp:sp modelId="{2A07F922-2DF4-4B0C-B7F0-0802B77EAA70}">
      <dsp:nvSpPr>
        <dsp:cNvPr id="0" name=""/>
        <dsp:cNvSpPr/>
      </dsp:nvSpPr>
      <dsp:spPr>
        <a:xfrm>
          <a:off x="3180791" y="3666236"/>
          <a:ext cx="1715616" cy="857808"/>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Help - Always</a:t>
          </a:r>
          <a:endParaRPr lang="en-US" sz="1900" b="1" kern="1200" dirty="0">
            <a:solidFill>
              <a:schemeClr val="bg1"/>
            </a:solidFill>
          </a:endParaRPr>
        </a:p>
      </dsp:txBody>
      <dsp:txXfrm>
        <a:off x="3180791" y="3666236"/>
        <a:ext cx="1715616" cy="857808"/>
      </dsp:txXfrm>
    </dsp:sp>
    <dsp:sp modelId="{B5FBE05C-1173-4AC2-AA4E-25F7983223CC}">
      <dsp:nvSpPr>
        <dsp:cNvPr id="0" name=""/>
        <dsp:cNvSpPr/>
      </dsp:nvSpPr>
      <dsp:spPr>
        <a:xfrm>
          <a:off x="1594095" y="2750156"/>
          <a:ext cx="1715616" cy="857808"/>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Embrace Challenge</a:t>
          </a:r>
          <a:endParaRPr lang="en-US" sz="1900" b="1" kern="1200" dirty="0">
            <a:solidFill>
              <a:schemeClr val="bg1"/>
            </a:solidFill>
          </a:endParaRPr>
        </a:p>
      </dsp:txBody>
      <dsp:txXfrm>
        <a:off x="1594095" y="2750156"/>
        <a:ext cx="1715616" cy="857808"/>
      </dsp:txXfrm>
    </dsp:sp>
    <dsp:sp modelId="{3BEF53E8-13D6-48D0-A01F-9A7C30DF9F81}">
      <dsp:nvSpPr>
        <dsp:cNvPr id="0" name=""/>
        <dsp:cNvSpPr/>
      </dsp:nvSpPr>
      <dsp:spPr>
        <a:xfrm>
          <a:off x="1594095" y="917997"/>
          <a:ext cx="1715616" cy="857808"/>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Always Positive</a:t>
          </a:r>
          <a:r>
            <a:rPr lang="en-US" sz="1900" b="1" kern="1200" dirty="0" smtClean="0"/>
            <a:t> </a:t>
          </a:r>
          <a:endParaRPr lang="en-US" sz="1900" b="1" kern="1200" dirty="0"/>
        </a:p>
      </dsp:txBody>
      <dsp:txXfrm>
        <a:off x="1594095" y="917997"/>
        <a:ext cx="1715616" cy="85780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D65B2E-8245-4874-871B-B5240920CC9D}">
      <dsp:nvSpPr>
        <dsp:cNvPr id="0" name=""/>
        <dsp:cNvSpPr/>
      </dsp:nvSpPr>
      <dsp:spPr>
        <a:xfrm>
          <a:off x="1473283" y="-4281"/>
          <a:ext cx="4521032" cy="4521032"/>
        </a:xfrm>
        <a:prstGeom prst="circularArrow">
          <a:avLst>
            <a:gd name="adj1" fmla="val 5274"/>
            <a:gd name="adj2" fmla="val 312630"/>
            <a:gd name="adj3" fmla="val 14237115"/>
            <a:gd name="adj4" fmla="val 1712176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D4C7F-B942-4BDA-9C6E-FA0D3D3B6205}">
      <dsp:nvSpPr>
        <dsp:cNvPr id="0" name=""/>
        <dsp:cNvSpPr/>
      </dsp:nvSpPr>
      <dsp:spPr>
        <a:xfrm>
          <a:off x="2878745" y="1363"/>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Be THE role model</a:t>
          </a:r>
          <a:endParaRPr lang="en-US" sz="1300" b="1" kern="1200" dirty="0">
            <a:solidFill>
              <a:schemeClr val="bg1"/>
            </a:solidFill>
          </a:endParaRPr>
        </a:p>
      </dsp:txBody>
      <dsp:txXfrm>
        <a:off x="2878745" y="1363"/>
        <a:ext cx="1710109" cy="855054"/>
      </dsp:txXfrm>
    </dsp:sp>
    <dsp:sp modelId="{4C1F07FA-DEE9-4156-8656-34D433C1E033}">
      <dsp:nvSpPr>
        <dsp:cNvPr id="0" name=""/>
        <dsp:cNvSpPr/>
      </dsp:nvSpPr>
      <dsp:spPr>
        <a:xfrm>
          <a:off x="4467114" y="918408"/>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Pursue excellence in demeanor and understanding</a:t>
          </a:r>
          <a:endParaRPr lang="en-US" sz="1300" b="1" kern="1200" dirty="0">
            <a:solidFill>
              <a:schemeClr val="bg1"/>
            </a:solidFill>
          </a:endParaRPr>
        </a:p>
      </dsp:txBody>
      <dsp:txXfrm>
        <a:off x="4467114" y="918408"/>
        <a:ext cx="1710109" cy="855054"/>
      </dsp:txXfrm>
    </dsp:sp>
    <dsp:sp modelId="{34963F72-B038-4AD3-A64A-B4B6AD82FBF9}">
      <dsp:nvSpPr>
        <dsp:cNvPr id="0" name=""/>
        <dsp:cNvSpPr/>
      </dsp:nvSpPr>
      <dsp:spPr>
        <a:xfrm>
          <a:off x="4467114" y="2752499"/>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Pursue excellence from your athletes</a:t>
          </a:r>
          <a:endParaRPr lang="en-US" sz="1300" b="1" kern="1200" dirty="0">
            <a:solidFill>
              <a:schemeClr val="bg1"/>
            </a:solidFill>
          </a:endParaRPr>
        </a:p>
      </dsp:txBody>
      <dsp:txXfrm>
        <a:off x="4467114" y="2752499"/>
        <a:ext cx="1710109" cy="855054"/>
      </dsp:txXfrm>
    </dsp:sp>
    <dsp:sp modelId="{2A07F922-2DF4-4B0C-B7F0-0802B77EAA70}">
      <dsp:nvSpPr>
        <dsp:cNvPr id="0" name=""/>
        <dsp:cNvSpPr/>
      </dsp:nvSpPr>
      <dsp:spPr>
        <a:xfrm>
          <a:off x="2878745" y="3669544"/>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Care more than any coach in the world</a:t>
          </a:r>
          <a:endParaRPr lang="en-US" sz="1300" b="1" kern="1200" dirty="0">
            <a:solidFill>
              <a:schemeClr val="bg1"/>
            </a:solidFill>
          </a:endParaRPr>
        </a:p>
      </dsp:txBody>
      <dsp:txXfrm>
        <a:off x="2878745" y="3669544"/>
        <a:ext cx="1710109" cy="855054"/>
      </dsp:txXfrm>
    </dsp:sp>
    <dsp:sp modelId="{B5FBE05C-1173-4AC2-AA4E-25F7983223CC}">
      <dsp:nvSpPr>
        <dsp:cNvPr id="0" name=""/>
        <dsp:cNvSpPr/>
      </dsp:nvSpPr>
      <dsp:spPr>
        <a:xfrm>
          <a:off x="1290376" y="2752499"/>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Give everything</a:t>
          </a:r>
          <a:endParaRPr lang="en-US" sz="1300" b="1" kern="1200" dirty="0">
            <a:solidFill>
              <a:schemeClr val="bg1"/>
            </a:solidFill>
          </a:endParaRPr>
        </a:p>
      </dsp:txBody>
      <dsp:txXfrm>
        <a:off x="1290376" y="2752499"/>
        <a:ext cx="1710109" cy="855054"/>
      </dsp:txXfrm>
    </dsp:sp>
    <dsp:sp modelId="{3BEF53E8-13D6-48D0-A01F-9A7C30DF9F81}">
      <dsp:nvSpPr>
        <dsp:cNvPr id="0" name=""/>
        <dsp:cNvSpPr/>
      </dsp:nvSpPr>
      <dsp:spPr>
        <a:xfrm>
          <a:off x="1290376" y="918408"/>
          <a:ext cx="1710109" cy="8550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Ask for everything</a:t>
          </a:r>
          <a:endParaRPr lang="en-US" sz="1300" b="1" kern="1200" dirty="0">
            <a:solidFill>
              <a:schemeClr val="bg1"/>
            </a:solidFill>
          </a:endParaRPr>
        </a:p>
      </dsp:txBody>
      <dsp:txXfrm>
        <a:off x="1290376" y="918408"/>
        <a:ext cx="1710109" cy="85505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19E5EA73-2EA3-4C82-BDE7-213BE4349EB7}" type="datetimeFigureOut">
              <a:rPr lang="en-US" smtClean="0"/>
              <a:pPr/>
              <a:t>8/19/2015</a:t>
            </a:fld>
            <a:endParaRPr lang="en-US" dirty="0"/>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499832CF-4A17-4E69-8761-458A32BDFE42}"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29ADE47F-68B9-4FED-AD4A-D244BCFD3E9B}" type="datetimeFigureOut">
              <a:rPr lang="en-US" smtClean="0"/>
              <a:pPr/>
              <a:t>8/19/2015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5AE79107-A654-4D87-962C-4C529103C23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will</a:t>
            </a:r>
            <a:r>
              <a:rPr lang="en-US" baseline="0" dirty="0" smtClean="0"/>
              <a:t> quickly run through 2.8M slides</a:t>
            </a:r>
            <a:endParaRPr lang="en-US" dirty="0"/>
          </a:p>
        </p:txBody>
      </p:sp>
      <p:sp>
        <p:nvSpPr>
          <p:cNvPr id="4" name="Slide Number Placeholder 3"/>
          <p:cNvSpPr>
            <a:spLocks noGrp="1"/>
          </p:cNvSpPr>
          <p:nvPr>
            <p:ph type="sldNum" sz="quarter" idx="10"/>
          </p:nvPr>
        </p:nvSpPr>
        <p:spPr/>
        <p:txBody>
          <a:bodyPr/>
          <a:lstStyle/>
          <a:p>
            <a:fld id="{5AE79107-A654-4D87-962C-4C529103C23F}"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don’t want kids to use bad language, wear</a:t>
            </a:r>
            <a:r>
              <a:rPr lang="en-US" baseline="0" dirty="0" smtClean="0"/>
              <a:t> inappropriate attire, be disrespectful, drink, etc. DONT</a:t>
            </a:r>
            <a:endParaRPr lang="en-US" dirty="0"/>
          </a:p>
        </p:txBody>
      </p:sp>
      <p:sp>
        <p:nvSpPr>
          <p:cNvPr id="4" name="Slide Number Placeholder 3"/>
          <p:cNvSpPr>
            <a:spLocks noGrp="1"/>
          </p:cNvSpPr>
          <p:nvPr>
            <p:ph type="sldNum" sz="quarter" idx="10"/>
          </p:nvPr>
        </p:nvSpPr>
        <p:spPr/>
        <p:txBody>
          <a:bodyPr/>
          <a:lstStyle/>
          <a:p>
            <a:fld id="{5AE79107-A654-4D87-962C-4C529103C23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Ronnie comment</a:t>
            </a:r>
            <a:endParaRPr lang="en-US" dirty="0"/>
          </a:p>
        </p:txBody>
      </p:sp>
      <p:sp>
        <p:nvSpPr>
          <p:cNvPr id="4" name="Slide Number Placeholder 3"/>
          <p:cNvSpPr>
            <a:spLocks noGrp="1"/>
          </p:cNvSpPr>
          <p:nvPr>
            <p:ph type="sldNum" sz="quarter" idx="10"/>
          </p:nvPr>
        </p:nvSpPr>
        <p:spPr/>
        <p:txBody>
          <a:bodyPr/>
          <a:lstStyle/>
          <a:p>
            <a:fld id="{5AE79107-A654-4D87-962C-4C529103C23F}" type="slidenum">
              <a:rPr lang="en-US" smtClean="0"/>
              <a:pPr/>
              <a:t>45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87B3726-E4A8-465E-A1AE-C6CC49560450}" type="datetime1">
              <a:rPr lang="en-US" smtClean="0"/>
              <a:pPr/>
              <a:t>8/19/2015</a:t>
            </a:fld>
            <a:endParaRPr lang="en-US" dirty="0"/>
          </a:p>
        </p:txBody>
      </p:sp>
      <p:sp>
        <p:nvSpPr>
          <p:cNvPr id="19" name="Footer Placeholder 18"/>
          <p:cNvSpPr>
            <a:spLocks noGrp="1"/>
          </p:cNvSpPr>
          <p:nvPr>
            <p:ph type="ftr" sz="quarter" idx="11"/>
          </p:nvPr>
        </p:nvSpPr>
        <p:spPr/>
        <p:txBody>
          <a:bodyPr/>
          <a:lstStyle/>
          <a:p>
            <a:r>
              <a:rPr kumimoji="0" lang="en-US" dirty="0" smtClean="0"/>
              <a:t>Orinda Aquatics 2015</a:t>
            </a:r>
            <a:endParaRPr kumimoji="0" lang="en-US" dirty="0"/>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C205CE-ECCE-49CC-99F1-C898D1DAB3EA}" type="datetime1">
              <a:rPr lang="en-US" smtClean="0"/>
              <a:pPr/>
              <a:t>8/19/2015</a:t>
            </a:fld>
            <a:endParaRPr lang="en-US" dirty="0"/>
          </a:p>
        </p:txBody>
      </p:sp>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AAAB74-F18C-46E3-8696-1EDCC8935461}" type="datetime1">
              <a:rPr lang="en-US" smtClean="0"/>
              <a:pPr/>
              <a:t>8/19/2015</a:t>
            </a:fld>
            <a:endParaRPr lang="en-US" dirty="0"/>
          </a:p>
        </p:txBody>
      </p:sp>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F3D654-3A04-405F-9EFF-5879B7603D57}" type="datetime1">
              <a:rPr lang="en-US" smtClean="0"/>
              <a:pPr/>
              <a:t>8/19/2015</a:t>
            </a:fld>
            <a:endParaRPr lang="en-US" dirty="0"/>
          </a:p>
        </p:txBody>
      </p:sp>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25AD1AD-0CF9-40F7-9AC4-AB5950184214}" type="datetime1">
              <a:rPr lang="en-US" smtClean="0"/>
              <a:pPr/>
              <a:t>8/19/2015</a:t>
            </a:fld>
            <a:endParaRPr lang="en-US" dirty="0"/>
          </a:p>
        </p:txBody>
      </p:sp>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3D103A-4AF9-4A5D-B063-BFEC61F022E1}" type="datetime1">
              <a:rPr lang="en-US" smtClean="0"/>
              <a:pPr/>
              <a:t>8/19/2015</a:t>
            </a:fld>
            <a:endParaRPr lang="en-US" dirty="0"/>
          </a:p>
        </p:txBody>
      </p:sp>
      <p:sp>
        <p:nvSpPr>
          <p:cNvPr id="6" name="Footer Placeholder 5"/>
          <p:cNvSpPr>
            <a:spLocks noGrp="1"/>
          </p:cNvSpPr>
          <p:nvPr>
            <p:ph type="ftr" sz="quarter" idx="11"/>
          </p:nvPr>
        </p:nvSpPr>
        <p:spPr/>
        <p:txBody>
          <a:bodyPr/>
          <a:lstStyle/>
          <a:p>
            <a:r>
              <a:rPr kumimoji="0" lang="en-US" dirty="0" smtClean="0"/>
              <a:t>Orinda Aquatics 2015</a:t>
            </a:r>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5818765-2ACD-4AB2-8260-070DF91A7BCC}" type="datetime1">
              <a:rPr lang="en-US" smtClean="0"/>
              <a:pPr/>
              <a:t>8/19/2015</a:t>
            </a:fld>
            <a:endParaRPr lang="en-US" dirty="0"/>
          </a:p>
        </p:txBody>
      </p:sp>
      <p:sp>
        <p:nvSpPr>
          <p:cNvPr id="8" name="Footer Placeholder 7"/>
          <p:cNvSpPr>
            <a:spLocks noGrp="1"/>
          </p:cNvSpPr>
          <p:nvPr>
            <p:ph type="ftr" sz="quarter" idx="11"/>
          </p:nvPr>
        </p:nvSpPr>
        <p:spPr/>
        <p:txBody>
          <a:bodyPr/>
          <a:lstStyle/>
          <a:p>
            <a:r>
              <a:rPr kumimoji="0" lang="en-US" dirty="0" smtClean="0"/>
              <a:t>Orinda Aquatics 2015</a:t>
            </a:r>
            <a:endParaRPr kumimoji="0" lang="en-US" dirty="0"/>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43FBD04-C422-49D7-AA7E-7AAF0A95EEBB}" type="datetime1">
              <a:rPr lang="en-US" smtClean="0"/>
              <a:pPr/>
              <a:t>8/19/2015</a:t>
            </a:fld>
            <a:endParaRPr lang="en-US" dirty="0"/>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dirty="0"/>
          </a:p>
        </p:txBody>
      </p:sp>
      <p:sp>
        <p:nvSpPr>
          <p:cNvPr id="9" name="Footer Placeholder 8"/>
          <p:cNvSpPr>
            <a:spLocks noGrp="1"/>
          </p:cNvSpPr>
          <p:nvPr>
            <p:ph type="ftr" sz="quarter" idx="12"/>
          </p:nvPr>
        </p:nvSpPr>
        <p:spPr/>
        <p:txBody>
          <a:bodyPr/>
          <a:lstStyle/>
          <a:p>
            <a:r>
              <a:rPr kumimoji="0" lang="en-US" dirty="0" smtClean="0"/>
              <a:t>Orinda Aquatics 2015</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BC1A2-F9ED-45D2-BA82-4EC7F621DBC0}" type="datetime1">
              <a:rPr lang="en-US" smtClean="0"/>
              <a:pPr/>
              <a:t>8/19/2015</a:t>
            </a:fld>
            <a:endParaRPr lang="en-US" dirty="0"/>
          </a:p>
        </p:txBody>
      </p:sp>
      <p:sp>
        <p:nvSpPr>
          <p:cNvPr id="3" name="Footer Placeholder 2"/>
          <p:cNvSpPr>
            <a:spLocks noGrp="1"/>
          </p:cNvSpPr>
          <p:nvPr>
            <p:ph type="ftr" sz="quarter" idx="11"/>
          </p:nvPr>
        </p:nvSpPr>
        <p:spPr/>
        <p:txBody>
          <a:bodyPr/>
          <a:lstStyle/>
          <a:p>
            <a:r>
              <a:rPr kumimoji="0" lang="en-US" dirty="0" smtClean="0"/>
              <a:t>Orinda Aquatics 2015</a:t>
            </a:r>
            <a:endParaRPr kumimoji="0"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D52226-B5DB-4426-8643-FAC9988B8927}" type="datetime1">
              <a:rPr lang="en-US" smtClean="0"/>
              <a:pPr/>
              <a:t>8/19/2015</a:t>
            </a:fld>
            <a:endParaRPr lang="en-US" dirty="0"/>
          </a:p>
        </p:txBody>
      </p:sp>
      <p:sp>
        <p:nvSpPr>
          <p:cNvPr id="6" name="Footer Placeholder 5"/>
          <p:cNvSpPr>
            <a:spLocks noGrp="1"/>
          </p:cNvSpPr>
          <p:nvPr>
            <p:ph type="ftr" sz="quarter" idx="11"/>
          </p:nvPr>
        </p:nvSpPr>
        <p:spPr/>
        <p:txBody>
          <a:bodyPr/>
          <a:lstStyle/>
          <a:p>
            <a:r>
              <a:rPr kumimoji="0" lang="en-US" dirty="0" smtClean="0"/>
              <a:t>Orinda Aquatics 2015</a:t>
            </a:r>
            <a:endParaRPr kumimoji="0" lang="en-US" dirty="0"/>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0DEA3B0-B070-4E58-BB25-FCEE9600BA16}" type="datetime1">
              <a:rPr lang="en-US" smtClean="0"/>
              <a:pPr/>
              <a:t>8/19/2015</a:t>
            </a:fld>
            <a:endParaRPr lang="en-US" dirty="0"/>
          </a:p>
        </p:txBody>
      </p:sp>
      <p:sp>
        <p:nvSpPr>
          <p:cNvPr id="6" name="Footer Placeholder 5"/>
          <p:cNvSpPr>
            <a:spLocks noGrp="1"/>
          </p:cNvSpPr>
          <p:nvPr>
            <p:ph type="ftr" sz="quarter" idx="11"/>
          </p:nvPr>
        </p:nvSpPr>
        <p:spPr/>
        <p:txBody>
          <a:bodyPr/>
          <a:lstStyle/>
          <a:p>
            <a:r>
              <a:rPr kumimoji="0" lang="en-US" dirty="0" smtClean="0"/>
              <a:t>Orinda Aquatics 2015</a:t>
            </a:r>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692D153-B65A-49FC-8B6A-C1C46EAD4F07}" type="datetime1">
              <a:rPr lang="en-US" smtClean="0"/>
              <a:pPr/>
              <a:t>8/19/2015</a:t>
            </a:fld>
            <a:endParaRPr lang="en-US" sz="1000" dirty="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r>
              <a:rPr kumimoji="0" lang="en-US" sz="1000" dirty="0" smtClean="0">
                <a:solidFill>
                  <a:schemeClr val="tx2">
                    <a:shade val="50000"/>
                  </a:schemeClr>
                </a:solidFill>
              </a:rPr>
              <a:t>Orinda Aquatics 2015</a:t>
            </a:r>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7848600" cy="2301240"/>
          </a:xfrm>
        </p:spPr>
        <p:txBody>
          <a:bodyPr/>
          <a:lstStyle/>
          <a:p>
            <a:pPr algn="l"/>
            <a:r>
              <a:rPr lang="en-US" dirty="0" smtClean="0">
                <a:solidFill>
                  <a:schemeClr val="accent2">
                    <a:lumMod val="60000"/>
                    <a:lumOff val="40000"/>
                  </a:schemeClr>
                </a:solidFill>
              </a:rPr>
              <a:t>What Makes a successful age-group coach</a:t>
            </a:r>
            <a:endParaRPr lang="en-US" dirty="0">
              <a:solidFill>
                <a:schemeClr val="accent2">
                  <a:lumMod val="60000"/>
                  <a:lumOff val="40000"/>
                </a:schemeClr>
              </a:solidFill>
            </a:endParaRPr>
          </a:p>
        </p:txBody>
      </p:sp>
      <p:sp>
        <p:nvSpPr>
          <p:cNvPr id="3" name="Subtitle 2"/>
          <p:cNvSpPr>
            <a:spLocks noGrp="1"/>
          </p:cNvSpPr>
          <p:nvPr>
            <p:ph type="subTitle" idx="1"/>
          </p:nvPr>
        </p:nvSpPr>
        <p:spPr>
          <a:xfrm>
            <a:off x="3810000" y="2895600"/>
            <a:ext cx="4724400" cy="914400"/>
          </a:xfrm>
        </p:spPr>
        <p:txBody>
          <a:bodyPr>
            <a:noAutofit/>
          </a:bodyPr>
          <a:lstStyle/>
          <a:p>
            <a:r>
              <a:rPr lang="en-US" sz="2800" b="1" i="1" dirty="0" smtClean="0">
                <a:effectLst>
                  <a:outerShdw blurRad="38100" dist="38100" dir="2700000" algn="tl">
                    <a:srgbClr val="000000">
                      <a:alpha val="43137"/>
                    </a:srgbClr>
                  </a:outerShdw>
                </a:effectLst>
              </a:rPr>
              <a:t>The Needed Skills and How to Acquire Them</a:t>
            </a:r>
            <a:endParaRPr lang="en-US" sz="2800" b="1" i="1" dirty="0">
              <a:effectLst>
                <a:outerShdw blurRad="38100" dist="38100" dir="2700000" algn="tl">
                  <a:srgbClr val="000000">
                    <a:alpha val="43137"/>
                  </a:srgbClr>
                </a:outerShdw>
              </a:effectLst>
            </a:endParaRPr>
          </a:p>
        </p:txBody>
      </p:sp>
      <p:sp>
        <p:nvSpPr>
          <p:cNvPr id="4" name="TextBox 3"/>
          <p:cNvSpPr txBox="1"/>
          <p:nvPr/>
        </p:nvSpPr>
        <p:spPr>
          <a:xfrm>
            <a:off x="1828800" y="5181600"/>
            <a:ext cx="6858000" cy="923330"/>
          </a:xfrm>
          <a:prstGeom prst="rect">
            <a:avLst/>
          </a:prstGeom>
          <a:noFill/>
        </p:spPr>
        <p:txBody>
          <a:bodyPr wrap="square" rtlCol="0">
            <a:spAutoFit/>
          </a:bodyPr>
          <a:lstStyle/>
          <a:p>
            <a:pPr algn="r"/>
            <a:r>
              <a:rPr lang="en-US" b="1" dirty="0" smtClean="0">
                <a:solidFill>
                  <a:schemeClr val="accent2">
                    <a:lumMod val="60000"/>
                    <a:lumOff val="40000"/>
                  </a:schemeClr>
                </a:solidFill>
              </a:rPr>
              <a:t>ASCA Age-Group Coaches Clinic</a:t>
            </a:r>
          </a:p>
          <a:p>
            <a:pPr algn="r"/>
            <a:r>
              <a:rPr lang="en-US" b="1" dirty="0" smtClean="0">
                <a:solidFill>
                  <a:schemeClr val="accent2">
                    <a:lumMod val="60000"/>
                    <a:lumOff val="40000"/>
                  </a:schemeClr>
                </a:solidFill>
              </a:rPr>
              <a:t>August 2015, San Diego, CA</a:t>
            </a:r>
          </a:p>
          <a:p>
            <a:pPr algn="r"/>
            <a:r>
              <a:rPr lang="en-US" b="1" dirty="0" smtClean="0"/>
              <a:t>Don Heidary, Orinda Aquatics</a:t>
            </a:r>
            <a:endParaRPr lang="en-US" b="1" dirty="0"/>
          </a:p>
        </p:txBody>
      </p:sp>
      <p:pic>
        <p:nvPicPr>
          <p:cNvPr id="3074" name="Picture 2" descr="ag-clinic"/>
          <p:cNvPicPr>
            <a:picLocks noChangeAspect="1" noChangeArrowheads="1"/>
          </p:cNvPicPr>
          <p:nvPr/>
        </p:nvPicPr>
        <p:blipFill>
          <a:blip r:embed="rId2" cstate="print"/>
          <a:srcRect/>
          <a:stretch>
            <a:fillRect/>
          </a:stretch>
        </p:blipFill>
        <p:spPr bwMode="auto">
          <a:xfrm>
            <a:off x="228600" y="2743199"/>
            <a:ext cx="3429000" cy="3429001"/>
          </a:xfrm>
          <a:prstGeom prst="rect">
            <a:avLst/>
          </a:prstGeom>
          <a:ln>
            <a:noFill/>
          </a:ln>
          <a:effectLst>
            <a:softEdge rad="112500"/>
          </a:effectLst>
        </p:spPr>
      </p:pic>
      <p:pic>
        <p:nvPicPr>
          <p:cNvPr id="6" name="Picture 5" descr="OA logo1.jpg"/>
          <p:cNvPicPr>
            <a:picLocks noChangeAspect="1"/>
          </p:cNvPicPr>
          <p:nvPr/>
        </p:nvPicPr>
        <p:blipFill>
          <a:blip r:embed="rId3" cstate="print"/>
          <a:stretch>
            <a:fillRect/>
          </a:stretch>
        </p:blipFill>
        <p:spPr>
          <a:xfrm>
            <a:off x="4495800" y="5562600"/>
            <a:ext cx="762000" cy="454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ASCA logo.png"/>
          <p:cNvPicPr>
            <a:picLocks noChangeAspect="1"/>
          </p:cNvPicPr>
          <p:nvPr/>
        </p:nvPicPr>
        <p:blipFill>
          <a:blip r:embed="rId4" cstate="print"/>
          <a:stretch>
            <a:fillRect/>
          </a:stretch>
        </p:blipFill>
        <p:spPr>
          <a:xfrm>
            <a:off x="7848600" y="76200"/>
            <a:ext cx="1135176" cy="114587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a:noFill/>
        </p:spPr>
        <p:txBody>
          <a:bodyPr>
            <a:noAutofit/>
          </a:bodyPr>
          <a:lstStyle/>
          <a:p>
            <a:r>
              <a:rPr lang="en-US" sz="3600" b="1" i="1" dirty="0" smtClean="0">
                <a:solidFill>
                  <a:schemeClr val="accent2">
                    <a:lumMod val="75000"/>
                  </a:schemeClr>
                </a:solidFill>
                <a:latin typeface="Bookman Old Style" pitchFamily="18" charset="0"/>
              </a:rPr>
              <a:t/>
            </a:r>
            <a:br>
              <a:rPr lang="en-US" sz="3600" b="1" i="1" dirty="0" smtClean="0">
                <a:solidFill>
                  <a:schemeClr val="accent2">
                    <a:lumMod val="75000"/>
                  </a:schemeClr>
                </a:solidFill>
                <a:latin typeface="Bookman Old Style" pitchFamily="18" charset="0"/>
              </a:rPr>
            </a:br>
            <a:r>
              <a:rPr lang="en-US" b="1" dirty="0" smtClean="0">
                <a:solidFill>
                  <a:schemeClr val="accent2">
                    <a:lumMod val="60000"/>
                    <a:lumOff val="40000"/>
                  </a:schemeClr>
                </a:solidFill>
                <a:latin typeface="+mn-lt"/>
              </a:rPr>
              <a:t>Another </a:t>
            </a:r>
            <a:r>
              <a:rPr lang="en-US" b="1" dirty="0">
                <a:solidFill>
                  <a:schemeClr val="accent2">
                    <a:lumMod val="60000"/>
                    <a:lumOff val="40000"/>
                  </a:schemeClr>
                </a:solidFill>
                <a:latin typeface="+mn-lt"/>
              </a:rPr>
              <a:t>question for you...</a:t>
            </a:r>
            <a:br>
              <a:rPr lang="en-US" b="1" dirty="0">
                <a:solidFill>
                  <a:schemeClr val="accent2">
                    <a:lumMod val="60000"/>
                    <a:lumOff val="40000"/>
                  </a:schemeClr>
                </a:solidFill>
                <a:latin typeface="+mn-lt"/>
              </a:rPr>
            </a:br>
            <a:endParaRPr lang="en-US" b="1" dirty="0">
              <a:solidFill>
                <a:schemeClr val="accent2">
                  <a:lumMod val="60000"/>
                  <a:lumOff val="40000"/>
                </a:schemeClr>
              </a:solidFill>
              <a:latin typeface="+mn-lt"/>
            </a:endParaRPr>
          </a:p>
        </p:txBody>
      </p:sp>
      <p:sp>
        <p:nvSpPr>
          <p:cNvPr id="3" name="Content Placeholder 2"/>
          <p:cNvSpPr>
            <a:spLocks noGrp="1"/>
          </p:cNvSpPr>
          <p:nvPr>
            <p:ph idx="1"/>
          </p:nvPr>
        </p:nvSpPr>
        <p:spPr>
          <a:xfrm>
            <a:off x="406400" y="1085850"/>
            <a:ext cx="8585200" cy="4525963"/>
          </a:xfrm>
        </p:spPr>
        <p:txBody>
          <a:bodyPr>
            <a:normAutofit fontScale="85000" lnSpcReduction="20000"/>
          </a:bodyPr>
          <a:lstStyle/>
          <a:p>
            <a:pPr>
              <a:buNone/>
            </a:pPr>
            <a:r>
              <a:rPr lang="en-US" sz="3600" b="1" i="1" dirty="0"/>
              <a:t>If </a:t>
            </a:r>
            <a:r>
              <a:rPr lang="en-US" sz="3600" b="1" i="1" dirty="0" smtClean="0"/>
              <a:t>the same </a:t>
            </a:r>
            <a:r>
              <a:rPr lang="en-US" sz="3600" b="1" i="1" dirty="0"/>
              <a:t>workout </a:t>
            </a:r>
            <a:r>
              <a:rPr lang="en-US" sz="3600" b="1" i="1" dirty="0" smtClean="0"/>
              <a:t>(and drills) was given to each of you…</a:t>
            </a:r>
            <a:endParaRPr lang="en-US" sz="3600" i="1" dirty="0"/>
          </a:p>
          <a:p>
            <a:pPr>
              <a:buNone/>
            </a:pPr>
            <a:r>
              <a:rPr lang="en-US" b="1" dirty="0"/>
              <a:t> </a:t>
            </a:r>
            <a:endParaRPr lang="en-US" sz="1900" dirty="0"/>
          </a:p>
          <a:p>
            <a:pPr lvl="0"/>
            <a:r>
              <a:rPr lang="en-US" sz="2600" b="1" dirty="0"/>
              <a:t>Would there be </a:t>
            </a:r>
            <a:r>
              <a:rPr lang="en-US" sz="2600" b="1" dirty="0" smtClean="0"/>
              <a:t>100 </a:t>
            </a:r>
            <a:r>
              <a:rPr lang="en-US" sz="2600" b="1" dirty="0"/>
              <a:t>different experiences?</a:t>
            </a:r>
            <a:endParaRPr lang="en-US" sz="2600" dirty="0"/>
          </a:p>
          <a:p>
            <a:pPr lvl="0"/>
            <a:r>
              <a:rPr lang="en-US" sz="2600" b="1" dirty="0"/>
              <a:t>How would the </a:t>
            </a:r>
            <a:r>
              <a:rPr lang="en-US" sz="2600" b="1" dirty="0" smtClean="0"/>
              <a:t>workouts </a:t>
            </a:r>
            <a:r>
              <a:rPr lang="en-US" sz="2600" b="1" dirty="0"/>
              <a:t>differ in effectiveness?</a:t>
            </a:r>
            <a:endParaRPr lang="en-US" sz="2600" dirty="0"/>
          </a:p>
          <a:p>
            <a:pPr lvl="0"/>
            <a:r>
              <a:rPr lang="en-US" sz="2600" b="1" dirty="0"/>
              <a:t>How would the swimmers respond? Why?</a:t>
            </a:r>
            <a:endParaRPr lang="en-US" sz="2600" dirty="0"/>
          </a:p>
          <a:p>
            <a:pPr lvl="0"/>
            <a:r>
              <a:rPr lang="en-US" sz="2600" b="1" dirty="0"/>
              <a:t>What if you did that for a month? A season? A career</a:t>
            </a:r>
            <a:r>
              <a:rPr lang="en-US" sz="2600" b="1" dirty="0" smtClean="0"/>
              <a:t>?</a:t>
            </a:r>
          </a:p>
          <a:p>
            <a:pPr lvl="0"/>
            <a:r>
              <a:rPr lang="en-US" sz="2600" b="1" dirty="0" smtClean="0"/>
              <a:t>Is it possible that with the same information, some will achieve greatness and </a:t>
            </a:r>
            <a:r>
              <a:rPr lang="en-US" sz="2600" b="1" dirty="0" smtClean="0"/>
              <a:t>others </a:t>
            </a:r>
            <a:r>
              <a:rPr lang="en-US" sz="2600" b="1" dirty="0" smtClean="0"/>
              <a:t>will languish or quit?</a:t>
            </a:r>
            <a:endParaRPr lang="en-US" sz="2600" dirty="0"/>
          </a:p>
          <a:p>
            <a:pPr>
              <a:buNone/>
            </a:pPr>
            <a:r>
              <a:rPr lang="en-US" sz="4600" b="1" dirty="0">
                <a:solidFill>
                  <a:schemeClr val="accent2">
                    <a:lumMod val="60000"/>
                    <a:lumOff val="40000"/>
                  </a:schemeClr>
                </a:solidFill>
              </a:rPr>
              <a:t> </a:t>
            </a:r>
            <a:r>
              <a:rPr lang="en-US" sz="4100" b="1" dirty="0" smtClean="0">
                <a:solidFill>
                  <a:schemeClr val="accent2">
                    <a:lumMod val="60000"/>
                    <a:lumOff val="40000"/>
                  </a:schemeClr>
                </a:solidFill>
              </a:rPr>
              <a:t>What </a:t>
            </a:r>
            <a:r>
              <a:rPr lang="en-US" sz="4100" b="1" dirty="0">
                <a:solidFill>
                  <a:schemeClr val="accent2">
                    <a:lumMod val="60000"/>
                    <a:lumOff val="40000"/>
                  </a:schemeClr>
                </a:solidFill>
              </a:rPr>
              <a:t>lies behind the “numbers</a:t>
            </a:r>
            <a:r>
              <a:rPr lang="en-US" sz="4100" b="1" dirty="0" smtClean="0">
                <a:solidFill>
                  <a:schemeClr val="accent2">
                    <a:lumMod val="60000"/>
                    <a:lumOff val="40000"/>
                  </a:schemeClr>
                </a:solidFill>
              </a:rPr>
              <a:t>”, the set?</a:t>
            </a:r>
            <a:endParaRPr lang="en-US" sz="4100" dirty="0">
              <a:solidFill>
                <a:schemeClr val="accent2">
                  <a:lumMod val="60000"/>
                  <a:lumOff val="40000"/>
                </a:schemeClr>
              </a:solidFill>
            </a:endParaRPr>
          </a:p>
          <a:p>
            <a:pPr>
              <a:buNone/>
            </a:pPr>
            <a:endParaRPr lang="en-US" dirty="0"/>
          </a:p>
        </p:txBody>
      </p:sp>
      <p:pic>
        <p:nvPicPr>
          <p:cNvPr id="4098" name="Picture 2" descr="C:\Users\Owner\AppData\Local\Microsoft\Windows\Temporary Internet Files\Content.IE5\IJU9FQFJ\MC900441523[1].wmf"/>
          <p:cNvPicPr>
            <a:picLocks noChangeAspect="1" noChangeArrowheads="1"/>
          </p:cNvPicPr>
          <p:nvPr/>
        </p:nvPicPr>
        <p:blipFill>
          <a:blip r:embed="rId2" cstate="print"/>
          <a:srcRect/>
          <a:stretch>
            <a:fillRect/>
          </a:stretch>
        </p:blipFill>
        <p:spPr bwMode="auto">
          <a:xfrm>
            <a:off x="2971800" y="4724400"/>
            <a:ext cx="2228749" cy="1485900"/>
          </a:xfrm>
          <a:prstGeom prst="rect">
            <a:avLst/>
          </a:prstGeom>
          <a:noFill/>
        </p:spPr>
      </p:pic>
      <p:sp>
        <p:nvSpPr>
          <p:cNvPr id="6" name="Footer Placeholder 5"/>
          <p:cNvSpPr>
            <a:spLocks noGrp="1"/>
          </p:cNvSpPr>
          <p:nvPr>
            <p:ph type="ftr" sz="quarter" idx="11"/>
          </p:nvPr>
        </p:nvSpPr>
        <p:spPr/>
        <p:txBody>
          <a:bodyPr/>
          <a:lstStyle/>
          <a:p>
            <a:r>
              <a:rPr lang="en-US" dirty="0" smtClean="0"/>
              <a:t>Orinda Aquatics 2015</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28700"/>
            <a:ext cx="8229600" cy="4525963"/>
          </a:xfrm>
        </p:spPr>
        <p:txBody>
          <a:bodyPr/>
          <a:lstStyle/>
          <a:p>
            <a:pPr algn="ctr">
              <a:buNone/>
            </a:pPr>
            <a:r>
              <a:rPr lang="en-US" sz="3600" b="1" dirty="0" smtClean="0"/>
              <a:t>If the information is there, </a:t>
            </a:r>
            <a:r>
              <a:rPr lang="en-US" sz="3600" b="1" dirty="0" smtClean="0">
                <a:solidFill>
                  <a:schemeClr val="accent2">
                    <a:lumMod val="60000"/>
                    <a:lumOff val="40000"/>
                  </a:schemeClr>
                </a:solidFill>
              </a:rPr>
              <a:t>why isn’t every age-group program great?</a:t>
            </a:r>
          </a:p>
          <a:p>
            <a:pPr algn="ctr">
              <a:buNone/>
            </a:pPr>
            <a:endParaRPr lang="en-US" sz="1600" b="1" dirty="0" smtClean="0"/>
          </a:p>
          <a:p>
            <a:pPr algn="ctr">
              <a:buNone/>
            </a:pPr>
            <a:r>
              <a:rPr lang="en-US" sz="3600" b="1" dirty="0" smtClean="0"/>
              <a:t>And </a:t>
            </a:r>
            <a:r>
              <a:rPr lang="en-US" sz="3600" b="1" dirty="0" smtClean="0">
                <a:solidFill>
                  <a:schemeClr val="accent2">
                    <a:lumMod val="60000"/>
                    <a:lumOff val="40000"/>
                  </a:schemeClr>
                </a:solidFill>
              </a:rPr>
              <a:t>what </a:t>
            </a:r>
            <a:r>
              <a:rPr lang="en-US" sz="3600" b="1" i="1" dirty="0" smtClean="0">
                <a:solidFill>
                  <a:schemeClr val="accent2">
                    <a:lumMod val="60000"/>
                    <a:lumOff val="40000"/>
                  </a:schemeClr>
                </a:solidFill>
              </a:rPr>
              <a:t>else</a:t>
            </a:r>
            <a:r>
              <a:rPr lang="en-US" sz="3600" b="1" dirty="0" smtClean="0">
                <a:solidFill>
                  <a:schemeClr val="accent2">
                    <a:lumMod val="60000"/>
                    <a:lumOff val="40000"/>
                  </a:schemeClr>
                </a:solidFill>
              </a:rPr>
              <a:t> is there </a:t>
            </a:r>
            <a:r>
              <a:rPr lang="en-US" sz="3600" b="1" dirty="0" smtClean="0"/>
              <a:t>to coaching and developing young athletes?</a:t>
            </a:r>
            <a:endParaRPr lang="en-US" sz="3600" b="1" dirty="0"/>
          </a:p>
        </p:txBody>
      </p:sp>
      <p:sp>
        <p:nvSpPr>
          <p:cNvPr id="4" name="Footer Placeholder 3"/>
          <p:cNvSpPr>
            <a:spLocks noGrp="1"/>
          </p:cNvSpPr>
          <p:nvPr>
            <p:ph type="ftr" sz="quarter" idx="11"/>
          </p:nvPr>
        </p:nvSpPr>
        <p:spPr/>
        <p:txBody>
          <a:bodyPr/>
          <a:lstStyle/>
          <a:p>
            <a:r>
              <a:rPr lang="en-US" dirty="0" smtClean="0"/>
              <a:t>Orinda Aquatics 2015</a:t>
            </a:r>
            <a:endParaRPr lang="en-US" dirty="0"/>
          </a:p>
        </p:txBody>
      </p:sp>
      <p:pic>
        <p:nvPicPr>
          <p:cNvPr id="7170" name="Picture 2" descr="C:\Users\Owner\AppData\Local\Microsoft\Windows\Temporary Internet Files\Content.IE5\T39QU72J\Rubiks_cube_by_keqs[1].jpg"/>
          <p:cNvPicPr>
            <a:picLocks noChangeAspect="1" noChangeArrowheads="1"/>
          </p:cNvPicPr>
          <p:nvPr/>
        </p:nvPicPr>
        <p:blipFill>
          <a:blip r:embed="rId2" cstate="print"/>
          <a:srcRect/>
          <a:stretch>
            <a:fillRect/>
          </a:stretch>
        </p:blipFill>
        <p:spPr bwMode="auto">
          <a:xfrm>
            <a:off x="1524000" y="3886200"/>
            <a:ext cx="1981200" cy="1981200"/>
          </a:xfrm>
          <a:prstGeom prst="rect">
            <a:avLst/>
          </a:prstGeom>
          <a:noFill/>
        </p:spPr>
      </p:pic>
      <p:pic>
        <p:nvPicPr>
          <p:cNvPr id="7171" name="Picture 3" descr="C:\Users\Owner\AppData\Local\Microsoft\Windows\Temporary Internet Files\Content.IE5\SZP8I8FP\rubiks-cube-146907_640[1].png"/>
          <p:cNvPicPr>
            <a:picLocks noChangeAspect="1" noChangeArrowheads="1"/>
          </p:cNvPicPr>
          <p:nvPr/>
        </p:nvPicPr>
        <p:blipFill>
          <a:blip r:embed="rId3" cstate="print"/>
          <a:srcRect/>
          <a:stretch>
            <a:fillRect/>
          </a:stretch>
        </p:blipFill>
        <p:spPr bwMode="auto">
          <a:xfrm>
            <a:off x="5486400" y="3962399"/>
            <a:ext cx="1981200" cy="1976287"/>
          </a:xfrm>
          <a:prstGeom prst="rect">
            <a:avLst/>
          </a:prstGeom>
          <a:noFill/>
        </p:spPr>
      </p:pic>
      <p:sp>
        <p:nvSpPr>
          <p:cNvPr id="8" name="Notched Right Arrow 7"/>
          <p:cNvSpPr/>
          <p:nvPr/>
        </p:nvSpPr>
        <p:spPr>
          <a:xfrm>
            <a:off x="4114800" y="4343400"/>
            <a:ext cx="978408" cy="484632"/>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lumMod val="60000"/>
                    <a:lumOff val="40000"/>
                  </a:schemeClr>
                </a:solidFill>
              </a:rPr>
              <a:t>Spread the Wealth </a:t>
            </a:r>
            <a:r>
              <a:rPr lang="en-US" b="1" dirty="0" smtClean="0">
                <a:solidFill>
                  <a:schemeClr val="accent2">
                    <a:lumMod val="60000"/>
                    <a:lumOff val="40000"/>
                  </a:schemeClr>
                </a:solidFill>
              </a:rPr>
              <a:t>(?)</a:t>
            </a:r>
            <a:br>
              <a:rPr lang="en-US" b="1" dirty="0" smtClean="0">
                <a:solidFill>
                  <a:schemeClr val="accent2">
                    <a:lumMod val="60000"/>
                    <a:lumOff val="40000"/>
                  </a:schemeClr>
                </a:solidFill>
              </a:rPr>
            </a:br>
            <a:r>
              <a:rPr lang="en-US" sz="2200" b="1" i="1" dirty="0" smtClean="0">
                <a:solidFill>
                  <a:srgbClr val="00B0F0"/>
                </a:solidFill>
              </a:rPr>
              <a:t>Secrets of the </a:t>
            </a:r>
            <a:r>
              <a:rPr lang="en-US" sz="2200" b="1" i="1" dirty="0" smtClean="0">
                <a:solidFill>
                  <a:srgbClr val="00B0F0"/>
                </a:solidFill>
              </a:rPr>
              <a:t>Millionaire Mind</a:t>
            </a:r>
            <a:endParaRPr lang="en-US" sz="2200" b="1" i="1" dirty="0">
              <a:solidFill>
                <a:srgbClr val="00B0F0"/>
              </a:solidFill>
            </a:endParaRPr>
          </a:p>
        </p:txBody>
      </p:sp>
      <p:sp>
        <p:nvSpPr>
          <p:cNvPr id="3" name="Content Placeholder 2"/>
          <p:cNvSpPr>
            <a:spLocks noGrp="1"/>
          </p:cNvSpPr>
          <p:nvPr>
            <p:ph idx="1"/>
          </p:nvPr>
        </p:nvSpPr>
        <p:spPr>
          <a:xfrm>
            <a:off x="457200" y="1600201"/>
            <a:ext cx="7467600" cy="2514600"/>
          </a:xfrm>
        </p:spPr>
        <p:txBody>
          <a:bodyPr/>
          <a:lstStyle/>
          <a:p>
            <a:r>
              <a:rPr lang="en-US" dirty="0" smtClean="0"/>
              <a:t>Resource, knowledge, and success flow to a rare few</a:t>
            </a:r>
            <a:endParaRPr lang="en-US" dirty="0"/>
          </a:p>
        </p:txBody>
      </p:sp>
      <p:pic>
        <p:nvPicPr>
          <p:cNvPr id="18434" name="Picture 2" descr="C:\Users\Owner\AppData\Local\Microsoft\Windows\Temporary Internet Files\Content.IE5\T39QU72J\AIRPLANE2[1].jpg"/>
          <p:cNvPicPr>
            <a:picLocks noChangeAspect="1" noChangeArrowheads="1"/>
          </p:cNvPicPr>
          <p:nvPr/>
        </p:nvPicPr>
        <p:blipFill>
          <a:blip r:embed="rId2" cstate="print"/>
          <a:srcRect/>
          <a:stretch>
            <a:fillRect/>
          </a:stretch>
        </p:blipFill>
        <p:spPr bwMode="auto">
          <a:xfrm>
            <a:off x="1295400" y="2819400"/>
            <a:ext cx="2164212" cy="1448390"/>
          </a:xfrm>
          <a:prstGeom prst="rect">
            <a:avLst/>
          </a:prstGeom>
          <a:ln>
            <a:noFill/>
          </a:ln>
          <a:effectLst>
            <a:softEdge rad="112500"/>
          </a:effectLst>
        </p:spPr>
      </p:pic>
      <p:pic>
        <p:nvPicPr>
          <p:cNvPr id="18435" name="Picture 3" descr="C:\Users\Owner\AppData\Local\Microsoft\Windows\Temporary Internet Files\Content.IE5\SZP8I8FP\money-clipart71[1].jpg"/>
          <p:cNvPicPr>
            <a:picLocks noChangeAspect="1" noChangeArrowheads="1"/>
          </p:cNvPicPr>
          <p:nvPr/>
        </p:nvPicPr>
        <p:blipFill>
          <a:blip r:embed="rId3" cstate="print"/>
          <a:srcRect/>
          <a:stretch>
            <a:fillRect/>
          </a:stretch>
        </p:blipFill>
        <p:spPr bwMode="auto">
          <a:xfrm>
            <a:off x="5638800" y="2667000"/>
            <a:ext cx="1836751" cy="1676400"/>
          </a:xfrm>
          <a:prstGeom prst="rect">
            <a:avLst/>
          </a:prstGeom>
          <a:ln>
            <a:noFill/>
          </a:ln>
          <a:effectLst>
            <a:softEdge rad="112500"/>
          </a:effectLst>
        </p:spPr>
      </p:pic>
      <p:sp>
        <p:nvSpPr>
          <p:cNvPr id="6" name="TextBox 5"/>
          <p:cNvSpPr txBox="1"/>
          <p:nvPr/>
        </p:nvSpPr>
        <p:spPr>
          <a:xfrm>
            <a:off x="457200" y="4419600"/>
            <a:ext cx="7696200" cy="1200329"/>
          </a:xfrm>
          <a:prstGeom prst="rect">
            <a:avLst/>
          </a:prstGeom>
          <a:noFill/>
        </p:spPr>
        <p:txBody>
          <a:bodyPr wrap="square" rtlCol="0">
            <a:spAutoFit/>
          </a:bodyPr>
          <a:lstStyle/>
          <a:p>
            <a:r>
              <a:rPr lang="en-US" sz="3600" b="1" i="1" dirty="0" smtClean="0">
                <a:solidFill>
                  <a:schemeClr val="accent2">
                    <a:lumMod val="60000"/>
                    <a:lumOff val="40000"/>
                  </a:schemeClr>
                </a:solidFill>
              </a:rPr>
              <a:t>If this is true, what do they know that is not on the internet?</a:t>
            </a:r>
            <a:endParaRPr lang="en-US" sz="3600" b="1" i="1" dirty="0">
              <a:solidFill>
                <a:schemeClr val="accent2">
                  <a:lumMod val="60000"/>
                  <a:lumOff val="40000"/>
                </a:schemeClr>
              </a:solidFill>
            </a:endParaRPr>
          </a:p>
        </p:txBody>
      </p:sp>
      <p:sp>
        <p:nvSpPr>
          <p:cNvPr id="7" name="Notched Right Arrow 6"/>
          <p:cNvSpPr/>
          <p:nvPr/>
        </p:nvSpPr>
        <p:spPr>
          <a:xfrm>
            <a:off x="3962400" y="3276600"/>
            <a:ext cx="978408" cy="484632"/>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sz="4000" b="1" dirty="0" smtClean="0">
                <a:solidFill>
                  <a:schemeClr val="accent2">
                    <a:lumMod val="60000"/>
                    <a:lumOff val="40000"/>
                  </a:schemeClr>
                </a:solidFill>
              </a:rPr>
              <a:t>Regarding you, why do you coach?</a:t>
            </a:r>
            <a:r>
              <a:rPr lang="en-US" dirty="0" smtClean="0"/>
              <a:t>	</a:t>
            </a:r>
            <a:endParaRPr lang="en-US" dirty="0"/>
          </a:p>
        </p:txBody>
      </p:sp>
      <p:sp>
        <p:nvSpPr>
          <p:cNvPr id="3" name="Content Placeholder 2"/>
          <p:cNvSpPr>
            <a:spLocks noGrp="1"/>
          </p:cNvSpPr>
          <p:nvPr>
            <p:ph idx="1"/>
          </p:nvPr>
        </p:nvSpPr>
        <p:spPr>
          <a:xfrm>
            <a:off x="609600" y="1219200"/>
            <a:ext cx="7467600" cy="4525963"/>
          </a:xfrm>
        </p:spPr>
        <p:txBody>
          <a:bodyPr>
            <a:normAutofit fontScale="85000" lnSpcReduction="20000"/>
          </a:bodyPr>
          <a:lstStyle/>
          <a:p>
            <a:r>
              <a:rPr lang="en-US" dirty="0" smtClean="0"/>
              <a:t>No other job?</a:t>
            </a:r>
          </a:p>
          <a:p>
            <a:r>
              <a:rPr lang="en-US" dirty="0" smtClean="0"/>
              <a:t>I was a good swimmer. Natural path?</a:t>
            </a:r>
          </a:p>
          <a:p>
            <a:r>
              <a:rPr lang="en-US" dirty="0" smtClean="0"/>
              <a:t>Not sure what I really want to do?</a:t>
            </a:r>
          </a:p>
          <a:p>
            <a:r>
              <a:rPr lang="en-US" dirty="0" smtClean="0"/>
              <a:t>Fits schedule</a:t>
            </a:r>
          </a:p>
          <a:p>
            <a:r>
              <a:rPr lang="en-US" dirty="0" smtClean="0"/>
              <a:t>Money?</a:t>
            </a:r>
          </a:p>
          <a:p>
            <a:r>
              <a:rPr lang="en-US" dirty="0" smtClean="0"/>
              <a:t>I'm good at it (I think)</a:t>
            </a:r>
          </a:p>
          <a:p>
            <a:r>
              <a:rPr lang="en-US" dirty="0" smtClean="0"/>
              <a:t>Love children</a:t>
            </a:r>
          </a:p>
          <a:p>
            <a:r>
              <a:rPr lang="en-US" dirty="0" smtClean="0"/>
              <a:t>Like teaching/swimming</a:t>
            </a:r>
          </a:p>
          <a:p>
            <a:r>
              <a:rPr lang="en-US" dirty="0" smtClean="0"/>
              <a:t>Highly competitive (want  to win)</a:t>
            </a:r>
          </a:p>
          <a:p>
            <a:r>
              <a:rPr lang="en-US" dirty="0" smtClean="0"/>
              <a:t>Love teambuilding</a:t>
            </a:r>
          </a:p>
          <a:p>
            <a:r>
              <a:rPr lang="en-US" dirty="0" smtClean="0"/>
              <a:t>Want to impact the lives of children</a:t>
            </a:r>
          </a:p>
          <a:p>
            <a:endParaRPr lang="en-US" dirty="0"/>
          </a:p>
        </p:txBody>
      </p:sp>
      <p:pic>
        <p:nvPicPr>
          <p:cNvPr id="2051" name="Picture 3" descr="C:\Users\Owner\AppData\Local\Microsoft\Windows\Temporary Internet Files\Content.IE5\T39QU72J\questions_graphic[1].jpg"/>
          <p:cNvPicPr>
            <a:picLocks noChangeAspect="1" noChangeArrowheads="1"/>
          </p:cNvPicPr>
          <p:nvPr/>
        </p:nvPicPr>
        <p:blipFill>
          <a:blip r:embed="rId2" cstate="print"/>
          <a:srcRect/>
          <a:stretch>
            <a:fillRect/>
          </a:stretch>
        </p:blipFill>
        <p:spPr bwMode="auto">
          <a:xfrm>
            <a:off x="6553200" y="2514600"/>
            <a:ext cx="2140736" cy="213360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b="1" dirty="0" smtClean="0">
                <a:solidFill>
                  <a:schemeClr val="accent2">
                    <a:lumMod val="60000"/>
                    <a:lumOff val="40000"/>
                  </a:schemeClr>
                </a:solidFill>
              </a:rPr>
              <a:t>What is Your Development Plan?</a:t>
            </a:r>
            <a:endParaRPr lang="en-US" b="1" dirty="0">
              <a:solidFill>
                <a:schemeClr val="accent2">
                  <a:lumMod val="60000"/>
                  <a:lumOff val="40000"/>
                </a:schemeClr>
              </a:solidFill>
            </a:endParaRPr>
          </a:p>
        </p:txBody>
      </p:sp>
      <p:pic>
        <p:nvPicPr>
          <p:cNvPr id="18434" name="Picture 2" descr="C:\Users\Owner\AppData\Local\Microsoft\Windows\Temporary Internet Files\Content.IE5\F1YVTH0Q\growth[1].jpg"/>
          <p:cNvPicPr>
            <a:picLocks noChangeAspect="1" noChangeArrowheads="1"/>
          </p:cNvPicPr>
          <p:nvPr/>
        </p:nvPicPr>
        <p:blipFill>
          <a:blip r:embed="rId2" cstate="print"/>
          <a:srcRect/>
          <a:stretch>
            <a:fillRect/>
          </a:stretch>
        </p:blipFill>
        <p:spPr bwMode="auto">
          <a:xfrm>
            <a:off x="533400" y="4495800"/>
            <a:ext cx="4486275" cy="1330184"/>
          </a:xfrm>
          <a:prstGeom prst="rect">
            <a:avLst/>
          </a:prstGeom>
          <a:ln>
            <a:noFill/>
          </a:ln>
          <a:effectLst>
            <a:softEdge rad="112500"/>
          </a:effectLst>
        </p:spPr>
      </p:pic>
      <p:pic>
        <p:nvPicPr>
          <p:cNvPr id="18435" name="Picture 3" descr="C:\Users\Owner\AppData\Local\Microsoft\Windows\Temporary Internet Files\Content.IE5\QXBE2BX4\growth[1].png"/>
          <p:cNvPicPr>
            <a:picLocks noGrp="1" noChangeAspect="1" noChangeArrowheads="1"/>
          </p:cNvPicPr>
          <p:nvPr>
            <p:ph idx="1"/>
          </p:nvPr>
        </p:nvPicPr>
        <p:blipFill>
          <a:blip r:embed="rId3" cstate="print"/>
          <a:srcRect/>
          <a:stretch>
            <a:fillRect/>
          </a:stretch>
        </p:blipFill>
        <p:spPr bwMode="auto">
          <a:xfrm>
            <a:off x="5943600" y="1447800"/>
            <a:ext cx="2282394" cy="3200400"/>
          </a:xfrm>
          <a:prstGeom prst="ellipse">
            <a:avLst/>
          </a:prstGeom>
          <a:ln>
            <a:noFill/>
          </a:ln>
          <a:effectLst>
            <a:softEdge rad="112500"/>
          </a:effectLst>
        </p:spPr>
      </p:pic>
      <p:sp>
        <p:nvSpPr>
          <p:cNvPr id="5" name="TextBox 4"/>
          <p:cNvSpPr txBox="1"/>
          <p:nvPr/>
        </p:nvSpPr>
        <p:spPr>
          <a:xfrm>
            <a:off x="381000" y="1524000"/>
            <a:ext cx="5410200" cy="3416320"/>
          </a:xfrm>
          <a:prstGeom prst="rect">
            <a:avLst/>
          </a:prstGeom>
          <a:noFill/>
        </p:spPr>
        <p:txBody>
          <a:bodyPr wrap="square" rtlCol="0">
            <a:spAutoFit/>
          </a:bodyPr>
          <a:lstStyle/>
          <a:p>
            <a:pPr>
              <a:buFont typeface="Arial" pitchFamily="34" charset="0"/>
              <a:buChar char="•"/>
            </a:pPr>
            <a:r>
              <a:rPr lang="en-US" sz="2400" dirty="0" smtClean="0"/>
              <a:t> Just figure it out</a:t>
            </a:r>
          </a:p>
          <a:p>
            <a:pPr>
              <a:buFont typeface="Arial" pitchFamily="34" charset="0"/>
              <a:buChar char="•"/>
            </a:pPr>
            <a:r>
              <a:rPr lang="en-US" sz="2400" dirty="0" smtClean="0"/>
              <a:t> Read a lot</a:t>
            </a:r>
          </a:p>
          <a:p>
            <a:pPr>
              <a:buFont typeface="Arial" pitchFamily="34" charset="0"/>
              <a:buChar char="•"/>
            </a:pPr>
            <a:r>
              <a:rPr lang="en-US" sz="2400" dirty="0" smtClean="0"/>
              <a:t> Watch others</a:t>
            </a:r>
          </a:p>
          <a:p>
            <a:pPr>
              <a:buFont typeface="Arial" pitchFamily="34" charset="0"/>
              <a:buChar char="•"/>
            </a:pPr>
            <a:r>
              <a:rPr lang="en-US" sz="2400" dirty="0" smtClean="0"/>
              <a:t> Have an internal mentor</a:t>
            </a:r>
          </a:p>
          <a:p>
            <a:pPr>
              <a:buFont typeface="Arial" pitchFamily="34" charset="0"/>
              <a:buChar char="•"/>
            </a:pPr>
            <a:r>
              <a:rPr lang="en-US" sz="2400" dirty="0" smtClean="0"/>
              <a:t> Have an outside mentor</a:t>
            </a:r>
          </a:p>
          <a:p>
            <a:pPr>
              <a:buFont typeface="Arial" pitchFamily="34" charset="0"/>
              <a:buChar char="•"/>
            </a:pPr>
            <a:r>
              <a:rPr lang="en-US" sz="2400" dirty="0" smtClean="0"/>
              <a:t>I know everything!</a:t>
            </a:r>
          </a:p>
          <a:p>
            <a:pPr>
              <a:buFont typeface="Arial" pitchFamily="34" charset="0"/>
              <a:buChar char="•"/>
            </a:pPr>
            <a:endParaRPr lang="en-US" sz="2400" dirty="0" smtClean="0"/>
          </a:p>
          <a:p>
            <a:r>
              <a:rPr lang="en-US" sz="2400" b="1" i="1" dirty="0" smtClean="0">
                <a:solidFill>
                  <a:schemeClr val="accent2">
                    <a:lumMod val="60000"/>
                    <a:lumOff val="40000"/>
                  </a:schemeClr>
                </a:solidFill>
              </a:rPr>
              <a:t>You MUST have a growth plan!</a:t>
            </a:r>
          </a:p>
          <a:p>
            <a:endParaRPr lang="en-US" sz="2400" dirty="0"/>
          </a:p>
        </p:txBody>
      </p:sp>
      <p:sp>
        <p:nvSpPr>
          <p:cNvPr id="6" name="TextBox 5"/>
          <p:cNvSpPr txBox="1"/>
          <p:nvPr/>
        </p:nvSpPr>
        <p:spPr>
          <a:xfrm>
            <a:off x="152400" y="5943600"/>
            <a:ext cx="8991600" cy="369332"/>
          </a:xfrm>
          <a:prstGeom prst="rect">
            <a:avLst/>
          </a:prstGeom>
          <a:noFill/>
        </p:spPr>
        <p:txBody>
          <a:bodyPr wrap="square" rtlCol="0">
            <a:spAutoFit/>
          </a:bodyPr>
          <a:lstStyle/>
          <a:p>
            <a:r>
              <a:rPr lang="en-US" b="1" i="1" dirty="0" smtClean="0"/>
              <a:t>Do you have 10 years of experience or 1 year of experience repeated 10 times?</a:t>
            </a:r>
            <a:endParaRPr lang="en-US" b="1" i="1" dirty="0"/>
          </a:p>
        </p:txBody>
      </p:sp>
      <p:sp>
        <p:nvSpPr>
          <p:cNvPr id="7" name="Footer Placeholder 6"/>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60000"/>
                    <a:lumOff val="40000"/>
                  </a:schemeClr>
                </a:solidFill>
              </a:rPr>
              <a:t>What is your Career Plan?</a:t>
            </a:r>
            <a:endParaRPr lang="en-US" b="1"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dirty="0" smtClean="0"/>
              <a:t>No change</a:t>
            </a:r>
          </a:p>
          <a:p>
            <a:r>
              <a:rPr lang="en-US" dirty="0" smtClean="0"/>
              <a:t>Become a Senior Coach?</a:t>
            </a:r>
          </a:p>
          <a:p>
            <a:r>
              <a:rPr lang="en-US" dirty="0" smtClean="0"/>
              <a:t>Move to a bigger team?</a:t>
            </a:r>
          </a:p>
          <a:p>
            <a:r>
              <a:rPr lang="en-US" dirty="0" smtClean="0"/>
              <a:t>Smaller ream?</a:t>
            </a:r>
          </a:p>
          <a:p>
            <a:r>
              <a:rPr lang="en-US" dirty="0" smtClean="0"/>
              <a:t>Become a Head Coach?</a:t>
            </a:r>
          </a:p>
          <a:p>
            <a:r>
              <a:rPr lang="en-US" dirty="0" smtClean="0"/>
              <a:t>Change careers?</a:t>
            </a:r>
            <a:endParaRPr lang="en-US" dirty="0"/>
          </a:p>
        </p:txBody>
      </p:sp>
      <p:pic>
        <p:nvPicPr>
          <p:cNvPr id="16386" name="Picture 2" descr="C:\Users\Owner\AppData\Local\Microsoft\Windows\Temporary Internet Files\Content.IE5\F1YVTH0Q\fork-in-the-road[1].jpg"/>
          <p:cNvPicPr>
            <a:picLocks noChangeAspect="1" noChangeArrowheads="1"/>
          </p:cNvPicPr>
          <p:nvPr/>
        </p:nvPicPr>
        <p:blipFill>
          <a:blip r:embed="rId2" cstate="print"/>
          <a:srcRect/>
          <a:stretch>
            <a:fillRect/>
          </a:stretch>
        </p:blipFill>
        <p:spPr bwMode="auto">
          <a:xfrm>
            <a:off x="5943600" y="2209800"/>
            <a:ext cx="2133600" cy="2133600"/>
          </a:xfrm>
          <a:prstGeom prst="rect">
            <a:avLst/>
          </a:prstGeom>
          <a:noFill/>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325562"/>
          </a:xfrm>
        </p:spPr>
        <p:txBody>
          <a:bodyPr>
            <a:normAutofit fontScale="90000"/>
          </a:bodyPr>
          <a:lstStyle/>
          <a:p>
            <a:r>
              <a:rPr lang="en-US" b="1" dirty="0" smtClean="0">
                <a:solidFill>
                  <a:schemeClr val="accent2">
                    <a:lumMod val="60000"/>
                    <a:lumOff val="40000"/>
                  </a:schemeClr>
                </a:solidFill>
              </a:rPr>
              <a:t>What is Your Measure of Success?</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1828800"/>
            <a:ext cx="7467600" cy="4297363"/>
          </a:xfrm>
        </p:spPr>
        <p:txBody>
          <a:bodyPr>
            <a:normAutofit lnSpcReduction="10000"/>
          </a:bodyPr>
          <a:lstStyle/>
          <a:p>
            <a:r>
              <a:rPr lang="en-US" dirty="0" smtClean="0"/>
              <a:t>Happiness (theirs)</a:t>
            </a:r>
          </a:p>
          <a:p>
            <a:r>
              <a:rPr lang="en-US" dirty="0" smtClean="0"/>
              <a:t>Happiness (yours)</a:t>
            </a:r>
          </a:p>
          <a:p>
            <a:r>
              <a:rPr lang="en-US" dirty="0" smtClean="0"/>
              <a:t>Keeping a job</a:t>
            </a:r>
          </a:p>
          <a:p>
            <a:r>
              <a:rPr lang="en-US" dirty="0" smtClean="0"/>
              <a:t>Money</a:t>
            </a:r>
          </a:p>
          <a:p>
            <a:r>
              <a:rPr lang="en-US" dirty="0" smtClean="0"/>
              <a:t>Like the people you work with</a:t>
            </a:r>
          </a:p>
          <a:p>
            <a:r>
              <a:rPr lang="en-US" dirty="0" smtClean="0"/>
              <a:t>Performance (individual)</a:t>
            </a:r>
          </a:p>
          <a:p>
            <a:r>
              <a:rPr lang="en-US" dirty="0" smtClean="0"/>
              <a:t>Team success</a:t>
            </a:r>
          </a:p>
          <a:p>
            <a:r>
              <a:rPr lang="en-US" dirty="0" smtClean="0"/>
              <a:t>Team culture</a:t>
            </a:r>
            <a:endParaRPr lang="en-US" dirty="0"/>
          </a:p>
        </p:txBody>
      </p:sp>
      <p:pic>
        <p:nvPicPr>
          <p:cNvPr id="17410" name="Picture 2" descr="C:\Users\Owner\AppData\Local\Microsoft\Windows\Temporary Internet Files\Content.IE5\SZP8I8FP\756003008_4ba1ff1fe7[1].jpg"/>
          <p:cNvPicPr>
            <a:picLocks noChangeAspect="1" noChangeArrowheads="1"/>
          </p:cNvPicPr>
          <p:nvPr/>
        </p:nvPicPr>
        <p:blipFill>
          <a:blip r:embed="rId2" cstate="print"/>
          <a:srcRect/>
          <a:stretch>
            <a:fillRect/>
          </a:stretch>
        </p:blipFill>
        <p:spPr bwMode="auto">
          <a:xfrm>
            <a:off x="5562600" y="1600200"/>
            <a:ext cx="2743200" cy="205740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b="1" dirty="0" smtClean="0">
                <a:solidFill>
                  <a:schemeClr val="accent2">
                    <a:lumMod val="60000"/>
                    <a:lumOff val="40000"/>
                  </a:schemeClr>
                </a:solidFill>
              </a:rPr>
              <a:t>Your Life in Terms of...</a:t>
            </a:r>
            <a:br>
              <a:rPr lang="en-US" b="1" dirty="0" smtClean="0">
                <a:solidFill>
                  <a:schemeClr val="accent2">
                    <a:lumMod val="60000"/>
                    <a:lumOff val="40000"/>
                  </a:schemeClr>
                </a:solidFill>
              </a:rPr>
            </a:br>
            <a:r>
              <a:rPr lang="en-US" sz="2200" b="1" dirty="0" smtClean="0">
                <a:solidFill>
                  <a:schemeClr val="accent2">
                    <a:lumMod val="60000"/>
                    <a:lumOff val="40000"/>
                  </a:schemeClr>
                </a:solidFill>
              </a:rPr>
              <a:t>(is this working?)</a:t>
            </a:r>
            <a:endParaRPr lang="en-US" sz="2200" b="1" dirty="0">
              <a:solidFill>
                <a:schemeClr val="accent2">
                  <a:lumMod val="60000"/>
                  <a:lumOff val="40000"/>
                </a:schemeClr>
              </a:solidFill>
            </a:endParaRPr>
          </a:p>
        </p:txBody>
      </p:sp>
      <p:sp>
        <p:nvSpPr>
          <p:cNvPr id="3" name="Content Placeholder 2"/>
          <p:cNvSpPr>
            <a:spLocks noGrp="1"/>
          </p:cNvSpPr>
          <p:nvPr>
            <p:ph idx="1"/>
          </p:nvPr>
        </p:nvSpPr>
        <p:spPr>
          <a:xfrm>
            <a:off x="381000" y="1600200"/>
            <a:ext cx="8610600" cy="4525963"/>
          </a:xfrm>
        </p:spPr>
        <p:txBody>
          <a:bodyPr>
            <a:normAutofit fontScale="92500" lnSpcReduction="10000"/>
          </a:bodyPr>
          <a:lstStyle/>
          <a:p>
            <a:r>
              <a:rPr lang="en-US" dirty="0" smtClean="0"/>
              <a:t>Career</a:t>
            </a:r>
          </a:p>
          <a:p>
            <a:r>
              <a:rPr lang="en-US" dirty="0" smtClean="0"/>
              <a:t>Passion</a:t>
            </a:r>
          </a:p>
          <a:p>
            <a:r>
              <a:rPr lang="en-US" dirty="0" smtClean="0"/>
              <a:t>Family</a:t>
            </a:r>
          </a:p>
          <a:p>
            <a:r>
              <a:rPr lang="en-US" dirty="0" smtClean="0"/>
              <a:t>Finances</a:t>
            </a:r>
          </a:p>
          <a:p>
            <a:r>
              <a:rPr lang="en-US" dirty="0" smtClean="0"/>
              <a:t>Fulfillment</a:t>
            </a:r>
          </a:p>
          <a:p>
            <a:r>
              <a:rPr lang="en-US" dirty="0" smtClean="0"/>
              <a:t>Purpose</a:t>
            </a:r>
          </a:p>
          <a:p>
            <a:endParaRPr lang="en-US" dirty="0" smtClean="0"/>
          </a:p>
          <a:p>
            <a:r>
              <a:rPr lang="en-US" sz="2400" b="1" i="1" dirty="0" smtClean="0">
                <a:solidFill>
                  <a:schemeClr val="accent2">
                    <a:lumMod val="60000"/>
                    <a:lumOff val="40000"/>
                  </a:schemeClr>
                </a:solidFill>
              </a:rPr>
              <a:t>If you could write your life’s story, is this it? What is?</a:t>
            </a:r>
          </a:p>
          <a:p>
            <a:r>
              <a:rPr lang="en-US" sz="2400" b="1" i="1" dirty="0" smtClean="0">
                <a:solidFill>
                  <a:schemeClr val="accent2">
                    <a:lumMod val="60000"/>
                    <a:lumOff val="40000"/>
                  </a:schemeClr>
                </a:solidFill>
              </a:rPr>
              <a:t>If you could write your “hero’s journey”, is this it? What is?</a:t>
            </a:r>
          </a:p>
          <a:p>
            <a:r>
              <a:rPr lang="en-US" sz="2400" b="1" i="1" dirty="0" smtClean="0">
                <a:solidFill>
                  <a:srgbClr val="FF3300"/>
                </a:solidFill>
              </a:rPr>
              <a:t>Is this your “dent” in the universe?</a:t>
            </a:r>
            <a:endParaRPr lang="en-US" sz="2400" b="1" i="1" dirty="0">
              <a:solidFill>
                <a:srgbClr val="FF3300"/>
              </a:solidFill>
            </a:endParaRPr>
          </a:p>
        </p:txBody>
      </p:sp>
      <p:pic>
        <p:nvPicPr>
          <p:cNvPr id="4101" name="Picture 5" descr="C:\Users\Owner\AppData\Local\Microsoft\Windows\Temporary Internet Files\Content.IE5\T39QU72J\332651213_a0ca6caa80[1].jpg"/>
          <p:cNvPicPr>
            <a:picLocks noChangeAspect="1" noChangeArrowheads="1"/>
          </p:cNvPicPr>
          <p:nvPr/>
        </p:nvPicPr>
        <p:blipFill>
          <a:blip r:embed="rId2" cstate="print"/>
          <a:srcRect/>
          <a:stretch>
            <a:fillRect/>
          </a:stretch>
        </p:blipFill>
        <p:spPr bwMode="auto">
          <a:xfrm>
            <a:off x="4419600" y="1981200"/>
            <a:ext cx="2257986" cy="1981200"/>
          </a:xfrm>
          <a:prstGeom prst="rect">
            <a:avLst/>
          </a:prstGeom>
          <a:ln>
            <a:noFill/>
          </a:ln>
          <a:effectLst>
            <a:softEdge rad="112500"/>
          </a:effectLst>
        </p:spPr>
      </p:pic>
      <p:sp>
        <p:nvSpPr>
          <p:cNvPr id="8" name="Footer Placeholder 7"/>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lumMod val="60000"/>
                    <a:lumOff val="40000"/>
                  </a:schemeClr>
                </a:solidFill>
              </a:rPr>
              <a:t>(As a coach) Are </a:t>
            </a:r>
            <a:r>
              <a:rPr lang="en-US" sz="3600" b="1" dirty="0" smtClean="0">
                <a:solidFill>
                  <a:schemeClr val="accent2">
                    <a:lumMod val="60000"/>
                    <a:lumOff val="40000"/>
                  </a:schemeClr>
                </a:solidFill>
              </a:rPr>
              <a:t>you happy?</a:t>
            </a:r>
            <a:endParaRPr lang="en-US" sz="3600" b="1"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dirty="0" smtClean="0"/>
              <a:t>If yes, why?</a:t>
            </a:r>
          </a:p>
          <a:p>
            <a:endParaRPr lang="en-US" dirty="0" smtClean="0"/>
          </a:p>
          <a:p>
            <a:endParaRPr lang="en-US" dirty="0" smtClean="0"/>
          </a:p>
          <a:p>
            <a:r>
              <a:rPr lang="en-US" dirty="0" smtClean="0"/>
              <a:t>If no, why not?</a:t>
            </a:r>
            <a:endParaRPr lang="en-US" dirty="0"/>
          </a:p>
        </p:txBody>
      </p:sp>
      <p:pic>
        <p:nvPicPr>
          <p:cNvPr id="26626" name="Picture 2" descr="C:\Users\Owner\AppData\Local\Microsoft\Windows\Temporary Internet Files\Content.IE5\T39QU72J\grump-800x800[1].jpg"/>
          <p:cNvPicPr>
            <a:picLocks noChangeAspect="1" noChangeArrowheads="1"/>
          </p:cNvPicPr>
          <p:nvPr/>
        </p:nvPicPr>
        <p:blipFill>
          <a:blip r:embed="rId2" cstate="print"/>
          <a:srcRect/>
          <a:stretch>
            <a:fillRect/>
          </a:stretch>
        </p:blipFill>
        <p:spPr bwMode="auto">
          <a:xfrm>
            <a:off x="4419600" y="3429000"/>
            <a:ext cx="2590800" cy="2590800"/>
          </a:xfrm>
          <a:prstGeom prst="rect">
            <a:avLst/>
          </a:prstGeom>
          <a:ln>
            <a:noFill/>
          </a:ln>
          <a:effectLst>
            <a:softEdge rad="112500"/>
          </a:effectLst>
        </p:spPr>
      </p:pic>
      <p:pic>
        <p:nvPicPr>
          <p:cNvPr id="26627" name="Picture 3" descr="C:\Users\Owner\AppData\Local\Microsoft\Windows\Temporary Internet Files\Content.IE5\SZP8I8FP\happy-face[1].jpg"/>
          <p:cNvPicPr>
            <a:picLocks noChangeAspect="1" noChangeArrowheads="1"/>
          </p:cNvPicPr>
          <p:nvPr/>
        </p:nvPicPr>
        <p:blipFill>
          <a:blip r:embed="rId3" cstate="print"/>
          <a:srcRect/>
          <a:stretch>
            <a:fillRect/>
          </a:stretch>
        </p:blipFill>
        <p:spPr bwMode="auto">
          <a:xfrm>
            <a:off x="4343400" y="1447800"/>
            <a:ext cx="2734206" cy="1828800"/>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85750"/>
            <a:ext cx="8229600" cy="5886450"/>
          </a:xfrm>
        </p:spPr>
        <p:txBody>
          <a:bodyPr>
            <a:normAutofit fontScale="90000"/>
          </a:bodyPr>
          <a:lstStyle/>
          <a:p>
            <a:pPr algn="ct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sz="4900" b="1" dirty="0" smtClean="0">
                <a:solidFill>
                  <a:schemeClr val="accent2">
                    <a:lumMod val="60000"/>
                    <a:lumOff val="40000"/>
                  </a:schemeClr>
                </a:solidFill>
              </a:rPr>
              <a:t>Cute kid!</a:t>
            </a:r>
            <a:r>
              <a:rPr lang="en-US" sz="5300" b="1" dirty="0" smtClean="0">
                <a:solidFill>
                  <a:schemeClr val="accent2">
                    <a:lumMod val="60000"/>
                    <a:lumOff val="40000"/>
                  </a:schemeClr>
                </a:solidFill>
              </a:rPr>
              <a:t/>
            </a:r>
            <a:br>
              <a:rPr lang="en-US" sz="5300" b="1" dirty="0" smtClean="0">
                <a:solidFill>
                  <a:schemeClr val="accent2">
                    <a:lumMod val="60000"/>
                    <a:lumOff val="40000"/>
                  </a:schemeClr>
                </a:solidFill>
              </a:rPr>
            </a:br>
            <a:r>
              <a:rPr lang="en-US" sz="6000" b="1" dirty="0" smtClean="0">
                <a:solidFill>
                  <a:srgbClr val="0070C0"/>
                </a:solidFill>
              </a:rPr>
              <a:t/>
            </a:r>
            <a:br>
              <a:rPr lang="en-US" sz="6000" b="1" dirty="0" smtClean="0">
                <a:solidFill>
                  <a:srgbClr val="0070C0"/>
                </a:solidFill>
              </a:rPr>
            </a:br>
            <a:r>
              <a:rPr lang="en-US" sz="6000" b="1" dirty="0" smtClean="0">
                <a:solidFill>
                  <a:srgbClr val="0070C0"/>
                </a:solidFill>
              </a:rPr>
              <a:t/>
            </a:r>
            <a:br>
              <a:rPr lang="en-US" sz="6000" b="1" dirty="0" smtClean="0">
                <a:solidFill>
                  <a:srgbClr val="0070C0"/>
                </a:solidFill>
              </a:rPr>
            </a:br>
            <a:r>
              <a:rPr lang="en-US" sz="6000" b="1" dirty="0" smtClean="0">
                <a:solidFill>
                  <a:srgbClr val="0070C0"/>
                </a:solidFill>
              </a:rPr>
              <a:t/>
            </a:r>
            <a:br>
              <a:rPr lang="en-US" sz="6000" b="1" dirty="0" smtClean="0">
                <a:solidFill>
                  <a:srgbClr val="0070C0"/>
                </a:solidFill>
              </a:rPr>
            </a:br>
            <a:r>
              <a:rPr lang="en-US" sz="6000" b="1" i="1" dirty="0" smtClean="0">
                <a:solidFill>
                  <a:schemeClr val="accent2">
                    <a:lumMod val="75000"/>
                  </a:schemeClr>
                </a:solidFill>
              </a:rPr>
              <a:t> </a:t>
            </a:r>
            <a:br>
              <a:rPr lang="en-US" sz="6000" b="1" i="1" dirty="0" smtClean="0">
                <a:solidFill>
                  <a:schemeClr val="accent2">
                    <a:lumMod val="75000"/>
                  </a:schemeClr>
                </a:solidFill>
              </a:rPr>
            </a:br>
            <a:r>
              <a:rPr lang="en-US" sz="7300" b="1" i="1" dirty="0" smtClean="0">
                <a:solidFill>
                  <a:schemeClr val="accent2">
                    <a:lumMod val="60000"/>
                    <a:lumOff val="40000"/>
                  </a:schemeClr>
                </a:solidFill>
              </a:rPr>
              <a:t>What next?</a:t>
            </a:r>
            <a:br>
              <a:rPr lang="en-US" sz="7300" b="1" i="1" dirty="0" smtClean="0">
                <a:solidFill>
                  <a:schemeClr val="accent2">
                    <a:lumMod val="60000"/>
                    <a:lumOff val="40000"/>
                  </a:schemeClr>
                </a:solidFill>
              </a:rPr>
            </a:br>
            <a:r>
              <a:rPr lang="en-US" sz="2200" b="1" i="1" dirty="0" smtClean="0">
                <a:solidFill>
                  <a:schemeClr val="accent2">
                    <a:lumMod val="60000"/>
                    <a:lumOff val="40000"/>
                  </a:schemeClr>
                </a:solidFill>
              </a:rPr>
              <a:t>(you will dictate)</a:t>
            </a:r>
            <a:r>
              <a:rPr lang="en-US" sz="2200" b="1" dirty="0" smtClean="0">
                <a:solidFill>
                  <a:schemeClr val="accent2">
                    <a:lumMod val="60000"/>
                    <a:lumOff val="40000"/>
                  </a:schemeClr>
                </a:solidFill>
              </a:rPr>
              <a:t> </a:t>
            </a:r>
            <a:r>
              <a:rPr lang="en-US" sz="7300" dirty="0">
                <a:solidFill>
                  <a:schemeClr val="accent2">
                    <a:lumMod val="60000"/>
                    <a:lumOff val="40000"/>
                  </a:schemeClr>
                </a:solidFill>
              </a:rPr>
              <a:t/>
            </a:r>
            <a:br>
              <a:rPr lang="en-US" sz="7300" dirty="0">
                <a:solidFill>
                  <a:schemeClr val="accent2">
                    <a:lumMod val="60000"/>
                    <a:lumOff val="40000"/>
                  </a:schemeClr>
                </a:solidFill>
              </a:rPr>
            </a:br>
            <a:endParaRPr lang="en-US" sz="7300" dirty="0">
              <a:solidFill>
                <a:schemeClr val="accent2">
                  <a:lumMod val="60000"/>
                  <a:lumOff val="40000"/>
                </a:schemeClr>
              </a:solidFill>
            </a:endParaRPr>
          </a:p>
        </p:txBody>
      </p:sp>
      <p:pic>
        <p:nvPicPr>
          <p:cNvPr id="4" name="Content Placeholder 3" descr="C:\Users\Owner\Documents\My Documents\Orinda Aquatics\Banquet\Summer Social\2011\Chris Leon\Top.BMP.jpg"/>
          <p:cNvPicPr>
            <a:picLocks noGrp="1"/>
          </p:cNvPicPr>
          <p:nvPr>
            <p:ph idx="1"/>
          </p:nvPr>
        </p:nvPicPr>
        <p:blipFill>
          <a:blip r:embed="rId2" cstate="print"/>
          <a:srcRect/>
          <a:stretch>
            <a:fillRect/>
          </a:stretch>
        </p:blipFill>
        <p:spPr bwMode="auto">
          <a:xfrm>
            <a:off x="3505200" y="1524000"/>
            <a:ext cx="2108200" cy="3276600"/>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US" dirty="0" smtClean="0"/>
              <a:t>Orinda Aquatics 2015</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F0"/>
                </a:solidFill>
                <a:latin typeface="Andalus" pitchFamily="18" charset="-78"/>
                <a:cs typeface="Andalus" pitchFamily="18" charset="-78"/>
              </a:rPr>
              <a:t>Speaker Bio</a:t>
            </a:r>
            <a:endParaRPr lang="en-US" sz="32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a:xfrm>
            <a:off x="457200" y="1371600"/>
            <a:ext cx="7467600" cy="4525963"/>
          </a:xfrm>
        </p:spPr>
        <p:txBody>
          <a:bodyPr>
            <a:normAutofit/>
          </a:bodyPr>
          <a:lstStyle/>
          <a:p>
            <a:r>
              <a:rPr lang="en-US" sz="1600" b="1" dirty="0" smtClean="0">
                <a:solidFill>
                  <a:schemeClr val="accent2">
                    <a:lumMod val="60000"/>
                    <a:lumOff val="40000"/>
                  </a:schemeClr>
                </a:solidFill>
              </a:rPr>
              <a:t>Summer League (20 years) </a:t>
            </a:r>
          </a:p>
          <a:p>
            <a:pPr lvl="1"/>
            <a:r>
              <a:rPr lang="en-US" sz="1600" b="1" dirty="0" smtClean="0"/>
              <a:t>Aggressive stroke-work coaching (in water lessons)</a:t>
            </a:r>
          </a:p>
          <a:p>
            <a:pPr lvl="1"/>
            <a:r>
              <a:rPr lang="en-US" sz="1600" b="1" dirty="0" smtClean="0"/>
              <a:t>Relationship-driven</a:t>
            </a:r>
          </a:p>
          <a:p>
            <a:pPr lvl="1"/>
            <a:r>
              <a:rPr lang="en-US" sz="1600" b="1" dirty="0" smtClean="0"/>
              <a:t>Aggressive teambuilding culture</a:t>
            </a:r>
          </a:p>
          <a:p>
            <a:endParaRPr lang="en-US" sz="1600" b="1" dirty="0" smtClean="0">
              <a:solidFill>
                <a:schemeClr val="accent2">
                  <a:lumMod val="60000"/>
                  <a:lumOff val="40000"/>
                </a:schemeClr>
              </a:solidFill>
            </a:endParaRPr>
          </a:p>
          <a:p>
            <a:r>
              <a:rPr lang="en-US" sz="1600" b="1" dirty="0" smtClean="0">
                <a:solidFill>
                  <a:schemeClr val="accent2">
                    <a:lumMod val="60000"/>
                    <a:lumOff val="40000"/>
                  </a:schemeClr>
                </a:solidFill>
              </a:rPr>
              <a:t>High School (30 years)</a:t>
            </a:r>
          </a:p>
          <a:p>
            <a:pPr lvl="1"/>
            <a:r>
              <a:rPr lang="en-US" sz="1600" b="1" dirty="0" smtClean="0"/>
              <a:t>Aggressive culture/spirit focus</a:t>
            </a:r>
          </a:p>
          <a:p>
            <a:endParaRPr lang="en-US" sz="1600" b="1" dirty="0" smtClean="0">
              <a:solidFill>
                <a:schemeClr val="accent2">
                  <a:lumMod val="60000"/>
                  <a:lumOff val="40000"/>
                </a:schemeClr>
              </a:solidFill>
            </a:endParaRPr>
          </a:p>
          <a:p>
            <a:r>
              <a:rPr lang="en-US" sz="1600" b="1" dirty="0" smtClean="0">
                <a:solidFill>
                  <a:schemeClr val="accent2">
                    <a:lumMod val="60000"/>
                    <a:lumOff val="40000"/>
                  </a:schemeClr>
                </a:solidFill>
              </a:rPr>
              <a:t>Orinda Aquatics (20 years), Founder</a:t>
            </a:r>
          </a:p>
          <a:p>
            <a:pPr lvl="1"/>
            <a:r>
              <a:rPr lang="en-US" sz="1600" b="1" dirty="0" smtClean="0"/>
              <a:t>170 year-round swimmers</a:t>
            </a:r>
          </a:p>
          <a:p>
            <a:pPr lvl="1"/>
            <a:r>
              <a:rPr lang="en-US" sz="1600" b="1" dirty="0" smtClean="0"/>
              <a:t>Culture driven/integrity-based</a:t>
            </a:r>
          </a:p>
          <a:p>
            <a:pPr lvl="1"/>
            <a:r>
              <a:rPr lang="en-US" sz="1600" b="1" dirty="0" smtClean="0"/>
              <a:t>VCC – 34</a:t>
            </a:r>
            <a:r>
              <a:rPr lang="en-US" sz="1600" b="1" baseline="30000" dirty="0" smtClean="0"/>
              <a:t>th</a:t>
            </a:r>
            <a:r>
              <a:rPr lang="en-US" sz="1600" b="1" dirty="0" smtClean="0"/>
              <a:t> this year</a:t>
            </a:r>
          </a:p>
          <a:p>
            <a:pPr lvl="1"/>
            <a:r>
              <a:rPr lang="en-US" sz="1600" b="1" dirty="0" smtClean="0"/>
              <a:t>No discipline issues (100 teenagers)</a:t>
            </a:r>
          </a:p>
          <a:p>
            <a:pPr lvl="2">
              <a:buNone/>
            </a:pPr>
            <a:endParaRPr lang="en-US"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2"/>
            <a:ext cx="8229600" cy="5516563"/>
          </a:xfrm>
        </p:spPr>
        <p:txBody>
          <a:bodyPr>
            <a:normAutofit fontScale="92500" lnSpcReduction="10000"/>
          </a:bodyPr>
          <a:lstStyle/>
          <a:p>
            <a:pPr lvl="0"/>
            <a:r>
              <a:rPr lang="en-US" sz="2600" b="1" dirty="0"/>
              <a:t>What does he want to get out of sports? fun, friends, success, life skills, scholarship, self-esteem, glory… </a:t>
            </a:r>
            <a:endParaRPr lang="en-US" sz="2600" dirty="0"/>
          </a:p>
          <a:p>
            <a:pPr lvl="0"/>
            <a:r>
              <a:rPr lang="en-US" sz="2600" b="1" dirty="0">
                <a:solidFill>
                  <a:schemeClr val="accent2">
                    <a:lumMod val="60000"/>
                    <a:lumOff val="40000"/>
                  </a:schemeClr>
                </a:solidFill>
              </a:rPr>
              <a:t>What do his parents want out of </a:t>
            </a:r>
            <a:r>
              <a:rPr lang="en-US" sz="2600" b="1" dirty="0" smtClean="0">
                <a:solidFill>
                  <a:schemeClr val="accent2">
                    <a:lumMod val="60000"/>
                    <a:lumOff val="40000"/>
                  </a:schemeClr>
                </a:solidFill>
              </a:rPr>
              <a:t>sports for him? </a:t>
            </a:r>
            <a:endParaRPr lang="en-US" sz="2600" dirty="0">
              <a:solidFill>
                <a:schemeClr val="accent2">
                  <a:lumMod val="60000"/>
                  <a:lumOff val="40000"/>
                </a:schemeClr>
              </a:solidFill>
            </a:endParaRPr>
          </a:p>
          <a:p>
            <a:pPr lvl="0"/>
            <a:r>
              <a:rPr lang="en-US" sz="2600" b="1" dirty="0"/>
              <a:t>Who will he become as an athlete and as a person through sports? </a:t>
            </a:r>
            <a:endParaRPr lang="en-US" sz="2600" dirty="0"/>
          </a:p>
          <a:p>
            <a:pPr lvl="1"/>
            <a:r>
              <a:rPr lang="en-US" b="1" dirty="0" smtClean="0"/>
              <a:t>A leader and role model?  </a:t>
            </a:r>
            <a:endParaRPr lang="en-US" dirty="0" smtClean="0"/>
          </a:p>
          <a:p>
            <a:pPr lvl="1"/>
            <a:r>
              <a:rPr lang="en-US" b="1" dirty="0" smtClean="0"/>
              <a:t>Burned out, disconnected, or socially adrift</a:t>
            </a:r>
            <a:endParaRPr lang="en-US" dirty="0" smtClean="0"/>
          </a:p>
          <a:p>
            <a:pPr lvl="0"/>
            <a:r>
              <a:rPr lang="en-US" sz="2600" b="1" dirty="0" smtClean="0">
                <a:solidFill>
                  <a:schemeClr val="accent2">
                    <a:lumMod val="60000"/>
                    <a:lumOff val="40000"/>
                  </a:schemeClr>
                </a:solidFill>
              </a:rPr>
              <a:t>Will </a:t>
            </a:r>
            <a:r>
              <a:rPr lang="en-US" sz="2600" b="1" dirty="0">
                <a:solidFill>
                  <a:schemeClr val="accent2">
                    <a:lumMod val="60000"/>
                    <a:lumOff val="40000"/>
                  </a:schemeClr>
                </a:solidFill>
              </a:rPr>
              <a:t>he reach his true potential? When</a:t>
            </a:r>
            <a:r>
              <a:rPr lang="en-US" sz="2600" b="1" dirty="0" smtClean="0">
                <a:solidFill>
                  <a:schemeClr val="accent2">
                    <a:lumMod val="60000"/>
                    <a:lumOff val="40000"/>
                  </a:schemeClr>
                </a:solidFill>
              </a:rPr>
              <a:t>? How? How will you know?</a:t>
            </a:r>
            <a:endParaRPr lang="en-US" sz="2600" dirty="0">
              <a:solidFill>
                <a:schemeClr val="accent2">
                  <a:lumMod val="60000"/>
                  <a:lumOff val="40000"/>
                </a:schemeClr>
              </a:solidFill>
            </a:endParaRPr>
          </a:p>
          <a:p>
            <a:pPr lvl="0"/>
            <a:r>
              <a:rPr lang="en-US" sz="2600" b="1" dirty="0" smtClean="0"/>
              <a:t>Will </a:t>
            </a:r>
            <a:r>
              <a:rPr lang="en-US" sz="2600" b="1" dirty="0"/>
              <a:t>he make your team better? Inspire others?</a:t>
            </a:r>
            <a:endParaRPr lang="en-US" sz="2600" dirty="0"/>
          </a:p>
          <a:p>
            <a:pPr lvl="0"/>
            <a:r>
              <a:rPr lang="en-US" sz="2600" b="1" dirty="0">
                <a:solidFill>
                  <a:schemeClr val="accent2">
                    <a:lumMod val="60000"/>
                    <a:lumOff val="40000"/>
                  </a:schemeClr>
                </a:solidFill>
              </a:rPr>
              <a:t>Will swimming make him a better person? </a:t>
            </a:r>
            <a:endParaRPr lang="en-US" sz="2600" b="1" dirty="0" smtClean="0">
              <a:solidFill>
                <a:schemeClr val="accent2">
                  <a:lumMod val="60000"/>
                  <a:lumOff val="40000"/>
                </a:schemeClr>
              </a:solidFill>
            </a:endParaRPr>
          </a:p>
          <a:p>
            <a:r>
              <a:rPr lang="en-US" sz="2600" b="1" dirty="0" smtClean="0"/>
              <a:t>Will he be competing five years from now? </a:t>
            </a:r>
            <a:endParaRPr lang="en-US" sz="2600" dirty="0" smtClean="0"/>
          </a:p>
          <a:p>
            <a:r>
              <a:rPr lang="en-US" sz="2600" b="1" dirty="0" smtClean="0">
                <a:solidFill>
                  <a:schemeClr val="accent2">
                    <a:lumMod val="60000"/>
                    <a:lumOff val="40000"/>
                  </a:schemeClr>
                </a:solidFill>
              </a:rPr>
              <a:t>What will he reflect on twenty years from now?</a:t>
            </a:r>
            <a:endParaRPr lang="en-US" sz="2600" dirty="0" smtClean="0">
              <a:solidFill>
                <a:schemeClr val="accent2">
                  <a:lumMod val="60000"/>
                  <a:lumOff val="40000"/>
                </a:schemeClr>
              </a:solidFill>
            </a:endParaRPr>
          </a:p>
          <a:p>
            <a:pPr lvl="0"/>
            <a:endParaRPr lang="en-US" sz="1400" dirty="0">
              <a:solidFill>
                <a:srgbClr val="0070C0"/>
              </a:solidFill>
            </a:endParaRPr>
          </a:p>
          <a:p>
            <a:pPr>
              <a:buNone/>
            </a:pPr>
            <a:endParaRPr lang="en-US" dirty="0"/>
          </a:p>
        </p:txBody>
      </p:sp>
      <p:sp>
        <p:nvSpPr>
          <p:cNvPr id="5" name="Footer Placeholder 4"/>
          <p:cNvSpPr>
            <a:spLocks noGrp="1"/>
          </p:cNvSpPr>
          <p:nvPr>
            <p:ph type="ftr" sz="quarter" idx="11"/>
          </p:nvPr>
        </p:nvSpPr>
        <p:spPr/>
        <p:txBody>
          <a:bodyPr/>
          <a:lstStyle/>
          <a:p>
            <a:r>
              <a:rPr lang="en-US" dirty="0" smtClean="0"/>
              <a:t>Orinda Aquatics 2015</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991600" cy="4525963"/>
          </a:xfrm>
        </p:spPr>
        <p:txBody>
          <a:bodyPr>
            <a:normAutofit fontScale="92500"/>
          </a:bodyPr>
          <a:lstStyle/>
          <a:p>
            <a:pPr algn="ctr">
              <a:buNone/>
            </a:pPr>
            <a:r>
              <a:rPr lang="en-US" sz="3600" b="1" dirty="0" smtClean="0">
                <a:solidFill>
                  <a:srgbClr val="00B0F0"/>
                </a:solidFill>
                <a:latin typeface="Andalus" pitchFamily="18" charset="-78"/>
                <a:cs typeface="Andalus" pitchFamily="18" charset="-78"/>
              </a:rPr>
              <a:t>   This is the awesome power you have. </a:t>
            </a:r>
          </a:p>
          <a:p>
            <a:pPr algn="ctr">
              <a:buNone/>
            </a:pPr>
            <a:r>
              <a:rPr lang="en-US" sz="3600" b="1" dirty="0" smtClean="0">
                <a:solidFill>
                  <a:srgbClr val="00B0F0"/>
                </a:solidFill>
                <a:latin typeface="Andalus" pitchFamily="18" charset="-78"/>
                <a:cs typeface="Andalus" pitchFamily="18" charset="-78"/>
              </a:rPr>
              <a:t>You can and will impact careers and lives.</a:t>
            </a:r>
          </a:p>
          <a:p>
            <a:pPr algn="ctr">
              <a:buNone/>
            </a:pPr>
            <a:endParaRPr lang="en-US" sz="3600" b="1" dirty="0" smtClean="0">
              <a:solidFill>
                <a:srgbClr val="00B0F0"/>
              </a:solidFill>
              <a:latin typeface="Andalus" pitchFamily="18" charset="-78"/>
              <a:cs typeface="Andalus" pitchFamily="18" charset="-78"/>
            </a:endParaRPr>
          </a:p>
          <a:p>
            <a:pPr algn="ctr">
              <a:buNone/>
            </a:pPr>
            <a:endParaRPr lang="en-US" sz="3600" b="1" dirty="0" smtClean="0">
              <a:solidFill>
                <a:srgbClr val="00B0F0"/>
              </a:solidFill>
              <a:latin typeface="Andalus" pitchFamily="18" charset="-78"/>
              <a:cs typeface="Andalus" pitchFamily="18" charset="-78"/>
            </a:endParaRPr>
          </a:p>
          <a:p>
            <a:pPr algn="ctr">
              <a:buNone/>
            </a:pPr>
            <a:endParaRPr lang="en-US" sz="3600" b="1" dirty="0" smtClean="0">
              <a:solidFill>
                <a:srgbClr val="00B0F0"/>
              </a:solidFill>
              <a:latin typeface="Andalus" pitchFamily="18" charset="-78"/>
              <a:cs typeface="Andalus" pitchFamily="18" charset="-78"/>
            </a:endParaRPr>
          </a:p>
          <a:p>
            <a:pPr algn="ctr">
              <a:buNone/>
            </a:pPr>
            <a:endParaRPr lang="en-US" sz="3600" b="1" dirty="0" smtClean="0">
              <a:solidFill>
                <a:srgbClr val="00B0F0"/>
              </a:solidFill>
              <a:latin typeface="Andalus" pitchFamily="18" charset="-78"/>
              <a:cs typeface="Andalus" pitchFamily="18" charset="-78"/>
            </a:endParaRPr>
          </a:p>
          <a:p>
            <a:pPr algn="ctr">
              <a:buNone/>
            </a:pPr>
            <a:r>
              <a:rPr lang="en-US" sz="3600" b="1" dirty="0" smtClean="0">
                <a:solidFill>
                  <a:schemeClr val="accent2">
                    <a:lumMod val="60000"/>
                    <a:lumOff val="40000"/>
                  </a:schemeClr>
                </a:solidFill>
                <a:latin typeface="Andalus" pitchFamily="18" charset="-78"/>
                <a:cs typeface="Andalus" pitchFamily="18" charset="-78"/>
              </a:rPr>
              <a:t>Doing nothing or not caring is as much an impact.</a:t>
            </a:r>
            <a:endParaRPr lang="en-US" sz="3600" b="1" dirty="0">
              <a:solidFill>
                <a:schemeClr val="accent2">
                  <a:lumMod val="60000"/>
                  <a:lumOff val="40000"/>
                </a:schemeClr>
              </a:solidFill>
              <a:latin typeface="Andalus" pitchFamily="18" charset="-78"/>
              <a:cs typeface="Andalus" pitchFamily="18" charset="-78"/>
            </a:endParaRPr>
          </a:p>
        </p:txBody>
      </p:sp>
      <p:pic>
        <p:nvPicPr>
          <p:cNvPr id="27650" name="Picture 2" descr="C:\Users\Owner\AppData\Local\Microsoft\Windows\Temporary Internet Files\Content.IE5\F1YVTH0Q\Genie5[1].png"/>
          <p:cNvPicPr>
            <a:picLocks noChangeAspect="1" noChangeArrowheads="1"/>
          </p:cNvPicPr>
          <p:nvPr/>
        </p:nvPicPr>
        <p:blipFill>
          <a:blip r:embed="rId2" cstate="print"/>
          <a:srcRect/>
          <a:stretch>
            <a:fillRect/>
          </a:stretch>
        </p:blipFill>
        <p:spPr bwMode="auto">
          <a:xfrm>
            <a:off x="3200400" y="2209800"/>
            <a:ext cx="2564892" cy="2716225"/>
          </a:xfrm>
          <a:prstGeom prst="rect">
            <a:avLst/>
          </a:prstGeom>
          <a:noFill/>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09800"/>
            <a:ext cx="3581400" cy="1143000"/>
          </a:xfrm>
        </p:spPr>
        <p:txBody>
          <a:bodyPr>
            <a:noAutofit/>
          </a:bodyPr>
          <a:lstStyle/>
          <a:p>
            <a:r>
              <a:rPr lang="en-US" sz="9600" b="1" dirty="0" smtClean="0">
                <a:solidFill>
                  <a:srgbClr val="00B0F0"/>
                </a:solidFill>
                <a:latin typeface="Andalus" pitchFamily="18" charset="-78"/>
                <a:cs typeface="Andalus" pitchFamily="18" charset="-78"/>
              </a:rPr>
              <a:t>Skills</a:t>
            </a:r>
            <a:br>
              <a:rPr lang="en-US" sz="9600" b="1" dirty="0" smtClean="0">
                <a:solidFill>
                  <a:srgbClr val="00B0F0"/>
                </a:solidFill>
                <a:latin typeface="Andalus" pitchFamily="18" charset="-78"/>
                <a:cs typeface="Andalus" pitchFamily="18" charset="-78"/>
              </a:rPr>
            </a:br>
            <a:r>
              <a:rPr lang="en-US" sz="2000" b="1" dirty="0" smtClean="0">
                <a:solidFill>
                  <a:srgbClr val="00B0F0"/>
                </a:solidFill>
                <a:latin typeface="Andalus" pitchFamily="18" charset="-78"/>
                <a:cs typeface="Andalus" pitchFamily="18" charset="-78"/>
              </a:rPr>
              <a:t>(beyond the wet side)</a:t>
            </a:r>
            <a:endParaRPr lang="en-US" sz="2000" b="1" dirty="0">
              <a:solidFill>
                <a:srgbClr val="00B0F0"/>
              </a:solidFill>
              <a:latin typeface="Andalus" pitchFamily="18" charset="-78"/>
              <a:cs typeface="Andalus" pitchFamily="18" charset="-78"/>
            </a:endParaRPr>
          </a:p>
        </p:txBody>
      </p:sp>
      <p:pic>
        <p:nvPicPr>
          <p:cNvPr id="24581" name="Picture 5" descr="C:\Users\Owner\AppData\Local\Microsoft\Windows\Temporary Internet Files\Content.IE5\F1YVTH0Q\clip-art-circus-877881[1].jpg"/>
          <p:cNvPicPr>
            <a:picLocks noChangeAspect="1" noChangeArrowheads="1"/>
          </p:cNvPicPr>
          <p:nvPr/>
        </p:nvPicPr>
        <p:blipFill>
          <a:blip r:embed="rId2" cstate="print"/>
          <a:srcRect/>
          <a:stretch>
            <a:fillRect/>
          </a:stretch>
        </p:blipFill>
        <p:spPr bwMode="auto">
          <a:xfrm>
            <a:off x="4953000" y="990600"/>
            <a:ext cx="2438400" cy="3905909"/>
          </a:xfrm>
          <a:prstGeom prst="rect">
            <a:avLst/>
          </a:prstGeom>
          <a:ln>
            <a:noFill/>
          </a:ln>
          <a:effectLst>
            <a:softEdge rad="112500"/>
          </a:effectLst>
        </p:spPr>
      </p:pic>
      <p:sp>
        <p:nvSpPr>
          <p:cNvPr id="10" name="Footer Placeholder 9"/>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60000"/>
                    <a:lumOff val="40000"/>
                  </a:schemeClr>
                </a:solidFill>
              </a:rPr>
              <a:t>Skills</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304800" y="1371600"/>
            <a:ext cx="8839200" cy="4876800"/>
          </a:xfrm>
        </p:spPr>
        <p:txBody>
          <a:bodyPr>
            <a:normAutofit fontScale="62500" lnSpcReduction="20000"/>
          </a:bodyPr>
          <a:lstStyle/>
          <a:p>
            <a:pPr marL="550926" indent="-514350">
              <a:buFont typeface="+mj-lt"/>
              <a:buAutoNum type="arabicPeriod"/>
            </a:pPr>
            <a:r>
              <a:rPr lang="en-US" dirty="0" smtClean="0"/>
              <a:t>Be visionary (see the cathedral within the rock pile) </a:t>
            </a:r>
          </a:p>
          <a:p>
            <a:pPr marL="550926" indent="-514350">
              <a:buFont typeface="+mj-lt"/>
              <a:buAutoNum type="arabicPeriod"/>
            </a:pPr>
            <a:r>
              <a:rPr lang="en-US" dirty="0" smtClean="0"/>
              <a:t>Integrity (in all things)</a:t>
            </a:r>
          </a:p>
          <a:p>
            <a:pPr marL="550926" indent="-514350">
              <a:buFont typeface="+mj-lt"/>
              <a:buAutoNum type="arabicPeriod"/>
            </a:pPr>
            <a:r>
              <a:rPr lang="en-US" dirty="0" smtClean="0"/>
              <a:t>Organization &amp; Planning/Swimmer analysis (a detailed review)</a:t>
            </a:r>
          </a:p>
          <a:p>
            <a:pPr marL="550926" indent="-514350">
              <a:buFont typeface="+mj-lt"/>
              <a:buAutoNum type="arabicPeriod"/>
            </a:pPr>
            <a:r>
              <a:rPr lang="en-US" dirty="0" smtClean="0"/>
              <a:t>A command of the workout/deck presence</a:t>
            </a:r>
          </a:p>
          <a:p>
            <a:pPr marL="550926" indent="-514350">
              <a:buFont typeface="+mj-lt"/>
              <a:buAutoNum type="arabicPeriod"/>
            </a:pPr>
            <a:r>
              <a:rPr lang="en-US" dirty="0" smtClean="0"/>
              <a:t>Creativity (think outside of the box)</a:t>
            </a:r>
          </a:p>
          <a:p>
            <a:pPr marL="550926" indent="-514350">
              <a:buFont typeface="+mj-lt"/>
              <a:buAutoNum type="arabicPeriod"/>
            </a:pPr>
            <a:r>
              <a:rPr lang="en-US" dirty="0" smtClean="0"/>
              <a:t>Have a sense of urgency</a:t>
            </a:r>
          </a:p>
          <a:p>
            <a:pPr marL="550926" indent="-514350">
              <a:buFont typeface="+mj-lt"/>
              <a:buAutoNum type="arabicPeriod"/>
            </a:pPr>
            <a:r>
              <a:rPr lang="en-US" dirty="0" smtClean="0"/>
              <a:t>Connection/Rapport </a:t>
            </a:r>
            <a:r>
              <a:rPr lang="en-US" dirty="0" smtClean="0"/>
              <a:t>(swimmers &amp; parents)</a:t>
            </a:r>
          </a:p>
          <a:p>
            <a:pPr marL="550926" indent="-514350">
              <a:buFont typeface="+mj-lt"/>
              <a:buAutoNum type="arabicPeriod"/>
            </a:pPr>
            <a:r>
              <a:rPr lang="en-US" dirty="0" smtClean="0"/>
              <a:t>Desire to be the best at what you do/to learn and grow</a:t>
            </a:r>
          </a:p>
          <a:p>
            <a:pPr marL="550926" indent="-514350">
              <a:buFont typeface="+mj-lt"/>
              <a:buAutoNum type="arabicPeriod"/>
            </a:pPr>
            <a:r>
              <a:rPr lang="en-US" dirty="0" smtClean="0"/>
              <a:t>Desire to win (so that you will do anything to succeed)</a:t>
            </a:r>
          </a:p>
          <a:p>
            <a:pPr marL="550926" indent="-514350">
              <a:buFont typeface="+mj-lt"/>
              <a:buAutoNum type="arabicPeriod"/>
            </a:pPr>
            <a:r>
              <a:rPr lang="en-US" dirty="0" smtClean="0"/>
              <a:t>Professionalism (would a CEO hire you?)</a:t>
            </a:r>
          </a:p>
          <a:p>
            <a:pPr marL="550926" indent="-514350">
              <a:buFont typeface="+mj-lt"/>
              <a:buAutoNum type="arabicPeriod"/>
            </a:pPr>
            <a:r>
              <a:rPr lang="en-US" dirty="0" smtClean="0"/>
              <a:t>Commitment to team/understand your role</a:t>
            </a:r>
          </a:p>
          <a:p>
            <a:pPr marL="550926" indent="-514350">
              <a:buFont typeface="+mj-lt"/>
              <a:buAutoNum type="arabicPeriod"/>
            </a:pPr>
            <a:r>
              <a:rPr lang="en-US" dirty="0" smtClean="0"/>
              <a:t>Culture-building</a:t>
            </a:r>
          </a:p>
          <a:p>
            <a:pPr marL="550926" indent="-514350">
              <a:buFont typeface="+mj-lt"/>
              <a:buAutoNum type="arabicPeriod"/>
            </a:pPr>
            <a:r>
              <a:rPr lang="en-US" dirty="0" smtClean="0"/>
              <a:t>An innate desire to bring out the best in youth</a:t>
            </a:r>
          </a:p>
          <a:p>
            <a:pPr marL="550926" indent="-514350">
              <a:buFont typeface="+mj-lt"/>
              <a:buAutoNum type="arabicPeriod"/>
            </a:pPr>
            <a:r>
              <a:rPr lang="en-US" dirty="0" smtClean="0"/>
              <a:t>Humility &amp; Compassion</a:t>
            </a:r>
          </a:p>
          <a:p>
            <a:pPr marL="550926" indent="-514350">
              <a:buFont typeface="+mj-lt"/>
              <a:buAutoNum type="arabicPeriod"/>
            </a:pPr>
            <a:r>
              <a:rPr lang="en-US" dirty="0" smtClean="0"/>
              <a:t>Have </a:t>
            </a:r>
            <a:r>
              <a:rPr lang="en-US" dirty="0" smtClean="0"/>
              <a:t>a life perspective on – Values, people, sports, kids, success, etc.</a:t>
            </a:r>
          </a:p>
          <a:p>
            <a:pPr marL="550926" indent="-514350">
              <a:buFont typeface="+mj-lt"/>
              <a:buAutoNum type="arabicPeriod"/>
            </a:pPr>
            <a:endParaRPr lang="en-US" dirty="0" smtClean="0"/>
          </a:p>
          <a:p>
            <a:endParaRPr lang="en-US" dirty="0" smtClean="0"/>
          </a:p>
          <a:p>
            <a:endParaRPr lang="en-US" dirty="0" smtClean="0"/>
          </a:p>
          <a:p>
            <a:endParaRPr lang="en-US" dirty="0" smtClean="0"/>
          </a:p>
          <a:p>
            <a:endParaRPr lang="en-US" dirty="0"/>
          </a:p>
        </p:txBody>
      </p:sp>
      <p:pic>
        <p:nvPicPr>
          <p:cNvPr id="2050" name="Picture 2" descr="C:\Users\Owner\AppData\Local\Microsoft\Windows\Temporary Internet Files\Content.IE5\QXBE2BX4\skill_gap[1].jpeg"/>
          <p:cNvPicPr>
            <a:picLocks noChangeAspect="1" noChangeArrowheads="1"/>
          </p:cNvPicPr>
          <p:nvPr/>
        </p:nvPicPr>
        <p:blipFill>
          <a:blip r:embed="rId2" cstate="print"/>
          <a:srcRect/>
          <a:stretch>
            <a:fillRect/>
          </a:stretch>
        </p:blipFill>
        <p:spPr bwMode="auto">
          <a:xfrm>
            <a:off x="6934200" y="2334228"/>
            <a:ext cx="1981200" cy="1780572"/>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2">
                    <a:lumMod val="60000"/>
                    <a:lumOff val="40000"/>
                  </a:schemeClr>
                </a:solidFill>
              </a:rPr>
              <a:t>Without these skills, it will be harder to maximize...</a:t>
            </a:r>
            <a:endParaRPr lang="en-US" sz="3600" b="1" dirty="0">
              <a:solidFill>
                <a:schemeClr val="accent2">
                  <a:lumMod val="60000"/>
                  <a:lumOff val="40000"/>
                </a:schemeClr>
              </a:solidFill>
            </a:endParaRPr>
          </a:p>
        </p:txBody>
      </p:sp>
      <p:sp>
        <p:nvSpPr>
          <p:cNvPr id="3" name="Content Placeholder 2"/>
          <p:cNvSpPr>
            <a:spLocks noGrp="1"/>
          </p:cNvSpPr>
          <p:nvPr>
            <p:ph idx="1"/>
          </p:nvPr>
        </p:nvSpPr>
        <p:spPr>
          <a:xfrm>
            <a:off x="457200" y="1676400"/>
            <a:ext cx="5410200" cy="4525963"/>
          </a:xfrm>
        </p:spPr>
        <p:txBody>
          <a:bodyPr>
            <a:normAutofit/>
          </a:bodyPr>
          <a:lstStyle/>
          <a:p>
            <a:r>
              <a:rPr lang="en-US" sz="2800" dirty="0" smtClean="0"/>
              <a:t>Drill/technique work </a:t>
            </a:r>
            <a:endParaRPr lang="en-US" sz="2800" dirty="0" smtClean="0">
              <a:solidFill>
                <a:srgbClr val="FF0000"/>
              </a:solidFill>
            </a:endParaRPr>
          </a:p>
          <a:p>
            <a:r>
              <a:rPr lang="en-US" sz="2800" dirty="0" smtClean="0"/>
              <a:t>Training</a:t>
            </a:r>
          </a:p>
          <a:p>
            <a:r>
              <a:rPr lang="en-US" sz="2800" dirty="0" smtClean="0"/>
              <a:t>Teamwork </a:t>
            </a:r>
          </a:p>
          <a:p>
            <a:r>
              <a:rPr lang="en-US" sz="2800" dirty="0" smtClean="0"/>
              <a:t>Culture</a:t>
            </a:r>
          </a:p>
          <a:p>
            <a:r>
              <a:rPr lang="en-US" sz="2800" dirty="0" smtClean="0"/>
              <a:t>Athlete potential </a:t>
            </a:r>
          </a:p>
          <a:p>
            <a:r>
              <a:rPr lang="en-US" sz="2800" dirty="0" smtClean="0"/>
              <a:t>Coaching careers </a:t>
            </a:r>
          </a:p>
          <a:p>
            <a:endParaRPr lang="en-US" dirty="0"/>
          </a:p>
        </p:txBody>
      </p:sp>
      <p:pic>
        <p:nvPicPr>
          <p:cNvPr id="23554" name="Picture 2" descr="C:\Users\Owner\AppData\Local\Microsoft\Windows\Temporary Internet Files\Content.IE5\F1YVTH0Q\flip-coin[1].jpg"/>
          <p:cNvPicPr>
            <a:picLocks noChangeAspect="1" noChangeArrowheads="1"/>
          </p:cNvPicPr>
          <p:nvPr/>
        </p:nvPicPr>
        <p:blipFill>
          <a:blip r:embed="rId2" cstate="print"/>
          <a:srcRect/>
          <a:stretch>
            <a:fillRect/>
          </a:stretch>
        </p:blipFill>
        <p:spPr bwMode="auto">
          <a:xfrm>
            <a:off x="4953000" y="1752600"/>
            <a:ext cx="2677668" cy="4196972"/>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b="1" dirty="0" smtClean="0">
                <a:solidFill>
                  <a:schemeClr val="accent2">
                    <a:lumMod val="60000"/>
                    <a:lumOff val="40000"/>
                  </a:schemeClr>
                </a:solidFill>
              </a:rPr>
              <a:t>Skills – Grade Yours</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1447800"/>
            <a:ext cx="3429000" cy="4876800"/>
          </a:xfrm>
        </p:spPr>
        <p:txBody>
          <a:bodyPr>
            <a:normAutofit/>
          </a:bodyPr>
          <a:lstStyle/>
          <a:p>
            <a:pPr>
              <a:buNone/>
            </a:pPr>
            <a:endParaRPr lang="en-US" dirty="0" smtClean="0"/>
          </a:p>
          <a:p>
            <a:endParaRPr lang="en-US" dirty="0"/>
          </a:p>
        </p:txBody>
      </p:sp>
      <p:graphicFrame>
        <p:nvGraphicFramePr>
          <p:cNvPr id="5" name="Table 4"/>
          <p:cNvGraphicFramePr>
            <a:graphicFrameLocks noGrp="1"/>
          </p:cNvGraphicFramePr>
          <p:nvPr/>
        </p:nvGraphicFramePr>
        <p:xfrm>
          <a:off x="228598" y="1066800"/>
          <a:ext cx="7315201" cy="5536858"/>
        </p:xfrm>
        <a:graphic>
          <a:graphicData uri="http://schemas.openxmlformats.org/drawingml/2006/table">
            <a:tbl>
              <a:tblPr firstRow="1" bandRow="1">
                <a:tableStyleId>{5C22544A-7EE6-4342-B048-85BDC9FD1C3A}</a:tableStyleId>
              </a:tblPr>
              <a:tblGrid>
                <a:gridCol w="2690647"/>
                <a:gridCol w="1093079"/>
                <a:gridCol w="1261240"/>
                <a:gridCol w="1166053"/>
                <a:gridCol w="1104182"/>
              </a:tblGrid>
              <a:tr h="283387">
                <a:tc>
                  <a:txBody>
                    <a:bodyPr/>
                    <a:lstStyle/>
                    <a:p>
                      <a:pPr algn="l"/>
                      <a:r>
                        <a:rPr lang="en-US" sz="1400" dirty="0" smtClean="0">
                          <a:solidFill>
                            <a:schemeClr val="bg1"/>
                          </a:solidFill>
                        </a:rPr>
                        <a:t>Skill</a:t>
                      </a:r>
                      <a:endParaRPr lang="en-US" sz="1400" dirty="0">
                        <a:solidFill>
                          <a:schemeClr val="bg1"/>
                        </a:solidFill>
                      </a:endParaRPr>
                    </a:p>
                  </a:txBody>
                  <a:tcPr>
                    <a:solidFill>
                      <a:srgbClr val="00B0F0"/>
                    </a:solidFill>
                  </a:tcPr>
                </a:tc>
                <a:tc>
                  <a:txBody>
                    <a:bodyPr/>
                    <a:lstStyle/>
                    <a:p>
                      <a:pPr algn="ctr"/>
                      <a:r>
                        <a:rPr lang="en-US" sz="1400" b="1" dirty="0" smtClean="0">
                          <a:solidFill>
                            <a:schemeClr val="bg1"/>
                          </a:solidFill>
                        </a:rPr>
                        <a:t>You</a:t>
                      </a:r>
                      <a:endParaRPr lang="en-US" sz="1400" b="1" dirty="0">
                        <a:solidFill>
                          <a:schemeClr val="bg1"/>
                        </a:solidFill>
                      </a:endParaRPr>
                    </a:p>
                  </a:txBody>
                  <a:tcPr>
                    <a:solidFill>
                      <a:srgbClr val="00B0F0"/>
                    </a:solidFill>
                  </a:tcPr>
                </a:tc>
                <a:tc>
                  <a:txBody>
                    <a:bodyPr/>
                    <a:lstStyle/>
                    <a:p>
                      <a:pPr algn="ctr"/>
                      <a:r>
                        <a:rPr lang="en-US" sz="1400" b="1" dirty="0" smtClean="0">
                          <a:solidFill>
                            <a:schemeClr val="bg1"/>
                          </a:solidFill>
                        </a:rPr>
                        <a:t>Supervisor</a:t>
                      </a:r>
                      <a:endParaRPr lang="en-US" sz="1400" b="1" dirty="0">
                        <a:solidFill>
                          <a:schemeClr val="bg1"/>
                        </a:solidFill>
                      </a:endParaRPr>
                    </a:p>
                  </a:txBody>
                  <a:tcPr>
                    <a:solidFill>
                      <a:srgbClr val="00B0F0"/>
                    </a:solidFill>
                  </a:tcPr>
                </a:tc>
                <a:tc>
                  <a:txBody>
                    <a:bodyPr/>
                    <a:lstStyle/>
                    <a:p>
                      <a:pPr algn="ctr"/>
                      <a:r>
                        <a:rPr lang="en-US" sz="1400" b="1" dirty="0" smtClean="0">
                          <a:solidFill>
                            <a:schemeClr val="bg1"/>
                          </a:solidFill>
                        </a:rPr>
                        <a:t>Parents</a:t>
                      </a:r>
                      <a:endParaRPr lang="en-US" sz="1400" b="1" dirty="0">
                        <a:solidFill>
                          <a:schemeClr val="bg1"/>
                        </a:solidFill>
                      </a:endParaRPr>
                    </a:p>
                  </a:txBody>
                  <a:tcPr>
                    <a:solidFill>
                      <a:srgbClr val="00B0F0"/>
                    </a:solidFill>
                  </a:tcPr>
                </a:tc>
                <a:tc>
                  <a:txBody>
                    <a:bodyPr/>
                    <a:lstStyle/>
                    <a:p>
                      <a:pPr algn="ctr"/>
                      <a:r>
                        <a:rPr lang="en-US" sz="1400" b="1" dirty="0" smtClean="0">
                          <a:solidFill>
                            <a:schemeClr val="bg1"/>
                          </a:solidFill>
                        </a:rPr>
                        <a:t>Kids</a:t>
                      </a:r>
                      <a:endParaRPr lang="en-US" sz="1400" b="1" dirty="0">
                        <a:solidFill>
                          <a:schemeClr val="bg1"/>
                        </a:solidFill>
                      </a:endParaRPr>
                    </a:p>
                  </a:txBody>
                  <a:tcPr>
                    <a:solidFill>
                      <a:srgbClr val="00B0F0"/>
                    </a:solidFill>
                  </a:tcPr>
                </a:tc>
              </a:tr>
              <a:tr h="336707">
                <a:tc>
                  <a:txBody>
                    <a:bodyPr/>
                    <a:lstStyle/>
                    <a:p>
                      <a:pPr marL="342900" indent="-342900" algn="l">
                        <a:buFont typeface="+mj-lt"/>
                        <a:buNone/>
                      </a:pPr>
                      <a:r>
                        <a:rPr lang="en-US" sz="1400" b="1" dirty="0" smtClean="0"/>
                        <a:t>1) Vision</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2) Integrity (in all things) </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3) Org/Planning, Swimmer Management/Analysis</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4)</a:t>
                      </a:r>
                      <a:r>
                        <a:rPr lang="en-US" sz="1400" b="1" baseline="0" dirty="0" smtClean="0"/>
                        <a:t> </a:t>
                      </a:r>
                      <a:r>
                        <a:rPr lang="en-US" sz="1400" b="1" dirty="0" smtClean="0"/>
                        <a:t>Command/Presence</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5)</a:t>
                      </a:r>
                      <a:r>
                        <a:rPr lang="en-US" sz="1400" b="1" baseline="0" dirty="0" smtClean="0"/>
                        <a:t> </a:t>
                      </a:r>
                      <a:r>
                        <a:rPr lang="en-US" sz="1400" b="1" dirty="0" smtClean="0"/>
                        <a:t>Creativity (out of the box)</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6) Sense of urgency</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7) </a:t>
                      </a:r>
                      <a:r>
                        <a:rPr lang="en-US" sz="1400" b="1" dirty="0" smtClean="0"/>
                        <a:t>Connection</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8) </a:t>
                      </a:r>
                      <a:r>
                        <a:rPr lang="en-US" sz="1400" b="1" dirty="0" smtClean="0"/>
                        <a:t>Desire to be the best</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9) </a:t>
                      </a:r>
                      <a:r>
                        <a:rPr lang="en-US" sz="1400" b="1" dirty="0" smtClean="0"/>
                        <a:t>Desire to win</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10) </a:t>
                      </a:r>
                      <a:r>
                        <a:rPr lang="en-US" sz="1400" b="1" dirty="0" smtClean="0"/>
                        <a:t>Professionalism </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11)</a:t>
                      </a:r>
                      <a:r>
                        <a:rPr lang="en-US" sz="1400" b="1" baseline="0" dirty="0" smtClean="0"/>
                        <a:t> </a:t>
                      </a:r>
                      <a:r>
                        <a:rPr lang="en-US" sz="1400" b="1" baseline="0" dirty="0" smtClean="0"/>
                        <a:t>Team-orientation</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12)</a:t>
                      </a:r>
                      <a:r>
                        <a:rPr lang="en-US" sz="1400" b="1" baseline="0" dirty="0" smtClean="0"/>
                        <a:t> </a:t>
                      </a:r>
                      <a:r>
                        <a:rPr lang="en-US" sz="1400" b="1" baseline="0" dirty="0" smtClean="0"/>
                        <a:t>Culture Building</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13) </a:t>
                      </a:r>
                      <a:r>
                        <a:rPr lang="en-US" sz="1400" b="1" dirty="0" smtClean="0"/>
                        <a:t>Desire to help youth</a:t>
                      </a:r>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b="1" dirty="0" smtClean="0"/>
                        <a:t>14) </a:t>
                      </a:r>
                      <a:r>
                        <a:rPr lang="en-US" sz="1400" b="1" dirty="0" smtClean="0"/>
                        <a:t>Humility</a:t>
                      </a:r>
                      <a:r>
                        <a:rPr lang="en-US" sz="1400" b="1" baseline="0" dirty="0" smtClean="0"/>
                        <a:t> &amp; </a:t>
                      </a:r>
                      <a:r>
                        <a:rPr lang="en-US" sz="1400" b="1" dirty="0" smtClean="0"/>
                        <a:t>Compassion</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r h="336707">
                <a:tc>
                  <a:txBody>
                    <a:bodyPr/>
                    <a:lstStyle/>
                    <a:p>
                      <a:r>
                        <a:rPr lang="en-US" sz="1400" b="1" dirty="0" smtClean="0"/>
                        <a:t>15) Life perspective</a:t>
                      </a:r>
                      <a:endParaRPr lang="en-US" sz="1400" b="1" dirty="0"/>
                    </a:p>
                  </a:txBody>
                  <a:tcPr/>
                </a:tc>
                <a:tc>
                  <a:txBody>
                    <a:bodyPr/>
                    <a:lstStyle/>
                    <a:p>
                      <a:pPr marL="342900" indent="-342900">
                        <a:buFont typeface="+mj-lt"/>
                        <a:buNone/>
                      </a:pPr>
                      <a:endParaRPr lang="en-US" sz="1400" b="1" dirty="0"/>
                    </a:p>
                  </a:txBody>
                  <a:tcPr/>
                </a:tc>
                <a:tc>
                  <a:txBody>
                    <a:bodyPr/>
                    <a:lstStyle/>
                    <a:p>
                      <a:endParaRPr lang="en-US" sz="1400" b="1" dirty="0"/>
                    </a:p>
                  </a:txBody>
                  <a:tcPr/>
                </a:tc>
                <a:tc>
                  <a:txBody>
                    <a:bodyPr/>
                    <a:lstStyle/>
                    <a:p>
                      <a:endParaRPr lang="en-US" sz="1400" b="1" dirty="0"/>
                    </a:p>
                  </a:txBody>
                  <a:tcPr/>
                </a:tc>
                <a:tc>
                  <a:txBody>
                    <a:bodyPr/>
                    <a:lstStyle/>
                    <a:p>
                      <a:endParaRPr lang="en-US" sz="1400" b="1" dirty="0"/>
                    </a:p>
                  </a:txBody>
                  <a:tcPr/>
                </a:tc>
              </a:tr>
            </a:tbl>
          </a:graphicData>
        </a:graphic>
      </p:graphicFrame>
      <p:pic>
        <p:nvPicPr>
          <p:cNvPr id="17411" name="Picture 3" descr="C:\Users\Owner\AppData\Local\Microsoft\Windows\Temporary Internet Files\Content.IE5\SZP8I8FP\Test[1].jpg"/>
          <p:cNvPicPr>
            <a:picLocks noChangeAspect="1" noChangeArrowheads="1"/>
          </p:cNvPicPr>
          <p:nvPr/>
        </p:nvPicPr>
        <p:blipFill>
          <a:blip r:embed="rId2" cstate="print"/>
          <a:srcRect/>
          <a:stretch>
            <a:fillRect/>
          </a:stretch>
        </p:blipFill>
        <p:spPr bwMode="auto">
          <a:xfrm>
            <a:off x="4114800" y="3124200"/>
            <a:ext cx="1699629" cy="1828800"/>
          </a:xfrm>
          <a:prstGeom prst="rect">
            <a:avLst/>
          </a:prstGeom>
          <a:ln>
            <a:noFill/>
          </a:ln>
          <a:effectLst>
            <a:softEdge rad="112500"/>
          </a:effectLst>
        </p:spPr>
      </p:pic>
      <p:sp>
        <p:nvSpPr>
          <p:cNvPr id="8" name="Footer Placeholder 7"/>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F0"/>
                </a:solidFill>
                <a:latin typeface="Andalus" pitchFamily="18" charset="-78"/>
                <a:cs typeface="Andalus" pitchFamily="18" charset="-78"/>
              </a:rPr>
              <a:t>1) Be Visionary</a:t>
            </a:r>
            <a:endParaRPr lang="en-US" sz="40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p:txBody>
          <a:bodyPr>
            <a:normAutofit fontScale="77500" lnSpcReduction="20000"/>
          </a:bodyPr>
          <a:lstStyle/>
          <a:p>
            <a:r>
              <a:rPr lang="en-US" b="1" dirty="0" smtClean="0">
                <a:solidFill>
                  <a:schemeClr val="accent2">
                    <a:lumMod val="60000"/>
                    <a:lumOff val="40000"/>
                  </a:schemeClr>
                </a:solidFill>
              </a:rPr>
              <a:t>Why?</a:t>
            </a:r>
          </a:p>
          <a:p>
            <a:pPr lvl="1"/>
            <a:r>
              <a:rPr lang="en-US" dirty="0" smtClean="0"/>
              <a:t>This is more than a stepping stone. It is the foundation of the career and life of an athlete.</a:t>
            </a:r>
          </a:p>
          <a:p>
            <a:pPr lvl="1"/>
            <a:r>
              <a:rPr lang="en-US" dirty="0" smtClean="0"/>
              <a:t>This alone (your vision) can be the transformative force in your career and theirs.</a:t>
            </a:r>
          </a:p>
          <a:p>
            <a:endParaRPr lang="en-US" dirty="0" smtClean="0"/>
          </a:p>
          <a:p>
            <a:r>
              <a:rPr lang="en-US" b="1" dirty="0" smtClean="0">
                <a:solidFill>
                  <a:schemeClr val="accent2">
                    <a:lumMod val="60000"/>
                    <a:lumOff val="40000"/>
                  </a:schemeClr>
                </a:solidFill>
              </a:rPr>
              <a:t>How?</a:t>
            </a:r>
          </a:p>
          <a:p>
            <a:pPr lvl="1"/>
            <a:r>
              <a:rPr lang="en-US" dirty="0" smtClean="0"/>
              <a:t>Take a moment and image the greatest version of your group and your athletes – demeanor, rapport, support, training, technique, competition, adversity, etc.</a:t>
            </a:r>
          </a:p>
          <a:p>
            <a:pPr lvl="1"/>
            <a:r>
              <a:rPr lang="en-US" dirty="0" smtClean="0"/>
              <a:t>Write it down as an affirmation, package it and sell it to the group. </a:t>
            </a:r>
          </a:p>
          <a:p>
            <a:pPr lvl="1"/>
            <a:r>
              <a:rPr lang="en-US" dirty="0" smtClean="0"/>
              <a:t>Live it and demand it every </a:t>
            </a:r>
            <a:r>
              <a:rPr lang="en-US" dirty="0" smtClean="0"/>
              <a:t>day</a:t>
            </a:r>
          </a:p>
          <a:p>
            <a:pPr lvl="1"/>
            <a:r>
              <a:rPr lang="en-US" dirty="0" smtClean="0"/>
              <a:t>Again, see the cathedral within the rock pile</a:t>
            </a:r>
            <a:endParaRPr lang="en-US" dirty="0" smtClean="0"/>
          </a:p>
        </p:txBody>
      </p:sp>
      <p:pic>
        <p:nvPicPr>
          <p:cNvPr id="9218" name="Picture 2" descr="C:\Users\Owner\AppData\Local\Microsoft\Windows\Temporary Internet Files\Content.IE5\SZP8I8FP\boy-looking-into-telescope[1].png"/>
          <p:cNvPicPr>
            <a:picLocks noChangeAspect="1" noChangeArrowheads="1"/>
          </p:cNvPicPr>
          <p:nvPr/>
        </p:nvPicPr>
        <p:blipFill>
          <a:blip r:embed="rId2" cstate="print"/>
          <a:srcRect/>
          <a:stretch>
            <a:fillRect/>
          </a:stretch>
        </p:blipFill>
        <p:spPr bwMode="auto">
          <a:xfrm>
            <a:off x="6629400" y="152400"/>
            <a:ext cx="2305382" cy="1918078"/>
          </a:xfrm>
          <a:prstGeom prst="rect">
            <a:avLst/>
          </a:prstGeom>
          <a:noFill/>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Vision</a:t>
            </a:r>
            <a:endParaRPr lang="en-US" sz="2000" dirty="0"/>
          </a:p>
        </p:txBody>
      </p:sp>
      <p:sp>
        <p:nvSpPr>
          <p:cNvPr id="3" name="Content Placeholder 2"/>
          <p:cNvSpPr>
            <a:spLocks noGrp="1"/>
          </p:cNvSpPr>
          <p:nvPr>
            <p:ph idx="1"/>
          </p:nvPr>
        </p:nvSpPr>
        <p:spPr>
          <a:xfrm>
            <a:off x="381000" y="1143000"/>
            <a:ext cx="8458200" cy="4525963"/>
          </a:xfrm>
        </p:spPr>
        <p:txBody>
          <a:bodyPr>
            <a:normAutofit fontScale="77500" lnSpcReduction="20000"/>
          </a:bodyPr>
          <a:lstStyle/>
          <a:p>
            <a:r>
              <a:rPr lang="en-US" b="1" dirty="0" smtClean="0">
                <a:solidFill>
                  <a:schemeClr val="accent2">
                    <a:lumMod val="60000"/>
                    <a:lumOff val="40000"/>
                  </a:schemeClr>
                </a:solidFill>
              </a:rPr>
              <a:t>If you want to be happy, set a goal that commands your thoughts, liberates your energy, and inspires your hopes.” D. Carnegie</a:t>
            </a:r>
          </a:p>
          <a:p>
            <a:endParaRPr lang="en-US" b="1" dirty="0" smtClean="0">
              <a:solidFill>
                <a:schemeClr val="accent2">
                  <a:lumMod val="60000"/>
                  <a:lumOff val="40000"/>
                </a:schemeClr>
              </a:solidFill>
            </a:endParaRPr>
          </a:p>
          <a:p>
            <a:r>
              <a:rPr lang="en-US" sz="3200" b="1" dirty="0" smtClean="0">
                <a:cs typeface="Andalus" pitchFamily="18" charset="-78"/>
              </a:rPr>
              <a:t>“No pessimist ever discovered the secrets of the stars, or sailed to an unchartered land, or opened a heaven to the human spirit.” </a:t>
            </a:r>
            <a:r>
              <a:rPr lang="en-US" sz="2800" b="1" dirty="0" smtClean="0">
                <a:cs typeface="Andalus" pitchFamily="18" charset="-78"/>
              </a:rPr>
              <a:t>Helen Keller </a:t>
            </a:r>
          </a:p>
          <a:p>
            <a:endParaRPr lang="en-US" b="1" dirty="0" smtClean="0">
              <a:solidFill>
                <a:schemeClr val="accent2">
                  <a:lumMod val="60000"/>
                  <a:lumOff val="40000"/>
                </a:schemeClr>
              </a:solidFill>
            </a:endParaRPr>
          </a:p>
          <a:p>
            <a:r>
              <a:rPr lang="en-US" b="1" dirty="0" smtClean="0">
                <a:solidFill>
                  <a:schemeClr val="accent2">
                    <a:lumMod val="60000"/>
                    <a:lumOff val="40000"/>
                  </a:schemeClr>
                </a:solidFill>
              </a:rPr>
              <a:t>“We are limited, not by our challenges, but by our vision.” </a:t>
            </a:r>
            <a:r>
              <a:rPr lang="en-US" b="1" dirty="0" smtClean="0">
                <a:solidFill>
                  <a:schemeClr val="accent2">
                    <a:lumMod val="60000"/>
                    <a:lumOff val="40000"/>
                  </a:schemeClr>
                </a:solidFill>
              </a:rPr>
              <a:t>Unknown</a:t>
            </a:r>
          </a:p>
          <a:p>
            <a:endParaRPr lang="en-US" b="1" dirty="0" smtClean="0">
              <a:solidFill>
                <a:schemeClr val="accent2">
                  <a:lumMod val="60000"/>
                  <a:lumOff val="40000"/>
                </a:schemeClr>
              </a:solidFill>
            </a:endParaRPr>
          </a:p>
          <a:p>
            <a:r>
              <a:rPr lang="en-US" b="1" dirty="0" smtClean="0"/>
              <a:t>“Build your own dreams, or someone will hire you to build theirs.” </a:t>
            </a:r>
            <a:r>
              <a:rPr lang="en-US" b="1" dirty="0" smtClean="0"/>
              <a:t>Farrah</a:t>
            </a:r>
            <a:r>
              <a:rPr lang="en-US" b="1" dirty="0" smtClean="0"/>
              <a:t> Gray</a:t>
            </a:r>
            <a:endParaRPr lang="en-US" b="1" dirty="0"/>
          </a:p>
        </p:txBody>
      </p:sp>
      <p:sp>
        <p:nvSpPr>
          <p:cNvPr id="6" name="Footer Placeholder 5"/>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382000" cy="1143000"/>
          </a:xfrm>
        </p:spPr>
        <p:txBody>
          <a:bodyPr>
            <a:normAutofit fontScale="90000"/>
          </a:bodyPr>
          <a:lstStyle/>
          <a:p>
            <a:pPr algn="ctr"/>
            <a:r>
              <a:rPr lang="en-US" sz="5300" b="1" dirty="0" smtClean="0">
                <a:solidFill>
                  <a:srgbClr val="00B0F0"/>
                </a:solidFill>
                <a:latin typeface="Andalus" pitchFamily="18" charset="-78"/>
                <a:cs typeface="Andalus" pitchFamily="18" charset="-78"/>
              </a:rPr>
              <a:t>What is your </a:t>
            </a:r>
            <a:r>
              <a:rPr lang="en-US" sz="5300" b="1" dirty="0" smtClean="0">
                <a:solidFill>
                  <a:srgbClr val="00B0F0"/>
                </a:solidFill>
                <a:latin typeface="Andalus" pitchFamily="18" charset="-78"/>
                <a:cs typeface="Andalus" pitchFamily="18" charset="-78"/>
              </a:rPr>
              <a:t>vision -</a:t>
            </a:r>
            <a:r>
              <a:rPr lang="en-US" sz="3600" b="1" dirty="0" smtClean="0">
                <a:solidFill>
                  <a:srgbClr val="00B0F0"/>
                </a:solidFill>
                <a:latin typeface="Andalus" pitchFamily="18" charset="-78"/>
                <a:cs typeface="Andalus" pitchFamily="18" charset="-78"/>
              </a:rPr>
              <a:t/>
            </a:r>
            <a:br>
              <a:rPr lang="en-US" sz="3600" b="1" dirty="0" smtClean="0">
                <a:solidFill>
                  <a:srgbClr val="00B0F0"/>
                </a:solidFill>
                <a:latin typeface="Andalus" pitchFamily="18" charset="-78"/>
                <a:cs typeface="Andalus" pitchFamily="18" charset="-78"/>
              </a:rPr>
            </a:br>
            <a:r>
              <a:rPr lang="en-US" sz="3600" b="1" dirty="0" smtClean="0">
                <a:solidFill>
                  <a:srgbClr val="00B0F0"/>
                </a:solidFill>
                <a:latin typeface="Andalus" pitchFamily="18" charset="-78"/>
                <a:cs typeface="Andalus" pitchFamily="18" charset="-78"/>
              </a:rPr>
              <a:t>For technique, training, group, culture, success</a:t>
            </a:r>
            <a:r>
              <a:rPr lang="en-US" sz="3600" b="1" dirty="0" smtClean="0">
                <a:solidFill>
                  <a:srgbClr val="00B0F0"/>
                </a:solidFill>
                <a:latin typeface="Andalus" pitchFamily="18" charset="-78"/>
                <a:cs typeface="Andalus" pitchFamily="18" charset="-78"/>
              </a:rPr>
              <a:t>?</a:t>
            </a:r>
            <a:br>
              <a:rPr lang="en-US" sz="3600" b="1" dirty="0" smtClean="0">
                <a:solidFill>
                  <a:srgbClr val="00B0F0"/>
                </a:solidFill>
                <a:latin typeface="Andalus" pitchFamily="18" charset="-78"/>
                <a:cs typeface="Andalus" pitchFamily="18" charset="-78"/>
              </a:rPr>
            </a:br>
            <a:r>
              <a:rPr lang="en-US" sz="3600" b="1" dirty="0" smtClean="0">
                <a:solidFill>
                  <a:srgbClr val="00B0F0"/>
                </a:solidFill>
                <a:latin typeface="Andalus" pitchFamily="18" charset="-78"/>
                <a:cs typeface="Andalus" pitchFamily="18" charset="-78"/>
              </a:rPr>
              <a:t>Does it drive everything you do?</a:t>
            </a:r>
            <a:endParaRPr lang="en-US" sz="3600" b="1" dirty="0">
              <a:solidFill>
                <a:srgbClr val="00B0F0"/>
              </a:solidFill>
              <a:latin typeface="Andalus" pitchFamily="18" charset="-78"/>
              <a:cs typeface="Andalus" pitchFamily="18" charset="-78"/>
            </a:endParaRPr>
          </a:p>
        </p:txBody>
      </p:sp>
      <p:pic>
        <p:nvPicPr>
          <p:cNvPr id="4" name="Content Placeholder 3"/>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val="0"/>
              </a:ext>
            </a:extLst>
          </a:blip>
          <a:srcRect/>
          <a:stretch>
            <a:fillRect/>
          </a:stretch>
        </p:blipFill>
        <p:spPr bwMode="auto">
          <a:xfrm>
            <a:off x="2362200" y="2133600"/>
            <a:ext cx="4419362" cy="2286000"/>
          </a:xfrm>
          <a:prstGeom prst="rect">
            <a:avLst/>
          </a:prstGeom>
          <a:ln>
            <a:noFill/>
          </a:ln>
          <a:effectLst>
            <a:softEdge rad="112500"/>
          </a:effectLst>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a:solidFill>
                  <a:schemeClr val="accent1"/>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
        <p:nvSpPr>
          <p:cNvPr id="6" name="TextBox 5"/>
          <p:cNvSpPr txBox="1"/>
          <p:nvPr/>
        </p:nvSpPr>
        <p:spPr>
          <a:xfrm>
            <a:off x="762000" y="4648200"/>
            <a:ext cx="7467600" cy="830997"/>
          </a:xfrm>
          <a:prstGeom prst="rect">
            <a:avLst/>
          </a:prstGeom>
          <a:noFill/>
        </p:spPr>
        <p:txBody>
          <a:bodyPr wrap="square" rtlCol="0">
            <a:spAutoFit/>
          </a:bodyPr>
          <a:lstStyle/>
          <a:p>
            <a:pPr algn="ctr"/>
            <a:r>
              <a:rPr lang="en-US" sz="2400" b="1" dirty="0" smtClean="0"/>
              <a:t>“Too many of us are not living our dreams, because we are living our fears.” Les Brown</a:t>
            </a:r>
            <a:endParaRPr lang="en-US" sz="2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r>
              <a:rPr lang="en-US" sz="3600" b="1" dirty="0" smtClean="0">
                <a:solidFill>
                  <a:srgbClr val="00B0F0"/>
                </a:solidFill>
                <a:latin typeface="Andalus" pitchFamily="18" charset="-78"/>
                <a:cs typeface="Andalus" pitchFamily="18" charset="-78"/>
              </a:rPr>
              <a:t>2) Have</a:t>
            </a:r>
            <a:r>
              <a:rPr lang="en-US" b="1" dirty="0" smtClean="0">
                <a:solidFill>
                  <a:srgbClr val="00B0F0"/>
                </a:solidFill>
                <a:latin typeface="Andalus" pitchFamily="18" charset="-78"/>
                <a:cs typeface="Andalus" pitchFamily="18" charset="-78"/>
              </a:rPr>
              <a:t> Integrity </a:t>
            </a:r>
            <a:r>
              <a:rPr lang="en-US" sz="3200" b="1" dirty="0" smtClean="0">
                <a:solidFill>
                  <a:srgbClr val="00B0F0"/>
                </a:solidFill>
                <a:latin typeface="Andalus" pitchFamily="18" charset="-78"/>
                <a:cs typeface="Andalus" pitchFamily="18" charset="-78"/>
              </a:rPr>
              <a:t>in </a:t>
            </a:r>
            <a:r>
              <a:rPr lang="en-US" sz="4400" b="1" dirty="0" smtClean="0">
                <a:solidFill>
                  <a:srgbClr val="00B0F0"/>
                </a:solidFill>
                <a:latin typeface="Andalus" pitchFamily="18" charset="-78"/>
                <a:cs typeface="Andalus" pitchFamily="18" charset="-78"/>
              </a:rPr>
              <a:t>all</a:t>
            </a:r>
            <a:r>
              <a:rPr lang="en-US" sz="3200" b="1" dirty="0" smtClean="0">
                <a:solidFill>
                  <a:srgbClr val="00B0F0"/>
                </a:solidFill>
                <a:latin typeface="Andalus" pitchFamily="18" charset="-78"/>
                <a:cs typeface="Andalus" pitchFamily="18" charset="-78"/>
              </a:rPr>
              <a:t> That You Do</a:t>
            </a:r>
            <a:endParaRPr lang="en-US" sz="32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a:xfrm>
            <a:off x="457200" y="1295400"/>
            <a:ext cx="7086600" cy="4525963"/>
          </a:xfrm>
        </p:spPr>
        <p:txBody>
          <a:bodyPr>
            <a:noAutofit/>
          </a:bodyPr>
          <a:lstStyle/>
          <a:p>
            <a:r>
              <a:rPr lang="en-US" sz="1700" b="1" dirty="0" smtClean="0"/>
              <a:t>Why</a:t>
            </a:r>
          </a:p>
          <a:p>
            <a:pPr lvl="1"/>
            <a:r>
              <a:rPr lang="en-US" sz="1700" b="1" dirty="0" smtClean="0"/>
              <a:t>It will the most important aspect of your career and your relationship with athletes and parents. Be known as a person/coach of impeccable integrity. It will garner unconditional support for you.</a:t>
            </a:r>
          </a:p>
          <a:p>
            <a:pPr lvl="1"/>
            <a:r>
              <a:rPr lang="en-US" sz="1700" b="1" dirty="0" smtClean="0"/>
              <a:t>You ARE the role </a:t>
            </a:r>
            <a:r>
              <a:rPr lang="en-US" sz="1700" b="1" dirty="0" smtClean="0"/>
              <a:t>model. “Be” the role model.</a:t>
            </a:r>
            <a:endParaRPr lang="en-US" sz="1700" b="1" dirty="0" smtClean="0"/>
          </a:p>
          <a:p>
            <a:pPr lvl="1"/>
            <a:r>
              <a:rPr lang="en-US" sz="1700" b="1" dirty="0" smtClean="0"/>
              <a:t>“A noble person attracts noble people.” von Goethe</a:t>
            </a:r>
          </a:p>
          <a:p>
            <a:endParaRPr lang="en-US" sz="1700" b="1" dirty="0" smtClean="0"/>
          </a:p>
          <a:p>
            <a:r>
              <a:rPr lang="en-US" sz="1700" b="1" dirty="0" smtClean="0"/>
              <a:t>How</a:t>
            </a:r>
          </a:p>
          <a:p>
            <a:pPr lvl="1"/>
            <a:r>
              <a:rPr lang="en-US" sz="1700" b="1" dirty="0" smtClean="0"/>
              <a:t>Commit to always do the right thing and say the right thing</a:t>
            </a:r>
          </a:p>
          <a:p>
            <a:pPr lvl="1"/>
            <a:r>
              <a:rPr lang="en-US" sz="1700" b="1" dirty="0" smtClean="0"/>
              <a:t>Always act in the best interest of your athletes and the team</a:t>
            </a:r>
          </a:p>
          <a:p>
            <a:pPr lvl="1"/>
            <a:r>
              <a:rPr lang="en-US" sz="1700" b="1" dirty="0" smtClean="0"/>
              <a:t>Always act and speak as if you were being observed by – BOD President, mother, most respected coach, etc.</a:t>
            </a:r>
          </a:p>
          <a:p>
            <a:pPr lvl="1"/>
            <a:r>
              <a:rPr lang="en-US" sz="1700" b="1" dirty="0" smtClean="0"/>
              <a:t>Draw a line in the sand on key issues, for you and the team</a:t>
            </a:r>
          </a:p>
        </p:txBody>
      </p:sp>
      <p:pic>
        <p:nvPicPr>
          <p:cNvPr id="10244" name="Picture 4" descr="C:\Users\Owner\AppData\Local\Microsoft\Windows\Temporary Internet Files\Content.IE5\T39QU72J\integrity[1].gif"/>
          <p:cNvPicPr>
            <a:picLocks noChangeAspect="1" noChangeArrowheads="1"/>
          </p:cNvPicPr>
          <p:nvPr/>
        </p:nvPicPr>
        <p:blipFill>
          <a:blip r:embed="rId3" cstate="print"/>
          <a:srcRect/>
          <a:stretch>
            <a:fillRect/>
          </a:stretch>
        </p:blipFill>
        <p:spPr bwMode="auto">
          <a:xfrm>
            <a:off x="7086600" y="2057400"/>
            <a:ext cx="1609725" cy="1786872"/>
          </a:xfrm>
          <a:prstGeom prst="rect">
            <a:avLst/>
          </a:prstGeom>
          <a:noFill/>
        </p:spPr>
      </p:pic>
      <p:sp>
        <p:nvSpPr>
          <p:cNvPr id="7" name="Footer Placeholder 6"/>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001000" cy="5791200"/>
          </a:xfrm>
        </p:spPr>
        <p:txBody>
          <a:bodyPr>
            <a:noAutofit/>
          </a:bodyPr>
          <a:lstStyle/>
          <a:p>
            <a:pPr algn="ctr">
              <a:buNone/>
              <a:tabLst>
                <a:tab pos="457200" algn="l"/>
                <a:tab pos="914400" algn="l"/>
                <a:tab pos="4114800" algn="r"/>
              </a:tabLst>
              <a:defRPr/>
            </a:pPr>
            <a:r>
              <a:rPr lang="en-US" sz="2000" b="1" dirty="0" smtClean="0">
                <a:solidFill>
                  <a:schemeClr val="accent2">
                    <a:lumMod val="60000"/>
                    <a:lumOff val="40000"/>
                  </a:schemeClr>
                </a:solidFill>
                <a:ea typeface="Verdana" pitchFamily="34" charset="0"/>
                <a:cs typeface="Andalus" pitchFamily="18" charset="-78"/>
              </a:rPr>
              <a:t>“This is the true joy in life, the being used for a purpose recognized by yourself as a mighty one; the being a force in nature...”  unknown</a:t>
            </a:r>
          </a:p>
          <a:p>
            <a:pPr algn="ctr">
              <a:buNone/>
              <a:tabLst>
                <a:tab pos="457200" algn="l"/>
                <a:tab pos="914400" algn="l"/>
                <a:tab pos="4114800" algn="r"/>
              </a:tabLst>
              <a:defRPr/>
            </a:pPr>
            <a:endParaRPr lang="en-US" sz="2000" b="1" dirty="0" smtClean="0">
              <a:solidFill>
                <a:schemeClr val="accent2">
                  <a:lumMod val="60000"/>
                  <a:lumOff val="40000"/>
                </a:schemeClr>
              </a:solidFill>
              <a:ea typeface="Verdana" pitchFamily="34" charset="0"/>
              <a:cs typeface="Andalus" pitchFamily="18" charset="-78"/>
            </a:endParaRPr>
          </a:p>
          <a:p>
            <a:pPr algn="ctr">
              <a:buNone/>
              <a:tabLst>
                <a:tab pos="457200" algn="l"/>
                <a:tab pos="914400" algn="l"/>
                <a:tab pos="4114800" algn="r"/>
              </a:tabLst>
              <a:defRPr/>
            </a:pPr>
            <a:endParaRPr lang="en-US" sz="2000" b="1" dirty="0" smtClean="0">
              <a:solidFill>
                <a:schemeClr val="accent2">
                  <a:lumMod val="60000"/>
                  <a:lumOff val="40000"/>
                </a:schemeClr>
              </a:solidFill>
              <a:ea typeface="Verdana" pitchFamily="34" charset="0"/>
              <a:cs typeface="Andalus" pitchFamily="18" charset="-78"/>
            </a:endParaRPr>
          </a:p>
          <a:p>
            <a:pPr algn="ctr">
              <a:buNone/>
              <a:tabLst>
                <a:tab pos="457200" algn="l"/>
                <a:tab pos="914400" algn="l"/>
                <a:tab pos="4114800" algn="r"/>
              </a:tabLst>
              <a:defRPr/>
            </a:pPr>
            <a:endParaRPr lang="en-US" sz="2000" b="1" dirty="0" smtClean="0">
              <a:solidFill>
                <a:schemeClr val="accent2">
                  <a:lumMod val="60000"/>
                  <a:lumOff val="40000"/>
                </a:schemeClr>
              </a:solidFill>
              <a:ea typeface="Verdana" pitchFamily="34" charset="0"/>
              <a:cs typeface="Andalus" pitchFamily="18" charset="-78"/>
            </a:endParaRPr>
          </a:p>
          <a:p>
            <a:pPr algn="ctr" eaLnBrk="0" hangingPunct="0">
              <a:buNone/>
              <a:tabLst>
                <a:tab pos="457200" algn="l"/>
                <a:tab pos="914400" algn="l"/>
                <a:tab pos="4114800" algn="r"/>
              </a:tabLst>
              <a:defRPr/>
            </a:pPr>
            <a:endParaRPr lang="en-US" sz="2000" b="1" dirty="0" smtClean="0">
              <a:solidFill>
                <a:schemeClr val="accent2">
                  <a:lumMod val="60000"/>
                  <a:lumOff val="40000"/>
                </a:schemeClr>
              </a:solidFill>
              <a:ea typeface="Verdana" pitchFamily="34" charset="0"/>
              <a:cs typeface="Andalus" pitchFamily="18" charset="-78"/>
            </a:endParaRPr>
          </a:p>
          <a:p>
            <a:pPr algn="ctr" eaLnBrk="0" hangingPunct="0">
              <a:buNone/>
              <a:tabLst>
                <a:tab pos="457200" algn="l"/>
                <a:tab pos="914400" algn="l"/>
                <a:tab pos="4114800" algn="r"/>
              </a:tabLst>
              <a:defRPr/>
            </a:pPr>
            <a:r>
              <a:rPr lang="en-US" sz="2000" b="1" dirty="0" smtClean="0">
                <a:solidFill>
                  <a:schemeClr val="accent2">
                    <a:lumMod val="60000"/>
                    <a:lumOff val="40000"/>
                  </a:schemeClr>
                </a:solidFill>
                <a:ea typeface="Verdana" pitchFamily="34" charset="0"/>
                <a:cs typeface="Andalus" pitchFamily="18" charset="-78"/>
              </a:rPr>
              <a:t>“I am of the opinion that my life belongs to the whole community, and as long as I live it is my privilege to do for it whatever I can.  I want to be thoroughly used up when I die.  For the harder I work, the more I live.  I rejoice in life for its own sake.  It is a sort of splendid torch which I have got hold of for the moment, and I want to make it burn as brightly as possible before handing it on to the next generation.” 	George Bernard Shaw</a:t>
            </a:r>
            <a:endParaRPr lang="en-US" sz="2000" dirty="0" smtClean="0">
              <a:solidFill>
                <a:schemeClr val="accent2">
                  <a:lumMod val="60000"/>
                  <a:lumOff val="40000"/>
                </a:schemeClr>
              </a:solidFill>
              <a:ea typeface="Times New Roman" pitchFamily="18" charset="0"/>
              <a:cs typeface="Tahoma" pitchFamily="34" charset="0"/>
            </a:endParaRPr>
          </a:p>
          <a:p>
            <a:endParaRPr lang="en-US" sz="2000" dirty="0" smtClean="0"/>
          </a:p>
          <a:p>
            <a:pPr algn="ctr">
              <a:buNone/>
            </a:pPr>
            <a:r>
              <a:rPr lang="en-US" sz="2000" b="1" dirty="0" smtClean="0"/>
              <a:t>This is the way great coaches (and servants) think.</a:t>
            </a:r>
            <a:endParaRPr lang="en-US" sz="2000" b="1" dirty="0"/>
          </a:p>
        </p:txBody>
      </p:sp>
      <p:pic>
        <p:nvPicPr>
          <p:cNvPr id="4" name="Content Placeholder 3" descr="C:\Users\Owner\AppData\Local\Microsoft\Windows\Temporary Internet Files\Content.IE5\I5LXUVNN\MP900316566[1].jpg"/>
          <p:cNvPicPr>
            <a:picLocks/>
          </p:cNvPicPr>
          <p:nvPr/>
        </p:nvPicPr>
        <p:blipFill>
          <a:blip r:embed="rId2" cstate="print"/>
          <a:srcRect/>
          <a:stretch>
            <a:fillRect/>
          </a:stretch>
        </p:blipFill>
        <p:spPr bwMode="auto">
          <a:xfrm>
            <a:off x="3581400" y="1676400"/>
            <a:ext cx="2184400" cy="121920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Integrity</a:t>
            </a:r>
            <a:endParaRPr lang="en-US" sz="2000" b="1" dirty="0"/>
          </a:p>
        </p:txBody>
      </p:sp>
      <p:sp>
        <p:nvSpPr>
          <p:cNvPr id="3" name="Content Placeholder 2"/>
          <p:cNvSpPr>
            <a:spLocks noGrp="1"/>
          </p:cNvSpPr>
          <p:nvPr>
            <p:ph idx="1"/>
          </p:nvPr>
        </p:nvSpPr>
        <p:spPr>
          <a:xfrm>
            <a:off x="381000" y="1219200"/>
            <a:ext cx="7467600" cy="4525963"/>
          </a:xfrm>
        </p:spPr>
        <p:txBody>
          <a:bodyPr/>
          <a:lstStyle/>
          <a:p>
            <a:r>
              <a:rPr lang="en-US" sz="2400" b="1" dirty="0" smtClean="0">
                <a:solidFill>
                  <a:schemeClr val="accent2">
                    <a:lumMod val="60000"/>
                    <a:lumOff val="40000"/>
                  </a:schemeClr>
                </a:solidFill>
              </a:rPr>
              <a:t>“One of the truest tests of integrity is the blunt refusal to be compromised.” Chinua Achebe</a:t>
            </a:r>
          </a:p>
          <a:p>
            <a:pPr algn="ctr"/>
            <a:endParaRPr lang="en-US" sz="2400" b="1" dirty="0" smtClean="0">
              <a:solidFill>
                <a:schemeClr val="accent2">
                  <a:lumMod val="60000"/>
                  <a:lumOff val="40000"/>
                </a:schemeClr>
              </a:solidFill>
            </a:endParaRPr>
          </a:p>
          <a:p>
            <a:r>
              <a:rPr lang="en-US" sz="2400" b="1" dirty="0" smtClean="0"/>
              <a:t>“Character is that which reveals </a:t>
            </a:r>
            <a:r>
              <a:rPr lang="en-US" sz="2400" b="1" u="sng" dirty="0" smtClean="0"/>
              <a:t>moral purpose</a:t>
            </a:r>
            <a:r>
              <a:rPr lang="en-US" sz="2400" b="1" dirty="0" smtClean="0"/>
              <a:t>, exposing the class of things a man chooses and avoids.” Aristotle</a:t>
            </a:r>
          </a:p>
          <a:p>
            <a:endParaRPr lang="en-US" sz="2400" b="1" dirty="0" smtClean="0">
              <a:solidFill>
                <a:schemeClr val="accent2">
                  <a:lumMod val="60000"/>
                  <a:lumOff val="40000"/>
                </a:schemeClr>
              </a:solidFill>
            </a:endParaRPr>
          </a:p>
          <a:p>
            <a:r>
              <a:rPr lang="en-US" sz="2400" b="1" dirty="0" smtClean="0">
                <a:solidFill>
                  <a:schemeClr val="accent2">
                    <a:lumMod val="60000"/>
                    <a:lumOff val="40000"/>
                  </a:schemeClr>
                </a:solidFill>
              </a:rPr>
              <a:t>“No one will question your integrity if your is not questionable.” Nathanial Bronner Jr.</a:t>
            </a:r>
          </a:p>
          <a:p>
            <a:endParaRPr lang="en-US" sz="2400" b="1" dirty="0" smtClean="0">
              <a:solidFill>
                <a:schemeClr val="accent2">
                  <a:lumMod val="60000"/>
                  <a:lumOff val="40000"/>
                </a:schemeClr>
              </a:solidFill>
            </a:endParaRPr>
          </a:p>
          <a:p>
            <a:endParaRPr lang="en-US" sz="1100" b="1" dirty="0" smtClean="0">
              <a:solidFill>
                <a:schemeClr val="accent2">
                  <a:lumMod val="60000"/>
                  <a:lumOff val="40000"/>
                </a:schemeClr>
              </a:solidFill>
            </a:endParaRPr>
          </a:p>
          <a:p>
            <a:endParaRPr lang="en-US"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Integrity</a:t>
            </a:r>
            <a:endParaRPr lang="en-US" sz="2000" b="1" dirty="0"/>
          </a:p>
        </p:txBody>
      </p:sp>
      <p:sp>
        <p:nvSpPr>
          <p:cNvPr id="3" name="Content Placeholder 2"/>
          <p:cNvSpPr>
            <a:spLocks noGrp="1"/>
          </p:cNvSpPr>
          <p:nvPr>
            <p:ph idx="1"/>
          </p:nvPr>
        </p:nvSpPr>
        <p:spPr>
          <a:xfrm>
            <a:off x="457200" y="1371600"/>
            <a:ext cx="7467600" cy="4525963"/>
          </a:xfrm>
        </p:spPr>
        <p:txBody>
          <a:bodyPr>
            <a:normAutofit fontScale="92500"/>
          </a:bodyPr>
          <a:lstStyle/>
          <a:p>
            <a:r>
              <a:rPr lang="en-US" sz="2600" b="1" dirty="0" smtClean="0">
                <a:solidFill>
                  <a:schemeClr val="accent2">
                    <a:lumMod val="60000"/>
                    <a:lumOff val="40000"/>
                  </a:schemeClr>
                </a:solidFill>
              </a:rPr>
              <a:t>“Integrity has no need of rules” Albert Camus</a:t>
            </a:r>
          </a:p>
          <a:p>
            <a:endParaRPr lang="en-US" sz="2600" b="1" dirty="0" smtClean="0">
              <a:solidFill>
                <a:schemeClr val="accent2">
                  <a:lumMod val="60000"/>
                  <a:lumOff val="40000"/>
                </a:schemeClr>
              </a:solidFill>
            </a:endParaRPr>
          </a:p>
          <a:p>
            <a:r>
              <a:rPr lang="en-US" sz="2600" b="1" dirty="0" smtClean="0">
                <a:cs typeface="Andalus" pitchFamily="18" charset="-78"/>
              </a:rPr>
              <a:t>“If everyone were clothed with integrity, if every heart were just, frank, and kindly – the other virtues would be…useless. “ Moliere</a:t>
            </a:r>
          </a:p>
          <a:p>
            <a:endParaRPr lang="en-US" sz="2600" b="1" dirty="0" smtClean="0">
              <a:solidFill>
                <a:schemeClr val="accent2">
                  <a:lumMod val="60000"/>
                  <a:lumOff val="40000"/>
                </a:schemeClr>
              </a:solidFill>
            </a:endParaRPr>
          </a:p>
          <a:p>
            <a:r>
              <a:rPr lang="en-US" sz="2600" b="1" dirty="0" smtClean="0">
                <a:solidFill>
                  <a:schemeClr val="accent2">
                    <a:lumMod val="60000"/>
                    <a:lumOff val="40000"/>
                  </a:schemeClr>
                </a:solidFill>
              </a:rPr>
              <a:t>“</a:t>
            </a:r>
            <a:r>
              <a:rPr lang="en-US" sz="2600" b="1" dirty="0" smtClean="0">
                <a:solidFill>
                  <a:schemeClr val="accent2">
                    <a:lumMod val="60000"/>
                    <a:lumOff val="40000"/>
                  </a:schemeClr>
                </a:solidFill>
              </a:rPr>
              <a:t>There </a:t>
            </a:r>
            <a:r>
              <a:rPr lang="en-US" sz="2600" b="1" dirty="0" smtClean="0">
                <a:solidFill>
                  <a:schemeClr val="accent2">
                    <a:lumMod val="60000"/>
                    <a:lumOff val="40000"/>
                  </a:schemeClr>
                </a:solidFill>
                <a:cs typeface="Andalus" pitchFamily="18" charset="-78"/>
              </a:rPr>
              <a:t>are too many people who think that the only thing that's right is to get by, and the only thing that's wrong </a:t>
            </a:r>
            <a:r>
              <a:rPr lang="en-US" sz="2800" b="1" dirty="0" smtClean="0">
                <a:solidFill>
                  <a:schemeClr val="accent2">
                    <a:lumMod val="60000"/>
                    <a:lumOff val="40000"/>
                  </a:schemeClr>
                </a:solidFill>
                <a:cs typeface="Andalus" pitchFamily="18" charset="-78"/>
              </a:rPr>
              <a:t>is to get caught.”  ~J.C. Watts</a:t>
            </a:r>
          </a:p>
          <a:p>
            <a:endParaRPr lang="en-US" b="1" dirty="0">
              <a:solidFill>
                <a:schemeClr val="accent2">
                  <a:lumMod val="60000"/>
                  <a:lumOff val="40000"/>
                </a:schemeClr>
              </a:solidFill>
            </a:endParaRPr>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077200" cy="1143000"/>
          </a:xfrm>
        </p:spPr>
        <p:txBody>
          <a:bodyPr>
            <a:noAutofit/>
          </a:bodyPr>
          <a:lstStyle/>
          <a:p>
            <a:pPr algn="ctr"/>
            <a:r>
              <a:rPr lang="en-US" sz="3600" b="1" dirty="0" smtClean="0">
                <a:solidFill>
                  <a:srgbClr val="00B0F0"/>
                </a:solidFill>
                <a:latin typeface="Andalus" pitchFamily="18" charset="-78"/>
                <a:cs typeface="Andalus" pitchFamily="18" charset="-78"/>
              </a:rPr>
              <a:t>What role does integrity play in your life? In your coaching career?</a:t>
            </a:r>
            <a:endParaRPr lang="en-US" sz="3600" b="1" dirty="0">
              <a:solidFill>
                <a:srgbClr val="00B0F0"/>
              </a:solidFill>
              <a:latin typeface="Andalus" pitchFamily="18" charset="-78"/>
              <a:cs typeface="Andalus" pitchFamily="18" charset="-78"/>
            </a:endParaRPr>
          </a:p>
        </p:txBody>
      </p:sp>
      <p:pic>
        <p:nvPicPr>
          <p:cNvPr id="29699" name="Picture 3" descr="C:\Users\Owner\AppData\Local\Microsoft\Windows\Temporary Internet Files\Content.IE5\QXBE2BX4\Got-ethics2[1].jpg"/>
          <p:cNvPicPr>
            <a:picLocks noChangeAspect="1" noChangeArrowheads="1"/>
          </p:cNvPicPr>
          <p:nvPr/>
        </p:nvPicPr>
        <p:blipFill>
          <a:blip r:embed="rId2" cstate="print"/>
          <a:srcRect/>
          <a:stretch>
            <a:fillRect/>
          </a:stretch>
        </p:blipFill>
        <p:spPr bwMode="auto">
          <a:xfrm>
            <a:off x="1524000" y="2438400"/>
            <a:ext cx="3586162" cy="2386551"/>
          </a:xfrm>
          <a:prstGeom prst="rect">
            <a:avLst/>
          </a:prstGeom>
          <a:noFill/>
        </p:spPr>
      </p:pic>
      <p:pic>
        <p:nvPicPr>
          <p:cNvPr id="29700" name="Picture 4" descr="C:\Users\Owner\AppData\Local\Microsoft\Windows\Temporary Internet Files\Content.IE5\F1YVTH0Q\the_thinker_large_bw[1].jpg"/>
          <p:cNvPicPr>
            <a:picLocks noChangeAspect="1" noChangeArrowheads="1"/>
          </p:cNvPicPr>
          <p:nvPr/>
        </p:nvPicPr>
        <p:blipFill>
          <a:blip r:embed="rId3" cstate="print"/>
          <a:srcRect/>
          <a:stretch>
            <a:fillRect/>
          </a:stretch>
        </p:blipFill>
        <p:spPr bwMode="auto">
          <a:xfrm>
            <a:off x="5181600" y="2438400"/>
            <a:ext cx="1890714" cy="2438399"/>
          </a:xfrm>
          <a:prstGeom prst="rect">
            <a:avLst/>
          </a:prstGeom>
          <a:noFill/>
        </p:spPr>
      </p:pic>
      <p:sp>
        <p:nvSpPr>
          <p:cNvPr id="7" name="Footer Placeholder 6"/>
          <p:cNvSpPr>
            <a:spLocks noGrp="1"/>
          </p:cNvSpPr>
          <p:nvPr>
            <p:ph type="ftr" sz="quarter" idx="11"/>
          </p:nvPr>
        </p:nvSpPr>
        <p:spPr/>
        <p:txBody>
          <a:bodyPr/>
          <a:lstStyle/>
          <a:p>
            <a:r>
              <a:rPr kumimoji="0" lang="en-US" dirty="0" smtClean="0"/>
              <a:t>Orinda Aquatics 2015</a:t>
            </a:r>
            <a:endParaRPr kumimoji="0" lang="en-US" dirty="0"/>
          </a:p>
        </p:txBody>
      </p:sp>
      <p:sp>
        <p:nvSpPr>
          <p:cNvPr id="6" name="TextBox 5"/>
          <p:cNvSpPr txBox="1"/>
          <p:nvPr/>
        </p:nvSpPr>
        <p:spPr>
          <a:xfrm>
            <a:off x="609600" y="5257800"/>
            <a:ext cx="7848600" cy="523220"/>
          </a:xfrm>
          <a:prstGeom prst="rect">
            <a:avLst/>
          </a:prstGeom>
          <a:noFill/>
        </p:spPr>
        <p:txBody>
          <a:bodyPr wrap="square" rtlCol="0">
            <a:spAutoFit/>
          </a:bodyPr>
          <a:lstStyle/>
          <a:p>
            <a:pPr algn="ctr"/>
            <a:r>
              <a:rPr lang="en-US" sz="2800" b="1" dirty="0" smtClean="0"/>
              <a:t>What lines will you </a:t>
            </a:r>
            <a:r>
              <a:rPr lang="en-US" sz="2800" b="1" i="1" dirty="0" smtClean="0"/>
              <a:t>not</a:t>
            </a:r>
            <a:r>
              <a:rPr lang="en-US" sz="2800" b="1" dirty="0" smtClean="0"/>
              <a:t> cross?</a:t>
            </a:r>
            <a:endParaRPr lang="en-US" sz="28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F0"/>
                </a:solidFill>
                <a:latin typeface="Andalus" pitchFamily="18" charset="-78"/>
                <a:cs typeface="Andalus" pitchFamily="18" charset="-78"/>
              </a:rPr>
              <a:t>3a) Organization/Planning</a:t>
            </a:r>
            <a:endParaRPr lang="en-US" sz="40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sz="2000" b="1" dirty="0" smtClean="0"/>
              <a:t>Why</a:t>
            </a:r>
          </a:p>
          <a:p>
            <a:pPr lvl="1"/>
            <a:r>
              <a:rPr lang="en-US" sz="2000" b="1" dirty="0" smtClean="0"/>
              <a:t>Better planning is better productivity</a:t>
            </a:r>
          </a:p>
          <a:p>
            <a:pPr lvl="1"/>
            <a:r>
              <a:rPr lang="en-US" sz="2000" b="1" dirty="0" smtClean="0"/>
              <a:t>You appear prepared and professional</a:t>
            </a:r>
          </a:p>
          <a:p>
            <a:pPr lvl="1"/>
            <a:r>
              <a:rPr lang="en-US" sz="2000" b="1" dirty="0" smtClean="0"/>
              <a:t>People know you care</a:t>
            </a:r>
          </a:p>
          <a:p>
            <a:endParaRPr lang="en-US" sz="2000" b="1" dirty="0" smtClean="0"/>
          </a:p>
          <a:p>
            <a:r>
              <a:rPr lang="en-US" sz="2000" b="1" dirty="0" smtClean="0"/>
              <a:t>How</a:t>
            </a:r>
          </a:p>
          <a:p>
            <a:pPr lvl="1"/>
            <a:r>
              <a:rPr lang="en-US" sz="2000" b="1" dirty="0" smtClean="0"/>
              <a:t>Look at season, cycle, general training, stroke development, plan, etc. </a:t>
            </a:r>
            <a:r>
              <a:rPr lang="en-US" sz="2000" b="1" dirty="0" smtClean="0"/>
              <a:t>and how best to maximize, or be better.</a:t>
            </a:r>
            <a:endParaRPr lang="en-US" sz="2000" b="1" dirty="0" smtClean="0"/>
          </a:p>
          <a:p>
            <a:pPr lvl="1"/>
            <a:r>
              <a:rPr lang="en-US" sz="2000" b="1" dirty="0" smtClean="0"/>
              <a:t>Work within the team system of development and progression </a:t>
            </a:r>
            <a:r>
              <a:rPr lang="en-US" sz="2000" b="1" dirty="0" smtClean="0"/>
              <a:t>plan</a:t>
            </a:r>
            <a:endParaRPr lang="en-US" sz="2000" b="1" dirty="0" smtClean="0"/>
          </a:p>
        </p:txBody>
      </p:sp>
      <p:pic>
        <p:nvPicPr>
          <p:cNvPr id="11267" name="Picture 3" descr="C:\Users\Owner\AppData\Local\Microsoft\Windows\Temporary Internet Files\Content.IE5\SZP8I8FP\keep-calm-and-stay-organized[1].png"/>
          <p:cNvPicPr>
            <a:picLocks noChangeAspect="1" noChangeArrowheads="1"/>
          </p:cNvPicPr>
          <p:nvPr/>
        </p:nvPicPr>
        <p:blipFill>
          <a:blip r:embed="rId2" cstate="print"/>
          <a:srcRect/>
          <a:stretch>
            <a:fillRect/>
          </a:stretch>
        </p:blipFill>
        <p:spPr bwMode="auto">
          <a:xfrm>
            <a:off x="6934200" y="1295400"/>
            <a:ext cx="1866900" cy="2178050"/>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ad.jpg"/>
          <p:cNvPicPr>
            <a:picLocks noChangeAspect="1"/>
          </p:cNvPicPr>
          <p:nvPr/>
        </p:nvPicPr>
        <p:blipFill>
          <a:blip r:embed="rId2" cstate="print"/>
          <a:stretch>
            <a:fillRect/>
          </a:stretch>
        </p:blipFill>
        <p:spPr>
          <a:xfrm>
            <a:off x="914400" y="990600"/>
            <a:ext cx="7440246" cy="5105400"/>
          </a:xfrm>
          <a:prstGeom prst="rect">
            <a:avLst/>
          </a:prstGeom>
        </p:spPr>
      </p:pic>
      <p:sp>
        <p:nvSpPr>
          <p:cNvPr id="5" name="Footer Placeholder 4"/>
          <p:cNvSpPr>
            <a:spLocks noGrp="1"/>
          </p:cNvSpPr>
          <p:nvPr>
            <p:ph type="ftr" sz="quarter" idx="11"/>
          </p:nvPr>
        </p:nvSpPr>
        <p:spPr/>
        <p:txBody>
          <a:bodyPr/>
          <a:lstStyle/>
          <a:p>
            <a:r>
              <a:rPr lang="en-US" dirty="0" smtClean="0"/>
              <a:t>Orinda Aquatics 2015</a:t>
            </a:r>
            <a:endParaRPr lang="en-US" dirty="0"/>
          </a:p>
        </p:txBody>
      </p:sp>
      <p:sp>
        <p:nvSpPr>
          <p:cNvPr id="6" name="TextBox 5"/>
          <p:cNvSpPr txBox="1"/>
          <p:nvPr/>
        </p:nvSpPr>
        <p:spPr>
          <a:xfrm>
            <a:off x="304800" y="285750"/>
            <a:ext cx="8610600" cy="523220"/>
          </a:xfrm>
          <a:prstGeom prst="rect">
            <a:avLst/>
          </a:prstGeom>
          <a:noFill/>
        </p:spPr>
        <p:txBody>
          <a:bodyPr wrap="square" rtlCol="0">
            <a:spAutoFit/>
          </a:bodyPr>
          <a:lstStyle/>
          <a:p>
            <a:pPr algn="ctr"/>
            <a:r>
              <a:rPr lang="en-US" sz="2800" b="1" dirty="0" smtClean="0">
                <a:solidFill>
                  <a:schemeClr val="accent2">
                    <a:lumMod val="60000"/>
                    <a:lumOff val="40000"/>
                  </a:schemeClr>
                </a:solidFill>
              </a:rPr>
              <a:t>OA Sample “Quad Plan” or group progression</a:t>
            </a:r>
            <a:endParaRPr lang="en-US" sz="2800" b="1"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latin typeface="Andalus" pitchFamily="18" charset="-78"/>
                <a:cs typeface="Andalus" pitchFamily="18" charset="-78"/>
              </a:rPr>
              <a:t>3b) Swimmer Tracking/Analysis</a:t>
            </a:r>
            <a:endParaRPr lang="en-US"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sz="2000" b="1" dirty="0" smtClean="0"/>
              <a:t>Why</a:t>
            </a:r>
          </a:p>
          <a:p>
            <a:pPr lvl="1"/>
            <a:r>
              <a:rPr lang="en-US" sz="2000" b="1" dirty="0" smtClean="0"/>
              <a:t>Keeps you </a:t>
            </a:r>
            <a:r>
              <a:rPr lang="en-US" sz="2000" b="1" dirty="0" smtClean="0"/>
              <a:t>connected</a:t>
            </a:r>
            <a:endParaRPr lang="en-US" sz="2000" b="1" dirty="0" smtClean="0"/>
          </a:p>
          <a:p>
            <a:pPr lvl="1"/>
            <a:r>
              <a:rPr lang="en-US" sz="2000" b="1" dirty="0" smtClean="0"/>
              <a:t>Gives data/feedback</a:t>
            </a:r>
          </a:p>
          <a:p>
            <a:pPr lvl="1"/>
            <a:r>
              <a:rPr lang="en-US" sz="2000" b="1" dirty="0" smtClean="0"/>
              <a:t>Support swimmer/parent follow-up</a:t>
            </a:r>
          </a:p>
          <a:p>
            <a:endParaRPr lang="en-US" sz="2000" b="1" dirty="0" smtClean="0"/>
          </a:p>
          <a:p>
            <a:r>
              <a:rPr lang="en-US" sz="2000" b="1" dirty="0" smtClean="0"/>
              <a:t>How</a:t>
            </a:r>
          </a:p>
          <a:p>
            <a:pPr lvl="1"/>
            <a:r>
              <a:rPr lang="en-US" sz="2000" b="1" dirty="0" smtClean="0"/>
              <a:t>Detailed attendance</a:t>
            </a:r>
          </a:p>
          <a:p>
            <a:pPr lvl="1"/>
            <a:r>
              <a:rPr lang="en-US" sz="2000" b="1" dirty="0" smtClean="0"/>
              <a:t>Stroke keys/focus</a:t>
            </a:r>
          </a:p>
          <a:p>
            <a:pPr lvl="1"/>
            <a:r>
              <a:rPr lang="en-US" sz="2000" b="1" dirty="0" smtClean="0"/>
              <a:t>Track tendencies, habits, etc.</a:t>
            </a:r>
          </a:p>
          <a:p>
            <a:pPr lvl="1"/>
            <a:r>
              <a:rPr lang="en-US" sz="2000" b="1" dirty="0" smtClean="0"/>
              <a:t>Goal sets/tracking</a:t>
            </a:r>
          </a:p>
          <a:p>
            <a:pPr lvl="1"/>
            <a:r>
              <a:rPr lang="en-US" sz="2000" b="1" dirty="0" smtClean="0"/>
              <a:t>Grade effort, focus, maturity, team </a:t>
            </a:r>
            <a:r>
              <a:rPr lang="en-US" sz="2000" b="1" dirty="0" smtClean="0"/>
              <a:t>support</a:t>
            </a:r>
          </a:p>
          <a:p>
            <a:pPr lvl="1"/>
            <a:r>
              <a:rPr lang="en-US" sz="2000" b="1" dirty="0" smtClean="0">
                <a:solidFill>
                  <a:schemeClr val="accent2">
                    <a:lumMod val="60000"/>
                    <a:lumOff val="40000"/>
                  </a:schemeClr>
                </a:solidFill>
              </a:rPr>
              <a:t>We use </a:t>
            </a:r>
            <a:r>
              <a:rPr lang="en-US" sz="2000" b="1" dirty="0" smtClean="0">
                <a:solidFill>
                  <a:schemeClr val="accent2">
                    <a:lumMod val="60000"/>
                    <a:lumOff val="40000"/>
                  </a:schemeClr>
                </a:solidFill>
              </a:rPr>
              <a:t>SmartSheet</a:t>
            </a:r>
            <a:endParaRPr lang="en-US" sz="2000" b="1" dirty="0">
              <a:solidFill>
                <a:schemeClr val="accent2">
                  <a:lumMod val="60000"/>
                  <a:lumOff val="40000"/>
                </a:schemeClr>
              </a:solidFill>
            </a:endParaRPr>
          </a:p>
        </p:txBody>
      </p:sp>
      <p:pic>
        <p:nvPicPr>
          <p:cNvPr id="4" name="Picture 3" descr="IMG_2420.jpg"/>
          <p:cNvPicPr>
            <a:picLocks noChangeAspect="1"/>
          </p:cNvPicPr>
          <p:nvPr/>
        </p:nvPicPr>
        <p:blipFill>
          <a:blip r:embed="rId2" cstate="print"/>
          <a:stretch>
            <a:fillRect/>
          </a:stretch>
        </p:blipFill>
        <p:spPr>
          <a:xfrm>
            <a:off x="5867400" y="1371600"/>
            <a:ext cx="2667000" cy="2001468"/>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Organization</a:t>
            </a:r>
            <a:endParaRPr lang="en-US" sz="2000" dirty="0"/>
          </a:p>
        </p:txBody>
      </p:sp>
      <p:sp>
        <p:nvSpPr>
          <p:cNvPr id="3" name="Content Placeholder 2"/>
          <p:cNvSpPr>
            <a:spLocks noGrp="1"/>
          </p:cNvSpPr>
          <p:nvPr>
            <p:ph idx="1"/>
          </p:nvPr>
        </p:nvSpPr>
        <p:spPr>
          <a:xfrm>
            <a:off x="457200" y="1295400"/>
            <a:ext cx="6019800" cy="4525963"/>
          </a:xfrm>
        </p:spPr>
        <p:txBody>
          <a:bodyPr>
            <a:normAutofit/>
          </a:bodyPr>
          <a:lstStyle/>
          <a:p>
            <a:r>
              <a:rPr lang="en-US" sz="2000" b="1" dirty="0" smtClean="0">
                <a:solidFill>
                  <a:schemeClr val="accent2">
                    <a:lumMod val="60000"/>
                    <a:lumOff val="40000"/>
                  </a:schemeClr>
                </a:solidFill>
              </a:rPr>
              <a:t>“Plan your progress carefully; hour by hour, day by day, month by month. </a:t>
            </a:r>
            <a:r>
              <a:rPr lang="en-US" sz="2000" b="1" u="sng" dirty="0" smtClean="0">
                <a:solidFill>
                  <a:schemeClr val="accent2">
                    <a:lumMod val="60000"/>
                    <a:lumOff val="40000"/>
                  </a:schemeClr>
                </a:solidFill>
              </a:rPr>
              <a:t>Organized activity and maintained enthusiasm are the wellspring of your power.” </a:t>
            </a:r>
            <a:r>
              <a:rPr lang="en-US" sz="2000" b="1" dirty="0" smtClean="0">
                <a:solidFill>
                  <a:schemeClr val="accent2">
                    <a:lumMod val="60000"/>
                    <a:lumOff val="40000"/>
                  </a:schemeClr>
                </a:solidFill>
              </a:rPr>
              <a:t>Paul Meyer</a:t>
            </a:r>
          </a:p>
          <a:p>
            <a:endParaRPr lang="en-US" sz="2000" b="1" dirty="0" smtClean="0">
              <a:solidFill>
                <a:schemeClr val="accent2">
                  <a:lumMod val="60000"/>
                  <a:lumOff val="40000"/>
                </a:schemeClr>
              </a:solidFill>
            </a:endParaRPr>
          </a:p>
          <a:p>
            <a:r>
              <a:rPr lang="en-US" sz="2000" b="1" dirty="0" smtClean="0">
                <a:cs typeface="Andalus" pitchFamily="18" charset="-78"/>
              </a:rPr>
              <a:t>“A goal without a plan is just a wish.” Antoine de Saint-Exupery</a:t>
            </a:r>
          </a:p>
          <a:p>
            <a:endParaRPr lang="en-US" sz="2000" b="1" dirty="0" smtClean="0">
              <a:solidFill>
                <a:schemeClr val="accent2">
                  <a:lumMod val="60000"/>
                  <a:lumOff val="40000"/>
                </a:schemeClr>
              </a:solidFill>
              <a:cs typeface="Andalus" pitchFamily="18" charset="-78"/>
            </a:endParaRPr>
          </a:p>
          <a:p>
            <a:r>
              <a:rPr lang="en-US" sz="2000" b="1" dirty="0" smtClean="0">
                <a:solidFill>
                  <a:schemeClr val="accent2">
                    <a:lumMod val="60000"/>
                    <a:lumOff val="40000"/>
                  </a:schemeClr>
                </a:solidFill>
                <a:cs typeface="Andalus" pitchFamily="18" charset="-78"/>
              </a:rPr>
              <a:t>“If you don’t know when you are going, any path will do.” unknown</a:t>
            </a:r>
            <a:endParaRPr lang="en-US" sz="2000" b="1" dirty="0">
              <a:solidFill>
                <a:schemeClr val="accent2">
                  <a:lumMod val="60000"/>
                  <a:lumOff val="40000"/>
                </a:schemeClr>
              </a:solidFill>
            </a:endParaRPr>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pic>
        <p:nvPicPr>
          <p:cNvPr id="4103" name="Picture 7" descr="C:\Users\Owner\AppData\Local\Microsoft\Windows\Temporary Internet Files\Content.IE5\QXBE2BX4\plan1[1].gif"/>
          <p:cNvPicPr>
            <a:picLocks noChangeAspect="1" noChangeArrowheads="1"/>
          </p:cNvPicPr>
          <p:nvPr/>
        </p:nvPicPr>
        <p:blipFill>
          <a:blip r:embed="rId2" cstate="print"/>
          <a:srcRect/>
          <a:stretch>
            <a:fillRect/>
          </a:stretch>
        </p:blipFill>
        <p:spPr bwMode="auto">
          <a:xfrm>
            <a:off x="6553200" y="1447800"/>
            <a:ext cx="2194237" cy="3505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1143000"/>
          </a:xfrm>
        </p:spPr>
        <p:txBody>
          <a:bodyPr>
            <a:normAutofit/>
          </a:bodyPr>
          <a:lstStyle/>
          <a:p>
            <a:pPr algn="ctr"/>
            <a:r>
              <a:rPr lang="en-US" sz="3600" b="1" dirty="0" smtClean="0">
                <a:solidFill>
                  <a:srgbClr val="00B0F0"/>
                </a:solidFill>
                <a:latin typeface="Andalus" pitchFamily="18" charset="-78"/>
                <a:cs typeface="Andalus" pitchFamily="18" charset="-78"/>
              </a:rPr>
              <a:t>How organized/analytical are you?</a:t>
            </a:r>
            <a:endParaRPr lang="en-US" sz="3600" b="1" dirty="0">
              <a:solidFill>
                <a:srgbClr val="00B0F0"/>
              </a:solidFill>
              <a:latin typeface="Andalus" pitchFamily="18" charset="-78"/>
              <a:cs typeface="Andalus" pitchFamily="18" charset="-78"/>
            </a:endParaRPr>
          </a:p>
        </p:txBody>
      </p:sp>
      <p:pic>
        <p:nvPicPr>
          <p:cNvPr id="30722" name="Picture 2" descr="C:\Users\Owner\AppData\Local\Microsoft\Windows\Temporary Internet Files\Content.IE5\T39QU72J\Secretaries_Day1[1].gif"/>
          <p:cNvPicPr>
            <a:picLocks noChangeAspect="1" noChangeArrowheads="1"/>
          </p:cNvPicPr>
          <p:nvPr/>
        </p:nvPicPr>
        <p:blipFill>
          <a:blip r:embed="rId2" cstate="print"/>
          <a:srcRect/>
          <a:stretch>
            <a:fillRect/>
          </a:stretch>
        </p:blipFill>
        <p:spPr bwMode="auto">
          <a:xfrm>
            <a:off x="3048000" y="2133600"/>
            <a:ext cx="2958105" cy="1828800"/>
          </a:xfrm>
          <a:prstGeom prst="rect">
            <a:avLst/>
          </a:prstGeom>
          <a:noFill/>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
        <p:nvSpPr>
          <p:cNvPr id="6" name="TextBox 5"/>
          <p:cNvSpPr txBox="1"/>
          <p:nvPr/>
        </p:nvSpPr>
        <p:spPr>
          <a:xfrm>
            <a:off x="762000" y="4724400"/>
            <a:ext cx="7315200" cy="830997"/>
          </a:xfrm>
          <a:prstGeom prst="rect">
            <a:avLst/>
          </a:prstGeom>
          <a:noFill/>
        </p:spPr>
        <p:txBody>
          <a:bodyPr wrap="square" rtlCol="0">
            <a:spAutoFit/>
          </a:bodyPr>
          <a:lstStyle/>
          <a:p>
            <a:pPr algn="ctr"/>
            <a:r>
              <a:rPr lang="en-US" sz="2400" b="1" dirty="0" smtClean="0"/>
              <a:t>Do you leave no stone unturned, in planning and swimmer management?</a:t>
            </a:r>
            <a:endParaRPr lang="en-US"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sz="4000" b="1" dirty="0" smtClean="0">
                <a:solidFill>
                  <a:srgbClr val="00B0F0"/>
                </a:solidFill>
                <a:latin typeface="Andalus" pitchFamily="18" charset="-78"/>
                <a:cs typeface="Andalus" pitchFamily="18" charset="-78"/>
              </a:rPr>
              <a:t>4) Command the Workout/deck</a:t>
            </a:r>
            <a:endParaRPr lang="en-US" sz="40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sz="2000" b="1" dirty="0" smtClean="0"/>
              <a:t>Why</a:t>
            </a:r>
          </a:p>
          <a:p>
            <a:pPr lvl="1"/>
            <a:r>
              <a:rPr lang="en-US" sz="2000" b="1" dirty="0" smtClean="0"/>
              <a:t>The greater the command, the great the efficiency and production</a:t>
            </a:r>
          </a:p>
          <a:p>
            <a:endParaRPr lang="en-US" sz="2000" b="1" dirty="0" smtClean="0"/>
          </a:p>
          <a:p>
            <a:r>
              <a:rPr lang="en-US" sz="2000" b="1" dirty="0" smtClean="0"/>
              <a:t>How</a:t>
            </a:r>
          </a:p>
          <a:p>
            <a:pPr lvl="1"/>
            <a:r>
              <a:rPr lang="en-US" sz="2000" b="1" dirty="0" smtClean="0"/>
              <a:t>Watch, engage, move, connect, demand</a:t>
            </a:r>
          </a:p>
          <a:p>
            <a:pPr lvl="1"/>
            <a:r>
              <a:rPr lang="en-US" sz="2000" b="1" dirty="0" smtClean="0"/>
              <a:t>Do they feel your presence at all times, in all lanes?</a:t>
            </a:r>
          </a:p>
          <a:p>
            <a:pPr lvl="1"/>
            <a:r>
              <a:rPr lang="en-US" sz="2000" b="1" dirty="0" smtClean="0"/>
              <a:t>Does the workout run exactly as you had envisioned?</a:t>
            </a:r>
            <a:endParaRPr lang="en-US" sz="2000" b="1"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pic>
        <p:nvPicPr>
          <p:cNvPr id="5" name="Content Placeholder 5" descr="DSC01948"/>
          <p:cNvPicPr>
            <a:picLocks/>
          </p:cNvPicPr>
          <p:nvPr/>
        </p:nvPicPr>
        <p:blipFill>
          <a:blip r:embed="rId2" cstate="print"/>
          <a:srcRect/>
          <a:stretch>
            <a:fillRect/>
          </a:stretch>
        </p:blipFill>
        <p:spPr bwMode="auto">
          <a:xfrm>
            <a:off x="2667000" y="4495800"/>
            <a:ext cx="3657600" cy="1981200"/>
          </a:xfrm>
          <a:prstGeom prst="rect">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Presence/Leadership</a:t>
            </a:r>
            <a:endParaRPr lang="en-US" sz="2000" b="1" dirty="0"/>
          </a:p>
        </p:txBody>
      </p:sp>
      <p:sp>
        <p:nvSpPr>
          <p:cNvPr id="3" name="Content Placeholder 2"/>
          <p:cNvSpPr>
            <a:spLocks noGrp="1"/>
          </p:cNvSpPr>
          <p:nvPr>
            <p:ph idx="1"/>
          </p:nvPr>
        </p:nvSpPr>
        <p:spPr>
          <a:xfrm>
            <a:off x="457200" y="1295400"/>
            <a:ext cx="7467600" cy="4525963"/>
          </a:xfrm>
        </p:spPr>
        <p:txBody>
          <a:bodyPr/>
          <a:lstStyle/>
          <a:p>
            <a:pPr>
              <a:buNone/>
            </a:pPr>
            <a:r>
              <a:rPr lang="en-US" b="1" dirty="0" smtClean="0">
                <a:solidFill>
                  <a:schemeClr val="accent2">
                    <a:lumMod val="60000"/>
                    <a:lumOff val="40000"/>
                  </a:schemeClr>
                </a:solidFill>
              </a:rPr>
              <a:t>   “If your actions inspire others to dream more, learn more, do more and become more, you are a leader</a:t>
            </a:r>
            <a:r>
              <a:rPr lang="en-US" dirty="0" smtClean="0"/>
              <a:t>.”  </a:t>
            </a:r>
            <a:r>
              <a:rPr lang="en-US" sz="2400" b="1" dirty="0" smtClean="0">
                <a:solidFill>
                  <a:schemeClr val="accent2">
                    <a:lumMod val="60000"/>
                    <a:lumOff val="40000"/>
                  </a:schemeClr>
                </a:solidFill>
              </a:rPr>
              <a:t>John Quincy Adams</a:t>
            </a:r>
          </a:p>
          <a:p>
            <a:pPr>
              <a:buNone/>
            </a:pPr>
            <a:r>
              <a:rPr lang="en-US" dirty="0" smtClean="0"/>
              <a:t/>
            </a:r>
            <a:br>
              <a:rPr lang="en-US" dirty="0" smtClean="0"/>
            </a:br>
            <a:endParaRPr lang="en-US" dirty="0"/>
          </a:p>
        </p:txBody>
      </p:sp>
      <p:pic>
        <p:nvPicPr>
          <p:cNvPr id="22530" name="Picture 2" descr="C:\Users\Owner\AppData\Local\Microsoft\Windows\Temporary Internet Files\Content.IE5\T39QU72J\0511-1006-1415-1643_Ships_Captain_at_the_Wheel_clipart_image[1].jpg"/>
          <p:cNvPicPr>
            <a:picLocks noChangeAspect="1" noChangeArrowheads="1"/>
          </p:cNvPicPr>
          <p:nvPr/>
        </p:nvPicPr>
        <p:blipFill>
          <a:blip r:embed="rId2" cstate="print"/>
          <a:srcRect/>
          <a:stretch>
            <a:fillRect/>
          </a:stretch>
        </p:blipFill>
        <p:spPr bwMode="auto">
          <a:xfrm>
            <a:off x="3124200" y="3276600"/>
            <a:ext cx="2478420" cy="2109178"/>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2">
                    <a:lumMod val="60000"/>
                    <a:lumOff val="40000"/>
                  </a:schemeClr>
                </a:solidFill>
              </a:rPr>
              <a:t>Performance is obvious, but what if you were responsible for...</a:t>
            </a:r>
            <a:endParaRPr lang="en-US" sz="2800" b="1" dirty="0">
              <a:solidFill>
                <a:schemeClr val="accent2">
                  <a:lumMod val="60000"/>
                  <a:lumOff val="40000"/>
                </a:schemeClr>
              </a:solidFill>
            </a:endParaRPr>
          </a:p>
        </p:txBody>
      </p:sp>
      <p:sp>
        <p:nvSpPr>
          <p:cNvPr id="5" name="Content Placeholder 4"/>
          <p:cNvSpPr>
            <a:spLocks noGrp="1"/>
          </p:cNvSpPr>
          <p:nvPr>
            <p:ph sz="quarter" idx="2"/>
          </p:nvPr>
        </p:nvSpPr>
        <p:spPr>
          <a:xfrm>
            <a:off x="457200" y="1371600"/>
            <a:ext cx="4040188" cy="5105400"/>
          </a:xfrm>
        </p:spPr>
        <p:txBody>
          <a:bodyPr>
            <a:normAutofit fontScale="55000" lnSpcReduction="20000"/>
          </a:bodyPr>
          <a:lstStyle/>
          <a:p>
            <a:r>
              <a:rPr lang="en-US" dirty="0" smtClean="0"/>
              <a:t>Keeping attendance high</a:t>
            </a:r>
          </a:p>
          <a:p>
            <a:r>
              <a:rPr lang="en-US" dirty="0" smtClean="0"/>
              <a:t>Retention</a:t>
            </a:r>
          </a:p>
          <a:p>
            <a:r>
              <a:rPr lang="en-US" dirty="0" smtClean="0"/>
              <a:t>Kids’ emotional state</a:t>
            </a:r>
          </a:p>
          <a:p>
            <a:r>
              <a:rPr lang="en-US" dirty="0" smtClean="0"/>
              <a:t>Career longevity</a:t>
            </a:r>
          </a:p>
          <a:p>
            <a:r>
              <a:rPr lang="en-US" dirty="0" smtClean="0"/>
              <a:t>Intelligent racing</a:t>
            </a:r>
          </a:p>
          <a:p>
            <a:r>
              <a:rPr lang="en-US" dirty="0" smtClean="0"/>
              <a:t>Injury prevention</a:t>
            </a:r>
          </a:p>
          <a:p>
            <a:r>
              <a:rPr lang="en-US" dirty="0" smtClean="0"/>
              <a:t>Culture building</a:t>
            </a:r>
          </a:p>
          <a:p>
            <a:r>
              <a:rPr lang="en-US" dirty="0" smtClean="0"/>
              <a:t>Embraced work ethic</a:t>
            </a:r>
          </a:p>
          <a:p>
            <a:r>
              <a:rPr lang="en-US" dirty="0" smtClean="0"/>
              <a:t>Leadership orientation</a:t>
            </a:r>
          </a:p>
          <a:p>
            <a:r>
              <a:rPr lang="en-US" dirty="0" smtClean="0"/>
              <a:t>Team values</a:t>
            </a:r>
          </a:p>
          <a:p>
            <a:r>
              <a:rPr lang="en-US" dirty="0" smtClean="0"/>
              <a:t>Love for the sport</a:t>
            </a:r>
          </a:p>
          <a:p>
            <a:r>
              <a:rPr lang="en-US" dirty="0" smtClean="0"/>
              <a:t>Athletic maturity</a:t>
            </a:r>
          </a:p>
          <a:p>
            <a:r>
              <a:rPr lang="en-US" dirty="0" smtClean="0"/>
              <a:t>Team support/camaraderie   </a:t>
            </a:r>
          </a:p>
          <a:p>
            <a:r>
              <a:rPr lang="en-US" dirty="0" smtClean="0"/>
              <a:t>Academic performance</a:t>
            </a:r>
          </a:p>
          <a:p>
            <a:r>
              <a:rPr lang="en-US" dirty="0" smtClean="0"/>
              <a:t>Earning unconditional trust and respect</a:t>
            </a:r>
          </a:p>
          <a:p>
            <a:r>
              <a:rPr lang="en-US" dirty="0" smtClean="0"/>
              <a:t>Swimmer connection</a:t>
            </a:r>
          </a:p>
          <a:p>
            <a:r>
              <a:rPr lang="en-US" dirty="0" smtClean="0"/>
              <a:t>College careers</a:t>
            </a:r>
          </a:p>
          <a:p>
            <a:r>
              <a:rPr lang="en-US" dirty="0" smtClean="0"/>
              <a:t>The integrity of your workout</a:t>
            </a:r>
          </a:p>
          <a:p>
            <a:r>
              <a:rPr lang="en-US" dirty="0" smtClean="0"/>
              <a:t>Parent education</a:t>
            </a:r>
          </a:p>
          <a:p>
            <a:r>
              <a:rPr lang="en-US" dirty="0" smtClean="0"/>
              <a:t>Conflict resolution</a:t>
            </a:r>
          </a:p>
          <a:p>
            <a:r>
              <a:rPr lang="en-US" dirty="0" smtClean="0"/>
              <a:t>Swimmer discipline</a:t>
            </a:r>
          </a:p>
          <a:p>
            <a:r>
              <a:rPr lang="en-US" dirty="0" smtClean="0"/>
              <a:t>Swimmer demeanor at meets</a:t>
            </a:r>
          </a:p>
          <a:p>
            <a:r>
              <a:rPr lang="en-US" dirty="0" smtClean="0"/>
              <a:t>Stroke development methodology</a:t>
            </a:r>
          </a:p>
          <a:p>
            <a:r>
              <a:rPr lang="en-US" dirty="0" smtClean="0"/>
              <a:t>Locker room culture</a:t>
            </a:r>
          </a:p>
          <a:p>
            <a:r>
              <a:rPr lang="en-US" dirty="0" smtClean="0"/>
              <a:t>Staff/BOD relationships</a:t>
            </a:r>
          </a:p>
          <a:p>
            <a:endParaRPr lang="en-US" dirty="0" smtClean="0"/>
          </a:p>
          <a:p>
            <a:endParaRPr lang="en-US" dirty="0" smtClean="0"/>
          </a:p>
          <a:p>
            <a:endParaRPr lang="en-US" dirty="0" smtClean="0"/>
          </a:p>
          <a:p>
            <a:endParaRPr lang="en-US" dirty="0"/>
          </a:p>
        </p:txBody>
      </p:sp>
      <p:sp>
        <p:nvSpPr>
          <p:cNvPr id="6" name="Content Placeholder 5"/>
          <p:cNvSpPr>
            <a:spLocks noGrp="1"/>
          </p:cNvSpPr>
          <p:nvPr>
            <p:ph sz="quarter" idx="4"/>
          </p:nvPr>
        </p:nvSpPr>
        <p:spPr>
          <a:xfrm>
            <a:off x="4038600" y="1524000"/>
            <a:ext cx="3810000" cy="2140688"/>
          </a:xfrm>
          <a:solidFill>
            <a:schemeClr val="accent2">
              <a:lumMod val="20000"/>
              <a:lumOff val="80000"/>
            </a:schemeClr>
          </a:solidFill>
        </p:spPr>
        <p:txBody>
          <a:bodyPr>
            <a:normAutofit lnSpcReduction="10000"/>
          </a:bodyPr>
          <a:lstStyle/>
          <a:p>
            <a:pPr>
              <a:buNone/>
            </a:pPr>
            <a:r>
              <a:rPr lang="en-US" dirty="0" smtClean="0"/>
              <a:t>     </a:t>
            </a:r>
            <a:r>
              <a:rPr lang="en-US" b="1" dirty="0" smtClean="0">
                <a:solidFill>
                  <a:schemeClr val="bg1"/>
                </a:solidFill>
              </a:rPr>
              <a:t>Key skills could be the transformative part of a young athlete’s career </a:t>
            </a:r>
            <a:r>
              <a:rPr lang="en-US" b="1" i="1" dirty="0" smtClean="0">
                <a:solidFill>
                  <a:schemeClr val="bg1"/>
                </a:solidFill>
              </a:rPr>
              <a:t>and</a:t>
            </a:r>
            <a:r>
              <a:rPr lang="en-US" b="1" dirty="0" smtClean="0">
                <a:solidFill>
                  <a:schemeClr val="bg1"/>
                </a:solidFill>
              </a:rPr>
              <a:t> of a young coach’s career.</a:t>
            </a:r>
            <a:endParaRPr lang="en-US" b="1" dirty="0">
              <a:solidFill>
                <a:schemeClr val="bg1"/>
              </a:solidFill>
            </a:endParaRPr>
          </a:p>
        </p:txBody>
      </p:sp>
      <p:pic>
        <p:nvPicPr>
          <p:cNvPr id="25602" name="Picture 2" descr="C:\Users\Owner\AppData\Local\Microsoft\Windows\Temporary Internet Files\Content.IE5\QXBE2BX4\37-puzzle[1].jpg"/>
          <p:cNvPicPr>
            <a:picLocks noChangeAspect="1" noChangeArrowheads="1"/>
          </p:cNvPicPr>
          <p:nvPr/>
        </p:nvPicPr>
        <p:blipFill>
          <a:blip r:embed="rId2" cstate="print"/>
          <a:srcRect/>
          <a:stretch>
            <a:fillRect/>
          </a:stretch>
        </p:blipFill>
        <p:spPr bwMode="auto">
          <a:xfrm>
            <a:off x="4953000" y="3962400"/>
            <a:ext cx="2097611" cy="1981200"/>
          </a:xfrm>
          <a:prstGeom prst="rect">
            <a:avLst/>
          </a:prstGeom>
          <a:ln>
            <a:noFill/>
          </a:ln>
          <a:effectLst>
            <a:softEdge rad="112500"/>
          </a:effectLst>
        </p:spPr>
      </p:pic>
      <p:sp>
        <p:nvSpPr>
          <p:cNvPr id="8" name="Footer Placeholder 7"/>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01000" cy="1143000"/>
          </a:xfrm>
        </p:spPr>
        <p:txBody>
          <a:bodyPr>
            <a:noAutofit/>
          </a:bodyPr>
          <a:lstStyle/>
          <a:p>
            <a:pPr algn="ctr"/>
            <a:r>
              <a:rPr lang="en-US" sz="3600" b="1" dirty="0" smtClean="0">
                <a:solidFill>
                  <a:srgbClr val="00B0F0"/>
                </a:solidFill>
                <a:latin typeface="Andalus" pitchFamily="18" charset="-78"/>
                <a:cs typeface="Andalus" pitchFamily="18" charset="-78"/>
              </a:rPr>
              <a:t>How is your command of the workout?</a:t>
            </a:r>
            <a:endParaRPr lang="en-US" sz="3600" b="1" dirty="0">
              <a:solidFill>
                <a:srgbClr val="00B0F0"/>
              </a:solidFill>
              <a:latin typeface="Andalus" pitchFamily="18" charset="-78"/>
              <a:cs typeface="Andalus" pitchFamily="18" charset="-78"/>
            </a:endParaRPr>
          </a:p>
        </p:txBody>
      </p:sp>
      <p:pic>
        <p:nvPicPr>
          <p:cNvPr id="31746" name="Picture 2" descr="C:\Users\Owner\AppData\Local\Microsoft\Windows\Temporary Internet Files\Content.IE5\F1YVTH0Q\Conductor[1].png"/>
          <p:cNvPicPr>
            <a:picLocks noChangeAspect="1" noChangeArrowheads="1"/>
          </p:cNvPicPr>
          <p:nvPr/>
        </p:nvPicPr>
        <p:blipFill>
          <a:blip r:embed="rId2" cstate="print"/>
          <a:srcRect/>
          <a:stretch>
            <a:fillRect/>
          </a:stretch>
        </p:blipFill>
        <p:spPr bwMode="auto">
          <a:xfrm>
            <a:off x="3276600" y="1828800"/>
            <a:ext cx="1803146" cy="2744163"/>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kumimoji="0" lang="en-US" dirty="0" smtClean="0"/>
              <a:t>Orinda Aquatics 2015</a:t>
            </a:r>
            <a:endParaRPr kumimoji="0" lang="en-US" dirty="0"/>
          </a:p>
        </p:txBody>
      </p:sp>
      <p:sp>
        <p:nvSpPr>
          <p:cNvPr id="5" name="TextBox 4"/>
          <p:cNvSpPr txBox="1"/>
          <p:nvPr/>
        </p:nvSpPr>
        <p:spPr>
          <a:xfrm>
            <a:off x="762000" y="4876800"/>
            <a:ext cx="7620000" cy="461665"/>
          </a:xfrm>
          <a:prstGeom prst="rect">
            <a:avLst/>
          </a:prstGeom>
          <a:noFill/>
        </p:spPr>
        <p:txBody>
          <a:bodyPr wrap="square" rtlCol="0">
            <a:spAutoFit/>
          </a:bodyPr>
          <a:lstStyle/>
          <a:p>
            <a:pPr algn="ctr"/>
            <a:r>
              <a:rPr lang="en-US" sz="2400" b="1" dirty="0" smtClean="0"/>
              <a:t>Do you have a captive audience?</a:t>
            </a:r>
            <a:endParaRPr lang="en-US"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F0"/>
                </a:solidFill>
                <a:latin typeface="Andalus" pitchFamily="18" charset="-78"/>
                <a:cs typeface="Andalus" pitchFamily="18" charset="-78"/>
              </a:rPr>
              <a:t>5) Be Creative</a:t>
            </a:r>
            <a:endParaRPr lang="en-US" sz="40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a:xfrm>
            <a:off x="457200" y="1295400"/>
            <a:ext cx="8534400" cy="4525963"/>
          </a:xfrm>
        </p:spPr>
        <p:txBody>
          <a:bodyPr>
            <a:noAutofit/>
          </a:bodyPr>
          <a:lstStyle/>
          <a:p>
            <a:r>
              <a:rPr lang="en-US" sz="1800" b="1" dirty="0" smtClean="0"/>
              <a:t>Why</a:t>
            </a:r>
          </a:p>
          <a:p>
            <a:pPr lvl="1"/>
            <a:r>
              <a:rPr lang="en-US" sz="1800" b="1" dirty="0" smtClean="0"/>
              <a:t>Although the foundation of the sport will never change, approaches, style, and methodology will.</a:t>
            </a:r>
          </a:p>
          <a:p>
            <a:pPr lvl="1"/>
            <a:r>
              <a:rPr lang="en-US" sz="1800" b="1" dirty="0" smtClean="0"/>
              <a:t>This is a labor-intensive sport</a:t>
            </a:r>
          </a:p>
          <a:p>
            <a:pPr lvl="1"/>
            <a:r>
              <a:rPr lang="en-US" sz="1800" b="1" dirty="0" smtClean="0"/>
              <a:t>Attention is held more through a creative process than a repetitive one.</a:t>
            </a:r>
          </a:p>
          <a:p>
            <a:r>
              <a:rPr lang="en-US" sz="1800" b="1" dirty="0" smtClean="0"/>
              <a:t>How – Think “out of the box” (but stay within system)</a:t>
            </a:r>
          </a:p>
          <a:p>
            <a:pPr lvl="1"/>
            <a:r>
              <a:rPr lang="en-US" sz="1800" b="1" dirty="0" smtClean="0"/>
              <a:t>Always ask if there is a better way</a:t>
            </a:r>
          </a:p>
          <a:p>
            <a:pPr lvl="2"/>
            <a:r>
              <a:rPr lang="en-US" sz="1800" b="1" dirty="0" smtClean="0"/>
              <a:t>Drills – change drill (fun, etc)</a:t>
            </a:r>
          </a:p>
          <a:p>
            <a:pPr lvl="2"/>
            <a:r>
              <a:rPr lang="en-US" sz="1800" b="1" dirty="0" smtClean="0"/>
              <a:t>Learning/games</a:t>
            </a:r>
          </a:p>
          <a:p>
            <a:pPr lvl="2"/>
            <a:r>
              <a:rPr lang="en-US" sz="1800" b="1" dirty="0" smtClean="0"/>
              <a:t>Set design</a:t>
            </a:r>
          </a:p>
          <a:p>
            <a:pPr lvl="2"/>
            <a:r>
              <a:rPr lang="en-US" sz="1800" b="1" dirty="0" smtClean="0"/>
              <a:t>Technology</a:t>
            </a:r>
          </a:p>
          <a:p>
            <a:pPr lvl="2"/>
            <a:r>
              <a:rPr lang="en-US" sz="1800" b="1" dirty="0" smtClean="0"/>
              <a:t>Language</a:t>
            </a:r>
          </a:p>
          <a:p>
            <a:pPr lvl="2"/>
            <a:r>
              <a:rPr lang="en-US" sz="1800" b="1" dirty="0" smtClean="0"/>
              <a:t>Meets/competition</a:t>
            </a:r>
          </a:p>
          <a:p>
            <a:pPr lvl="2"/>
            <a:r>
              <a:rPr lang="en-US" sz="1800" b="1" dirty="0" smtClean="0"/>
              <a:t>Challenge athletes</a:t>
            </a:r>
            <a:endParaRPr lang="en-US" sz="1800" b="1"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Creativity</a:t>
            </a:r>
            <a:endParaRPr lang="en-US" sz="2000" b="1" dirty="0"/>
          </a:p>
        </p:txBody>
      </p:sp>
      <p:sp>
        <p:nvSpPr>
          <p:cNvPr id="3" name="Content Placeholder 2"/>
          <p:cNvSpPr>
            <a:spLocks noGrp="1"/>
          </p:cNvSpPr>
          <p:nvPr>
            <p:ph idx="1"/>
          </p:nvPr>
        </p:nvSpPr>
        <p:spPr/>
        <p:txBody>
          <a:bodyPr>
            <a:normAutofit fontScale="92500"/>
          </a:bodyPr>
          <a:lstStyle/>
          <a:p>
            <a:r>
              <a:rPr lang="en-US" b="1" dirty="0" smtClean="0">
                <a:solidFill>
                  <a:schemeClr val="accent2">
                    <a:lumMod val="60000"/>
                    <a:lumOff val="40000"/>
                  </a:schemeClr>
                </a:solidFill>
              </a:rPr>
              <a:t>“Creativity means to push open the heavy, groaning doorway to life.” Ikeda</a:t>
            </a:r>
          </a:p>
          <a:p>
            <a:endParaRPr lang="en-US" b="1" dirty="0" smtClean="0">
              <a:solidFill>
                <a:schemeClr val="accent2">
                  <a:lumMod val="60000"/>
                  <a:lumOff val="40000"/>
                </a:schemeClr>
              </a:solidFill>
            </a:endParaRPr>
          </a:p>
          <a:p>
            <a:r>
              <a:rPr lang="en-US" b="1" dirty="0" smtClean="0"/>
              <a:t>“Uncertainty and mystery are the energies of life.” R. Fitzhenry</a:t>
            </a:r>
          </a:p>
          <a:p>
            <a:endParaRPr lang="en-US" b="1" dirty="0" smtClean="0">
              <a:solidFill>
                <a:schemeClr val="accent2">
                  <a:lumMod val="60000"/>
                  <a:lumOff val="40000"/>
                </a:schemeClr>
              </a:solidFill>
            </a:endParaRPr>
          </a:p>
          <a:p>
            <a:r>
              <a:rPr lang="en-US" b="1" dirty="0" smtClean="0">
                <a:solidFill>
                  <a:schemeClr val="accent2">
                    <a:lumMod val="60000"/>
                    <a:lumOff val="40000"/>
                  </a:schemeClr>
                </a:solidFill>
              </a:rPr>
              <a:t>“Those who create are rare; those who cannot are numerous.” Coco Chanel</a:t>
            </a:r>
            <a:endParaRPr lang="en-US" b="1" dirty="0">
              <a:solidFill>
                <a:schemeClr val="accent2">
                  <a:lumMod val="60000"/>
                  <a:lumOff val="40000"/>
                </a:schemeClr>
              </a:solidFill>
            </a:endParaRPr>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467600" cy="1143000"/>
          </a:xfrm>
        </p:spPr>
        <p:txBody>
          <a:bodyPr>
            <a:normAutofit/>
          </a:bodyPr>
          <a:lstStyle/>
          <a:p>
            <a:pPr algn="ctr"/>
            <a:r>
              <a:rPr lang="en-US" sz="4000" b="1" dirty="0" smtClean="0">
                <a:solidFill>
                  <a:srgbClr val="00B0F0"/>
                </a:solidFill>
                <a:latin typeface="Andalus" pitchFamily="18" charset="-78"/>
                <a:cs typeface="Andalus" pitchFamily="18" charset="-78"/>
              </a:rPr>
              <a:t>How creative are you?</a:t>
            </a:r>
            <a:endParaRPr lang="en-US" sz="4000" b="1" dirty="0">
              <a:solidFill>
                <a:srgbClr val="00B0F0"/>
              </a:solidFill>
              <a:latin typeface="Andalus" pitchFamily="18" charset="-78"/>
              <a:cs typeface="Andalus" pitchFamily="18" charset="-78"/>
            </a:endParaRPr>
          </a:p>
        </p:txBody>
      </p:sp>
      <p:pic>
        <p:nvPicPr>
          <p:cNvPr id="32775" name="Picture 7" descr="C:\Users\Owner\AppData\Local\Microsoft\Windows\Temporary Internet Files\Content.IE5\QXBE2BX4\innovation[1].jpg"/>
          <p:cNvPicPr>
            <a:picLocks noChangeAspect="1" noChangeArrowheads="1"/>
          </p:cNvPicPr>
          <p:nvPr/>
        </p:nvPicPr>
        <p:blipFill>
          <a:blip r:embed="rId2" cstate="print"/>
          <a:srcRect/>
          <a:stretch>
            <a:fillRect/>
          </a:stretch>
        </p:blipFill>
        <p:spPr bwMode="auto">
          <a:xfrm>
            <a:off x="2743200" y="1981200"/>
            <a:ext cx="3048000" cy="2259211"/>
          </a:xfrm>
          <a:prstGeom prst="rect">
            <a:avLst/>
          </a:prstGeom>
          <a:ln>
            <a:noFill/>
          </a:ln>
          <a:effectLst>
            <a:softEdge rad="112500"/>
          </a:effectLst>
        </p:spPr>
      </p:pic>
      <p:sp>
        <p:nvSpPr>
          <p:cNvPr id="11" name="Footer Placeholder 10"/>
          <p:cNvSpPr>
            <a:spLocks noGrp="1"/>
          </p:cNvSpPr>
          <p:nvPr>
            <p:ph type="ftr" sz="quarter" idx="11"/>
          </p:nvPr>
        </p:nvSpPr>
        <p:spPr/>
        <p:txBody>
          <a:bodyPr/>
          <a:lstStyle/>
          <a:p>
            <a:r>
              <a:rPr kumimoji="0" lang="en-US" dirty="0" smtClean="0"/>
              <a:t>Orinda Aquatics 2015</a:t>
            </a:r>
            <a:endParaRPr kumimoji="0" lang="en-US" dirty="0"/>
          </a:p>
        </p:txBody>
      </p:sp>
      <p:sp>
        <p:nvSpPr>
          <p:cNvPr id="5" name="TextBox 4"/>
          <p:cNvSpPr txBox="1"/>
          <p:nvPr/>
        </p:nvSpPr>
        <p:spPr>
          <a:xfrm>
            <a:off x="762000" y="4648200"/>
            <a:ext cx="7620000" cy="400110"/>
          </a:xfrm>
          <a:prstGeom prst="rect">
            <a:avLst/>
          </a:prstGeom>
          <a:noFill/>
        </p:spPr>
        <p:txBody>
          <a:bodyPr wrap="square" rtlCol="0">
            <a:spAutoFit/>
          </a:bodyPr>
          <a:lstStyle/>
          <a:p>
            <a:pPr algn="ctr"/>
            <a:r>
              <a:rPr lang="en-US" sz="2000" b="1" dirty="0" smtClean="0"/>
              <a:t>What have you done that you would consider innovative?</a:t>
            </a:r>
            <a:endParaRPr lang="en-US" sz="20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F0"/>
                </a:solidFill>
                <a:latin typeface="Andalus" pitchFamily="18" charset="-78"/>
                <a:cs typeface="Andalus" pitchFamily="18" charset="-78"/>
              </a:rPr>
              <a:t>6) Have a Sense of Urgency</a:t>
            </a:r>
            <a:endParaRPr lang="en-US" sz="40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a:xfrm>
            <a:off x="533400" y="1524000"/>
            <a:ext cx="7467600" cy="4525963"/>
          </a:xfrm>
        </p:spPr>
        <p:txBody>
          <a:bodyPr>
            <a:normAutofit/>
          </a:bodyPr>
          <a:lstStyle/>
          <a:p>
            <a:r>
              <a:rPr lang="en-US" sz="2000" b="1" dirty="0" smtClean="0"/>
              <a:t>Why</a:t>
            </a:r>
          </a:p>
          <a:p>
            <a:pPr lvl="1"/>
            <a:r>
              <a:rPr lang="en-US" sz="2000" b="1" dirty="0" smtClean="0"/>
              <a:t>Can expedite development dramatically</a:t>
            </a:r>
          </a:p>
          <a:p>
            <a:pPr lvl="1"/>
            <a:r>
              <a:rPr lang="en-US" sz="2000" b="1" dirty="0" smtClean="0"/>
              <a:t>Shows you care</a:t>
            </a:r>
          </a:p>
          <a:p>
            <a:pPr lvl="1"/>
            <a:r>
              <a:rPr lang="en-US" sz="2000" b="1" dirty="0" smtClean="0"/>
              <a:t>Expands thought process (find a way)</a:t>
            </a:r>
          </a:p>
          <a:p>
            <a:pPr lvl="1"/>
            <a:r>
              <a:rPr lang="en-US" sz="2000" b="1" dirty="0" smtClean="0"/>
              <a:t>You become more resourceful and creative</a:t>
            </a:r>
          </a:p>
          <a:p>
            <a:r>
              <a:rPr lang="en-US" sz="2000" b="1" dirty="0" smtClean="0"/>
              <a:t>How?</a:t>
            </a:r>
          </a:p>
          <a:p>
            <a:pPr lvl="1"/>
            <a:r>
              <a:rPr lang="en-US" sz="2000" b="1" dirty="0" smtClean="0"/>
              <a:t>Ask, “what if I had to fix this problem today”?</a:t>
            </a:r>
          </a:p>
          <a:p>
            <a:pPr lvl="2"/>
            <a:r>
              <a:rPr lang="en-US" sz="2000" b="1" dirty="0" smtClean="0"/>
              <a:t>Technique, turn, attitude, conflict</a:t>
            </a:r>
          </a:p>
        </p:txBody>
      </p:sp>
      <p:pic>
        <p:nvPicPr>
          <p:cNvPr id="13314" name="Picture 2" descr="C:\Users\Owner\AppData\Local\Microsoft\Windows\Temporary Internet Files\Content.IE5\SZP8I8FP\note-urgent[1].jpg"/>
          <p:cNvPicPr>
            <a:picLocks noChangeAspect="1" noChangeArrowheads="1"/>
          </p:cNvPicPr>
          <p:nvPr/>
        </p:nvPicPr>
        <p:blipFill>
          <a:blip r:embed="rId2" cstate="print"/>
          <a:srcRect/>
          <a:stretch>
            <a:fillRect/>
          </a:stretch>
        </p:blipFill>
        <p:spPr bwMode="auto">
          <a:xfrm>
            <a:off x="6782661" y="228600"/>
            <a:ext cx="1980339" cy="175260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Urgency</a:t>
            </a:r>
            <a:endParaRPr lang="en-US" sz="2000" b="1" dirty="0"/>
          </a:p>
        </p:txBody>
      </p:sp>
      <p:sp>
        <p:nvSpPr>
          <p:cNvPr id="3" name="Content Placeholder 2"/>
          <p:cNvSpPr>
            <a:spLocks noGrp="1"/>
          </p:cNvSpPr>
          <p:nvPr>
            <p:ph idx="1"/>
          </p:nvPr>
        </p:nvSpPr>
        <p:spPr>
          <a:xfrm>
            <a:off x="457200" y="1295400"/>
            <a:ext cx="7467600" cy="4525963"/>
          </a:xfrm>
        </p:spPr>
        <p:txBody>
          <a:bodyPr>
            <a:normAutofit/>
          </a:bodyPr>
          <a:lstStyle/>
          <a:p>
            <a:r>
              <a:rPr lang="en-US" sz="2000" b="1" dirty="0" smtClean="0">
                <a:solidFill>
                  <a:schemeClr val="accent2">
                    <a:lumMod val="60000"/>
                    <a:lumOff val="40000"/>
                  </a:schemeClr>
                </a:solidFill>
              </a:rPr>
              <a:t>“We can not solve our problems with the same level of thinking that created them” Albert Einstein</a:t>
            </a:r>
          </a:p>
          <a:p>
            <a:endParaRPr lang="en-US" sz="2000" b="1" dirty="0" smtClean="0">
              <a:solidFill>
                <a:schemeClr val="accent2">
                  <a:lumMod val="60000"/>
                  <a:lumOff val="40000"/>
                </a:schemeClr>
              </a:solidFill>
            </a:endParaRPr>
          </a:p>
          <a:p>
            <a:r>
              <a:rPr lang="en-US" sz="2000" b="1" dirty="0" smtClean="0"/>
              <a:t>“The lesson will always repeat itself, unless you see yourself as the problem--not others.” Shannon Alder</a:t>
            </a:r>
          </a:p>
          <a:p>
            <a:endParaRPr lang="en-US" sz="2000" b="1" dirty="0" smtClean="0">
              <a:solidFill>
                <a:schemeClr val="accent2">
                  <a:lumMod val="60000"/>
                  <a:lumOff val="40000"/>
                </a:schemeClr>
              </a:solidFill>
            </a:endParaRPr>
          </a:p>
          <a:p>
            <a:r>
              <a:rPr lang="en-US" sz="2000" b="1" dirty="0" smtClean="0">
                <a:solidFill>
                  <a:schemeClr val="accent2">
                    <a:lumMod val="60000"/>
                    <a:lumOff val="40000"/>
                  </a:schemeClr>
                </a:solidFill>
              </a:rPr>
              <a:t>“There would be times when we'd rack our brains on a problem, and think we'd considered every option, and then he'd redefine the problem or approach, and our problem would go away.”  W. Isaacson on Steve Jobs</a:t>
            </a:r>
            <a:endParaRPr lang="en-US" sz="2000" b="1" dirty="0">
              <a:solidFill>
                <a:schemeClr val="accent2">
                  <a:lumMod val="60000"/>
                  <a:lumOff val="40000"/>
                </a:schemeClr>
              </a:solidFill>
            </a:endParaRPr>
          </a:p>
        </p:txBody>
      </p:sp>
      <p:pic>
        <p:nvPicPr>
          <p:cNvPr id="4" name="Picture 3" descr="Austin10.jpg"/>
          <p:cNvPicPr>
            <a:picLocks noChangeAspect="1"/>
          </p:cNvPicPr>
          <p:nvPr/>
        </p:nvPicPr>
        <p:blipFill>
          <a:blip r:embed="rId3" cstate="print"/>
          <a:stretch>
            <a:fillRect/>
          </a:stretch>
        </p:blipFill>
        <p:spPr>
          <a:xfrm>
            <a:off x="2286000" y="4800600"/>
            <a:ext cx="3581400" cy="1345823"/>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153400" cy="1143000"/>
          </a:xfrm>
        </p:spPr>
        <p:txBody>
          <a:bodyPr>
            <a:normAutofit fontScale="90000"/>
          </a:bodyPr>
          <a:lstStyle/>
          <a:p>
            <a:pPr algn="ctr"/>
            <a:r>
              <a:rPr lang="en-US" sz="4800" b="1" dirty="0" smtClean="0">
                <a:solidFill>
                  <a:srgbClr val="00B0F0"/>
                </a:solidFill>
                <a:latin typeface="Andalus" pitchFamily="18" charset="-78"/>
                <a:cs typeface="Andalus" pitchFamily="18" charset="-78"/>
              </a:rPr>
              <a:t/>
            </a:r>
            <a:br>
              <a:rPr lang="en-US" sz="4800" b="1" dirty="0" smtClean="0">
                <a:solidFill>
                  <a:srgbClr val="00B0F0"/>
                </a:solidFill>
                <a:latin typeface="Andalus" pitchFamily="18" charset="-78"/>
                <a:cs typeface="Andalus" pitchFamily="18" charset="-78"/>
              </a:rPr>
            </a:br>
            <a:r>
              <a:rPr lang="en-US" sz="4800" b="1" dirty="0" smtClean="0">
                <a:solidFill>
                  <a:srgbClr val="00B0F0"/>
                </a:solidFill>
                <a:latin typeface="Andalus" pitchFamily="18" charset="-78"/>
                <a:cs typeface="Andalus" pitchFamily="18" charset="-78"/>
              </a:rPr>
              <a:t/>
            </a:r>
            <a:br>
              <a:rPr lang="en-US" sz="4800" b="1" dirty="0" smtClean="0">
                <a:solidFill>
                  <a:srgbClr val="00B0F0"/>
                </a:solidFill>
                <a:latin typeface="Andalus" pitchFamily="18" charset="-78"/>
                <a:cs typeface="Andalus" pitchFamily="18" charset="-78"/>
              </a:rPr>
            </a:br>
            <a:r>
              <a:rPr lang="en-US" sz="4800" b="1" dirty="0" smtClean="0">
                <a:solidFill>
                  <a:srgbClr val="00B0F0"/>
                </a:solidFill>
                <a:latin typeface="Andalus" pitchFamily="18" charset="-78"/>
                <a:cs typeface="Andalus" pitchFamily="18" charset="-78"/>
              </a:rPr>
              <a:t/>
            </a:r>
            <a:br>
              <a:rPr lang="en-US" sz="4800" b="1" dirty="0" smtClean="0">
                <a:solidFill>
                  <a:srgbClr val="00B0F0"/>
                </a:solidFill>
                <a:latin typeface="Andalus" pitchFamily="18" charset="-78"/>
                <a:cs typeface="Andalus" pitchFamily="18" charset="-78"/>
              </a:rPr>
            </a:br>
            <a:r>
              <a:rPr lang="en-US" sz="4800" b="1" dirty="0" smtClean="0">
                <a:solidFill>
                  <a:srgbClr val="00B0F0"/>
                </a:solidFill>
                <a:latin typeface="Andalus" pitchFamily="18" charset="-78"/>
                <a:cs typeface="Andalus" pitchFamily="18" charset="-78"/>
              </a:rPr>
              <a:t/>
            </a:r>
            <a:br>
              <a:rPr lang="en-US" sz="4800" b="1" dirty="0" smtClean="0">
                <a:solidFill>
                  <a:srgbClr val="00B0F0"/>
                </a:solidFill>
                <a:latin typeface="Andalus" pitchFamily="18" charset="-78"/>
                <a:cs typeface="Andalus" pitchFamily="18" charset="-78"/>
              </a:rPr>
            </a:br>
            <a:r>
              <a:rPr lang="en-US" sz="4800" b="1" dirty="0" smtClean="0">
                <a:solidFill>
                  <a:srgbClr val="00B0F0"/>
                </a:solidFill>
                <a:latin typeface="Andalus" pitchFamily="18" charset="-78"/>
                <a:cs typeface="Andalus" pitchFamily="18" charset="-78"/>
              </a:rPr>
              <a:t>Do you teach and coach with a sense of urgency?</a:t>
            </a:r>
            <a:br>
              <a:rPr lang="en-US" sz="4800" b="1" dirty="0" smtClean="0">
                <a:solidFill>
                  <a:srgbClr val="00B0F0"/>
                </a:solidFill>
                <a:latin typeface="Andalus" pitchFamily="18" charset="-78"/>
                <a:cs typeface="Andalus" pitchFamily="18" charset="-78"/>
              </a:rPr>
            </a:br>
            <a:endParaRPr lang="en-US" b="1" dirty="0">
              <a:solidFill>
                <a:schemeClr val="accent2">
                  <a:lumMod val="60000"/>
                  <a:lumOff val="40000"/>
                </a:schemeClr>
              </a:solidFill>
            </a:endParaRPr>
          </a:p>
        </p:txBody>
      </p:sp>
      <p:pic>
        <p:nvPicPr>
          <p:cNvPr id="33796" name="Picture 4" descr="C:\Users\Owner\AppData\Local\Microsoft\Windows\Temporary Internet Files\Content.IE5\F1YVTH0Q\emergency[1].jpg"/>
          <p:cNvPicPr>
            <a:picLocks noChangeAspect="1" noChangeArrowheads="1"/>
          </p:cNvPicPr>
          <p:nvPr/>
        </p:nvPicPr>
        <p:blipFill>
          <a:blip r:embed="rId2" cstate="print"/>
          <a:srcRect/>
          <a:stretch>
            <a:fillRect/>
          </a:stretch>
        </p:blipFill>
        <p:spPr bwMode="auto">
          <a:xfrm>
            <a:off x="3200400" y="3200400"/>
            <a:ext cx="2529460" cy="1524000"/>
          </a:xfrm>
          <a:prstGeom prst="rect">
            <a:avLst/>
          </a:prstGeom>
          <a:ln>
            <a:noFill/>
          </a:ln>
          <a:effectLst>
            <a:softEdge rad="112500"/>
          </a:effectLst>
        </p:spPr>
      </p:pic>
      <p:sp>
        <p:nvSpPr>
          <p:cNvPr id="8" name="Footer Placeholder 7"/>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F0"/>
                </a:solidFill>
                <a:latin typeface="Andalus" pitchFamily="18" charset="-78"/>
                <a:cs typeface="Andalus" pitchFamily="18" charset="-78"/>
              </a:rPr>
              <a:t>7) </a:t>
            </a:r>
            <a:r>
              <a:rPr lang="en-US" sz="4000" b="1" dirty="0" smtClean="0">
                <a:solidFill>
                  <a:srgbClr val="00B0F0"/>
                </a:solidFill>
                <a:latin typeface="Andalus" pitchFamily="18" charset="-78"/>
                <a:cs typeface="Andalus" pitchFamily="18" charset="-78"/>
              </a:rPr>
              <a:t>Connection</a:t>
            </a:r>
            <a:endParaRPr lang="en-US" sz="40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p:txBody>
          <a:bodyPr>
            <a:normAutofit lnSpcReduction="10000"/>
          </a:bodyPr>
          <a:lstStyle/>
          <a:p>
            <a:r>
              <a:rPr lang="en-US" sz="2000" b="1" dirty="0" smtClean="0"/>
              <a:t>Why</a:t>
            </a:r>
          </a:p>
          <a:p>
            <a:pPr lvl="1"/>
            <a:r>
              <a:rPr lang="en-US" sz="2000" b="1" dirty="0" smtClean="0"/>
              <a:t>The quickest way to transform relationships and athlete development is to connect at the highest level of person, athlete, swimmer, leader (see chart)</a:t>
            </a:r>
          </a:p>
          <a:p>
            <a:endParaRPr lang="en-US" sz="2000" b="1" dirty="0" smtClean="0"/>
          </a:p>
          <a:p>
            <a:r>
              <a:rPr lang="en-US" sz="2000" b="1" dirty="0" smtClean="0"/>
              <a:t>How</a:t>
            </a:r>
          </a:p>
          <a:p>
            <a:pPr lvl="1"/>
            <a:r>
              <a:rPr lang="en-US" sz="2000" b="1" dirty="0" smtClean="0"/>
              <a:t>Daily </a:t>
            </a:r>
            <a:r>
              <a:rPr lang="en-US" sz="2000" b="1" dirty="0" smtClean="0"/>
              <a:t>dialogue (one thing swim/one personal)</a:t>
            </a:r>
            <a:endParaRPr lang="en-US" sz="2000" b="1" dirty="0" smtClean="0"/>
          </a:p>
          <a:p>
            <a:pPr lvl="1"/>
            <a:r>
              <a:rPr lang="en-US" sz="2000" b="1" dirty="0" smtClean="0"/>
              <a:t>Intense stroke feedback</a:t>
            </a:r>
          </a:p>
          <a:p>
            <a:pPr lvl="1"/>
            <a:r>
              <a:rPr lang="en-US" sz="2000" b="1" dirty="0" smtClean="0"/>
              <a:t>Ask for commitment in return</a:t>
            </a:r>
          </a:p>
          <a:p>
            <a:pPr lvl="1"/>
            <a:r>
              <a:rPr lang="en-US" sz="2000" b="1" dirty="0" smtClean="0"/>
              <a:t>Demand leadership</a:t>
            </a:r>
          </a:p>
          <a:p>
            <a:pPr lvl="1"/>
            <a:r>
              <a:rPr lang="en-US" sz="2000" b="1" dirty="0" smtClean="0"/>
              <a:t>Create value-added</a:t>
            </a:r>
          </a:p>
          <a:p>
            <a:pPr lvl="1"/>
            <a:r>
              <a:rPr lang="en-US" sz="2000" b="1" dirty="0" smtClean="0"/>
              <a:t>Give everything – ask for </a:t>
            </a:r>
            <a:r>
              <a:rPr lang="en-US" sz="2000" b="1" dirty="0" smtClean="0"/>
              <a:t>everything</a:t>
            </a:r>
          </a:p>
          <a:p>
            <a:pPr lvl="1"/>
            <a:r>
              <a:rPr lang="en-US" sz="2000" b="1" dirty="0" smtClean="0"/>
              <a:t>Write a note once a week to a swimmer (or parent)</a:t>
            </a:r>
            <a:endParaRPr lang="en-US" sz="2000" b="1"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57200" y="171450"/>
            <a:ext cx="8229600" cy="685800"/>
          </a:xfrm>
        </p:spPr>
        <p:txBody>
          <a:bodyPr>
            <a:noAutofit/>
          </a:bodyPr>
          <a:lstStyle/>
          <a:p>
            <a:pPr>
              <a:defRPr/>
            </a:pPr>
            <a:r>
              <a:rPr lang="en-US" sz="4000" b="1" dirty="0" smtClean="0">
                <a:solidFill>
                  <a:schemeClr val="accent2">
                    <a:lumMod val="60000"/>
                    <a:lumOff val="40000"/>
                  </a:schemeClr>
                </a:solidFill>
                <a:latin typeface="+mn-lt"/>
              </a:rPr>
              <a:t>Levels of Development</a:t>
            </a:r>
          </a:p>
        </p:txBody>
      </p:sp>
      <p:sp>
        <p:nvSpPr>
          <p:cNvPr id="251907" name="Content Placeholder 2"/>
          <p:cNvSpPr>
            <a:spLocks noGrp="1"/>
          </p:cNvSpPr>
          <p:nvPr>
            <p:ph idx="1"/>
          </p:nvPr>
        </p:nvSpPr>
        <p:spPr>
          <a:xfrm>
            <a:off x="304800" y="914400"/>
            <a:ext cx="8229600" cy="5600700"/>
          </a:xfrm>
        </p:spPr>
        <p:txBody>
          <a:bodyPr>
            <a:noAutofit/>
          </a:bodyPr>
          <a:lstStyle/>
          <a:p>
            <a:r>
              <a:rPr lang="en-US" sz="1400" b="1" dirty="0" smtClean="0"/>
              <a:t>Coach runs workout/swimmer shows up</a:t>
            </a:r>
          </a:p>
          <a:p>
            <a:r>
              <a:rPr lang="en-US" sz="1400" b="1" dirty="0" smtClean="0"/>
              <a:t>Talk to about stroke (may or may not connect)</a:t>
            </a:r>
          </a:p>
          <a:p>
            <a:r>
              <a:rPr lang="en-US" sz="1400" b="1" dirty="0" smtClean="0"/>
              <a:t>Talk to </a:t>
            </a:r>
            <a:r>
              <a:rPr lang="en-US" sz="1400" b="1" i="1" u="sng" dirty="0" smtClean="0"/>
              <a:t>aggressively</a:t>
            </a:r>
            <a:r>
              <a:rPr lang="en-US" sz="1400" b="1" dirty="0" smtClean="0"/>
              <a:t> about stroke</a:t>
            </a:r>
          </a:p>
          <a:p>
            <a:pPr lvl="1"/>
            <a:r>
              <a:rPr lang="en-US" sz="1400" b="1" dirty="0" smtClean="0"/>
              <a:t>Pull out of water</a:t>
            </a:r>
          </a:p>
          <a:p>
            <a:pPr lvl="1"/>
            <a:r>
              <a:rPr lang="en-US" sz="1400" b="1" dirty="0" smtClean="0"/>
              <a:t>Watch constantly</a:t>
            </a:r>
          </a:p>
          <a:p>
            <a:r>
              <a:rPr lang="en-US" sz="1400" b="1" dirty="0" smtClean="0"/>
              <a:t>Connect personally (care)</a:t>
            </a:r>
          </a:p>
          <a:p>
            <a:r>
              <a:rPr lang="en-US" sz="1400" b="1" dirty="0" smtClean="0"/>
              <a:t>Talk about attendance and commitment (link)</a:t>
            </a:r>
          </a:p>
          <a:p>
            <a:r>
              <a:rPr lang="en-US" sz="1400" b="1" dirty="0" smtClean="0"/>
              <a:t>Watch demeanor in all aspects</a:t>
            </a:r>
          </a:p>
          <a:p>
            <a:pPr lvl="1"/>
            <a:r>
              <a:rPr lang="en-US" sz="1400" b="1" dirty="0" smtClean="0"/>
              <a:t>Encourage areas of improvement</a:t>
            </a:r>
          </a:p>
          <a:p>
            <a:pPr lvl="2"/>
            <a:r>
              <a:rPr lang="en-US" sz="1400" b="1" dirty="0" smtClean="0"/>
              <a:t>Arrive earlier, focus, help more, talk to others</a:t>
            </a:r>
          </a:p>
          <a:p>
            <a:r>
              <a:rPr lang="en-US" sz="1400" b="1" dirty="0" smtClean="0"/>
              <a:t>Talk about leadership attributes</a:t>
            </a:r>
          </a:p>
          <a:p>
            <a:r>
              <a:rPr lang="en-US" sz="1400" b="1" dirty="0" smtClean="0"/>
              <a:t>Demand leadership skills</a:t>
            </a:r>
          </a:p>
          <a:p>
            <a:pPr lvl="1"/>
            <a:r>
              <a:rPr lang="en-US" sz="1400" b="1" dirty="0" smtClean="0"/>
              <a:t>Begin giving leadership responsibilities (set up, tasks,  lead stretching, etc.) </a:t>
            </a:r>
          </a:p>
          <a:p>
            <a:r>
              <a:rPr lang="en-US" sz="1400" b="1" dirty="0" smtClean="0"/>
              <a:t>Explore life/social choices (easy transition) – the “concepts”</a:t>
            </a:r>
          </a:p>
          <a:p>
            <a:pPr lvl="1"/>
            <a:r>
              <a:rPr lang="en-US" sz="1400" b="1" dirty="0" smtClean="0"/>
              <a:t>From an athletic perspective</a:t>
            </a:r>
          </a:p>
          <a:p>
            <a:pPr lvl="1"/>
            <a:r>
              <a:rPr lang="en-US" sz="1400" b="1" dirty="0" smtClean="0"/>
              <a:t>From a personal perspective</a:t>
            </a:r>
          </a:p>
          <a:p>
            <a:pPr lvl="1"/>
            <a:r>
              <a:rPr lang="en-US" sz="1400" b="1" dirty="0" smtClean="0"/>
              <a:t>Give articles, shares a story, talk about past successes</a:t>
            </a:r>
          </a:p>
          <a:p>
            <a:r>
              <a:rPr lang="en-US" sz="1400" b="1" dirty="0" smtClean="0"/>
              <a:t>Talk about life skills that are critical to be a “good person”</a:t>
            </a:r>
          </a:p>
          <a:p>
            <a:pPr lvl="1"/>
            <a:r>
              <a:rPr lang="en-US" sz="1400" b="1" dirty="0" smtClean="0"/>
              <a:t>Relationship with parents</a:t>
            </a:r>
          </a:p>
          <a:p>
            <a:pPr lvl="1"/>
            <a:r>
              <a:rPr lang="en-US" sz="1400" b="1" dirty="0" smtClean="0"/>
              <a:t>Academics</a:t>
            </a:r>
          </a:p>
          <a:p>
            <a:pPr lvl="1"/>
            <a:r>
              <a:rPr lang="en-US" sz="1400" b="1" dirty="0" smtClean="0"/>
              <a:t>Mentoring/inspiring others</a:t>
            </a:r>
          </a:p>
          <a:p>
            <a:r>
              <a:rPr lang="en-US" sz="1400" b="1" dirty="0" smtClean="0"/>
              <a:t>Demand them (fully connected)</a:t>
            </a:r>
          </a:p>
        </p:txBody>
      </p:sp>
      <p:pic>
        <p:nvPicPr>
          <p:cNvPr id="251908" name="Picture 2" descr="C:\Users\Owner\AppData\Local\Microsoft\Windows\Temporary Internet Files\Content.IE5\MGJXQ04P\MC900186172[1].wmf"/>
          <p:cNvPicPr>
            <a:picLocks noChangeAspect="1" noChangeArrowheads="1"/>
          </p:cNvPicPr>
          <p:nvPr/>
        </p:nvPicPr>
        <p:blipFill>
          <a:blip r:embed="rId2" cstate="print"/>
          <a:srcRect/>
          <a:stretch>
            <a:fillRect/>
          </a:stretch>
        </p:blipFill>
        <p:spPr bwMode="auto">
          <a:xfrm>
            <a:off x="6324600" y="1447800"/>
            <a:ext cx="2059517" cy="1724710"/>
          </a:xfrm>
          <a:prstGeom prst="rect">
            <a:avLst/>
          </a:prstGeom>
          <a:noFill/>
          <a:ln w="9525">
            <a:noFill/>
            <a:miter lim="800000"/>
            <a:headEnd/>
            <a:tailEnd/>
          </a:ln>
        </p:spPr>
      </p:pic>
      <p:pic>
        <p:nvPicPr>
          <p:cNvPr id="251909" name="Picture 3" descr="C:\Users\Owner\AppData\Local\Microsoft\Windows\Temporary Internet Files\Content.IE5\MGJXQ04P\MP900341344[1].jpg"/>
          <p:cNvPicPr>
            <a:picLocks noChangeAspect="1" noChangeArrowheads="1"/>
          </p:cNvPicPr>
          <p:nvPr/>
        </p:nvPicPr>
        <p:blipFill>
          <a:blip r:embed="rId3" cstate="print"/>
          <a:srcRect/>
          <a:stretch>
            <a:fillRect/>
          </a:stretch>
        </p:blipFill>
        <p:spPr bwMode="auto">
          <a:xfrm>
            <a:off x="6400800" y="4495799"/>
            <a:ext cx="2133600" cy="1682115"/>
          </a:xfrm>
          <a:prstGeom prst="rect">
            <a:avLst/>
          </a:prstGeom>
          <a:ln>
            <a:noFill/>
          </a:ln>
          <a:effectLst>
            <a:softEdge rad="112500"/>
          </a:effectLst>
        </p:spPr>
      </p:pic>
      <p:sp>
        <p:nvSpPr>
          <p:cNvPr id="7" name="Footer Placeholder 6"/>
          <p:cNvSpPr>
            <a:spLocks noGrp="1"/>
          </p:cNvSpPr>
          <p:nvPr>
            <p:ph type="ftr" sz="quarter" idx="11"/>
          </p:nvPr>
        </p:nvSpPr>
        <p:spPr/>
        <p:txBody>
          <a:bodyPr/>
          <a:lstStyle/>
          <a:p>
            <a:pPr>
              <a:defRPr/>
            </a:pPr>
            <a:r>
              <a:rPr lang="en-US" dirty="0" smtClean="0"/>
              <a:t>Orinda Aquatics 2015</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a:xfrm>
            <a:off x="457200" y="275035"/>
            <a:ext cx="8229600" cy="696515"/>
          </a:xfrm>
        </p:spPr>
        <p:txBody>
          <a:bodyPr>
            <a:normAutofit fontScale="90000"/>
          </a:bodyPr>
          <a:lstStyle/>
          <a:p>
            <a:pPr algn="l">
              <a:defRPr/>
            </a:pPr>
            <a:r>
              <a:rPr lang="en-US" sz="4000" b="1" dirty="0" smtClean="0">
                <a:solidFill>
                  <a:schemeClr val="accent2">
                    <a:lumMod val="60000"/>
                    <a:lumOff val="40000"/>
                  </a:schemeClr>
                </a:solidFill>
                <a:latin typeface="+mn-lt"/>
              </a:rPr>
              <a:t>Stages - Macro</a:t>
            </a:r>
          </a:p>
        </p:txBody>
      </p:sp>
      <p:sp>
        <p:nvSpPr>
          <p:cNvPr id="252931" name="Content Placeholder 2"/>
          <p:cNvSpPr>
            <a:spLocks noGrp="1"/>
          </p:cNvSpPr>
          <p:nvPr>
            <p:ph idx="1"/>
          </p:nvPr>
        </p:nvSpPr>
        <p:spPr>
          <a:xfrm>
            <a:off x="406400" y="1257300"/>
            <a:ext cx="8229600" cy="4914900"/>
          </a:xfrm>
        </p:spPr>
        <p:txBody>
          <a:bodyPr>
            <a:normAutofit/>
          </a:bodyPr>
          <a:lstStyle/>
          <a:p>
            <a:r>
              <a:rPr lang="en-US" sz="2000" b="1" dirty="0" smtClean="0"/>
              <a:t>Take from name on roster to someone who connects</a:t>
            </a:r>
          </a:p>
          <a:p>
            <a:r>
              <a:rPr lang="en-US" sz="2000" b="1" dirty="0" smtClean="0"/>
              <a:t>Take from someone who connects to someone who is committed</a:t>
            </a:r>
          </a:p>
          <a:p>
            <a:r>
              <a:rPr lang="en-US" sz="2000" b="1" dirty="0" smtClean="0"/>
              <a:t>Take from someone who is committed to a high-character athlete</a:t>
            </a:r>
          </a:p>
          <a:p>
            <a:r>
              <a:rPr lang="en-US" sz="2000" b="1" dirty="0" smtClean="0"/>
              <a:t>Take from a high-character athlete to a high-character person</a:t>
            </a:r>
          </a:p>
          <a:p>
            <a:r>
              <a:rPr lang="en-US" sz="2000" b="1" dirty="0" smtClean="0"/>
              <a:t>Take from a high-character person to a leader (and someone </a:t>
            </a:r>
            <a:r>
              <a:rPr lang="en-US" sz="2000" b="1" i="1" dirty="0" smtClean="0"/>
              <a:t>you</a:t>
            </a:r>
            <a:r>
              <a:rPr lang="en-US" sz="2000" b="1" dirty="0" smtClean="0"/>
              <a:t> trust implicitly and will do anything for)</a:t>
            </a:r>
          </a:p>
          <a:p>
            <a:endParaRPr lang="en-US" dirty="0" smtClean="0"/>
          </a:p>
        </p:txBody>
      </p:sp>
      <p:pic>
        <p:nvPicPr>
          <p:cNvPr id="252932" name="Picture 2" descr="C:\Users\Owner\AppData\Local\Microsoft\Windows\Temporary Internet Files\Content.IE5\ODBKLK02\MC900215709[1].wmf"/>
          <p:cNvPicPr>
            <a:picLocks noChangeAspect="1" noChangeArrowheads="1"/>
          </p:cNvPicPr>
          <p:nvPr/>
        </p:nvPicPr>
        <p:blipFill>
          <a:blip r:embed="rId2" cstate="print"/>
          <a:srcRect/>
          <a:stretch>
            <a:fillRect/>
          </a:stretch>
        </p:blipFill>
        <p:spPr bwMode="auto">
          <a:xfrm>
            <a:off x="7239000" y="152400"/>
            <a:ext cx="1375834" cy="10287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dirty="0" smtClean="0"/>
              <a:t>Orinda Aquatics 2015</a:t>
            </a:r>
            <a:endParaRPr lang="en-US" dirty="0"/>
          </a:p>
        </p:txBody>
      </p:sp>
      <p:pic>
        <p:nvPicPr>
          <p:cNvPr id="21507" name="Picture 3" descr="C:\Users\Owner\AppData\Local\Microsoft\Windows\Temporary Internet Files\Content.IE5\QXBE2BX4\edu4_normal[1].jpg"/>
          <p:cNvPicPr>
            <a:picLocks noChangeAspect="1" noChangeArrowheads="1"/>
          </p:cNvPicPr>
          <p:nvPr/>
        </p:nvPicPr>
        <p:blipFill>
          <a:blip r:embed="rId3" cstate="print"/>
          <a:srcRect/>
          <a:stretch>
            <a:fillRect/>
          </a:stretch>
        </p:blipFill>
        <p:spPr bwMode="auto">
          <a:xfrm>
            <a:off x="3352800" y="4343400"/>
            <a:ext cx="1857375" cy="13734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8509000" cy="1211262"/>
          </a:xfrm>
        </p:spPr>
        <p:txBody>
          <a:bodyPr>
            <a:normAutofit fontScale="90000"/>
          </a:bodyPr>
          <a:lstStyle/>
          <a:p>
            <a:r>
              <a:rPr lang="en-US" sz="3200" b="1" i="1" dirty="0" smtClean="0">
                <a:solidFill>
                  <a:schemeClr val="accent2">
                    <a:lumMod val="75000"/>
                  </a:schemeClr>
                </a:solidFill>
                <a:latin typeface="Bookman Old Style" pitchFamily="18" charset="0"/>
              </a:rPr>
              <a:t/>
            </a:r>
            <a:br>
              <a:rPr lang="en-US" sz="3200" b="1" i="1" dirty="0" smtClean="0">
                <a:solidFill>
                  <a:schemeClr val="accent2">
                    <a:lumMod val="75000"/>
                  </a:schemeClr>
                </a:solidFill>
                <a:latin typeface="Bookman Old Style" pitchFamily="18" charset="0"/>
              </a:rPr>
            </a:br>
            <a:r>
              <a:rPr lang="en-US" sz="3200" b="1" i="1" dirty="0" smtClean="0">
                <a:solidFill>
                  <a:schemeClr val="accent2">
                    <a:lumMod val="75000"/>
                  </a:schemeClr>
                </a:solidFill>
                <a:latin typeface="Bookman Old Style" pitchFamily="18" charset="0"/>
              </a:rPr>
              <a:t/>
            </a:r>
            <a:br>
              <a:rPr lang="en-US" sz="3200" b="1" i="1" dirty="0" smtClean="0">
                <a:solidFill>
                  <a:schemeClr val="accent2">
                    <a:lumMod val="75000"/>
                  </a:schemeClr>
                </a:solidFill>
                <a:latin typeface="Bookman Old Style" pitchFamily="18" charset="0"/>
              </a:rPr>
            </a:br>
            <a:r>
              <a:rPr lang="en-US" sz="4000" b="1" i="1" dirty="0" smtClean="0">
                <a:latin typeface="+mn-lt"/>
              </a:rPr>
              <a:t>“</a:t>
            </a:r>
            <a:r>
              <a:rPr lang="en-US" sz="4000" b="1" dirty="0" smtClean="0">
                <a:latin typeface="+mn-lt"/>
              </a:rPr>
              <a:t>but that’s not swimming”</a:t>
            </a:r>
            <a:r>
              <a:rPr lang="en-US" sz="3200" b="1" i="1" dirty="0" smtClean="0">
                <a:solidFill>
                  <a:schemeClr val="accent2">
                    <a:lumMod val="75000"/>
                  </a:schemeClr>
                </a:solidFill>
                <a:latin typeface="Bookman Old Style" pitchFamily="18" charset="0"/>
              </a:rPr>
              <a:t/>
            </a:r>
            <a:br>
              <a:rPr lang="en-US" sz="3200" b="1" i="1" dirty="0" smtClean="0">
                <a:solidFill>
                  <a:schemeClr val="accent2">
                    <a:lumMod val="75000"/>
                  </a:schemeClr>
                </a:solidFill>
                <a:latin typeface="Bookman Old Style" pitchFamily="18" charset="0"/>
              </a:rPr>
            </a:br>
            <a:r>
              <a:rPr lang="en-US" sz="2000" b="1" dirty="0" smtClean="0">
                <a:solidFill>
                  <a:schemeClr val="accent2">
                    <a:lumMod val="60000"/>
                    <a:lumOff val="40000"/>
                  </a:schemeClr>
                </a:solidFill>
                <a:latin typeface="+mn-lt"/>
              </a:rPr>
              <a:t>While you may not see these as relevant, if your goal is to develop healthy, positive, and highly productive careers, teams, and cultures, </a:t>
            </a:r>
            <a:r>
              <a:rPr lang="en-US" sz="2000" b="1" i="1" u="sng" dirty="0" smtClean="0">
                <a:solidFill>
                  <a:schemeClr val="accent2">
                    <a:lumMod val="60000"/>
                    <a:lumOff val="40000"/>
                  </a:schemeClr>
                </a:solidFill>
                <a:latin typeface="+mn-lt"/>
              </a:rPr>
              <a:t>they are critical.</a:t>
            </a:r>
            <a:r>
              <a:rPr lang="en-US" sz="3200" b="1" i="1" dirty="0" smtClean="0">
                <a:solidFill>
                  <a:schemeClr val="accent2">
                    <a:lumMod val="75000"/>
                  </a:schemeClr>
                </a:solidFill>
                <a:latin typeface="Bookman Old Style" pitchFamily="18" charset="0"/>
              </a:rPr>
              <a:t/>
            </a:r>
            <a:br>
              <a:rPr lang="en-US" sz="3200" b="1" i="1" dirty="0" smtClean="0">
                <a:solidFill>
                  <a:schemeClr val="accent2">
                    <a:lumMod val="75000"/>
                  </a:schemeClr>
                </a:solidFill>
                <a:latin typeface="Bookman Old Style" pitchFamily="18" charset="0"/>
              </a:rPr>
            </a:br>
            <a:endParaRPr lang="en-US" sz="3200" b="1" i="1" dirty="0">
              <a:solidFill>
                <a:schemeClr val="accent2">
                  <a:lumMod val="75000"/>
                </a:schemeClr>
              </a:solidFill>
              <a:latin typeface="Bookman Old Style" pitchFamily="18" charset="0"/>
            </a:endParaRPr>
          </a:p>
        </p:txBody>
      </p:sp>
      <p:sp>
        <p:nvSpPr>
          <p:cNvPr id="3" name="Content Placeholder 2"/>
          <p:cNvSpPr>
            <a:spLocks noGrp="1"/>
          </p:cNvSpPr>
          <p:nvPr>
            <p:ph idx="1"/>
          </p:nvPr>
        </p:nvSpPr>
        <p:spPr>
          <a:xfrm>
            <a:off x="381000" y="1828800"/>
            <a:ext cx="8432800" cy="3886200"/>
          </a:xfrm>
        </p:spPr>
        <p:txBody>
          <a:bodyPr>
            <a:normAutofit fontScale="25000" lnSpcReduction="20000"/>
          </a:bodyPr>
          <a:lstStyle/>
          <a:p>
            <a:r>
              <a:rPr lang="en-US" sz="5600" b="1" dirty="0" smtClean="0"/>
              <a:t>Over trained kid burns out</a:t>
            </a:r>
          </a:p>
          <a:p>
            <a:r>
              <a:rPr lang="en-US" sz="5600" b="1" dirty="0" smtClean="0"/>
              <a:t>Undertrained kid doesn’t reach potential</a:t>
            </a:r>
          </a:p>
          <a:p>
            <a:r>
              <a:rPr lang="en-US" sz="5600" b="1" dirty="0" smtClean="0"/>
              <a:t>A great kid begins to hang out with a bad influence</a:t>
            </a:r>
          </a:p>
          <a:p>
            <a:r>
              <a:rPr lang="en-US" sz="5600" b="1" dirty="0" smtClean="0"/>
              <a:t>Parental pressure breaks a kid emotionally</a:t>
            </a:r>
          </a:p>
          <a:p>
            <a:r>
              <a:rPr lang="en-US" sz="5600" b="1" dirty="0" smtClean="0"/>
              <a:t>Ego erodes swimmer’s team commitment and sense of self</a:t>
            </a:r>
          </a:p>
          <a:p>
            <a:r>
              <a:rPr lang="en-US" sz="5600" b="1" dirty="0" smtClean="0"/>
              <a:t>Major stroke inefficiencies are not corrected </a:t>
            </a:r>
          </a:p>
          <a:p>
            <a:r>
              <a:rPr lang="en-US" sz="5600" b="1" dirty="0" smtClean="0"/>
              <a:t>Local team recruits your kids.  Parents see better value away.</a:t>
            </a:r>
          </a:p>
          <a:p>
            <a:r>
              <a:rPr lang="en-US" sz="5600" b="1" dirty="0" smtClean="0"/>
              <a:t>Swimmer gets injured (due to poor </a:t>
            </a:r>
            <a:r>
              <a:rPr lang="en-US" sz="5600" b="1" dirty="0" smtClean="0"/>
              <a:t>technique/dry land)</a:t>
            </a:r>
            <a:endParaRPr lang="en-US" sz="5600" b="1" dirty="0" smtClean="0"/>
          </a:p>
          <a:p>
            <a:r>
              <a:rPr lang="en-US" sz="5600" b="1" dirty="0" smtClean="0"/>
              <a:t>Discord with the BOD forces a passionate coach off the staff</a:t>
            </a:r>
          </a:p>
          <a:p>
            <a:r>
              <a:rPr lang="en-US" sz="5600" b="1" dirty="0" smtClean="0"/>
              <a:t>Staff members at </a:t>
            </a:r>
            <a:r>
              <a:rPr lang="en-US" sz="5600" b="1" dirty="0" smtClean="0"/>
              <a:t>odds</a:t>
            </a:r>
            <a:endParaRPr lang="en-US" sz="5600" b="1" dirty="0" smtClean="0"/>
          </a:p>
          <a:p>
            <a:r>
              <a:rPr lang="en-US" sz="5600" b="1" dirty="0" smtClean="0"/>
              <a:t>Outburst at swimmer damages relationship</a:t>
            </a:r>
          </a:p>
          <a:p>
            <a:r>
              <a:rPr lang="en-US" sz="5600" b="1" dirty="0" smtClean="0"/>
              <a:t>Coach doesn’t feel “ownership” – doesn’t care</a:t>
            </a:r>
          </a:p>
          <a:p>
            <a:r>
              <a:rPr lang="en-US" sz="5600" b="1" dirty="0" smtClean="0"/>
              <a:t>Talented swimmer does not connect with coach</a:t>
            </a:r>
          </a:p>
          <a:p>
            <a:r>
              <a:rPr lang="en-US" sz="5600" b="1" dirty="0" smtClean="0"/>
              <a:t>Top two star swimmers don’t get along – causes division in locker room/group</a:t>
            </a:r>
          </a:p>
          <a:p>
            <a:r>
              <a:rPr lang="en-US" sz="5600" b="1" dirty="0" smtClean="0"/>
              <a:t>Low numbers equals low pay – coach leaves</a:t>
            </a:r>
          </a:p>
          <a:p>
            <a:r>
              <a:rPr lang="en-US" sz="5600" b="1" dirty="0" smtClean="0"/>
              <a:t>No role models</a:t>
            </a:r>
          </a:p>
          <a:p>
            <a:r>
              <a:rPr lang="en-US" sz="5600" b="1" dirty="0" smtClean="0"/>
              <a:t>A </a:t>
            </a:r>
            <a:r>
              <a:rPr lang="en-US" sz="5600" b="1" dirty="0" smtClean="0"/>
              <a:t>bullied swimmer quits</a:t>
            </a:r>
          </a:p>
          <a:p>
            <a:r>
              <a:rPr lang="en-US" sz="5600" b="1" dirty="0" smtClean="0"/>
              <a:t>BOD </a:t>
            </a:r>
            <a:r>
              <a:rPr lang="en-US" sz="5600" b="1" dirty="0" smtClean="0"/>
              <a:t>wants kids to have “fun”, you want to win</a:t>
            </a:r>
          </a:p>
          <a:p>
            <a:r>
              <a:rPr lang="en-US" sz="5600" b="1" dirty="0" smtClean="0"/>
              <a:t>BOD wants to win, you want to have fun</a:t>
            </a:r>
          </a:p>
          <a:p>
            <a:pPr>
              <a:buNone/>
            </a:pPr>
            <a:endParaRPr lang="en-US" dirty="0"/>
          </a:p>
        </p:txBody>
      </p:sp>
      <p:sp>
        <p:nvSpPr>
          <p:cNvPr id="5" name="Footer Placeholder 4"/>
          <p:cNvSpPr>
            <a:spLocks noGrp="1"/>
          </p:cNvSpPr>
          <p:nvPr>
            <p:ph type="ftr" sz="quarter" idx="11"/>
          </p:nvPr>
        </p:nvSpPr>
        <p:spPr/>
        <p:txBody>
          <a:bodyPr/>
          <a:lstStyle/>
          <a:p>
            <a:r>
              <a:rPr lang="en-US" dirty="0" smtClean="0"/>
              <a:t>Orinda Aquatics 2015</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Connection</a:t>
            </a:r>
            <a:endParaRPr lang="en-US" sz="2000" b="1" dirty="0"/>
          </a:p>
        </p:txBody>
      </p:sp>
      <p:sp>
        <p:nvSpPr>
          <p:cNvPr id="3" name="Content Placeholder 2"/>
          <p:cNvSpPr>
            <a:spLocks noGrp="1"/>
          </p:cNvSpPr>
          <p:nvPr>
            <p:ph idx="1"/>
          </p:nvPr>
        </p:nvSpPr>
        <p:spPr>
          <a:xfrm>
            <a:off x="457200" y="1371600"/>
            <a:ext cx="8458200" cy="4525963"/>
          </a:xfrm>
        </p:spPr>
        <p:txBody>
          <a:bodyPr/>
          <a:lstStyle/>
          <a:p>
            <a:pPr>
              <a:buNone/>
            </a:pPr>
            <a:r>
              <a:rPr lang="en-US" sz="4000" b="1" dirty="0" smtClean="0">
                <a:solidFill>
                  <a:schemeClr val="accent2">
                    <a:lumMod val="60000"/>
                    <a:lumOff val="40000"/>
                  </a:schemeClr>
                </a:solidFill>
              </a:rPr>
              <a:t>  “The best way to lead people in the future is to connect  with them deeply in the present.” </a:t>
            </a:r>
            <a:r>
              <a:rPr lang="en-US" sz="2000" b="1" dirty="0" smtClean="0">
                <a:solidFill>
                  <a:schemeClr val="accent2">
                    <a:lumMod val="60000"/>
                    <a:lumOff val="40000"/>
                  </a:schemeClr>
                </a:solidFill>
              </a:rPr>
              <a:t>Kouzes &amp; Posner</a:t>
            </a:r>
            <a:endParaRPr lang="en-US" sz="2000" b="1" dirty="0">
              <a:solidFill>
                <a:schemeClr val="accent2">
                  <a:lumMod val="60000"/>
                  <a:lumOff val="40000"/>
                </a:schemeClr>
              </a:solidFill>
            </a:endParaRPr>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pic>
        <p:nvPicPr>
          <p:cNvPr id="5125" name="Picture 5" descr="C:\Users\Owner\AppData\Local\Microsoft\Windows\Temporary Internet Files\Content.IE5\QXBE2BX4\318px-Handshake_icon.svg[1].png"/>
          <p:cNvPicPr>
            <a:picLocks noChangeAspect="1" noChangeArrowheads="1"/>
          </p:cNvPicPr>
          <p:nvPr/>
        </p:nvPicPr>
        <p:blipFill>
          <a:blip r:embed="rId2" cstate="print"/>
          <a:srcRect/>
          <a:stretch>
            <a:fillRect/>
          </a:stretch>
        </p:blipFill>
        <p:spPr bwMode="auto">
          <a:xfrm>
            <a:off x="3048000" y="3429000"/>
            <a:ext cx="2581275" cy="258127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525963"/>
          </a:xfrm>
        </p:spPr>
        <p:txBody>
          <a:bodyPr>
            <a:normAutofit/>
          </a:bodyPr>
          <a:lstStyle/>
          <a:p>
            <a:pPr algn="ctr">
              <a:buNone/>
            </a:pPr>
            <a:r>
              <a:rPr lang="en-US" sz="3200" b="1" dirty="0" smtClean="0">
                <a:solidFill>
                  <a:srgbClr val="00B0F0"/>
                </a:solidFill>
                <a:latin typeface="Andalus" pitchFamily="18" charset="-78"/>
                <a:cs typeface="Andalus" pitchFamily="18" charset="-78"/>
              </a:rPr>
              <a:t>How well do you connect with your swimmers? </a:t>
            </a:r>
          </a:p>
          <a:p>
            <a:pPr algn="ctr">
              <a:buNone/>
            </a:pPr>
            <a:r>
              <a:rPr lang="en-US" sz="3200" b="1" dirty="0" smtClean="0">
                <a:solidFill>
                  <a:srgbClr val="00B0F0"/>
                </a:solidFill>
                <a:latin typeface="Andalus" pitchFamily="18" charset="-78"/>
                <a:cs typeface="Andalus" pitchFamily="18" charset="-78"/>
              </a:rPr>
              <a:t>Will they do anything for you, for the team? </a:t>
            </a:r>
          </a:p>
          <a:p>
            <a:pPr algn="ctr">
              <a:buNone/>
            </a:pPr>
            <a:r>
              <a:rPr lang="en-US" sz="3200" b="1" dirty="0" smtClean="0">
                <a:solidFill>
                  <a:srgbClr val="00B0F0"/>
                </a:solidFill>
                <a:latin typeface="Andalus" pitchFamily="18" charset="-78"/>
                <a:cs typeface="Andalus" pitchFamily="18" charset="-78"/>
              </a:rPr>
              <a:t>Do they know they can count on you?</a:t>
            </a:r>
            <a:endParaRPr lang="en-US" sz="3200" b="1" dirty="0">
              <a:solidFill>
                <a:srgbClr val="00B0F0"/>
              </a:solidFill>
              <a:latin typeface="Andalus" pitchFamily="18" charset="-78"/>
              <a:cs typeface="Andalus" pitchFamily="18" charset="-78"/>
            </a:endParaRPr>
          </a:p>
        </p:txBody>
      </p:sp>
      <p:pic>
        <p:nvPicPr>
          <p:cNvPr id="35842" name="Picture 2" descr="C:\Users\Owner\AppData\Local\Microsoft\Windows\Temporary Internet Files\Content.IE5\F1YVTH0Q\community[1].jpg"/>
          <p:cNvPicPr>
            <a:picLocks noChangeAspect="1" noChangeArrowheads="1"/>
          </p:cNvPicPr>
          <p:nvPr/>
        </p:nvPicPr>
        <p:blipFill>
          <a:blip r:embed="rId2" cstate="print"/>
          <a:srcRect/>
          <a:stretch>
            <a:fillRect/>
          </a:stretch>
        </p:blipFill>
        <p:spPr bwMode="auto">
          <a:xfrm>
            <a:off x="3200400" y="2971800"/>
            <a:ext cx="2476500" cy="2019723"/>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F0"/>
                </a:solidFill>
                <a:latin typeface="Andalus" pitchFamily="18" charset="-78"/>
                <a:cs typeface="Andalus" pitchFamily="18" charset="-78"/>
              </a:rPr>
              <a:t>8) </a:t>
            </a:r>
            <a:r>
              <a:rPr lang="en-US" sz="3200" b="1" dirty="0" smtClean="0">
                <a:solidFill>
                  <a:srgbClr val="00B0F0"/>
                </a:solidFill>
                <a:latin typeface="Andalus" pitchFamily="18" charset="-78"/>
                <a:cs typeface="Andalus" pitchFamily="18" charset="-78"/>
              </a:rPr>
              <a:t>A Desire to Learn and Grow </a:t>
            </a:r>
            <a:r>
              <a:rPr lang="en-US" sz="3200" b="1" dirty="0" smtClean="0">
                <a:solidFill>
                  <a:srgbClr val="00B0F0"/>
                </a:solidFill>
                <a:latin typeface="Andalus" pitchFamily="18" charset="-78"/>
                <a:cs typeface="Andalus" pitchFamily="18" charset="-78"/>
              </a:rPr>
              <a:t/>
            </a:r>
            <a:br>
              <a:rPr lang="en-US" sz="3200" b="1" dirty="0" smtClean="0">
                <a:solidFill>
                  <a:srgbClr val="00B0F0"/>
                </a:solidFill>
                <a:latin typeface="Andalus" pitchFamily="18" charset="-78"/>
                <a:cs typeface="Andalus" pitchFamily="18" charset="-78"/>
              </a:rPr>
            </a:br>
            <a:r>
              <a:rPr lang="en-US" sz="3200" b="1" dirty="0" smtClean="0">
                <a:solidFill>
                  <a:schemeClr val="accent2">
                    <a:lumMod val="60000"/>
                    <a:lumOff val="40000"/>
                  </a:schemeClr>
                </a:solidFill>
                <a:latin typeface="Andalus" pitchFamily="18" charset="-78"/>
                <a:cs typeface="Andalus" pitchFamily="18" charset="-78"/>
              </a:rPr>
              <a:t>(</a:t>
            </a:r>
            <a:r>
              <a:rPr lang="en-US" sz="3200" b="1" dirty="0" smtClean="0">
                <a:solidFill>
                  <a:schemeClr val="accent2">
                    <a:lumMod val="60000"/>
                    <a:lumOff val="40000"/>
                  </a:schemeClr>
                </a:solidFill>
                <a:latin typeface="Andalus" pitchFamily="18" charset="-78"/>
                <a:cs typeface="Andalus" pitchFamily="18" charset="-78"/>
              </a:rPr>
              <a:t>to be the best at what you do)</a:t>
            </a:r>
            <a:endParaRPr lang="en-US" sz="3200" b="1" dirty="0">
              <a:solidFill>
                <a:schemeClr val="accent2">
                  <a:lumMod val="60000"/>
                  <a:lumOff val="40000"/>
                </a:schemeClr>
              </a:solidFill>
              <a:latin typeface="Andalus" pitchFamily="18" charset="-78"/>
              <a:cs typeface="Andalus" pitchFamily="18" charset="-78"/>
            </a:endParaRPr>
          </a:p>
        </p:txBody>
      </p:sp>
      <p:sp>
        <p:nvSpPr>
          <p:cNvPr id="3" name="Content Placeholder 2"/>
          <p:cNvSpPr>
            <a:spLocks noGrp="1"/>
          </p:cNvSpPr>
          <p:nvPr>
            <p:ph idx="1"/>
          </p:nvPr>
        </p:nvSpPr>
        <p:spPr>
          <a:xfrm>
            <a:off x="457200" y="1600200"/>
            <a:ext cx="8305800" cy="4525963"/>
          </a:xfrm>
        </p:spPr>
        <p:txBody>
          <a:bodyPr>
            <a:normAutofit/>
          </a:bodyPr>
          <a:lstStyle/>
          <a:p>
            <a:r>
              <a:rPr lang="en-US" sz="1800" b="1" dirty="0" smtClean="0"/>
              <a:t>Why</a:t>
            </a:r>
          </a:p>
          <a:p>
            <a:pPr lvl="1"/>
            <a:r>
              <a:rPr lang="en-US" sz="1800" b="1" dirty="0" smtClean="0"/>
              <a:t>You owe </a:t>
            </a:r>
            <a:r>
              <a:rPr lang="en-US" sz="1800" b="1" i="1" dirty="0" smtClean="0"/>
              <a:t>it to those making an extraordinary commitment to you (and the sport) be the best you can be (should be inherent in all </a:t>
            </a:r>
            <a:r>
              <a:rPr lang="en-US" sz="1800" b="1" dirty="0" smtClean="0"/>
              <a:t>professions)</a:t>
            </a:r>
          </a:p>
          <a:p>
            <a:pPr lvl="1"/>
            <a:r>
              <a:rPr lang="en-US" sz="1800" b="1" dirty="0" smtClean="0"/>
              <a:t>All great coaches are obsessed with learning and growing</a:t>
            </a:r>
          </a:p>
          <a:p>
            <a:pPr lvl="1"/>
            <a:r>
              <a:rPr lang="en-US" sz="1800" b="1" dirty="0" smtClean="0"/>
              <a:t>The sport is in constant flux – training, technique, technology, </a:t>
            </a:r>
            <a:r>
              <a:rPr lang="en-US" sz="1800" b="1" dirty="0" smtClean="0"/>
              <a:t>competition</a:t>
            </a:r>
          </a:p>
          <a:p>
            <a:pPr lvl="1"/>
            <a:r>
              <a:rPr lang="en-US" sz="1800" b="1" dirty="0" smtClean="0"/>
              <a:t>Assume your competition is doing more...</a:t>
            </a:r>
            <a:endParaRPr lang="en-US" sz="1800" b="1" dirty="0" smtClean="0"/>
          </a:p>
          <a:p>
            <a:r>
              <a:rPr lang="en-US" sz="1800" b="1" dirty="0" smtClean="0"/>
              <a:t>How</a:t>
            </a:r>
          </a:p>
          <a:p>
            <a:pPr lvl="1"/>
            <a:r>
              <a:rPr lang="en-US" sz="1800" b="1" dirty="0" smtClean="0"/>
              <a:t>Be an information sponge (and filter)</a:t>
            </a:r>
          </a:p>
          <a:p>
            <a:pPr lvl="1"/>
            <a:r>
              <a:rPr lang="en-US" sz="1800" b="1" dirty="0" smtClean="0"/>
              <a:t>Seek out a mentor</a:t>
            </a:r>
          </a:p>
          <a:p>
            <a:pPr lvl="1"/>
            <a:r>
              <a:rPr lang="en-US" sz="1800" b="1" dirty="0" smtClean="0"/>
              <a:t>Use meets as a learning ground</a:t>
            </a:r>
          </a:p>
          <a:p>
            <a:pPr lvl="1"/>
            <a:r>
              <a:rPr lang="en-US" sz="1800" b="1" dirty="0" smtClean="0"/>
              <a:t>Learn from the best in coaching (what made them successful)</a:t>
            </a:r>
          </a:p>
          <a:p>
            <a:pPr lvl="1"/>
            <a:r>
              <a:rPr lang="en-US" sz="1800" b="1" dirty="0" smtClean="0"/>
              <a:t>ASCA resources/video library</a:t>
            </a:r>
            <a:endParaRPr lang="en-US" sz="1800" b="1" dirty="0"/>
          </a:p>
        </p:txBody>
      </p:sp>
      <p:pic>
        <p:nvPicPr>
          <p:cNvPr id="4" name="Picture 5" descr="C:\Users\Owner\AppData\Local\Microsoft\Windows\Temporary Internet Files\Content.IE5\F1YVTH0Q\study[1].gif"/>
          <p:cNvPicPr>
            <a:picLocks noChangeAspect="1" noChangeArrowheads="1"/>
          </p:cNvPicPr>
          <p:nvPr/>
        </p:nvPicPr>
        <p:blipFill>
          <a:blip r:embed="rId2" cstate="print"/>
          <a:srcRect/>
          <a:stretch>
            <a:fillRect/>
          </a:stretch>
        </p:blipFill>
        <p:spPr bwMode="auto">
          <a:xfrm>
            <a:off x="6019800" y="3657600"/>
            <a:ext cx="2805977" cy="144780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Competence</a:t>
            </a:r>
            <a:endParaRPr lang="en-US" sz="2000" b="1" dirty="0"/>
          </a:p>
        </p:txBody>
      </p:sp>
      <p:sp>
        <p:nvSpPr>
          <p:cNvPr id="3" name="Content Placeholder 2"/>
          <p:cNvSpPr>
            <a:spLocks noGrp="1"/>
          </p:cNvSpPr>
          <p:nvPr>
            <p:ph idx="1"/>
          </p:nvPr>
        </p:nvSpPr>
        <p:spPr>
          <a:xfrm>
            <a:off x="457200" y="1371600"/>
            <a:ext cx="7467600" cy="4525963"/>
          </a:xfrm>
        </p:spPr>
        <p:txBody>
          <a:bodyPr>
            <a:normAutofit/>
          </a:bodyPr>
          <a:lstStyle/>
          <a:p>
            <a:r>
              <a:rPr lang="en-US" sz="2000" b="1" dirty="0" smtClean="0">
                <a:solidFill>
                  <a:schemeClr val="accent2">
                    <a:lumMod val="60000"/>
                    <a:lumOff val="40000"/>
                  </a:schemeClr>
                </a:solidFill>
              </a:rPr>
              <a:t>“Knowledge is power. Information is liberating. Education is the premise of progress, in every society, in every family.” Kofi Annan</a:t>
            </a:r>
          </a:p>
          <a:p>
            <a:endParaRPr lang="en-US" sz="2000" dirty="0" smtClean="0"/>
          </a:p>
          <a:p>
            <a:r>
              <a:rPr lang="en-US" sz="2000" b="1" dirty="0" smtClean="0">
                <a:solidFill>
                  <a:schemeClr val="accent2">
                    <a:lumMod val="60000"/>
                    <a:lumOff val="40000"/>
                  </a:schemeClr>
                </a:solidFill>
              </a:rPr>
              <a:t>“To acquire knowledge, one must study; but to acquire wisdom, one must observe.” Marilyn vos Savant</a:t>
            </a:r>
          </a:p>
          <a:p>
            <a:endParaRPr lang="en-US"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pic>
        <p:nvPicPr>
          <p:cNvPr id="1027" name="Picture 3" descr="C:\Users\Owner\AppData\Local\Microsoft\Windows\Temporary Internet Files\Content.IE5\T39QU72J\science_observation_clip_art[1].gif"/>
          <p:cNvPicPr>
            <a:picLocks noChangeAspect="1" noChangeArrowheads="1"/>
          </p:cNvPicPr>
          <p:nvPr/>
        </p:nvPicPr>
        <p:blipFill>
          <a:blip r:embed="rId2" cstate="print"/>
          <a:srcRect/>
          <a:stretch>
            <a:fillRect/>
          </a:stretch>
        </p:blipFill>
        <p:spPr bwMode="auto">
          <a:xfrm>
            <a:off x="4648200" y="3733800"/>
            <a:ext cx="2438400" cy="1913467"/>
          </a:xfrm>
          <a:prstGeom prst="rect">
            <a:avLst/>
          </a:prstGeom>
          <a:noFill/>
        </p:spPr>
      </p:pic>
      <p:pic>
        <p:nvPicPr>
          <p:cNvPr id="1029" name="Picture 5" descr="C:\Users\Owner\AppData\Local\Microsoft\Windows\Temporary Internet Files\Content.IE5\F1YVTH0Q\read-all-the-books[1].jpg"/>
          <p:cNvPicPr>
            <a:picLocks noChangeAspect="1" noChangeArrowheads="1"/>
          </p:cNvPicPr>
          <p:nvPr/>
        </p:nvPicPr>
        <p:blipFill>
          <a:blip r:embed="rId3" cstate="print"/>
          <a:srcRect/>
          <a:stretch>
            <a:fillRect/>
          </a:stretch>
        </p:blipFill>
        <p:spPr bwMode="auto">
          <a:xfrm>
            <a:off x="1447800" y="3733800"/>
            <a:ext cx="2514600" cy="1890979"/>
          </a:xfrm>
          <a:prstGeom prst="rect">
            <a:avLst/>
          </a:prstGeom>
          <a:ln>
            <a:noFill/>
          </a:ln>
          <a:effectLst>
            <a:softEdge rad="112500"/>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Best</a:t>
            </a:r>
            <a:endParaRPr lang="en-US" sz="2000" b="1" dirty="0"/>
          </a:p>
        </p:txBody>
      </p:sp>
      <p:sp>
        <p:nvSpPr>
          <p:cNvPr id="3" name="Content Placeholder 2"/>
          <p:cNvSpPr>
            <a:spLocks noGrp="1"/>
          </p:cNvSpPr>
          <p:nvPr>
            <p:ph idx="1"/>
          </p:nvPr>
        </p:nvSpPr>
        <p:spPr>
          <a:xfrm>
            <a:off x="457200" y="1371600"/>
            <a:ext cx="7467600" cy="4525963"/>
          </a:xfrm>
        </p:spPr>
        <p:txBody>
          <a:bodyPr>
            <a:normAutofit/>
          </a:bodyPr>
          <a:lstStyle/>
          <a:p>
            <a:r>
              <a:rPr lang="en-US" sz="2000" b="1" dirty="0" smtClean="0">
                <a:solidFill>
                  <a:schemeClr val="accent2">
                    <a:lumMod val="60000"/>
                    <a:lumOff val="40000"/>
                  </a:schemeClr>
                </a:solidFill>
              </a:rPr>
              <a:t>“Only the mediocre are always at their best.” unknown</a:t>
            </a:r>
          </a:p>
          <a:p>
            <a:endParaRPr lang="en-US" sz="2000" b="1" dirty="0" smtClean="0">
              <a:solidFill>
                <a:schemeClr val="accent2">
                  <a:lumMod val="60000"/>
                  <a:lumOff val="40000"/>
                </a:schemeClr>
              </a:solidFill>
            </a:endParaRPr>
          </a:p>
          <a:p>
            <a:r>
              <a:rPr lang="en-US" sz="2000" b="1" dirty="0" smtClean="0"/>
              <a:t>“Act the part and you will become the part.” William James</a:t>
            </a:r>
          </a:p>
          <a:p>
            <a:endParaRPr lang="en-US" sz="2000" b="1" dirty="0" smtClean="0">
              <a:solidFill>
                <a:schemeClr val="accent2">
                  <a:lumMod val="60000"/>
                  <a:lumOff val="40000"/>
                </a:schemeClr>
              </a:solidFill>
            </a:endParaRPr>
          </a:p>
          <a:p>
            <a:r>
              <a:rPr lang="en-US" sz="2000" b="1" dirty="0" smtClean="0">
                <a:solidFill>
                  <a:schemeClr val="accent2">
                    <a:lumMod val="60000"/>
                    <a:lumOff val="40000"/>
                  </a:schemeClr>
                </a:solidFill>
              </a:rPr>
              <a:t>To be your best, “you must do things you think you cannot do” Eleanor Roosevelt</a:t>
            </a:r>
          </a:p>
          <a:p>
            <a:endParaRPr lang="en-US" sz="2000" b="1" dirty="0" smtClean="0">
              <a:solidFill>
                <a:schemeClr val="accent2">
                  <a:lumMod val="60000"/>
                  <a:lumOff val="40000"/>
                </a:schemeClr>
              </a:solidFill>
            </a:endParaRPr>
          </a:p>
          <a:p>
            <a:r>
              <a:rPr lang="en-US" sz="2000" b="1" dirty="0" smtClean="0"/>
              <a:t>Do you have ten years of experience or one year of experience repeated ten times?</a:t>
            </a:r>
            <a:endParaRPr lang="en-US" sz="2000" b="1"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467600" cy="4525963"/>
          </a:xfrm>
        </p:spPr>
        <p:txBody>
          <a:bodyPr>
            <a:normAutofit/>
          </a:bodyPr>
          <a:lstStyle/>
          <a:p>
            <a:pPr algn="ctr">
              <a:buNone/>
            </a:pPr>
            <a:r>
              <a:rPr lang="en-US" sz="3600" dirty="0" smtClean="0">
                <a:solidFill>
                  <a:srgbClr val="00B0F0"/>
                </a:solidFill>
                <a:latin typeface="Andalus" pitchFamily="18" charset="-78"/>
                <a:cs typeface="Andalus" pitchFamily="18" charset="-78"/>
              </a:rPr>
              <a:t>Do you think/dream about being great at what you do, about being the best, about setting standards?</a:t>
            </a:r>
            <a:endParaRPr lang="en-US" sz="3600" dirty="0">
              <a:solidFill>
                <a:srgbClr val="00B0F0"/>
              </a:solidFill>
              <a:latin typeface="Andalus" pitchFamily="18" charset="-78"/>
              <a:cs typeface="Andalus" pitchFamily="18" charset="-78"/>
            </a:endParaRPr>
          </a:p>
        </p:txBody>
      </p:sp>
      <p:pic>
        <p:nvPicPr>
          <p:cNvPr id="36869" name="Picture 5" descr="C:\Users\Owner\AppData\Local\Microsoft\Windows\Temporary Internet Files\Content.IE5\SZP8I8FP\logo-excellence[1].jpg"/>
          <p:cNvPicPr>
            <a:picLocks noChangeAspect="1" noChangeArrowheads="1"/>
          </p:cNvPicPr>
          <p:nvPr/>
        </p:nvPicPr>
        <p:blipFill>
          <a:blip r:embed="rId2" cstate="print"/>
          <a:srcRect/>
          <a:stretch>
            <a:fillRect/>
          </a:stretch>
        </p:blipFill>
        <p:spPr bwMode="auto">
          <a:xfrm>
            <a:off x="3200400" y="3048000"/>
            <a:ext cx="2076450" cy="2076450"/>
          </a:xfrm>
          <a:prstGeom prst="rect">
            <a:avLst/>
          </a:prstGeom>
          <a:ln>
            <a:noFill/>
          </a:ln>
          <a:effectLst>
            <a:softEdge rad="112500"/>
          </a:effectLst>
        </p:spPr>
      </p:pic>
      <p:sp>
        <p:nvSpPr>
          <p:cNvPr id="8" name="Footer Placeholder 7"/>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F0"/>
                </a:solidFill>
                <a:latin typeface="Andalus" pitchFamily="18" charset="-78"/>
                <a:cs typeface="Andalus" pitchFamily="18" charset="-78"/>
              </a:rPr>
              <a:t>9) </a:t>
            </a:r>
            <a:r>
              <a:rPr lang="en-US" sz="4000" b="1" dirty="0" smtClean="0">
                <a:solidFill>
                  <a:srgbClr val="00B0F0"/>
                </a:solidFill>
                <a:latin typeface="Andalus" pitchFamily="18" charset="-78"/>
                <a:cs typeface="Andalus" pitchFamily="18" charset="-78"/>
              </a:rPr>
              <a:t>The Desire to Win</a:t>
            </a:r>
            <a:endParaRPr lang="en-US" sz="40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a:xfrm>
            <a:off x="457200" y="1676400"/>
            <a:ext cx="8305800" cy="4525963"/>
          </a:xfrm>
        </p:spPr>
        <p:txBody>
          <a:bodyPr>
            <a:normAutofit/>
          </a:bodyPr>
          <a:lstStyle/>
          <a:p>
            <a:r>
              <a:rPr lang="en-US" sz="2000" b="1" dirty="0" smtClean="0"/>
              <a:t>Why</a:t>
            </a:r>
          </a:p>
          <a:p>
            <a:pPr lvl="1"/>
            <a:r>
              <a:rPr lang="en-US" sz="2000" b="1" dirty="0" smtClean="0"/>
              <a:t>It is the reality of our sport and must drive the athletic process</a:t>
            </a:r>
          </a:p>
          <a:p>
            <a:pPr lvl="1"/>
            <a:r>
              <a:rPr lang="en-US" sz="2000" b="1" dirty="0" smtClean="0"/>
              <a:t>A burning competitive drive (will to win/denial to give in) fuels all great </a:t>
            </a:r>
            <a:r>
              <a:rPr lang="en-US" sz="2000" b="1" dirty="0" smtClean="0"/>
              <a:t>coaches</a:t>
            </a:r>
          </a:p>
          <a:p>
            <a:pPr lvl="1"/>
            <a:r>
              <a:rPr lang="en-US" sz="2000" b="1" dirty="0" smtClean="0"/>
              <a:t>Your competitiveness will fuel your group’s desire to achieve</a:t>
            </a:r>
            <a:endParaRPr lang="en-US" sz="2000" b="1" dirty="0" smtClean="0"/>
          </a:p>
          <a:p>
            <a:endParaRPr lang="en-US" sz="2000" b="1" dirty="0" smtClean="0"/>
          </a:p>
          <a:p>
            <a:r>
              <a:rPr lang="en-US" sz="2000" b="1" dirty="0" smtClean="0"/>
              <a:t>How</a:t>
            </a:r>
          </a:p>
          <a:p>
            <a:pPr lvl="1"/>
            <a:r>
              <a:rPr lang="en-US" sz="2000" b="1" dirty="0" smtClean="0"/>
              <a:t>Develop a willingness and a deep desire to produce the best and most competitive athletes (team, community, nationally)</a:t>
            </a:r>
          </a:p>
          <a:p>
            <a:pPr lvl="1"/>
            <a:r>
              <a:rPr lang="en-US" sz="2000" b="1" dirty="0" smtClean="0"/>
              <a:t>Make sure they know the expectations and objectives (team and individual) and the path to success</a:t>
            </a:r>
          </a:p>
          <a:p>
            <a:endParaRPr lang="en-US" dirty="0"/>
          </a:p>
        </p:txBody>
      </p:sp>
      <p:pic>
        <p:nvPicPr>
          <p:cNvPr id="4" name="Picture 3" descr="IMG_2457.jpg"/>
          <p:cNvPicPr>
            <a:picLocks noChangeAspect="1"/>
          </p:cNvPicPr>
          <p:nvPr/>
        </p:nvPicPr>
        <p:blipFill>
          <a:blip r:embed="rId2" cstate="print"/>
          <a:stretch>
            <a:fillRect/>
          </a:stretch>
        </p:blipFill>
        <p:spPr>
          <a:xfrm>
            <a:off x="6400800" y="152400"/>
            <a:ext cx="2335377" cy="175260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Success</a:t>
            </a:r>
            <a:endParaRPr lang="en-US" sz="2000" b="1" dirty="0"/>
          </a:p>
        </p:txBody>
      </p:sp>
      <p:sp>
        <p:nvSpPr>
          <p:cNvPr id="3" name="Content Placeholder 2"/>
          <p:cNvSpPr>
            <a:spLocks noGrp="1"/>
          </p:cNvSpPr>
          <p:nvPr>
            <p:ph idx="1"/>
          </p:nvPr>
        </p:nvSpPr>
        <p:spPr>
          <a:xfrm>
            <a:off x="457200" y="1295400"/>
            <a:ext cx="7467600" cy="4114800"/>
          </a:xfrm>
        </p:spPr>
        <p:txBody>
          <a:bodyPr>
            <a:normAutofit lnSpcReduction="10000"/>
          </a:bodyPr>
          <a:lstStyle/>
          <a:p>
            <a:r>
              <a:rPr lang="en-US" sz="2200" b="1" dirty="0" smtClean="0">
                <a:solidFill>
                  <a:schemeClr val="accent2">
                    <a:lumMod val="60000"/>
                    <a:lumOff val="40000"/>
                  </a:schemeClr>
                </a:solidFill>
              </a:rPr>
              <a:t>“Winning isn't everything, but </a:t>
            </a:r>
            <a:r>
              <a:rPr lang="en-US" sz="2200" b="1" u="sng" dirty="0" smtClean="0">
                <a:solidFill>
                  <a:schemeClr val="accent2">
                    <a:lumMod val="60000"/>
                    <a:lumOff val="40000"/>
                  </a:schemeClr>
                </a:solidFill>
              </a:rPr>
              <a:t>the will to win </a:t>
            </a:r>
            <a:r>
              <a:rPr lang="en-US" sz="2200" b="1" dirty="0" smtClean="0">
                <a:solidFill>
                  <a:schemeClr val="accent2">
                    <a:lumMod val="60000"/>
                    <a:lumOff val="40000"/>
                  </a:schemeClr>
                </a:solidFill>
              </a:rPr>
              <a:t>is. Vince Lombardi</a:t>
            </a:r>
          </a:p>
          <a:p>
            <a:endParaRPr lang="en-US" sz="2200" b="1" dirty="0" smtClean="0">
              <a:solidFill>
                <a:schemeClr val="accent2">
                  <a:lumMod val="60000"/>
                  <a:lumOff val="40000"/>
                </a:schemeClr>
              </a:solidFill>
            </a:endParaRPr>
          </a:p>
          <a:p>
            <a:r>
              <a:rPr lang="en-US" sz="2200" b="1" dirty="0" smtClean="0"/>
              <a:t>Winning </a:t>
            </a:r>
            <a:r>
              <a:rPr lang="en-US" sz="2200" b="1" i="1" dirty="0" smtClean="0"/>
              <a:t>isn't a sometime thing</a:t>
            </a:r>
            <a:r>
              <a:rPr lang="en-US" sz="2200" b="1" dirty="0" smtClean="0"/>
              <a:t>. You don’t do things right once in the while. Winning is habit, and unfortunately, so is losing. Vince Lombardi</a:t>
            </a:r>
          </a:p>
          <a:p>
            <a:endParaRPr lang="en-US" sz="2200" b="1" dirty="0" smtClean="0">
              <a:solidFill>
                <a:schemeClr val="accent2">
                  <a:lumMod val="60000"/>
                  <a:lumOff val="40000"/>
                </a:schemeClr>
              </a:solidFill>
            </a:endParaRPr>
          </a:p>
          <a:p>
            <a:r>
              <a:rPr lang="en-US" sz="2200" b="1" dirty="0" smtClean="0">
                <a:solidFill>
                  <a:schemeClr val="accent2">
                    <a:lumMod val="60000"/>
                    <a:lumOff val="40000"/>
                  </a:schemeClr>
                </a:solidFill>
              </a:rPr>
              <a:t>“Excellence is never an accident. It is always the result of high intention, sincere effort, and intelligent execution; it represents the wise choice of many alternatives. It is choice, not chance, determines your destiny.” Aristotle</a:t>
            </a:r>
          </a:p>
          <a:p>
            <a:endParaRPr lang="en-US" dirty="0" smtClean="0"/>
          </a:p>
          <a:p>
            <a:endParaRPr lang="en-US"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a:bodyPr>
          <a:lstStyle/>
          <a:p>
            <a:pPr algn="ctr">
              <a:buNone/>
            </a:pPr>
            <a:r>
              <a:rPr lang="en-US" sz="3600" b="1" dirty="0" smtClean="0">
                <a:solidFill>
                  <a:srgbClr val="00B0F0"/>
                </a:solidFill>
                <a:latin typeface="Andalus" pitchFamily="18" charset="-78"/>
                <a:cs typeface="Andalus" pitchFamily="18" charset="-78"/>
              </a:rPr>
              <a:t>How would you describe your </a:t>
            </a:r>
          </a:p>
          <a:p>
            <a:pPr algn="ctr">
              <a:buNone/>
            </a:pPr>
            <a:r>
              <a:rPr lang="en-US" sz="3600" b="1" dirty="0" smtClean="0">
                <a:solidFill>
                  <a:schemeClr val="accent2">
                    <a:lumMod val="60000"/>
                    <a:lumOff val="40000"/>
                  </a:schemeClr>
                </a:solidFill>
                <a:latin typeface="Andalus" pitchFamily="18" charset="-78"/>
                <a:cs typeface="Andalus" pitchFamily="18" charset="-78"/>
              </a:rPr>
              <a:t>desire/will </a:t>
            </a:r>
            <a:r>
              <a:rPr lang="en-US" sz="3600" b="1" dirty="0" smtClean="0">
                <a:solidFill>
                  <a:schemeClr val="accent2">
                    <a:lumMod val="60000"/>
                    <a:lumOff val="40000"/>
                  </a:schemeClr>
                </a:solidFill>
                <a:latin typeface="Andalus" pitchFamily="18" charset="-78"/>
                <a:cs typeface="Andalus" pitchFamily="18" charset="-78"/>
              </a:rPr>
              <a:t>to win?</a:t>
            </a:r>
            <a:endParaRPr lang="en-US" sz="3600" b="1" dirty="0">
              <a:solidFill>
                <a:schemeClr val="accent2">
                  <a:lumMod val="60000"/>
                  <a:lumOff val="40000"/>
                </a:schemeClr>
              </a:solidFill>
              <a:latin typeface="Andalus" pitchFamily="18" charset="-78"/>
              <a:cs typeface="Andalus" pitchFamily="18" charset="-78"/>
            </a:endParaRPr>
          </a:p>
        </p:txBody>
      </p:sp>
      <p:pic>
        <p:nvPicPr>
          <p:cNvPr id="37890" name="Picture 2" descr="C:\Users\Owner\AppData\Local\Microsoft\Windows\Temporary Internet Files\Content.IE5\T39QU72J\awards[1].png"/>
          <p:cNvPicPr>
            <a:picLocks noChangeAspect="1" noChangeArrowheads="1"/>
          </p:cNvPicPr>
          <p:nvPr/>
        </p:nvPicPr>
        <p:blipFill>
          <a:blip r:embed="rId2" cstate="print"/>
          <a:srcRect/>
          <a:stretch>
            <a:fillRect/>
          </a:stretch>
        </p:blipFill>
        <p:spPr bwMode="auto">
          <a:xfrm>
            <a:off x="3200400" y="2514600"/>
            <a:ext cx="2381583" cy="2591162"/>
          </a:xfrm>
          <a:prstGeom prst="rect">
            <a:avLst/>
          </a:prstGeom>
          <a:noFill/>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F0"/>
                </a:solidFill>
                <a:latin typeface="Andalus" pitchFamily="18" charset="-78"/>
                <a:cs typeface="Andalus" pitchFamily="18" charset="-78"/>
              </a:rPr>
              <a:t>10) </a:t>
            </a:r>
            <a:r>
              <a:rPr lang="en-US" sz="4000" b="1" dirty="0" smtClean="0">
                <a:solidFill>
                  <a:srgbClr val="00B0F0"/>
                </a:solidFill>
                <a:latin typeface="Andalus" pitchFamily="18" charset="-78"/>
                <a:cs typeface="Andalus" pitchFamily="18" charset="-78"/>
              </a:rPr>
              <a:t>Professionalism</a:t>
            </a:r>
            <a:endParaRPr lang="en-US" sz="40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p:txBody>
          <a:bodyPr>
            <a:normAutofit lnSpcReduction="10000"/>
          </a:bodyPr>
          <a:lstStyle/>
          <a:p>
            <a:r>
              <a:rPr lang="en-US" sz="2000" b="1" dirty="0" smtClean="0"/>
              <a:t>Why</a:t>
            </a:r>
          </a:p>
          <a:p>
            <a:pPr lvl="1"/>
            <a:r>
              <a:rPr lang="en-US" sz="2000" b="1" dirty="0" smtClean="0"/>
              <a:t>Because you are a professional, AND you represent the entire coaching community. Coaching is one of the most impactful professions that exists and it should be presented as such (regardless of age)</a:t>
            </a:r>
          </a:p>
          <a:p>
            <a:pPr lvl="1"/>
            <a:r>
              <a:rPr lang="en-US" sz="2000" b="1" dirty="0" smtClean="0"/>
              <a:t>You are the face and image of the organization</a:t>
            </a:r>
          </a:p>
          <a:p>
            <a:pPr lvl="1"/>
            <a:r>
              <a:rPr lang="en-US" sz="2000" b="1" dirty="0" smtClean="0"/>
              <a:t>You are accountable.</a:t>
            </a:r>
          </a:p>
          <a:p>
            <a:endParaRPr lang="en-US" sz="2000" b="1" dirty="0" smtClean="0"/>
          </a:p>
          <a:p>
            <a:r>
              <a:rPr lang="en-US" sz="2000" b="1" dirty="0" smtClean="0"/>
              <a:t>How</a:t>
            </a:r>
          </a:p>
          <a:p>
            <a:pPr lvl="1"/>
            <a:r>
              <a:rPr lang="en-US" sz="2000" b="1" dirty="0" smtClean="0"/>
              <a:t>Be disciplined in appearance, langue, demeanor, interaction, social media</a:t>
            </a:r>
          </a:p>
          <a:p>
            <a:pPr lvl="1"/>
            <a:r>
              <a:rPr lang="en-US" sz="2000" b="1" dirty="0" smtClean="0"/>
              <a:t>Act like an owner or a partner of a business</a:t>
            </a:r>
          </a:p>
          <a:p>
            <a:pPr lvl="1"/>
            <a:r>
              <a:rPr lang="en-US" sz="2000" b="1" dirty="0" smtClean="0"/>
              <a:t>Would a CEO hire you? Would another team?</a:t>
            </a:r>
            <a:endParaRPr lang="en-US" sz="2000" b="1" dirty="0"/>
          </a:p>
        </p:txBody>
      </p:sp>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ndalus" pitchFamily="18" charset="-78"/>
                <a:cs typeface="Andalus" pitchFamily="18" charset="-78"/>
              </a:rPr>
              <a:t>A Macro View</a:t>
            </a:r>
            <a:endParaRPr lang="en-US" b="1" dirty="0">
              <a:latin typeface="Andalus" pitchFamily="18" charset="-78"/>
              <a:cs typeface="Andalus" pitchFamily="18" charset="-78"/>
            </a:endParaRPr>
          </a:p>
        </p:txBody>
      </p:sp>
      <p:sp>
        <p:nvSpPr>
          <p:cNvPr id="3" name="Content Placeholder 2"/>
          <p:cNvSpPr>
            <a:spLocks noGrp="1"/>
          </p:cNvSpPr>
          <p:nvPr>
            <p:ph idx="1"/>
          </p:nvPr>
        </p:nvSpPr>
        <p:spPr>
          <a:xfrm>
            <a:off x="457200" y="1371600"/>
            <a:ext cx="7467600" cy="4525963"/>
          </a:xfrm>
        </p:spPr>
        <p:txBody>
          <a:bodyPr>
            <a:normAutofit/>
          </a:bodyPr>
          <a:lstStyle/>
          <a:p>
            <a:endParaRPr lang="en-US" b="1" dirty="0" smtClean="0">
              <a:solidFill>
                <a:schemeClr val="accent2">
                  <a:lumMod val="60000"/>
                  <a:lumOff val="40000"/>
                </a:schemeClr>
              </a:solidFill>
            </a:endParaRPr>
          </a:p>
          <a:p>
            <a:r>
              <a:rPr lang="en-US" sz="2000" b="1" dirty="0" smtClean="0">
                <a:solidFill>
                  <a:schemeClr val="accent2">
                    <a:lumMod val="60000"/>
                    <a:lumOff val="40000"/>
                  </a:schemeClr>
                </a:solidFill>
              </a:rPr>
              <a:t>Do you </a:t>
            </a:r>
            <a:r>
              <a:rPr lang="en-US" sz="2000" b="1" u="sng" dirty="0" smtClean="0">
                <a:solidFill>
                  <a:schemeClr val="accent2">
                    <a:lumMod val="60000"/>
                    <a:lumOff val="40000"/>
                  </a:schemeClr>
                </a:solidFill>
              </a:rPr>
              <a:t>learn more </a:t>
            </a:r>
            <a:r>
              <a:rPr lang="en-US" sz="2000" b="1" dirty="0" smtClean="0">
                <a:solidFill>
                  <a:schemeClr val="accent2">
                    <a:lumMod val="60000"/>
                    <a:lumOff val="40000"/>
                  </a:schemeClr>
                </a:solidFill>
              </a:rPr>
              <a:t>or </a:t>
            </a:r>
            <a:r>
              <a:rPr lang="en-US" sz="2000" b="1" u="sng" dirty="0" smtClean="0">
                <a:solidFill>
                  <a:schemeClr val="accent2">
                    <a:lumMod val="60000"/>
                    <a:lumOff val="40000"/>
                  </a:schemeClr>
                </a:solidFill>
              </a:rPr>
              <a:t>teach better</a:t>
            </a:r>
            <a:r>
              <a:rPr lang="en-US" sz="2000" b="1" dirty="0" smtClean="0">
                <a:solidFill>
                  <a:schemeClr val="accent2">
                    <a:lumMod val="60000"/>
                    <a:lumOff val="40000"/>
                  </a:schemeClr>
                </a:solidFill>
              </a:rPr>
              <a:t>?</a:t>
            </a:r>
          </a:p>
          <a:p>
            <a:endParaRPr lang="en-US" sz="2000" b="1" dirty="0" smtClean="0">
              <a:solidFill>
                <a:schemeClr val="accent2">
                  <a:lumMod val="60000"/>
                  <a:lumOff val="40000"/>
                </a:schemeClr>
              </a:solidFill>
            </a:endParaRPr>
          </a:p>
          <a:p>
            <a:r>
              <a:rPr lang="en-US" sz="2000" b="1" dirty="0" smtClean="0"/>
              <a:t>Do you </a:t>
            </a:r>
            <a:r>
              <a:rPr lang="en-US" sz="2000" b="1" u="sng" dirty="0" smtClean="0"/>
              <a:t>swim more </a:t>
            </a:r>
            <a:r>
              <a:rPr lang="en-US" sz="2000" b="1" dirty="0" smtClean="0"/>
              <a:t>or </a:t>
            </a:r>
            <a:r>
              <a:rPr lang="en-US" sz="2000" b="1" u="sng" dirty="0" smtClean="0"/>
              <a:t>training more efficiently</a:t>
            </a:r>
            <a:r>
              <a:rPr lang="en-US" sz="2000" b="1" dirty="0" smtClean="0"/>
              <a:t>?</a:t>
            </a:r>
          </a:p>
          <a:p>
            <a:endParaRPr lang="en-US" sz="2000" b="1" dirty="0" smtClean="0">
              <a:solidFill>
                <a:schemeClr val="accent2">
                  <a:lumMod val="60000"/>
                  <a:lumOff val="40000"/>
                </a:schemeClr>
              </a:solidFill>
            </a:endParaRPr>
          </a:p>
          <a:p>
            <a:r>
              <a:rPr lang="en-US" sz="2000" b="1" dirty="0" smtClean="0">
                <a:solidFill>
                  <a:schemeClr val="accent2">
                    <a:lumMod val="60000"/>
                    <a:lumOff val="40000"/>
                  </a:schemeClr>
                </a:solidFill>
              </a:rPr>
              <a:t>To you draw </a:t>
            </a:r>
            <a:r>
              <a:rPr lang="en-US" sz="2000" b="1" dirty="0" smtClean="0">
                <a:solidFill>
                  <a:schemeClr val="accent2">
                    <a:lumMod val="60000"/>
                    <a:lumOff val="40000"/>
                  </a:schemeClr>
                </a:solidFill>
              </a:rPr>
              <a:t>kids in </a:t>
            </a:r>
            <a:r>
              <a:rPr lang="en-US" sz="2000" b="1" dirty="0" smtClean="0">
                <a:solidFill>
                  <a:schemeClr val="accent2">
                    <a:lumMod val="60000"/>
                    <a:lumOff val="40000"/>
                  </a:schemeClr>
                </a:solidFill>
              </a:rPr>
              <a:t>or weed </a:t>
            </a:r>
            <a:r>
              <a:rPr lang="en-US" sz="2000" b="1" dirty="0" smtClean="0">
                <a:solidFill>
                  <a:schemeClr val="accent2">
                    <a:lumMod val="60000"/>
                    <a:lumOff val="40000"/>
                  </a:schemeClr>
                </a:solidFill>
              </a:rPr>
              <a:t>kids out</a:t>
            </a:r>
            <a:r>
              <a:rPr lang="en-US" sz="2000" b="1" dirty="0" smtClean="0">
                <a:solidFill>
                  <a:schemeClr val="accent2">
                    <a:lumMod val="60000"/>
                    <a:lumOff val="40000"/>
                  </a:schemeClr>
                </a:solidFill>
              </a:rPr>
              <a:t>?</a:t>
            </a:r>
          </a:p>
          <a:p>
            <a:endParaRPr lang="en-US" sz="2000" b="1" dirty="0" smtClean="0">
              <a:solidFill>
                <a:schemeClr val="accent2">
                  <a:lumMod val="60000"/>
                  <a:lumOff val="40000"/>
                </a:schemeClr>
              </a:solidFill>
            </a:endParaRPr>
          </a:p>
          <a:p>
            <a:r>
              <a:rPr lang="en-US" sz="2000" b="1" dirty="0" smtClean="0"/>
              <a:t>Are you a partner or an employee?</a:t>
            </a:r>
          </a:p>
          <a:p>
            <a:endParaRPr lang="en-US" sz="2000" b="1" dirty="0" smtClean="0">
              <a:solidFill>
                <a:schemeClr val="accent2">
                  <a:lumMod val="60000"/>
                  <a:lumOff val="40000"/>
                </a:schemeClr>
              </a:solidFill>
            </a:endParaRPr>
          </a:p>
          <a:p>
            <a:r>
              <a:rPr lang="en-US" sz="2000" b="1" dirty="0" smtClean="0">
                <a:solidFill>
                  <a:schemeClr val="accent2">
                    <a:lumMod val="60000"/>
                    <a:lumOff val="40000"/>
                  </a:schemeClr>
                </a:solidFill>
              </a:rPr>
              <a:t>Do you coach talent or potential?</a:t>
            </a:r>
          </a:p>
          <a:p>
            <a:endParaRPr lang="en-US" b="1" dirty="0" smtClean="0">
              <a:solidFill>
                <a:schemeClr val="accent2">
                  <a:lumMod val="60000"/>
                  <a:lumOff val="40000"/>
                </a:schemeClr>
              </a:solidFill>
            </a:endParaRPr>
          </a:p>
          <a:p>
            <a:endParaRPr lang="en-US" dirty="0" smtClean="0"/>
          </a:p>
          <a:p>
            <a:endParaRPr lang="en-US"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pic>
        <p:nvPicPr>
          <p:cNvPr id="44036" name="Picture 4" descr="C:\Users\Owner\AppData\Local\Microsoft\Windows\Temporary Internet Files\Content.IE5\SZP8I8FP\Perspective[1].png"/>
          <p:cNvPicPr>
            <a:picLocks noChangeAspect="1" noChangeArrowheads="1"/>
          </p:cNvPicPr>
          <p:nvPr/>
        </p:nvPicPr>
        <p:blipFill>
          <a:blip r:embed="rId2" cstate="print"/>
          <a:srcRect/>
          <a:stretch>
            <a:fillRect/>
          </a:stretch>
        </p:blipFill>
        <p:spPr bwMode="auto">
          <a:xfrm>
            <a:off x="5486400" y="381000"/>
            <a:ext cx="3314492" cy="1895475"/>
          </a:xfrm>
          <a:prstGeom prst="rect">
            <a:avLst/>
          </a:prstGeom>
          <a:ln>
            <a:noFill/>
          </a:ln>
          <a:effectLst>
            <a:softEdge rad="112500"/>
          </a:effectLst>
        </p:spPr>
      </p:pic>
      <p:pic>
        <p:nvPicPr>
          <p:cNvPr id="8" name="Picture 2" descr="C:\Users\Owner\AppData\Local\Microsoft\Windows\Temporary Internet Files\Content.IE5\F1YVTH0Q\2293239853_ddd6bc4ef4_z[1].jpg"/>
          <p:cNvPicPr>
            <a:picLocks noChangeAspect="1" noChangeArrowheads="1"/>
          </p:cNvPicPr>
          <p:nvPr/>
        </p:nvPicPr>
        <p:blipFill>
          <a:blip r:embed="rId3" cstate="print"/>
          <a:srcRect/>
          <a:stretch>
            <a:fillRect/>
          </a:stretch>
        </p:blipFill>
        <p:spPr bwMode="auto">
          <a:xfrm>
            <a:off x="6172200" y="3962400"/>
            <a:ext cx="1245220" cy="1600200"/>
          </a:xfrm>
          <a:prstGeom prst="rect">
            <a:avLst/>
          </a:prstGeom>
          <a:ln>
            <a:noFill/>
          </a:ln>
          <a:effectLst>
            <a:softEdge rad="112500"/>
          </a:effectLst>
        </p:spPr>
      </p:pic>
      <p:pic>
        <p:nvPicPr>
          <p:cNvPr id="9" name="Picture 5" descr="C:\Users\Owner\AppData\Local\Microsoft\Windows\Temporary Internet Files\Content.IE5\QXBE2BX4\yuku_underdogkidrobot[1].jpg"/>
          <p:cNvPicPr>
            <a:picLocks noChangeAspect="1" noChangeArrowheads="1"/>
          </p:cNvPicPr>
          <p:nvPr/>
        </p:nvPicPr>
        <p:blipFill>
          <a:blip r:embed="rId4" cstate="print"/>
          <a:srcRect/>
          <a:stretch>
            <a:fillRect/>
          </a:stretch>
        </p:blipFill>
        <p:spPr bwMode="auto">
          <a:xfrm>
            <a:off x="7620000" y="3962400"/>
            <a:ext cx="1173882" cy="1522694"/>
          </a:xfrm>
          <a:prstGeom prst="rect">
            <a:avLst/>
          </a:prstGeom>
          <a:ln>
            <a:noFill/>
          </a:ln>
          <a:effectLst>
            <a:softEdge rad="112500"/>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Professionalism </a:t>
            </a:r>
            <a:endParaRPr lang="en-US" sz="2000" b="1" dirty="0"/>
          </a:p>
        </p:txBody>
      </p:sp>
      <p:sp>
        <p:nvSpPr>
          <p:cNvPr id="3" name="Content Placeholder 2"/>
          <p:cNvSpPr>
            <a:spLocks noGrp="1"/>
          </p:cNvSpPr>
          <p:nvPr>
            <p:ph idx="1"/>
          </p:nvPr>
        </p:nvSpPr>
        <p:spPr>
          <a:xfrm>
            <a:off x="457200" y="1295400"/>
            <a:ext cx="7467600" cy="4525963"/>
          </a:xfrm>
        </p:spPr>
        <p:txBody>
          <a:bodyPr/>
          <a:lstStyle/>
          <a:p>
            <a:pPr>
              <a:buNone/>
            </a:pPr>
            <a:r>
              <a:rPr lang="en-US" b="1" dirty="0" smtClean="0">
                <a:solidFill>
                  <a:schemeClr val="accent2">
                    <a:lumMod val="60000"/>
                    <a:lumOff val="40000"/>
                  </a:schemeClr>
                </a:solidFill>
              </a:rPr>
              <a:t>Read “The Uncommon Professional”</a:t>
            </a:r>
          </a:p>
          <a:p>
            <a:pPr>
              <a:buNone/>
            </a:pPr>
            <a:endParaRPr lang="en-US" dirty="0" smtClean="0"/>
          </a:p>
          <a:p>
            <a:pPr>
              <a:buNone/>
            </a:pPr>
            <a:r>
              <a:rPr lang="en-US" sz="2000" b="1" dirty="0" smtClean="0"/>
              <a:t>A common man in a mundane job inspired others and transformed lives simply as a result of his:</a:t>
            </a:r>
          </a:p>
          <a:p>
            <a:r>
              <a:rPr lang="en-US" sz="2000" b="1" dirty="0" smtClean="0"/>
              <a:t>Professionalism</a:t>
            </a:r>
          </a:p>
          <a:p>
            <a:r>
              <a:rPr lang="en-US" sz="2000" b="1" dirty="0" smtClean="0"/>
              <a:t>Attention to detail</a:t>
            </a:r>
          </a:p>
          <a:p>
            <a:r>
              <a:rPr lang="en-US" sz="2000" b="1" dirty="0" smtClean="0"/>
              <a:t>And pride in work and execution</a:t>
            </a:r>
            <a:endParaRPr lang="en-US" sz="2000" b="1"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pic>
        <p:nvPicPr>
          <p:cNvPr id="6149" name="Picture 5" descr="C:\Users\Owner\AppData\Local\Microsoft\Windows\Temporary Internet Files\Content.IE5\F1YVTH0Q\business-people-group[1].jpg"/>
          <p:cNvPicPr>
            <a:picLocks noChangeAspect="1" noChangeArrowheads="1"/>
          </p:cNvPicPr>
          <p:nvPr/>
        </p:nvPicPr>
        <p:blipFill>
          <a:blip r:embed="rId2" cstate="print"/>
          <a:srcRect/>
          <a:stretch>
            <a:fillRect/>
          </a:stretch>
        </p:blipFill>
        <p:spPr bwMode="auto">
          <a:xfrm>
            <a:off x="5638800" y="3429000"/>
            <a:ext cx="2750409" cy="2362200"/>
          </a:xfrm>
          <a:prstGeom prst="rect">
            <a:avLst/>
          </a:prstGeom>
          <a:ln>
            <a:noFill/>
          </a:ln>
          <a:effectLst>
            <a:softEdge rad="112500"/>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7467600" cy="4525963"/>
          </a:xfrm>
        </p:spPr>
        <p:txBody>
          <a:bodyPr/>
          <a:lstStyle/>
          <a:p>
            <a:pPr algn="ctr">
              <a:buNone/>
            </a:pPr>
            <a:r>
              <a:rPr lang="en-US" dirty="0" smtClean="0"/>
              <a:t>	</a:t>
            </a:r>
            <a:r>
              <a:rPr lang="en-US" sz="3600" b="1" dirty="0" smtClean="0">
                <a:solidFill>
                  <a:srgbClr val="00B0F0"/>
                </a:solidFill>
                <a:latin typeface="Andalus" pitchFamily="18" charset="-78"/>
                <a:cs typeface="Andalus" pitchFamily="18" charset="-78"/>
              </a:rPr>
              <a:t>How would you describe your professionalism? How would others? Is it important to you?</a:t>
            </a:r>
            <a:endParaRPr lang="en-US" sz="3600" b="1" dirty="0">
              <a:solidFill>
                <a:srgbClr val="00B0F0"/>
              </a:solidFill>
              <a:latin typeface="Andalus" pitchFamily="18" charset="-78"/>
              <a:cs typeface="Andalus" pitchFamily="18" charset="-78"/>
            </a:endParaRPr>
          </a:p>
        </p:txBody>
      </p:sp>
      <p:pic>
        <p:nvPicPr>
          <p:cNvPr id="4" name="Picture 2" descr="C:\Users\Owner\AppData\Local\Microsoft\Windows\Temporary Internet Files\Content.IE5\T39QU72J\business_trip[1].jpg"/>
          <p:cNvPicPr>
            <a:picLocks noChangeAspect="1" noChangeArrowheads="1"/>
          </p:cNvPicPr>
          <p:nvPr/>
        </p:nvPicPr>
        <p:blipFill>
          <a:blip r:embed="rId2" cstate="print"/>
          <a:srcRect/>
          <a:stretch>
            <a:fillRect/>
          </a:stretch>
        </p:blipFill>
        <p:spPr bwMode="auto">
          <a:xfrm>
            <a:off x="3352800" y="3048000"/>
            <a:ext cx="2286000" cy="2641768"/>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F0"/>
                </a:solidFill>
                <a:latin typeface="Andalus" pitchFamily="18" charset="-78"/>
                <a:cs typeface="Andalus" pitchFamily="18" charset="-78"/>
              </a:rPr>
              <a:t>11) </a:t>
            </a:r>
            <a:r>
              <a:rPr lang="en-US" sz="4000" b="1" dirty="0" smtClean="0">
                <a:solidFill>
                  <a:srgbClr val="00B0F0"/>
                </a:solidFill>
                <a:latin typeface="Andalus" pitchFamily="18" charset="-78"/>
                <a:cs typeface="Andalus" pitchFamily="18" charset="-78"/>
              </a:rPr>
              <a:t>Team Orientation</a:t>
            </a:r>
            <a:endParaRPr lang="en-US" sz="40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sz="2000" b="1" dirty="0" smtClean="0"/>
              <a:t>Why</a:t>
            </a:r>
          </a:p>
          <a:p>
            <a:pPr lvl="1"/>
            <a:r>
              <a:rPr lang="en-US" sz="2000" b="1" dirty="0" smtClean="0"/>
              <a:t>As an age-group coach, you are a critical part of the team process. Your efforts and philosophy must make the team as a whole stronger</a:t>
            </a:r>
          </a:p>
          <a:p>
            <a:r>
              <a:rPr lang="en-US" sz="2000" b="1" dirty="0" smtClean="0"/>
              <a:t>How</a:t>
            </a:r>
          </a:p>
          <a:p>
            <a:pPr lvl="1"/>
            <a:r>
              <a:rPr lang="en-US" sz="2000" b="1" dirty="0" smtClean="0"/>
              <a:t>Understand the team goals and philosophy</a:t>
            </a:r>
          </a:p>
          <a:p>
            <a:pPr lvl="1"/>
            <a:r>
              <a:rPr lang="en-US" sz="2000" b="1" dirty="0" smtClean="0"/>
              <a:t>Understand the practices and policies with regard to development, swimmer placement, discipline, etc</a:t>
            </a:r>
            <a:r>
              <a:rPr lang="en-US" sz="2000" b="1" dirty="0" smtClean="0"/>
              <a:t>.</a:t>
            </a:r>
          </a:p>
          <a:p>
            <a:pPr lvl="1"/>
            <a:r>
              <a:rPr lang="en-US" sz="2000" b="1" dirty="0" smtClean="0"/>
              <a:t>Sell teamwork and team-first to your athletes</a:t>
            </a:r>
            <a:endParaRPr lang="en-US" sz="2000" b="1"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Team </a:t>
            </a:r>
            <a:endParaRPr lang="en-US" sz="2000" b="1" dirty="0"/>
          </a:p>
        </p:txBody>
      </p:sp>
      <p:sp>
        <p:nvSpPr>
          <p:cNvPr id="3" name="Content Placeholder 2"/>
          <p:cNvSpPr>
            <a:spLocks noGrp="1"/>
          </p:cNvSpPr>
          <p:nvPr>
            <p:ph idx="1"/>
          </p:nvPr>
        </p:nvSpPr>
        <p:spPr/>
        <p:txBody>
          <a:bodyPr>
            <a:normAutofit/>
          </a:bodyPr>
          <a:lstStyle/>
          <a:p>
            <a:r>
              <a:rPr lang="en-US" sz="2000" b="1" dirty="0" smtClean="0">
                <a:solidFill>
                  <a:schemeClr val="accent2">
                    <a:lumMod val="60000"/>
                    <a:lumOff val="40000"/>
                  </a:schemeClr>
                </a:solidFill>
              </a:rPr>
              <a:t>“When spider webs unite, they can tie up a lion.” unknown</a:t>
            </a:r>
          </a:p>
          <a:p>
            <a:endParaRPr lang="en-US" sz="2000" b="1" dirty="0" smtClean="0">
              <a:solidFill>
                <a:schemeClr val="accent2">
                  <a:lumMod val="60000"/>
                  <a:lumOff val="40000"/>
                </a:schemeClr>
              </a:solidFill>
            </a:endParaRPr>
          </a:p>
          <a:p>
            <a:r>
              <a:rPr lang="en-US" sz="2000" b="1" dirty="0" smtClean="0">
                <a:solidFill>
                  <a:schemeClr val="accent2">
                    <a:lumMod val="60000"/>
                    <a:lumOff val="40000"/>
                  </a:schemeClr>
                </a:solidFill>
              </a:rPr>
              <a:t>When he took the time to help the man up the mountain, lo, he scaled it himself.” Tibetan proverb </a:t>
            </a:r>
            <a:endParaRPr lang="en-US" sz="2000" b="1" dirty="0">
              <a:solidFill>
                <a:schemeClr val="accent2">
                  <a:lumMod val="60000"/>
                  <a:lumOff val="40000"/>
                </a:schemeClr>
              </a:solidFill>
            </a:endParaRPr>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pic>
        <p:nvPicPr>
          <p:cNvPr id="2051" name="Picture 3" descr="C:\Users\Owner\AppData\Local\Microsoft\Windows\Temporary Internet Files\Content.IE5\F1YVTH0Q\our%2520team[1].jpg"/>
          <p:cNvPicPr>
            <a:picLocks noChangeAspect="1" noChangeArrowheads="1"/>
          </p:cNvPicPr>
          <p:nvPr/>
        </p:nvPicPr>
        <p:blipFill>
          <a:blip r:embed="rId2" cstate="print"/>
          <a:srcRect/>
          <a:stretch>
            <a:fillRect/>
          </a:stretch>
        </p:blipFill>
        <p:spPr bwMode="auto">
          <a:xfrm>
            <a:off x="2667000" y="3657600"/>
            <a:ext cx="2692400" cy="2019300"/>
          </a:xfrm>
          <a:prstGeom prst="rect">
            <a:avLst/>
          </a:prstGeom>
          <a:ln>
            <a:noFill/>
          </a:ln>
          <a:effectLst>
            <a:softEdge rad="112500"/>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467600" cy="4525963"/>
          </a:xfrm>
        </p:spPr>
        <p:txBody>
          <a:bodyPr>
            <a:normAutofit/>
          </a:bodyPr>
          <a:lstStyle/>
          <a:p>
            <a:pPr algn="ctr">
              <a:buNone/>
            </a:pPr>
            <a:r>
              <a:rPr lang="en-US" sz="3600" b="1" dirty="0" smtClean="0">
                <a:solidFill>
                  <a:srgbClr val="00B0F0"/>
                </a:solidFill>
                <a:latin typeface="Andalus" pitchFamily="18" charset="-78"/>
                <a:cs typeface="Andalus" pitchFamily="18" charset="-78"/>
              </a:rPr>
              <a:t>Do you always put the team first? </a:t>
            </a:r>
          </a:p>
          <a:p>
            <a:pPr algn="ctr">
              <a:buNone/>
            </a:pPr>
            <a:r>
              <a:rPr lang="en-US" sz="3600" b="1" dirty="0" smtClean="0">
                <a:solidFill>
                  <a:srgbClr val="00B0F0"/>
                </a:solidFill>
                <a:latin typeface="Andalus" pitchFamily="18" charset="-78"/>
                <a:cs typeface="Andalus" pitchFamily="18" charset="-78"/>
              </a:rPr>
              <a:t>Is it the most important thing to you?</a:t>
            </a:r>
            <a:endParaRPr lang="en-US" sz="3600" b="1" dirty="0">
              <a:solidFill>
                <a:srgbClr val="00B0F0"/>
              </a:solidFill>
              <a:latin typeface="Andalus" pitchFamily="18" charset="-78"/>
              <a:cs typeface="Andalus" pitchFamily="18" charset="-78"/>
            </a:endParaRPr>
          </a:p>
        </p:txBody>
      </p:sp>
      <p:pic>
        <p:nvPicPr>
          <p:cNvPr id="38915" name="Picture 3" descr="C:\Users\Owner\Pictures\Orinda Aquatics\San Diego 07 028.jpg"/>
          <p:cNvPicPr>
            <a:picLocks noChangeAspect="1" noChangeArrowheads="1"/>
          </p:cNvPicPr>
          <p:nvPr/>
        </p:nvPicPr>
        <p:blipFill>
          <a:blip r:embed="rId2" cstate="print"/>
          <a:srcRect/>
          <a:stretch>
            <a:fillRect/>
          </a:stretch>
        </p:blipFill>
        <p:spPr bwMode="auto">
          <a:xfrm>
            <a:off x="2286000" y="2438400"/>
            <a:ext cx="4432300" cy="2947192"/>
          </a:xfrm>
          <a:prstGeom prst="ellipse">
            <a:avLst/>
          </a:prstGeom>
          <a:ln>
            <a:noFill/>
          </a:ln>
          <a:effectLst>
            <a:softEdge rad="112500"/>
          </a:effectLst>
        </p:spPr>
      </p:pic>
      <p:sp>
        <p:nvSpPr>
          <p:cNvPr id="6" name="Footer Placeholder 5"/>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F0"/>
                </a:solidFill>
                <a:latin typeface="Andalus" pitchFamily="18" charset="-78"/>
                <a:cs typeface="Andalus" pitchFamily="18" charset="-78"/>
              </a:rPr>
              <a:t>12) Culture Creation</a:t>
            </a:r>
            <a:endParaRPr lang="en-US" sz="40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sz="2000" b="1" dirty="0" smtClean="0"/>
              <a:t>Why</a:t>
            </a:r>
          </a:p>
          <a:p>
            <a:pPr lvl="1"/>
            <a:r>
              <a:rPr lang="en-US" sz="2000" b="1" dirty="0" smtClean="0"/>
              <a:t>Culture is the glue that holds everything together, like a perimeter fence. It contains. It perpetuates.</a:t>
            </a:r>
          </a:p>
          <a:p>
            <a:pPr lvl="1"/>
            <a:r>
              <a:rPr lang="en-US" sz="2000" b="1" dirty="0" smtClean="0"/>
              <a:t>It is like having the wind at your back, in training, in attitude, and in positive action.</a:t>
            </a:r>
          </a:p>
          <a:p>
            <a:pPr lvl="1"/>
            <a:r>
              <a:rPr lang="en-US" sz="2000" b="1" dirty="0" smtClean="0"/>
              <a:t>Key – it WILL define itself if you don't</a:t>
            </a:r>
          </a:p>
          <a:p>
            <a:endParaRPr lang="en-US" sz="2000" b="1" dirty="0" smtClean="0"/>
          </a:p>
          <a:p>
            <a:r>
              <a:rPr lang="en-US" sz="2000" b="1" dirty="0" smtClean="0"/>
              <a:t>How</a:t>
            </a:r>
          </a:p>
          <a:p>
            <a:pPr lvl="1"/>
            <a:r>
              <a:rPr lang="en-US" sz="2000" b="1" dirty="0" smtClean="0"/>
              <a:t>Back to vision, it must be defined, sold, implemented</a:t>
            </a:r>
          </a:p>
          <a:p>
            <a:pPr lvl="1"/>
            <a:r>
              <a:rPr lang="en-US" sz="2000" b="1" dirty="0" smtClean="0"/>
              <a:t>You should pursue a culture of technique, training, racing, team support, locker room, academic, etc.</a:t>
            </a:r>
          </a:p>
          <a:p>
            <a:pPr lvl="1"/>
            <a:r>
              <a:rPr lang="en-US" sz="2000" b="1" dirty="0" smtClean="0">
                <a:solidFill>
                  <a:schemeClr val="accent2">
                    <a:lumMod val="60000"/>
                    <a:lumOff val="40000"/>
                  </a:schemeClr>
                </a:solidFill>
              </a:rPr>
              <a:t>“This is who we are. There is no other way.”</a:t>
            </a:r>
            <a:endParaRPr lang="en-US" sz="2000" b="1" dirty="0">
              <a:solidFill>
                <a:schemeClr val="accent2">
                  <a:lumMod val="60000"/>
                  <a:lumOff val="40000"/>
                </a:schemeClr>
              </a:solidFill>
            </a:endParaRPr>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742950"/>
          </a:xfrm>
        </p:spPr>
        <p:txBody>
          <a:bodyPr>
            <a:noAutofit/>
          </a:bodyPr>
          <a:lstStyle/>
          <a:p>
            <a:r>
              <a:rPr lang="en-US" sz="2000" b="1" dirty="0" smtClean="0">
                <a:latin typeface="+mn-lt"/>
                <a:cs typeface="Andalus" pitchFamily="18" charset="-78"/>
              </a:rPr>
              <a:t>Culture</a:t>
            </a:r>
            <a:r>
              <a:rPr lang="en-US" sz="2000" b="1" dirty="0" smtClean="0">
                <a:solidFill>
                  <a:schemeClr val="accent2">
                    <a:lumMod val="60000"/>
                    <a:lumOff val="40000"/>
                  </a:schemeClr>
                </a:solidFill>
                <a:latin typeface="Andalus" pitchFamily="18" charset="-78"/>
                <a:cs typeface="Andalus" pitchFamily="18" charset="-78"/>
              </a:rPr>
              <a:t/>
            </a:r>
            <a:br>
              <a:rPr lang="en-US" sz="2000" b="1" dirty="0" smtClean="0">
                <a:solidFill>
                  <a:schemeClr val="accent2">
                    <a:lumMod val="60000"/>
                    <a:lumOff val="40000"/>
                  </a:schemeClr>
                </a:solidFill>
                <a:latin typeface="Andalus" pitchFamily="18" charset="-78"/>
                <a:cs typeface="Andalus" pitchFamily="18" charset="-78"/>
              </a:rPr>
            </a:br>
            <a:endParaRPr lang="en-US" sz="2000" b="1" dirty="0">
              <a:solidFill>
                <a:schemeClr val="accent2">
                  <a:lumMod val="60000"/>
                  <a:lumOff val="40000"/>
                </a:schemeClr>
              </a:solidFill>
              <a:latin typeface="Andalus" pitchFamily="18" charset="-78"/>
              <a:cs typeface="Andalus" pitchFamily="18" charset="-78"/>
            </a:endParaRPr>
          </a:p>
        </p:txBody>
      </p:sp>
      <p:sp>
        <p:nvSpPr>
          <p:cNvPr id="8" name="Footer Placeholder 7"/>
          <p:cNvSpPr>
            <a:spLocks noGrp="1"/>
          </p:cNvSpPr>
          <p:nvPr>
            <p:ph type="ftr" sz="quarter" idx="11"/>
          </p:nvPr>
        </p:nvSpPr>
        <p:spPr/>
        <p:txBody>
          <a:bodyPr/>
          <a:lstStyle/>
          <a:p>
            <a:r>
              <a:rPr lang="en-US" dirty="0" smtClean="0"/>
              <a:t>Orinda Aquatics 2015</a:t>
            </a:r>
            <a:endParaRPr lang="en-US" dirty="0"/>
          </a:p>
        </p:txBody>
      </p:sp>
      <p:sp>
        <p:nvSpPr>
          <p:cNvPr id="6" name="Rectangle 5"/>
          <p:cNvSpPr/>
          <p:nvPr/>
        </p:nvSpPr>
        <p:spPr>
          <a:xfrm>
            <a:off x="685800" y="1219200"/>
            <a:ext cx="7010400" cy="1631216"/>
          </a:xfrm>
          <a:prstGeom prst="rect">
            <a:avLst/>
          </a:prstGeom>
        </p:spPr>
        <p:txBody>
          <a:bodyPr wrap="square">
            <a:spAutoFit/>
          </a:bodyPr>
          <a:lstStyle/>
          <a:p>
            <a:r>
              <a:rPr lang="en-US" sz="2000" b="1" dirty="0" smtClean="0">
                <a:solidFill>
                  <a:schemeClr val="accent2">
                    <a:lumMod val="60000"/>
                    <a:lumOff val="40000"/>
                  </a:schemeClr>
                </a:solidFill>
                <a:cs typeface="Andalus" pitchFamily="18" charset="-78"/>
              </a:rPr>
              <a:t>“The welfare of each is bound up in the welfare of all.” Helen Keller </a:t>
            </a:r>
          </a:p>
          <a:p>
            <a:endParaRPr lang="en-US" sz="2000" b="1" dirty="0" smtClean="0">
              <a:solidFill>
                <a:schemeClr val="accent2">
                  <a:lumMod val="60000"/>
                  <a:lumOff val="40000"/>
                </a:schemeClr>
              </a:solidFill>
              <a:cs typeface="Andalus" pitchFamily="18" charset="-78"/>
            </a:endParaRPr>
          </a:p>
          <a:p>
            <a:r>
              <a:rPr lang="en-US" sz="2000" b="1" dirty="0" smtClean="0">
                <a:cs typeface="Andalus" pitchFamily="18" charset="-78"/>
              </a:rPr>
              <a:t>“To </a:t>
            </a:r>
            <a:r>
              <a:rPr lang="en-US" sz="2000" b="1" dirty="0" smtClean="0">
                <a:cs typeface="Andalus" pitchFamily="18" charset="-78"/>
              </a:rPr>
              <a:t>say that my fate is not tied to your fate, is like saying your end of the boat is </a:t>
            </a:r>
            <a:r>
              <a:rPr lang="en-US" sz="2000" b="1" dirty="0" smtClean="0">
                <a:cs typeface="Andalus" pitchFamily="18" charset="-78"/>
              </a:rPr>
              <a:t>sinking”.  </a:t>
            </a:r>
            <a:r>
              <a:rPr lang="en-US" sz="2000" b="1" dirty="0" smtClean="0">
                <a:cs typeface="Andalus" pitchFamily="18" charset="-78"/>
              </a:rPr>
              <a:t>Hugh Downs</a:t>
            </a:r>
            <a:endParaRPr lang="en-US" sz="2000" b="1" dirty="0">
              <a:cs typeface="Andalus" pitchFamily="18" charset="-78"/>
            </a:endParaRPr>
          </a:p>
        </p:txBody>
      </p:sp>
      <p:pic>
        <p:nvPicPr>
          <p:cNvPr id="3074" name="Picture 2" descr="C:\Users\Owner\AppData\Local\Microsoft\Windows\Temporary Internet Files\Content.IE5\QXBE2BX4\animals-46209_640[1].png"/>
          <p:cNvPicPr>
            <a:picLocks noChangeAspect="1" noChangeArrowheads="1"/>
          </p:cNvPicPr>
          <p:nvPr/>
        </p:nvPicPr>
        <p:blipFill>
          <a:blip r:embed="rId2" cstate="print"/>
          <a:srcRect/>
          <a:stretch>
            <a:fillRect/>
          </a:stretch>
        </p:blipFill>
        <p:spPr bwMode="auto">
          <a:xfrm>
            <a:off x="2286000" y="3124200"/>
            <a:ext cx="3803633"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458200" cy="4525963"/>
          </a:xfrm>
        </p:spPr>
        <p:txBody>
          <a:bodyPr>
            <a:normAutofit/>
          </a:bodyPr>
          <a:lstStyle/>
          <a:p>
            <a:pPr algn="ctr">
              <a:buNone/>
            </a:pPr>
            <a:r>
              <a:rPr lang="en-US" sz="2800" b="1" dirty="0" smtClean="0">
                <a:solidFill>
                  <a:srgbClr val="00B0F0"/>
                </a:solidFill>
                <a:latin typeface="Andalus" pitchFamily="18" charset="-78"/>
                <a:cs typeface="Andalus" pitchFamily="18" charset="-78"/>
              </a:rPr>
              <a:t>How would you describe your team/group culture? What drives it? </a:t>
            </a:r>
          </a:p>
          <a:p>
            <a:pPr algn="ctr">
              <a:buNone/>
            </a:pPr>
            <a:r>
              <a:rPr lang="en-US" sz="2800" b="1" dirty="0" smtClean="0">
                <a:solidFill>
                  <a:srgbClr val="00B0F0"/>
                </a:solidFill>
                <a:latin typeface="Andalus" pitchFamily="18" charset="-78"/>
                <a:cs typeface="Andalus" pitchFamily="18" charset="-78"/>
              </a:rPr>
              <a:t>What role do you play? </a:t>
            </a:r>
          </a:p>
          <a:p>
            <a:pPr algn="ctr">
              <a:buNone/>
            </a:pPr>
            <a:r>
              <a:rPr lang="en-US" sz="2800" b="1" dirty="0" smtClean="0">
                <a:solidFill>
                  <a:srgbClr val="00B0F0"/>
                </a:solidFill>
                <a:latin typeface="Andalus" pitchFamily="18" charset="-78"/>
                <a:cs typeface="Andalus" pitchFamily="18" charset="-78"/>
              </a:rPr>
              <a:t>Is it an asset or a liability to athlete development?</a:t>
            </a:r>
            <a:endParaRPr lang="en-US" sz="2800" b="1" dirty="0">
              <a:solidFill>
                <a:srgbClr val="00B0F0"/>
              </a:solidFill>
              <a:latin typeface="Andalus" pitchFamily="18" charset="-78"/>
              <a:cs typeface="Andalus" pitchFamily="18" charset="-78"/>
            </a:endParaRPr>
          </a:p>
        </p:txBody>
      </p:sp>
      <p:pic>
        <p:nvPicPr>
          <p:cNvPr id="39938" name="Picture 2" descr="C:\Users\Owner\Pictures\Orinda Aquatics\_DSC2089.jpg"/>
          <p:cNvPicPr>
            <a:picLocks noChangeAspect="1" noChangeArrowheads="1"/>
          </p:cNvPicPr>
          <p:nvPr/>
        </p:nvPicPr>
        <p:blipFill>
          <a:blip r:embed="rId2" cstate="print"/>
          <a:srcRect/>
          <a:stretch>
            <a:fillRect/>
          </a:stretch>
        </p:blipFill>
        <p:spPr bwMode="auto">
          <a:xfrm>
            <a:off x="2209800" y="3048000"/>
            <a:ext cx="4127988" cy="2252753"/>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B0F0"/>
                </a:solidFill>
                <a:latin typeface="Andalus" pitchFamily="18" charset="-78"/>
                <a:cs typeface="Andalus" pitchFamily="18" charset="-78"/>
              </a:rPr>
              <a:t>13) </a:t>
            </a:r>
            <a:r>
              <a:rPr lang="en-US" sz="3600" b="1" dirty="0" smtClean="0">
                <a:solidFill>
                  <a:srgbClr val="00B0F0"/>
                </a:solidFill>
                <a:latin typeface="Andalus" pitchFamily="18" charset="-78"/>
                <a:cs typeface="Andalus" pitchFamily="18" charset="-78"/>
              </a:rPr>
              <a:t>Desire to Change Lives</a:t>
            </a:r>
            <a:endParaRPr lang="en-US" sz="36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pPr>
              <a:buNone/>
            </a:pPr>
            <a:r>
              <a:rPr lang="en-US" sz="2000" b="1" dirty="0" smtClean="0"/>
              <a:t>Why</a:t>
            </a:r>
          </a:p>
          <a:p>
            <a:r>
              <a:rPr lang="en-US" sz="2000" b="1" dirty="0" smtClean="0"/>
              <a:t>The influence and impact an individual has on another is the greatest privilege we will ever enjoy. Sports and coaching provides one of the most opportune platforms. It is incumbent upon us to take advantage of this opportunity.</a:t>
            </a:r>
          </a:p>
          <a:p>
            <a:endParaRPr lang="en-US" sz="2000" b="1" dirty="0" smtClean="0"/>
          </a:p>
          <a:p>
            <a:pPr>
              <a:buNone/>
            </a:pPr>
            <a:r>
              <a:rPr lang="en-US" sz="2000" b="1" dirty="0" smtClean="0"/>
              <a:t>How</a:t>
            </a:r>
          </a:p>
          <a:p>
            <a:r>
              <a:rPr lang="en-US" sz="2000" b="1" dirty="0" smtClean="0"/>
              <a:t>Incorporate life lessons, growth, and leadership into all facets of your program. While children will grow personally, your program will change in profound ways.</a:t>
            </a:r>
            <a:endParaRPr lang="en-US" sz="2000" b="1"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143000"/>
          </a:xfrm>
        </p:spPr>
        <p:txBody>
          <a:bodyPr>
            <a:normAutofit/>
          </a:bodyPr>
          <a:lstStyle/>
          <a:p>
            <a:r>
              <a:rPr lang="en-US" sz="2000" b="1" dirty="0" smtClean="0">
                <a:latin typeface="Andalus" pitchFamily="18" charset="-78"/>
                <a:cs typeface="Andalus" pitchFamily="18" charset="-78"/>
              </a:rPr>
              <a:t>Youth</a:t>
            </a:r>
            <a:endParaRPr lang="en-US" sz="2000" b="1" dirty="0">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sz="2000" b="1" dirty="0" smtClean="0">
                <a:solidFill>
                  <a:schemeClr val="accent2">
                    <a:lumMod val="60000"/>
                    <a:lumOff val="40000"/>
                  </a:schemeClr>
                </a:solidFill>
                <a:ea typeface="Verdana" pitchFamily="34" charset="0"/>
                <a:cs typeface="Andalus" pitchFamily="18" charset="-78"/>
              </a:rPr>
              <a:t>“There is no greater insight into the future than recognizing... when we save our children, we save ourselves.”  </a:t>
            </a:r>
          </a:p>
          <a:p>
            <a:endParaRPr lang="en-US" sz="2000" b="1" dirty="0" smtClean="0">
              <a:solidFill>
                <a:schemeClr val="accent2">
                  <a:lumMod val="60000"/>
                  <a:lumOff val="40000"/>
                </a:schemeClr>
              </a:solidFill>
            </a:endParaRPr>
          </a:p>
          <a:p>
            <a:r>
              <a:rPr lang="en-US" sz="2000" b="1" dirty="0" smtClean="0"/>
              <a:t>“One hundred years from now, it won't matter what car I drove, what kind of house I lived in, how much I had in my bank account, nor what my clothes looked like,</a:t>
            </a:r>
            <a:br>
              <a:rPr lang="en-US" sz="2000" b="1" dirty="0" smtClean="0"/>
            </a:br>
            <a:r>
              <a:rPr lang="en-US" sz="2000" b="1" dirty="0" smtClean="0"/>
              <a:t>But, the world may be a little better because I was important in the life of a child.” Unknown</a:t>
            </a:r>
          </a:p>
          <a:p>
            <a:endParaRPr lang="en-US"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60000"/>
                    <a:lumOff val="40000"/>
                  </a:schemeClr>
                </a:solidFill>
              </a:rPr>
              <a:t>So, what </a:t>
            </a:r>
            <a:r>
              <a:rPr lang="en-US" sz="3200" b="1" i="1" dirty="0" smtClean="0">
                <a:solidFill>
                  <a:schemeClr val="accent2">
                    <a:lumMod val="60000"/>
                    <a:lumOff val="40000"/>
                  </a:schemeClr>
                </a:solidFill>
              </a:rPr>
              <a:t>does</a:t>
            </a:r>
            <a:r>
              <a:rPr lang="en-US" sz="3200" b="1" dirty="0" smtClean="0">
                <a:solidFill>
                  <a:schemeClr val="accent2">
                    <a:lumMod val="60000"/>
                    <a:lumOff val="40000"/>
                  </a:schemeClr>
                </a:solidFill>
              </a:rPr>
              <a:t> make a successful age-group coach?</a:t>
            </a:r>
            <a:endParaRPr lang="en-US" sz="3200" b="1" dirty="0">
              <a:solidFill>
                <a:schemeClr val="accent2">
                  <a:lumMod val="60000"/>
                  <a:lumOff val="40000"/>
                </a:schemeClr>
              </a:solidFill>
            </a:endParaRPr>
          </a:p>
        </p:txBody>
      </p:sp>
      <p:sp>
        <p:nvSpPr>
          <p:cNvPr id="3" name="Content Placeholder 2"/>
          <p:cNvSpPr>
            <a:spLocks noGrp="1"/>
          </p:cNvSpPr>
          <p:nvPr>
            <p:ph idx="1"/>
          </p:nvPr>
        </p:nvSpPr>
        <p:spPr>
          <a:xfrm>
            <a:off x="533400" y="1447800"/>
            <a:ext cx="7467600" cy="1219200"/>
          </a:xfrm>
        </p:spPr>
        <p:txBody>
          <a:bodyPr/>
          <a:lstStyle/>
          <a:p>
            <a:r>
              <a:rPr lang="en-US" sz="2400" dirty="0" smtClean="0"/>
              <a:t>What is your list? (list three)</a:t>
            </a:r>
          </a:p>
          <a:p>
            <a:pPr marL="962406" lvl="1" indent="-514350">
              <a:buNone/>
            </a:pPr>
            <a:endParaRPr lang="en-US" dirty="0" smtClean="0"/>
          </a:p>
          <a:p>
            <a:endParaRPr lang="en-US" dirty="0" smtClean="0"/>
          </a:p>
          <a:p>
            <a:endParaRPr lang="en-US" dirty="0" smtClean="0"/>
          </a:p>
          <a:p>
            <a:endParaRPr lang="en-US" dirty="0" smtClean="0"/>
          </a:p>
          <a:p>
            <a:endParaRPr lang="en-US" dirty="0"/>
          </a:p>
        </p:txBody>
      </p:sp>
      <p:sp>
        <p:nvSpPr>
          <p:cNvPr id="5" name="TextBox 4"/>
          <p:cNvSpPr txBox="1"/>
          <p:nvPr/>
        </p:nvSpPr>
        <p:spPr>
          <a:xfrm>
            <a:off x="533400" y="2590800"/>
            <a:ext cx="7010400" cy="1077218"/>
          </a:xfrm>
          <a:prstGeom prst="rect">
            <a:avLst/>
          </a:prstGeom>
          <a:noFill/>
        </p:spPr>
        <p:txBody>
          <a:bodyPr wrap="square" rtlCol="0">
            <a:spAutoFit/>
          </a:bodyPr>
          <a:lstStyle/>
          <a:p>
            <a:r>
              <a:rPr lang="en-US" sz="3200" b="1" dirty="0" smtClean="0">
                <a:solidFill>
                  <a:schemeClr val="accent2">
                    <a:lumMod val="60000"/>
                    <a:lumOff val="40000"/>
                  </a:schemeClr>
                </a:solidFill>
              </a:rPr>
              <a:t>What is the best thing you do as a coach?</a:t>
            </a:r>
            <a:endParaRPr lang="en-US" sz="3200" b="1" dirty="0">
              <a:solidFill>
                <a:schemeClr val="accent2">
                  <a:lumMod val="60000"/>
                  <a:lumOff val="40000"/>
                </a:schemeClr>
              </a:solidFill>
            </a:endParaRPr>
          </a:p>
        </p:txBody>
      </p:sp>
      <p:sp>
        <p:nvSpPr>
          <p:cNvPr id="6" name="TextBox 5"/>
          <p:cNvSpPr txBox="1"/>
          <p:nvPr/>
        </p:nvSpPr>
        <p:spPr>
          <a:xfrm>
            <a:off x="457200" y="4419600"/>
            <a:ext cx="6629400" cy="1077218"/>
          </a:xfrm>
          <a:prstGeom prst="rect">
            <a:avLst/>
          </a:prstGeom>
          <a:noFill/>
        </p:spPr>
        <p:txBody>
          <a:bodyPr wrap="square" rtlCol="0">
            <a:spAutoFit/>
          </a:bodyPr>
          <a:lstStyle/>
          <a:p>
            <a:r>
              <a:rPr lang="en-US" sz="3200" b="1" dirty="0" smtClean="0">
                <a:solidFill>
                  <a:schemeClr val="accent2">
                    <a:lumMod val="60000"/>
                    <a:lumOff val="40000"/>
                  </a:schemeClr>
                </a:solidFill>
              </a:rPr>
              <a:t>In what area do you need to develop?</a:t>
            </a:r>
            <a:endParaRPr lang="en-US" sz="3200" b="1" dirty="0">
              <a:solidFill>
                <a:schemeClr val="accent2">
                  <a:lumMod val="60000"/>
                  <a:lumOff val="40000"/>
                </a:schemeClr>
              </a:solidFill>
            </a:endParaRPr>
          </a:p>
        </p:txBody>
      </p:sp>
      <p:pic>
        <p:nvPicPr>
          <p:cNvPr id="20483" name="Picture 3" descr="C:\Users\Owner\AppData\Local\Microsoft\Windows\Temporary Internet Files\Content.IE5\F1YVTH0Q\edward-bear-looking-into-a-mirror-001[1].jpg"/>
          <p:cNvPicPr>
            <a:picLocks noChangeAspect="1" noChangeArrowheads="1"/>
          </p:cNvPicPr>
          <p:nvPr/>
        </p:nvPicPr>
        <p:blipFill>
          <a:blip r:embed="rId2" cstate="print"/>
          <a:srcRect/>
          <a:stretch>
            <a:fillRect/>
          </a:stretch>
        </p:blipFill>
        <p:spPr bwMode="auto">
          <a:xfrm>
            <a:off x="6019800" y="3505200"/>
            <a:ext cx="2362200" cy="2327462"/>
          </a:xfrm>
          <a:prstGeom prst="rect">
            <a:avLst/>
          </a:prstGeom>
          <a:ln>
            <a:noFill/>
          </a:ln>
          <a:effectLst>
            <a:softEdge rad="112500"/>
          </a:effectLst>
        </p:spPr>
      </p:pic>
      <p:pic>
        <p:nvPicPr>
          <p:cNvPr id="9" name="Content Placeholder 5" descr="https://encrypted-tbn1.gstatic.com/images?q=tbn:ANd9GcS34dA24YY2TPkXUijq3Rj6RTx8U4UH8DIHPojzRtqB4nX12HPOkQ"/>
          <p:cNvPicPr>
            <a:picLocks/>
          </p:cNvPicPr>
          <p:nvPr/>
        </p:nvPicPr>
        <p:blipFill>
          <a:blip r:embed="rId3" cstate="print"/>
          <a:srcRect/>
          <a:stretch>
            <a:fillRect/>
          </a:stretch>
        </p:blipFill>
        <p:spPr bwMode="auto">
          <a:xfrm>
            <a:off x="5334000" y="990600"/>
            <a:ext cx="1504950" cy="1371600"/>
          </a:xfrm>
          <a:prstGeom prst="rect">
            <a:avLst/>
          </a:prstGeom>
          <a:noFill/>
          <a:ln w="9525">
            <a:noFill/>
            <a:miter lim="800000"/>
            <a:headEnd/>
            <a:tailEnd/>
          </a:ln>
        </p:spPr>
      </p:pic>
      <p:sp>
        <p:nvSpPr>
          <p:cNvPr id="10" name="Footer Placeholder 9"/>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7467600" cy="4525963"/>
          </a:xfrm>
        </p:spPr>
        <p:txBody>
          <a:bodyPr/>
          <a:lstStyle/>
          <a:p>
            <a:pPr algn="ctr">
              <a:buNone/>
            </a:pPr>
            <a:r>
              <a:rPr lang="en-US" b="1" dirty="0" smtClean="0">
                <a:solidFill>
                  <a:srgbClr val="00B0F0"/>
                </a:solidFill>
                <a:latin typeface="Andalus" pitchFamily="18" charset="-78"/>
                <a:cs typeface="Andalus" pitchFamily="18" charset="-78"/>
              </a:rPr>
              <a:t>Do you embrace the great potential and power you have in influence and shaping a child's life (beyond swimming)?  </a:t>
            </a:r>
            <a:endParaRPr lang="en-US" b="1" dirty="0">
              <a:solidFill>
                <a:srgbClr val="00B0F0"/>
              </a:solidFill>
              <a:latin typeface="Andalus" pitchFamily="18" charset="-78"/>
              <a:cs typeface="Andalus" pitchFamily="18" charset="-78"/>
            </a:endParaRPr>
          </a:p>
        </p:txBody>
      </p:sp>
      <p:pic>
        <p:nvPicPr>
          <p:cNvPr id="40962" name="Picture 2" descr="C:\Users\Owner\AppData\Local\Microsoft\Windows\Temporary Internet Files\Content.IE5\F1YVTH0Q\abstract-adult-child-15555639[1].jpg"/>
          <p:cNvPicPr>
            <a:picLocks noChangeAspect="1" noChangeArrowheads="1"/>
          </p:cNvPicPr>
          <p:nvPr/>
        </p:nvPicPr>
        <p:blipFill>
          <a:blip r:embed="rId2" cstate="print"/>
          <a:srcRect/>
          <a:stretch>
            <a:fillRect/>
          </a:stretch>
        </p:blipFill>
        <p:spPr bwMode="auto">
          <a:xfrm>
            <a:off x="3581400" y="2895600"/>
            <a:ext cx="1782233" cy="2291442"/>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3600" b="1" dirty="0" smtClean="0">
                <a:solidFill>
                  <a:srgbClr val="00B0F0"/>
                </a:solidFill>
                <a:latin typeface="Andalus" pitchFamily="18" charset="-78"/>
                <a:cs typeface="Andalus" pitchFamily="18" charset="-78"/>
              </a:rPr>
              <a:t>14a</a:t>
            </a:r>
            <a:r>
              <a:rPr lang="en-US" sz="3600" b="1" dirty="0" smtClean="0">
                <a:solidFill>
                  <a:srgbClr val="00B0F0"/>
                </a:solidFill>
                <a:latin typeface="Andalus" pitchFamily="18" charset="-78"/>
                <a:cs typeface="Andalus" pitchFamily="18" charset="-78"/>
              </a:rPr>
              <a:t>) Live with Compassion</a:t>
            </a:r>
            <a:endParaRPr lang="en-US" sz="36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sz="2000" b="1" dirty="0" smtClean="0"/>
              <a:t>Why?</a:t>
            </a:r>
          </a:p>
          <a:p>
            <a:pPr lvl="1"/>
            <a:r>
              <a:rPr lang="en-US" sz="2000" b="1" dirty="0" smtClean="0"/>
              <a:t>Compassion can underlie all good things in a coach-athlete relationship. It leads to respect, appreciation, performance</a:t>
            </a:r>
          </a:p>
          <a:p>
            <a:pPr lvl="1"/>
            <a:r>
              <a:rPr lang="en-US" sz="2000" b="1" dirty="0" smtClean="0"/>
              <a:t>“We are all fighting a hard battle.”</a:t>
            </a:r>
          </a:p>
          <a:p>
            <a:r>
              <a:rPr lang="en-US" sz="2000" b="1" dirty="0" smtClean="0"/>
              <a:t>How?</a:t>
            </a:r>
          </a:p>
          <a:p>
            <a:pPr lvl="1"/>
            <a:r>
              <a:rPr lang="en-US" sz="2000" b="1" dirty="0" smtClean="0"/>
              <a:t>Connect on a personal basis</a:t>
            </a:r>
          </a:p>
          <a:p>
            <a:pPr lvl="1"/>
            <a:r>
              <a:rPr lang="en-US" sz="2000" b="1" dirty="0" smtClean="0"/>
              <a:t>Do things outside of the coaching box – </a:t>
            </a:r>
          </a:p>
          <a:p>
            <a:pPr lvl="2"/>
            <a:r>
              <a:rPr lang="en-US" sz="2000" b="1" dirty="0" smtClean="0"/>
              <a:t> A card, a gift, a meeting, a resource, etc.</a:t>
            </a:r>
          </a:p>
          <a:p>
            <a:pPr lvl="1"/>
            <a:r>
              <a:rPr lang="en-US" sz="2000" b="1" i="1" dirty="0" smtClean="0">
                <a:solidFill>
                  <a:schemeClr val="accent2">
                    <a:lumMod val="60000"/>
                    <a:lumOff val="40000"/>
                  </a:schemeClr>
                </a:solidFill>
              </a:rPr>
              <a:t>Over coach, over care</a:t>
            </a:r>
            <a:endParaRPr lang="en-US" sz="2000" b="1" i="1" dirty="0">
              <a:solidFill>
                <a:schemeClr val="accent2">
                  <a:lumMod val="60000"/>
                  <a:lumOff val="40000"/>
                </a:schemeClr>
              </a:solidFill>
            </a:endParaRPr>
          </a:p>
        </p:txBody>
      </p:sp>
      <p:pic>
        <p:nvPicPr>
          <p:cNvPr id="14339" name="Picture 3" descr="C:\Users\Owner\AppData\Local\Microsoft\Windows\Temporary Internet Files\Content.IE5\T39QU72J\2957984210_feb5b7795d_z[1].jpg"/>
          <p:cNvPicPr>
            <a:picLocks noChangeAspect="1" noChangeArrowheads="1"/>
          </p:cNvPicPr>
          <p:nvPr/>
        </p:nvPicPr>
        <p:blipFill>
          <a:blip r:embed="rId2" cstate="print"/>
          <a:srcRect/>
          <a:stretch>
            <a:fillRect/>
          </a:stretch>
        </p:blipFill>
        <p:spPr bwMode="auto">
          <a:xfrm>
            <a:off x="6324600" y="2895600"/>
            <a:ext cx="2311400" cy="1542137"/>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Compassion</a:t>
            </a:r>
            <a:endParaRPr lang="en-US" sz="2000" b="1" dirty="0"/>
          </a:p>
        </p:txBody>
      </p:sp>
      <p:sp>
        <p:nvSpPr>
          <p:cNvPr id="3" name="Content Placeholder 2"/>
          <p:cNvSpPr>
            <a:spLocks noGrp="1"/>
          </p:cNvSpPr>
          <p:nvPr>
            <p:ph idx="1"/>
          </p:nvPr>
        </p:nvSpPr>
        <p:spPr>
          <a:xfrm>
            <a:off x="457200" y="1600200"/>
            <a:ext cx="8305800" cy="4525963"/>
          </a:xfrm>
        </p:spPr>
        <p:txBody>
          <a:bodyPr>
            <a:normAutofit/>
          </a:bodyPr>
          <a:lstStyle/>
          <a:p>
            <a:r>
              <a:rPr lang="en-US" sz="2000" b="1" dirty="0" smtClean="0">
                <a:solidFill>
                  <a:schemeClr val="accent2">
                    <a:lumMod val="60000"/>
                    <a:lumOff val="40000"/>
                  </a:schemeClr>
                </a:solidFill>
              </a:rPr>
              <a:t>“If you want others to be happy, practice compassion. If you want to be happy, practice compassion. </a:t>
            </a:r>
            <a:r>
              <a:rPr lang="en-US" sz="2000" b="1" dirty="0" smtClean="0">
                <a:solidFill>
                  <a:schemeClr val="accent2">
                    <a:lumMod val="60000"/>
                    <a:lumOff val="40000"/>
                  </a:schemeClr>
                </a:solidFill>
              </a:rPr>
              <a:t>Dalai </a:t>
            </a:r>
            <a:r>
              <a:rPr lang="en-US" sz="2000" b="1" dirty="0" smtClean="0">
                <a:solidFill>
                  <a:schemeClr val="accent2">
                    <a:lumMod val="60000"/>
                    <a:lumOff val="40000"/>
                  </a:schemeClr>
                </a:solidFill>
              </a:rPr>
              <a:t>Lama</a:t>
            </a:r>
          </a:p>
          <a:p>
            <a:endParaRPr lang="en-US" sz="2000" b="1" dirty="0" smtClean="0">
              <a:solidFill>
                <a:schemeClr val="accent2">
                  <a:lumMod val="60000"/>
                  <a:lumOff val="40000"/>
                </a:schemeClr>
              </a:solidFill>
            </a:endParaRPr>
          </a:p>
          <a:p>
            <a:r>
              <a:rPr lang="en-US" sz="2000" b="1" dirty="0" smtClean="0">
                <a:cs typeface="Andalus" pitchFamily="18" charset="-78"/>
              </a:rPr>
              <a:t>Houssaye wrote: "Tell me whom you love and I will tell you who you are.”</a:t>
            </a:r>
          </a:p>
          <a:p>
            <a:endParaRPr lang="en-US" sz="2000" b="1" dirty="0" smtClean="0">
              <a:solidFill>
                <a:schemeClr val="accent2">
                  <a:lumMod val="60000"/>
                  <a:lumOff val="40000"/>
                </a:schemeClr>
              </a:solidFill>
              <a:cs typeface="Andalus" pitchFamily="18" charset="-78"/>
            </a:endParaRPr>
          </a:p>
          <a:p>
            <a:r>
              <a:rPr lang="en-US" sz="2000" b="1" dirty="0" smtClean="0">
                <a:solidFill>
                  <a:schemeClr val="accent2">
                    <a:lumMod val="60000"/>
                    <a:lumOff val="40000"/>
                  </a:schemeClr>
                </a:solidFill>
              </a:rPr>
              <a:t>“There is more hunger for love in the world than for bread.”  Mother Teresa </a:t>
            </a:r>
            <a:endParaRPr lang="en-US" sz="2000" b="1" dirty="0" smtClean="0">
              <a:solidFill>
                <a:schemeClr val="accent2">
                  <a:lumMod val="60000"/>
                  <a:lumOff val="40000"/>
                </a:schemeClr>
              </a:solidFill>
            </a:endParaRPr>
          </a:p>
          <a:p>
            <a:endParaRPr lang="en-US" sz="2000" b="1" dirty="0" smtClean="0">
              <a:solidFill>
                <a:schemeClr val="accent2">
                  <a:lumMod val="60000"/>
                  <a:lumOff val="40000"/>
                </a:schemeClr>
              </a:solidFill>
              <a:cs typeface="Andalus" pitchFamily="18" charset="-78"/>
            </a:endParaRPr>
          </a:p>
          <a:p>
            <a:r>
              <a:rPr lang="en-US" sz="2000" b="1" dirty="0" smtClean="0">
                <a:cs typeface="Andalus" pitchFamily="18" charset="-78"/>
              </a:rPr>
              <a:t>“Everything has beauty, but not everyone can see.” Confucius</a:t>
            </a:r>
            <a:endParaRPr lang="en-US" sz="2000" b="1" dirty="0" smtClean="0">
              <a:cs typeface="Andalus" pitchFamily="18" charset="-78"/>
            </a:endParaRPr>
          </a:p>
          <a:p>
            <a:endParaRPr lang="en-US" sz="2800" b="1" dirty="0">
              <a:solidFill>
                <a:schemeClr val="accent2">
                  <a:lumMod val="60000"/>
                  <a:lumOff val="40000"/>
                </a:schemeClr>
              </a:solidFill>
            </a:endParaRPr>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F0"/>
                </a:solidFill>
                <a:latin typeface="Andalus" pitchFamily="18" charset="-78"/>
                <a:cs typeface="Andalus" pitchFamily="18" charset="-78"/>
              </a:rPr>
              <a:t>14b</a:t>
            </a:r>
            <a:r>
              <a:rPr lang="en-US" sz="4000" b="1" dirty="0" smtClean="0">
                <a:solidFill>
                  <a:srgbClr val="00B0F0"/>
                </a:solidFill>
                <a:latin typeface="Andalus" pitchFamily="18" charset="-78"/>
                <a:cs typeface="Andalus" pitchFamily="18" charset="-78"/>
              </a:rPr>
              <a:t>) Humility</a:t>
            </a:r>
            <a:endParaRPr lang="en-US" sz="40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sz="2000" b="1" dirty="0" smtClean="0"/>
              <a:t>Why</a:t>
            </a:r>
          </a:p>
          <a:p>
            <a:pPr lvl="1"/>
            <a:r>
              <a:rPr lang="en-US" sz="2000" b="1" dirty="0" smtClean="0"/>
              <a:t>Too many careers have been derailed because of ego</a:t>
            </a:r>
          </a:p>
          <a:p>
            <a:pPr lvl="1"/>
            <a:r>
              <a:rPr lang="en-US" sz="2000" b="1" dirty="0" smtClean="0"/>
              <a:t>Humility keeps one striving to be more, do more, and give more</a:t>
            </a:r>
          </a:p>
          <a:p>
            <a:pPr lvl="1"/>
            <a:r>
              <a:rPr lang="en-US" sz="2000" b="1" dirty="0" smtClean="0"/>
              <a:t>Ego stunts professional growth, and everyone else is aware of it</a:t>
            </a:r>
          </a:p>
          <a:p>
            <a:r>
              <a:rPr lang="en-US" sz="2000" b="1" dirty="0" smtClean="0"/>
              <a:t>How</a:t>
            </a:r>
          </a:p>
          <a:p>
            <a:pPr lvl="1"/>
            <a:r>
              <a:rPr lang="en-US" sz="2000" b="1" dirty="0" smtClean="0"/>
              <a:t>Take a “servant” perspective on coaching and life</a:t>
            </a:r>
          </a:p>
          <a:p>
            <a:pPr lvl="1"/>
            <a:r>
              <a:rPr lang="en-US" sz="2000" b="1" dirty="0" smtClean="0"/>
              <a:t>Know that ego really equates to insecurity</a:t>
            </a:r>
          </a:p>
        </p:txBody>
      </p:sp>
      <p:sp>
        <p:nvSpPr>
          <p:cNvPr id="7" name="Footer Placeholder 6"/>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Humility</a:t>
            </a:r>
            <a:endParaRPr lang="en-US" sz="2000" b="1" dirty="0"/>
          </a:p>
        </p:txBody>
      </p:sp>
      <p:sp>
        <p:nvSpPr>
          <p:cNvPr id="3" name="Content Placeholder 2"/>
          <p:cNvSpPr>
            <a:spLocks noGrp="1"/>
          </p:cNvSpPr>
          <p:nvPr>
            <p:ph idx="1"/>
          </p:nvPr>
        </p:nvSpPr>
        <p:spPr/>
        <p:txBody>
          <a:bodyPr>
            <a:normAutofit/>
          </a:bodyPr>
          <a:lstStyle/>
          <a:p>
            <a:r>
              <a:rPr lang="en-US" sz="2000" b="1" dirty="0" smtClean="0">
                <a:solidFill>
                  <a:schemeClr val="accent2">
                    <a:lumMod val="60000"/>
                    <a:lumOff val="40000"/>
                  </a:schemeClr>
                </a:solidFill>
                <a:cs typeface="Andalus" pitchFamily="18" charset="-78"/>
              </a:rPr>
              <a:t>"Humility finds those who credit themselves, and credit finds those who humble themselves.“ unknown</a:t>
            </a:r>
          </a:p>
          <a:p>
            <a:endParaRPr lang="en-US" sz="2000" b="1" dirty="0" smtClean="0">
              <a:solidFill>
                <a:schemeClr val="accent2">
                  <a:lumMod val="60000"/>
                  <a:lumOff val="40000"/>
                </a:schemeClr>
              </a:solidFill>
              <a:cs typeface="Andalus" pitchFamily="18" charset="-78"/>
            </a:endParaRPr>
          </a:p>
          <a:p>
            <a:r>
              <a:rPr lang="en-US" sz="2000" b="1" dirty="0" smtClean="0">
                <a:solidFill>
                  <a:schemeClr val="accent2">
                    <a:lumMod val="60000"/>
                    <a:lumOff val="40000"/>
                  </a:schemeClr>
                </a:solidFill>
                <a:cs typeface="Andalus" pitchFamily="18" charset="-78"/>
              </a:rPr>
              <a:t>“Humility is not thinking less of yourself, it is thinking of yourself less.”  Rick Warren</a:t>
            </a:r>
            <a:endParaRPr lang="en-US" sz="2000" b="1" dirty="0">
              <a:solidFill>
                <a:schemeClr val="accent2">
                  <a:lumMod val="60000"/>
                  <a:lumOff val="40000"/>
                </a:schemeClr>
              </a:solidFill>
            </a:endParaRPr>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pic>
        <p:nvPicPr>
          <p:cNvPr id="7174" name="Picture 6" descr="C:\Users\Owner\AppData\Local\Microsoft\Windows\Temporary Internet Files\Content.IE5\SZP8I8FP\give-thanks-rifle-paper-co[1].jpg"/>
          <p:cNvPicPr>
            <a:picLocks noChangeAspect="1" noChangeArrowheads="1"/>
          </p:cNvPicPr>
          <p:nvPr/>
        </p:nvPicPr>
        <p:blipFill>
          <a:blip r:embed="rId2" cstate="print"/>
          <a:srcRect/>
          <a:stretch>
            <a:fillRect/>
          </a:stretch>
        </p:blipFill>
        <p:spPr bwMode="auto">
          <a:xfrm>
            <a:off x="3505200" y="3657600"/>
            <a:ext cx="1483099" cy="1680845"/>
          </a:xfrm>
          <a:prstGeom prst="rect">
            <a:avLst/>
          </a:prstGeom>
          <a:ln>
            <a:noFill/>
          </a:ln>
          <a:effectLst>
            <a:softEdge rad="112500"/>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153400" cy="4525963"/>
          </a:xfrm>
        </p:spPr>
        <p:txBody>
          <a:bodyPr>
            <a:normAutofit/>
          </a:bodyPr>
          <a:lstStyle/>
          <a:p>
            <a:pPr algn="ctr">
              <a:buNone/>
            </a:pPr>
            <a:r>
              <a:rPr lang="en-US" sz="3600" b="1" dirty="0" smtClean="0">
                <a:solidFill>
                  <a:srgbClr val="00B0F0"/>
                </a:solidFill>
                <a:latin typeface="Andalus" pitchFamily="18" charset="-78"/>
                <a:cs typeface="Andalus" pitchFamily="18" charset="-78"/>
              </a:rPr>
              <a:t>What role do compassion and humility play in your coaching career? </a:t>
            </a:r>
            <a:endParaRPr lang="en-US" sz="3600" b="1" dirty="0">
              <a:solidFill>
                <a:srgbClr val="00B0F0"/>
              </a:solidFill>
              <a:latin typeface="Andalus" pitchFamily="18" charset="-78"/>
              <a:cs typeface="Andalus" pitchFamily="18" charset="-78"/>
            </a:endParaRPr>
          </a:p>
        </p:txBody>
      </p:sp>
      <p:pic>
        <p:nvPicPr>
          <p:cNvPr id="34818" name="Picture 2" descr="C:\Users\Owner\AppData\Local\Microsoft\Windows\Temporary Internet Files\Content.IE5\F1YVTH0Q\do-you-need-a-hug[1].jpg"/>
          <p:cNvPicPr>
            <a:picLocks noChangeAspect="1" noChangeArrowheads="1"/>
          </p:cNvPicPr>
          <p:nvPr/>
        </p:nvPicPr>
        <p:blipFill>
          <a:blip r:embed="rId2" cstate="print"/>
          <a:srcRect/>
          <a:stretch>
            <a:fillRect/>
          </a:stretch>
        </p:blipFill>
        <p:spPr bwMode="auto">
          <a:xfrm>
            <a:off x="3048000" y="2438400"/>
            <a:ext cx="3228436" cy="2828216"/>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B0F0"/>
                </a:solidFill>
                <a:latin typeface="Andalus" pitchFamily="18" charset="-78"/>
                <a:cs typeface="Andalus" pitchFamily="18" charset="-78"/>
              </a:rPr>
              <a:t>15) Life Perspective</a:t>
            </a:r>
            <a:endParaRPr lang="en-US" sz="3600"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a:xfrm>
            <a:off x="457200" y="1219200"/>
            <a:ext cx="7467600" cy="4525963"/>
          </a:xfrm>
        </p:spPr>
        <p:txBody>
          <a:bodyPr>
            <a:noAutofit/>
          </a:bodyPr>
          <a:lstStyle/>
          <a:p>
            <a:r>
              <a:rPr lang="en-US" sz="1800" b="1" dirty="0" smtClean="0"/>
              <a:t>Why?</a:t>
            </a:r>
          </a:p>
          <a:p>
            <a:pPr lvl="1"/>
            <a:r>
              <a:rPr lang="en-US" sz="1800" b="1" dirty="0" smtClean="0"/>
              <a:t>Decades </a:t>
            </a:r>
            <a:r>
              <a:rPr lang="en-US" sz="1800" b="1" dirty="0" smtClean="0"/>
              <a:t>from now, will this have made any difference?</a:t>
            </a:r>
          </a:p>
          <a:p>
            <a:pPr lvl="1"/>
            <a:r>
              <a:rPr lang="en-US" sz="1800" b="1" dirty="0" smtClean="0"/>
              <a:t>Do you know...</a:t>
            </a:r>
          </a:p>
          <a:p>
            <a:pPr lvl="2"/>
            <a:r>
              <a:rPr lang="en-US" sz="1800" b="1" i="1" dirty="0" smtClean="0"/>
              <a:t>What matters in life</a:t>
            </a:r>
          </a:p>
          <a:p>
            <a:pPr lvl="2"/>
            <a:r>
              <a:rPr lang="en-US" sz="1800" b="1" i="1" dirty="0" smtClean="0"/>
              <a:t>What matters in sports</a:t>
            </a:r>
          </a:p>
          <a:p>
            <a:pPr lvl="2"/>
            <a:r>
              <a:rPr lang="en-US" sz="1800" b="1" i="1" dirty="0" smtClean="0"/>
              <a:t>What matter to an athlete</a:t>
            </a:r>
          </a:p>
          <a:p>
            <a:endParaRPr lang="en-US" sz="1800" b="1" dirty="0" smtClean="0"/>
          </a:p>
          <a:p>
            <a:r>
              <a:rPr lang="en-US" sz="1800" b="1" dirty="0" smtClean="0"/>
              <a:t>How?</a:t>
            </a:r>
          </a:p>
          <a:p>
            <a:pPr lvl="1"/>
            <a:r>
              <a:rPr lang="en-US" sz="1800" b="1" dirty="0" smtClean="0"/>
              <a:t>Know your (personal) core values, beliefs, and priorities and overlay them on to your coaching </a:t>
            </a:r>
            <a:r>
              <a:rPr lang="en-US" sz="1800" b="1" dirty="0" smtClean="0"/>
              <a:t>skills and philosophy</a:t>
            </a:r>
            <a:endParaRPr lang="en-US" sz="1800" b="1" dirty="0" smtClean="0"/>
          </a:p>
          <a:p>
            <a:pPr lvl="1"/>
            <a:r>
              <a:rPr lang="en-US" sz="1800" b="1" dirty="0" smtClean="0"/>
              <a:t>Ask, does this make you a better person or not? Does it add value to your life (personal or athletic)?</a:t>
            </a:r>
          </a:p>
          <a:p>
            <a:endParaRPr lang="en-US" sz="1800" b="1" dirty="0"/>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467600" cy="4525963"/>
          </a:xfrm>
        </p:spPr>
        <p:txBody>
          <a:bodyPr>
            <a:normAutofit/>
          </a:bodyPr>
          <a:lstStyle/>
          <a:p>
            <a:pPr>
              <a:buNone/>
            </a:pPr>
            <a:r>
              <a:rPr lang="en-US" sz="2000" b="1" dirty="0" smtClean="0"/>
              <a:t>Life</a:t>
            </a:r>
          </a:p>
          <a:p>
            <a:endParaRPr lang="en-US" sz="2200" b="1" dirty="0" smtClean="0">
              <a:solidFill>
                <a:schemeClr val="accent2">
                  <a:lumMod val="60000"/>
                  <a:lumOff val="40000"/>
                </a:schemeClr>
              </a:solidFill>
            </a:endParaRPr>
          </a:p>
          <a:p>
            <a:r>
              <a:rPr lang="en-US" sz="2200" b="1" dirty="0" smtClean="0">
                <a:solidFill>
                  <a:schemeClr val="accent2">
                    <a:lumMod val="60000"/>
                    <a:lumOff val="40000"/>
                  </a:schemeClr>
                </a:solidFill>
              </a:rPr>
              <a:t>"No man can tell if he is rich or poor by turning to his ledger. It is the heart that makes a man rich. </a:t>
            </a:r>
            <a:r>
              <a:rPr lang="en-US" sz="2200" b="1" dirty="0" smtClean="0">
                <a:solidFill>
                  <a:srgbClr val="00B0F0"/>
                </a:solidFill>
              </a:rPr>
              <a:t>He is rich according to what he is, not according to what he has.” </a:t>
            </a:r>
            <a:r>
              <a:rPr lang="en-US" sz="2200" b="1" dirty="0" smtClean="0">
                <a:solidFill>
                  <a:schemeClr val="accent2">
                    <a:lumMod val="60000"/>
                    <a:lumOff val="40000"/>
                  </a:schemeClr>
                </a:solidFill>
              </a:rPr>
              <a:t>Henry Beecher</a:t>
            </a:r>
          </a:p>
          <a:p>
            <a:endParaRPr lang="en-US" sz="2200" b="1" dirty="0" smtClean="0">
              <a:solidFill>
                <a:schemeClr val="accent2">
                  <a:lumMod val="60000"/>
                  <a:lumOff val="40000"/>
                </a:schemeClr>
              </a:solidFill>
            </a:endParaRPr>
          </a:p>
          <a:p>
            <a:r>
              <a:rPr lang="en-US" sz="2200" b="1" dirty="0" smtClean="0"/>
              <a:t>Try not to become a man of success, but rather try to become </a:t>
            </a:r>
            <a:r>
              <a:rPr lang="en-US" sz="2200" b="1" dirty="0" smtClean="0">
                <a:solidFill>
                  <a:srgbClr val="00B0F0"/>
                </a:solidFill>
              </a:rPr>
              <a:t>a man of value</a:t>
            </a:r>
            <a:r>
              <a:rPr lang="en-US" sz="2200" b="1" dirty="0" smtClean="0"/>
              <a:t>. Albert Einstein</a:t>
            </a:r>
          </a:p>
          <a:p>
            <a:pPr>
              <a:buNone/>
            </a:pPr>
            <a:r>
              <a:rPr lang="en-US" dirty="0" smtClean="0"/>
              <a:t/>
            </a:r>
            <a:br>
              <a:rPr lang="en-US" dirty="0" smtClean="0"/>
            </a:br>
            <a:endParaRPr lang="en-US" dirty="0"/>
          </a:p>
        </p:txBody>
      </p:sp>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pic>
        <p:nvPicPr>
          <p:cNvPr id="8194" name="Picture 2" descr="C:\Users\Owner\AppData\Local\Microsoft\Windows\Temporary Internet Files\Content.IE5\SZP8I8FP\Gift-of-Life1[1].jpg"/>
          <p:cNvPicPr>
            <a:picLocks noChangeAspect="1" noChangeArrowheads="1"/>
          </p:cNvPicPr>
          <p:nvPr/>
        </p:nvPicPr>
        <p:blipFill>
          <a:blip r:embed="rId2" cstate="print"/>
          <a:srcRect/>
          <a:stretch>
            <a:fillRect/>
          </a:stretch>
        </p:blipFill>
        <p:spPr bwMode="auto">
          <a:xfrm>
            <a:off x="3581400" y="4343400"/>
            <a:ext cx="1255776" cy="104648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7467600" cy="4525963"/>
          </a:xfrm>
        </p:spPr>
        <p:txBody>
          <a:bodyPr/>
          <a:lstStyle/>
          <a:p>
            <a:pPr algn="ctr">
              <a:buNone/>
            </a:pPr>
            <a:r>
              <a:rPr lang="en-US" b="1" dirty="0" smtClean="0">
                <a:solidFill>
                  <a:srgbClr val="00B0F0"/>
                </a:solidFill>
                <a:latin typeface="Andalus" pitchFamily="18" charset="-78"/>
                <a:cs typeface="Andalus" pitchFamily="18" charset="-78"/>
              </a:rPr>
              <a:t>What is your life philosophy and what role does it play in your coaching?</a:t>
            </a:r>
          </a:p>
          <a:p>
            <a:pPr algn="ctr">
              <a:buNone/>
            </a:pPr>
            <a:endParaRPr lang="en-US" b="1" dirty="0" smtClean="0">
              <a:solidFill>
                <a:srgbClr val="00B0F0"/>
              </a:solidFill>
              <a:latin typeface="Andalus" pitchFamily="18" charset="-78"/>
              <a:cs typeface="Andalus" pitchFamily="18" charset="-78"/>
            </a:endParaRPr>
          </a:p>
          <a:p>
            <a:pPr algn="ctr">
              <a:buNone/>
            </a:pPr>
            <a:r>
              <a:rPr lang="en-US" b="1" dirty="0" smtClean="0">
                <a:solidFill>
                  <a:srgbClr val="00B0F0"/>
                </a:solidFill>
                <a:latin typeface="Andalus" pitchFamily="18" charset="-78"/>
                <a:cs typeface="Andalus" pitchFamily="18" charset="-78"/>
              </a:rPr>
              <a:t>Is this your “dent in the universe”?</a:t>
            </a:r>
            <a:endParaRPr lang="en-US" b="1" dirty="0">
              <a:solidFill>
                <a:srgbClr val="00B0F0"/>
              </a:solidFill>
              <a:latin typeface="Andalus" pitchFamily="18" charset="-78"/>
              <a:cs typeface="Andalus" pitchFamily="18" charset="-78"/>
            </a:endParaRPr>
          </a:p>
        </p:txBody>
      </p:sp>
      <p:pic>
        <p:nvPicPr>
          <p:cNvPr id="41987" name="Picture 3" descr="C:\Users\Owner\AppData\Local\Microsoft\Windows\Temporary Internet Files\Content.IE5\QXBE2BX4\mountain-372016_640[1].jpg"/>
          <p:cNvPicPr>
            <a:picLocks noChangeAspect="1" noChangeArrowheads="1"/>
          </p:cNvPicPr>
          <p:nvPr/>
        </p:nvPicPr>
        <p:blipFill>
          <a:blip r:embed="rId2" cstate="print"/>
          <a:srcRect/>
          <a:stretch>
            <a:fillRect/>
          </a:stretch>
        </p:blipFill>
        <p:spPr bwMode="auto">
          <a:xfrm>
            <a:off x="2209800" y="3048000"/>
            <a:ext cx="4199467" cy="2362200"/>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924800" cy="1143000"/>
          </a:xfrm>
        </p:spPr>
        <p:txBody>
          <a:bodyPr>
            <a:normAutofit/>
          </a:bodyPr>
          <a:lstStyle/>
          <a:p>
            <a:pPr algn="ctr"/>
            <a:r>
              <a:rPr lang="en-US" b="1" dirty="0" smtClean="0">
                <a:solidFill>
                  <a:srgbClr val="00B0F0"/>
                </a:solidFill>
                <a:latin typeface="Andalus" pitchFamily="18" charset="-78"/>
                <a:cs typeface="Andalus" pitchFamily="18" charset="-78"/>
              </a:rPr>
              <a:t>Final Considerations</a:t>
            </a:r>
            <a:endParaRPr lang="en-US" b="1" dirty="0">
              <a:solidFill>
                <a:srgbClr val="00B0F0"/>
              </a:solidFill>
              <a:latin typeface="Andalus" pitchFamily="18" charset="-78"/>
              <a:cs typeface="Andalus" pitchFamily="18" charset="-78"/>
            </a:endParaRPr>
          </a:p>
        </p:txBody>
      </p:sp>
      <p:pic>
        <p:nvPicPr>
          <p:cNvPr id="28674" name="Picture 2" descr="C:\Users\Owner\AppData\Local\Microsoft\Windows\Temporary Internet Files\Content.IE5\SZP8I8FP\question-mark7a[1].jpg"/>
          <p:cNvPicPr>
            <a:picLocks noChangeAspect="1" noChangeArrowheads="1"/>
          </p:cNvPicPr>
          <p:nvPr/>
        </p:nvPicPr>
        <p:blipFill>
          <a:blip r:embed="rId2" cstate="print"/>
          <a:srcRect/>
          <a:stretch>
            <a:fillRect/>
          </a:stretch>
        </p:blipFill>
        <p:spPr bwMode="auto">
          <a:xfrm>
            <a:off x="2514600" y="1752600"/>
            <a:ext cx="3708400" cy="278130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60000"/>
                    <a:lumOff val="40000"/>
                  </a:schemeClr>
                </a:solidFill>
              </a:rPr>
              <a:t>It’s </a:t>
            </a:r>
            <a:r>
              <a:rPr lang="en-US" b="1" u="sng" dirty="0" smtClean="0">
                <a:solidFill>
                  <a:schemeClr val="accent2">
                    <a:lumMod val="60000"/>
                    <a:lumOff val="40000"/>
                  </a:schemeClr>
                </a:solidFill>
              </a:rPr>
              <a:t>All</a:t>
            </a:r>
            <a:r>
              <a:rPr lang="en-US" b="1" dirty="0" smtClean="0">
                <a:solidFill>
                  <a:schemeClr val="accent2">
                    <a:lumMod val="60000"/>
                    <a:lumOff val="40000"/>
                  </a:schemeClr>
                </a:solidFill>
              </a:rPr>
              <a:t> There</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1600200"/>
            <a:ext cx="8382000" cy="4525963"/>
          </a:xfrm>
        </p:spPr>
        <p:txBody>
          <a:bodyPr/>
          <a:lstStyle/>
          <a:p>
            <a:r>
              <a:rPr lang="en-US" dirty="0" smtClean="0"/>
              <a:t>Swimming Technique – 34.4M</a:t>
            </a:r>
          </a:p>
          <a:p>
            <a:r>
              <a:rPr lang="en-US" dirty="0" smtClean="0"/>
              <a:t>“Best” Swimming Technique – 28.7M</a:t>
            </a:r>
          </a:p>
          <a:p>
            <a:r>
              <a:rPr lang="en-US" dirty="0" smtClean="0"/>
              <a:t>Swimming Training – 166M</a:t>
            </a:r>
          </a:p>
          <a:p>
            <a:r>
              <a:rPr lang="en-US" dirty="0" smtClean="0"/>
              <a:t>“Best” Swimming Training – 158M</a:t>
            </a:r>
          </a:p>
          <a:p>
            <a:r>
              <a:rPr lang="en-US" b="1" i="1" dirty="0" smtClean="0">
                <a:solidFill>
                  <a:srgbClr val="FF3300"/>
                </a:solidFill>
              </a:rPr>
              <a:t>“Age-Group Swim Coaching Skills Needed to be Successful</a:t>
            </a:r>
            <a:r>
              <a:rPr lang="en-US" b="1" i="1" dirty="0" smtClean="0">
                <a:solidFill>
                  <a:srgbClr val="FF3300"/>
                </a:solidFill>
              </a:rPr>
              <a:t>” -  </a:t>
            </a:r>
            <a:r>
              <a:rPr lang="en-US" b="1" i="1" dirty="0" smtClean="0">
                <a:solidFill>
                  <a:schemeClr val="accent2">
                    <a:lumMod val="60000"/>
                    <a:lumOff val="40000"/>
                  </a:schemeClr>
                </a:solidFill>
              </a:rPr>
              <a:t>~2,800,000</a:t>
            </a:r>
          </a:p>
          <a:p>
            <a:endParaRPr lang="en-US" b="1" i="1" dirty="0" smtClean="0">
              <a:solidFill>
                <a:schemeClr val="accent2">
                  <a:lumMod val="60000"/>
                  <a:lumOff val="40000"/>
                </a:schemeClr>
              </a:solidFill>
            </a:endParaRPr>
          </a:p>
          <a:p>
            <a:pPr algn="ctr">
              <a:buNone/>
            </a:pPr>
            <a:r>
              <a:rPr lang="en-US" sz="2000" b="1" i="1" dirty="0" smtClean="0">
                <a:solidFill>
                  <a:schemeClr val="accent2">
                    <a:lumMod val="60000"/>
                    <a:lumOff val="40000"/>
                  </a:schemeClr>
                </a:solidFill>
              </a:rPr>
              <a:t>So I will quickly go through them</a:t>
            </a:r>
            <a:endParaRPr lang="en-US" sz="2000" b="1" i="1" dirty="0" smtClean="0">
              <a:solidFill>
                <a:schemeClr val="accent2">
                  <a:lumMod val="60000"/>
                  <a:lumOff val="40000"/>
                </a:schemeClr>
              </a:solidFill>
            </a:endParaRPr>
          </a:p>
          <a:p>
            <a:endParaRPr lang="en-US" dirty="0" smtClean="0"/>
          </a:p>
          <a:p>
            <a:endParaRPr lang="en-US" dirty="0" smtClean="0"/>
          </a:p>
          <a:p>
            <a:endParaRPr lang="en-US" dirty="0"/>
          </a:p>
        </p:txBody>
      </p:sp>
      <p:pic>
        <p:nvPicPr>
          <p:cNvPr id="1026" name="Picture 2" descr="C:\Users\Owner\AppData\Local\Microsoft\Windows\Temporary Internet Files\Content.IE5\QXBE2BX4\stock-vector-illustration-of-a-dizzy-smiley-holding-its-head-112446623[1].jpg"/>
          <p:cNvPicPr>
            <a:picLocks noChangeAspect="1" noChangeArrowheads="1"/>
          </p:cNvPicPr>
          <p:nvPr/>
        </p:nvPicPr>
        <p:blipFill>
          <a:blip r:embed="rId3" cstate="print"/>
          <a:srcRect/>
          <a:stretch>
            <a:fillRect/>
          </a:stretch>
        </p:blipFill>
        <p:spPr bwMode="auto">
          <a:xfrm>
            <a:off x="6858000" y="304800"/>
            <a:ext cx="1752600" cy="1561761"/>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lumMod val="60000"/>
                    <a:lumOff val="40000"/>
                  </a:schemeClr>
                </a:solidFill>
              </a:rPr>
              <a:t>What about </a:t>
            </a:r>
            <a:r>
              <a:rPr lang="en-US" b="1" i="1" dirty="0" smtClean="0">
                <a:solidFill>
                  <a:srgbClr val="00B0F0"/>
                </a:solidFill>
              </a:rPr>
              <a:t>you</a:t>
            </a:r>
            <a:r>
              <a:rPr lang="en-US" b="1" dirty="0" smtClean="0">
                <a:solidFill>
                  <a:schemeClr val="accent2">
                    <a:lumMod val="60000"/>
                    <a:lumOff val="40000"/>
                  </a:schemeClr>
                </a:solidFill>
              </a:rPr>
              <a:t>?</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1905001"/>
            <a:ext cx="7467600" cy="4495800"/>
          </a:xfrm>
        </p:spPr>
        <p:txBody>
          <a:bodyPr/>
          <a:lstStyle/>
          <a:p>
            <a:r>
              <a:rPr lang="en-US" sz="2400" b="1" dirty="0" smtClean="0"/>
              <a:t>What is your skill set?</a:t>
            </a:r>
          </a:p>
          <a:p>
            <a:r>
              <a:rPr lang="en-US" sz="2400" b="1" dirty="0" smtClean="0"/>
              <a:t>What is your skill GPA?</a:t>
            </a:r>
            <a:endParaRPr lang="en-US" sz="2400" b="1" dirty="0" smtClean="0"/>
          </a:p>
          <a:p>
            <a:r>
              <a:rPr lang="en-US" sz="2400" b="1" dirty="0" smtClean="0"/>
              <a:t>Who </a:t>
            </a:r>
            <a:r>
              <a:rPr lang="en-US" sz="2400" b="1" dirty="0" smtClean="0"/>
              <a:t>grades you</a:t>
            </a:r>
            <a:r>
              <a:rPr lang="en-US" sz="2400" b="1" dirty="0" smtClean="0"/>
              <a:t>?</a:t>
            </a:r>
          </a:p>
          <a:p>
            <a:r>
              <a:rPr lang="en-US" sz="2400" b="1" dirty="0" smtClean="0"/>
              <a:t>What motivates you?</a:t>
            </a:r>
            <a:endParaRPr lang="en-US" sz="2400" b="1" dirty="0" smtClean="0"/>
          </a:p>
          <a:p>
            <a:r>
              <a:rPr lang="en-US" sz="2400" b="1" dirty="0" smtClean="0"/>
              <a:t>Can </a:t>
            </a:r>
            <a:r>
              <a:rPr lang="en-US" sz="2400" b="1" dirty="0" smtClean="0"/>
              <a:t>your standards be </a:t>
            </a:r>
            <a:r>
              <a:rPr lang="en-US" sz="2400" b="1" dirty="0" smtClean="0"/>
              <a:t>higher than </a:t>
            </a:r>
            <a:r>
              <a:rPr lang="en-US" sz="2400" b="1" dirty="0" smtClean="0"/>
              <a:t>anyone’s</a:t>
            </a:r>
            <a:r>
              <a:rPr lang="en-US" sz="2400" b="1" dirty="0" smtClean="0"/>
              <a:t>?</a:t>
            </a:r>
          </a:p>
          <a:p>
            <a:r>
              <a:rPr lang="en-US" sz="2400" b="1" dirty="0" smtClean="0"/>
              <a:t>Can you connect better than anyone?</a:t>
            </a:r>
            <a:endParaRPr lang="en-US" sz="2400" b="1" dirty="0" smtClean="0"/>
          </a:p>
          <a:p>
            <a:r>
              <a:rPr lang="en-US" sz="2400" b="1" dirty="0" smtClean="0"/>
              <a:t>Can you build a culture (that perpetuates)?</a:t>
            </a:r>
          </a:p>
          <a:p>
            <a:r>
              <a:rPr lang="en-US" sz="2400" b="1" dirty="0" smtClean="0"/>
              <a:t>Can </a:t>
            </a:r>
            <a:r>
              <a:rPr lang="en-US" sz="2400" b="1" dirty="0" smtClean="0"/>
              <a:t>you change a life? Every life</a:t>
            </a:r>
            <a:r>
              <a:rPr lang="en-US" sz="2400" b="1" dirty="0" smtClean="0"/>
              <a:t>?</a:t>
            </a:r>
          </a:p>
          <a:p>
            <a:endParaRPr lang="en-US" sz="2400" b="1" dirty="0" smtClean="0"/>
          </a:p>
        </p:txBody>
      </p:sp>
      <p:pic>
        <p:nvPicPr>
          <p:cNvPr id="3074" name="Picture 2" descr="C:\Users\Owner\AppData\Local\Microsoft\Windows\Temporary Internet Files\Content.IE5\F1YVTH0Q\ryanlerch_thinkingboy_outline[1].jpg"/>
          <p:cNvPicPr>
            <a:picLocks noChangeAspect="1" noChangeArrowheads="1"/>
          </p:cNvPicPr>
          <p:nvPr/>
        </p:nvPicPr>
        <p:blipFill>
          <a:blip r:embed="rId2" cstate="print"/>
          <a:srcRect/>
          <a:stretch>
            <a:fillRect/>
          </a:stretch>
        </p:blipFill>
        <p:spPr bwMode="auto">
          <a:xfrm>
            <a:off x="5715000" y="533400"/>
            <a:ext cx="2438400" cy="243840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60000"/>
                    <a:lumOff val="40000"/>
                  </a:schemeClr>
                </a:solidFill>
              </a:rPr>
              <a:t>Be a Builder</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1447800"/>
            <a:ext cx="7467600" cy="4525963"/>
          </a:xfrm>
        </p:spPr>
        <p:txBody>
          <a:bodyPr>
            <a:normAutofit/>
          </a:bodyPr>
          <a:lstStyle/>
          <a:p>
            <a:r>
              <a:rPr lang="en-US" sz="2400" b="1" dirty="0" smtClean="0"/>
              <a:t>Of culture</a:t>
            </a:r>
          </a:p>
          <a:p>
            <a:r>
              <a:rPr lang="en-US" sz="2400" b="1" dirty="0" smtClean="0"/>
              <a:t>Of team</a:t>
            </a:r>
          </a:p>
          <a:p>
            <a:r>
              <a:rPr lang="en-US" sz="2400" b="1" dirty="0" smtClean="0"/>
              <a:t>Of process</a:t>
            </a:r>
          </a:p>
          <a:p>
            <a:r>
              <a:rPr lang="en-US" sz="2400" b="1" dirty="0" smtClean="0"/>
              <a:t>Of psyche</a:t>
            </a:r>
          </a:p>
          <a:p>
            <a:r>
              <a:rPr lang="en-US" sz="2400" b="1" dirty="0" smtClean="0"/>
              <a:t>Of technique</a:t>
            </a:r>
          </a:p>
          <a:p>
            <a:r>
              <a:rPr lang="en-US" sz="2400" b="1" dirty="0" smtClean="0"/>
              <a:t>Of perseverance</a:t>
            </a:r>
          </a:p>
          <a:p>
            <a:r>
              <a:rPr lang="en-US" sz="2400" b="1" dirty="0" smtClean="0"/>
              <a:t>Of family and Unity</a:t>
            </a:r>
          </a:p>
          <a:p>
            <a:r>
              <a:rPr lang="en-US" sz="2400" b="1" i="1" dirty="0" smtClean="0">
                <a:solidFill>
                  <a:schemeClr val="accent2">
                    <a:lumMod val="60000"/>
                    <a:lumOff val="40000"/>
                  </a:schemeClr>
                </a:solidFill>
              </a:rPr>
              <a:t>Not of resumes</a:t>
            </a:r>
            <a:endParaRPr lang="en-US" sz="2400" b="1" i="1" dirty="0">
              <a:solidFill>
                <a:schemeClr val="accent2">
                  <a:lumMod val="60000"/>
                  <a:lumOff val="40000"/>
                </a:schemeClr>
              </a:solidFill>
            </a:endParaRPr>
          </a:p>
        </p:txBody>
      </p:sp>
      <p:pic>
        <p:nvPicPr>
          <p:cNvPr id="6146" name="Picture 2" descr="C:\Users\Owner\AppData\Local\Microsoft\Windows\Temporary Internet Files\Content.IE5\T39QU72J\bobthebuilder[1].jpg"/>
          <p:cNvPicPr>
            <a:picLocks noChangeAspect="1" noChangeArrowheads="1"/>
          </p:cNvPicPr>
          <p:nvPr/>
        </p:nvPicPr>
        <p:blipFill>
          <a:blip r:embed="rId2" cstate="print"/>
          <a:srcRect/>
          <a:stretch>
            <a:fillRect/>
          </a:stretch>
        </p:blipFill>
        <p:spPr bwMode="auto">
          <a:xfrm>
            <a:off x="4343400" y="1371600"/>
            <a:ext cx="3657600" cy="365760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792162"/>
          </a:xfrm>
        </p:spPr>
        <p:txBody>
          <a:bodyPr>
            <a:normAutofit fontScale="90000"/>
          </a:bodyPr>
          <a:lstStyle/>
          <a:p>
            <a:r>
              <a:rPr lang="en-US" sz="4000" b="1" dirty="0" smtClean="0">
                <a:solidFill>
                  <a:schemeClr val="accent2">
                    <a:lumMod val="60000"/>
                    <a:lumOff val="40000"/>
                  </a:schemeClr>
                </a:solidFill>
                <a:latin typeface="+mn-lt"/>
              </a:rPr>
              <a:t/>
            </a:r>
            <a:br>
              <a:rPr lang="en-US" sz="4000" b="1" dirty="0" smtClean="0">
                <a:solidFill>
                  <a:schemeClr val="accent2">
                    <a:lumMod val="60000"/>
                    <a:lumOff val="40000"/>
                  </a:schemeClr>
                </a:solidFill>
                <a:latin typeface="+mn-lt"/>
              </a:rPr>
            </a:br>
            <a:r>
              <a:rPr lang="en-US" sz="4000" b="1" dirty="0" smtClean="0">
                <a:solidFill>
                  <a:schemeClr val="accent2">
                    <a:lumMod val="60000"/>
                    <a:lumOff val="40000"/>
                  </a:schemeClr>
                </a:solidFill>
                <a:latin typeface="+mn-lt"/>
              </a:rPr>
              <a:t>Run </a:t>
            </a:r>
            <a:r>
              <a:rPr lang="en-US" sz="4000" b="1" dirty="0">
                <a:solidFill>
                  <a:schemeClr val="accent2">
                    <a:lumMod val="60000"/>
                    <a:lumOff val="40000"/>
                  </a:schemeClr>
                </a:solidFill>
                <a:latin typeface="+mn-lt"/>
              </a:rPr>
              <a:t>Parallel </a:t>
            </a:r>
            <a:r>
              <a:rPr lang="en-US" sz="4000" b="1" dirty="0" smtClean="0">
                <a:solidFill>
                  <a:schemeClr val="accent2">
                    <a:lumMod val="60000"/>
                    <a:lumOff val="40000"/>
                  </a:schemeClr>
                </a:solidFill>
                <a:latin typeface="+mn-lt"/>
              </a:rPr>
              <a:t>Paths of…</a:t>
            </a:r>
            <a:r>
              <a:rPr lang="en-US" b="1" dirty="0">
                <a:solidFill>
                  <a:schemeClr val="accent2">
                    <a:lumMod val="60000"/>
                    <a:lumOff val="40000"/>
                  </a:schemeClr>
                </a:solidFill>
                <a:latin typeface="+mn-lt"/>
              </a:rPr>
              <a:t/>
            </a:r>
            <a:br>
              <a:rPr lang="en-US" b="1" dirty="0">
                <a:solidFill>
                  <a:schemeClr val="accent2">
                    <a:lumMod val="60000"/>
                    <a:lumOff val="40000"/>
                  </a:schemeClr>
                </a:solidFill>
                <a:latin typeface="+mn-lt"/>
              </a:rPr>
            </a:br>
            <a:endParaRPr lang="en-US" b="1" dirty="0">
              <a:solidFill>
                <a:schemeClr val="accent2">
                  <a:lumMod val="60000"/>
                  <a:lumOff val="40000"/>
                </a:schemeClr>
              </a:solidFill>
              <a:latin typeface="+mn-lt"/>
            </a:endParaRPr>
          </a:p>
        </p:txBody>
      </p:sp>
      <p:sp>
        <p:nvSpPr>
          <p:cNvPr id="3" name="Content Placeholder 2"/>
          <p:cNvSpPr>
            <a:spLocks noGrp="1"/>
          </p:cNvSpPr>
          <p:nvPr>
            <p:ph idx="1"/>
          </p:nvPr>
        </p:nvSpPr>
        <p:spPr>
          <a:xfrm>
            <a:off x="381000" y="1295400"/>
            <a:ext cx="8610600" cy="4525963"/>
          </a:xfrm>
        </p:spPr>
        <p:txBody>
          <a:bodyPr>
            <a:normAutofit/>
          </a:bodyPr>
          <a:lstStyle/>
          <a:p>
            <a:pPr lvl="0"/>
            <a:r>
              <a:rPr lang="en-US" sz="2400" b="1" dirty="0"/>
              <a:t>Developing </a:t>
            </a:r>
            <a:r>
              <a:rPr lang="en-US" sz="2400" b="1" u="sng" dirty="0"/>
              <a:t>talent</a:t>
            </a:r>
            <a:r>
              <a:rPr lang="en-US" sz="2400" b="1" dirty="0"/>
              <a:t> (a success anchor)</a:t>
            </a:r>
          </a:p>
          <a:p>
            <a:pPr lvl="0"/>
            <a:r>
              <a:rPr lang="en-US" sz="2400" b="1" dirty="0"/>
              <a:t>Developing </a:t>
            </a:r>
            <a:r>
              <a:rPr lang="en-US" sz="2400" b="1" u="sng" dirty="0"/>
              <a:t>relationships</a:t>
            </a:r>
            <a:r>
              <a:rPr lang="en-US" sz="2400" b="1" dirty="0"/>
              <a:t> </a:t>
            </a:r>
            <a:r>
              <a:rPr lang="en-US" sz="2400" b="1" dirty="0" smtClean="0"/>
              <a:t>(personal connection</a:t>
            </a:r>
            <a:r>
              <a:rPr lang="en-US" sz="2400" b="1" dirty="0"/>
              <a:t>)</a:t>
            </a:r>
          </a:p>
          <a:p>
            <a:pPr lvl="0"/>
            <a:r>
              <a:rPr lang="en-US" sz="2400" b="1" dirty="0"/>
              <a:t>Developing </a:t>
            </a:r>
            <a:r>
              <a:rPr lang="en-US" sz="2400" b="1" u="sng" dirty="0"/>
              <a:t>team</a:t>
            </a:r>
            <a:r>
              <a:rPr lang="en-US" sz="2400" b="1" dirty="0"/>
              <a:t> (a rising tide)</a:t>
            </a:r>
          </a:p>
          <a:p>
            <a:pPr lvl="0"/>
            <a:r>
              <a:rPr lang="en-US" sz="2400" b="1" dirty="0"/>
              <a:t>Developing </a:t>
            </a:r>
            <a:r>
              <a:rPr lang="en-US" sz="2400" b="1" u="sng" dirty="0"/>
              <a:t>culture</a:t>
            </a:r>
            <a:r>
              <a:rPr lang="en-US" sz="2400" b="1" dirty="0"/>
              <a:t> (a way of life)</a:t>
            </a:r>
          </a:p>
          <a:p>
            <a:endParaRPr lang="en-US" sz="2000" dirty="0"/>
          </a:p>
        </p:txBody>
      </p:sp>
      <p:pic>
        <p:nvPicPr>
          <p:cNvPr id="4" name="Picture 3" descr="https://encrypted-tbn1.gstatic.com/images?q=tbn:ANd9GcQClxTc32xQ-_XqUxn-STm3Uc0MjAD4q3swwH_H7cMio-z2nl2j"/>
          <p:cNvPicPr/>
          <p:nvPr/>
        </p:nvPicPr>
        <p:blipFill>
          <a:blip r:embed="rId2" cstate="print"/>
          <a:srcRect/>
          <a:stretch>
            <a:fillRect/>
          </a:stretch>
        </p:blipFill>
        <p:spPr bwMode="auto">
          <a:xfrm>
            <a:off x="2590800" y="3124200"/>
            <a:ext cx="2692400" cy="1600200"/>
          </a:xfrm>
          <a:prstGeom prst="rect">
            <a:avLst/>
          </a:prstGeom>
          <a:ln>
            <a:noFill/>
          </a:ln>
          <a:effectLst>
            <a:softEdge rad="112500"/>
          </a:effectLst>
        </p:spPr>
      </p:pic>
      <p:sp>
        <p:nvSpPr>
          <p:cNvPr id="5" name="TextBox 4"/>
          <p:cNvSpPr txBox="1"/>
          <p:nvPr/>
        </p:nvSpPr>
        <p:spPr>
          <a:xfrm>
            <a:off x="609600" y="4648200"/>
            <a:ext cx="6807200" cy="1292662"/>
          </a:xfrm>
          <a:prstGeom prst="rect">
            <a:avLst/>
          </a:prstGeom>
          <a:noFill/>
        </p:spPr>
        <p:txBody>
          <a:bodyPr wrap="square" rtlCol="0">
            <a:spAutoFit/>
          </a:bodyPr>
          <a:lstStyle/>
          <a:p>
            <a:pPr algn="ctr"/>
            <a:r>
              <a:rPr lang="en-US" sz="6000" b="1" i="1" dirty="0" smtClean="0">
                <a:solidFill>
                  <a:srgbClr val="00B0F0"/>
                </a:solidFill>
                <a:latin typeface="Andalus" pitchFamily="18" charset="-78"/>
                <a:cs typeface="Andalus" pitchFamily="18" charset="-78"/>
              </a:rPr>
              <a:t>Everyday</a:t>
            </a:r>
          </a:p>
          <a:p>
            <a:pPr algn="ctr"/>
            <a:endParaRPr lang="en-US" dirty="0"/>
          </a:p>
        </p:txBody>
      </p:sp>
      <p:sp>
        <p:nvSpPr>
          <p:cNvPr id="7" name="Footer Placeholder 6"/>
          <p:cNvSpPr>
            <a:spLocks noGrp="1"/>
          </p:cNvSpPr>
          <p:nvPr>
            <p:ph type="ftr" sz="quarter" idx="11"/>
          </p:nvPr>
        </p:nvSpPr>
        <p:spPr/>
        <p:txBody>
          <a:bodyPr/>
          <a:lstStyle/>
          <a:p>
            <a:r>
              <a:rPr lang="en-US" dirty="0" smtClean="0"/>
              <a:t>Orinda Aquatics 2015</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1212"/>
          </a:xfrm>
        </p:spPr>
        <p:txBody>
          <a:bodyPr/>
          <a:lstStyle/>
          <a:p>
            <a:r>
              <a:rPr lang="en-US" b="1" dirty="0" smtClean="0">
                <a:solidFill>
                  <a:schemeClr val="accent2">
                    <a:lumMod val="60000"/>
                    <a:lumOff val="40000"/>
                  </a:schemeClr>
                </a:solidFill>
                <a:latin typeface="+mn-lt"/>
              </a:rPr>
              <a:t>Time Horizon</a:t>
            </a:r>
            <a:endParaRPr lang="en-US" b="1" dirty="0">
              <a:solidFill>
                <a:schemeClr val="accent2">
                  <a:lumMod val="60000"/>
                  <a:lumOff val="40000"/>
                </a:schemeClr>
              </a:solidFill>
              <a:latin typeface="+mn-lt"/>
            </a:endParaRPr>
          </a:p>
        </p:txBody>
      </p:sp>
      <p:sp>
        <p:nvSpPr>
          <p:cNvPr id="3" name="Content Placeholder 2"/>
          <p:cNvSpPr>
            <a:spLocks noGrp="1"/>
          </p:cNvSpPr>
          <p:nvPr>
            <p:ph idx="1"/>
          </p:nvPr>
        </p:nvSpPr>
        <p:spPr>
          <a:xfrm>
            <a:off x="406400" y="1314450"/>
            <a:ext cx="8229600" cy="4552950"/>
          </a:xfrm>
        </p:spPr>
        <p:txBody>
          <a:bodyPr>
            <a:normAutofit/>
          </a:bodyPr>
          <a:lstStyle/>
          <a:p>
            <a:pPr>
              <a:buNone/>
            </a:pPr>
            <a:r>
              <a:rPr lang="en-US" sz="2400" b="1" dirty="0" smtClean="0"/>
              <a:t>   The </a:t>
            </a:r>
            <a:r>
              <a:rPr lang="en-US" sz="2400" b="1" dirty="0"/>
              <a:t>coach must </a:t>
            </a:r>
            <a:r>
              <a:rPr lang="en-US" sz="2400" b="1" dirty="0" smtClean="0"/>
              <a:t>pursue each path with </a:t>
            </a:r>
            <a:r>
              <a:rPr lang="en-US" sz="2400" b="1" dirty="0"/>
              <a:t>an eye, </a:t>
            </a:r>
            <a:r>
              <a:rPr lang="en-US" sz="2400" b="1" i="1" u="sng" dirty="0"/>
              <a:t>and an awareness</a:t>
            </a:r>
            <a:r>
              <a:rPr lang="en-US" sz="2400" b="1" dirty="0"/>
              <a:t>, on three time frames</a:t>
            </a:r>
            <a:r>
              <a:rPr lang="en-US" sz="2400" b="1" dirty="0" smtClean="0"/>
              <a:t>:</a:t>
            </a:r>
          </a:p>
          <a:p>
            <a:pPr>
              <a:buNone/>
            </a:pPr>
            <a:endParaRPr lang="en-US" sz="2400" b="1" dirty="0" smtClean="0">
              <a:solidFill>
                <a:srgbClr val="002060"/>
              </a:solidFill>
            </a:endParaRPr>
          </a:p>
          <a:p>
            <a:pPr>
              <a:buNone/>
            </a:pPr>
            <a:endParaRPr lang="en-US" sz="2400" b="1" dirty="0">
              <a:solidFill>
                <a:srgbClr val="002060"/>
              </a:solidFill>
            </a:endParaRPr>
          </a:p>
          <a:p>
            <a:pPr lvl="0"/>
            <a:endParaRPr lang="en-US" sz="2400" b="1" dirty="0" smtClean="0">
              <a:solidFill>
                <a:schemeClr val="accent3">
                  <a:lumMod val="50000"/>
                </a:schemeClr>
              </a:solidFill>
            </a:endParaRPr>
          </a:p>
          <a:p>
            <a:pPr lvl="0"/>
            <a:endParaRPr lang="en-US" sz="2400" b="1" dirty="0" smtClean="0">
              <a:solidFill>
                <a:schemeClr val="accent3">
                  <a:lumMod val="50000"/>
                </a:schemeClr>
              </a:solidFill>
            </a:endParaRPr>
          </a:p>
          <a:p>
            <a:pPr lvl="0"/>
            <a:r>
              <a:rPr lang="en-US" sz="2400" b="1" u="sng" dirty="0" smtClean="0">
                <a:solidFill>
                  <a:schemeClr val="accent2">
                    <a:lumMod val="60000"/>
                    <a:lumOff val="40000"/>
                  </a:schemeClr>
                </a:solidFill>
              </a:rPr>
              <a:t>Short</a:t>
            </a:r>
            <a:r>
              <a:rPr lang="en-US" sz="2400" b="1" dirty="0" smtClean="0">
                <a:solidFill>
                  <a:schemeClr val="accent2">
                    <a:lumMod val="60000"/>
                    <a:lumOff val="40000"/>
                  </a:schemeClr>
                </a:solidFill>
              </a:rPr>
              <a:t>-term </a:t>
            </a:r>
            <a:r>
              <a:rPr lang="en-US" sz="2400" b="1" dirty="0">
                <a:solidFill>
                  <a:schemeClr val="accent2">
                    <a:lumMod val="60000"/>
                    <a:lumOff val="40000"/>
                  </a:schemeClr>
                </a:solidFill>
              </a:rPr>
              <a:t>– every day</a:t>
            </a:r>
          </a:p>
          <a:p>
            <a:pPr lvl="0"/>
            <a:r>
              <a:rPr lang="en-US" sz="2400" b="1" u="sng" dirty="0">
                <a:solidFill>
                  <a:schemeClr val="accent2">
                    <a:lumMod val="60000"/>
                    <a:lumOff val="40000"/>
                  </a:schemeClr>
                </a:solidFill>
              </a:rPr>
              <a:t>Medium</a:t>
            </a:r>
            <a:r>
              <a:rPr lang="en-US" sz="2400" b="1" dirty="0">
                <a:solidFill>
                  <a:schemeClr val="accent2">
                    <a:lumMod val="60000"/>
                    <a:lumOff val="40000"/>
                  </a:schemeClr>
                </a:solidFill>
              </a:rPr>
              <a:t>-term – growth in your program</a:t>
            </a:r>
          </a:p>
          <a:p>
            <a:pPr lvl="0"/>
            <a:r>
              <a:rPr lang="en-US" sz="2400" b="1" u="sng" dirty="0">
                <a:solidFill>
                  <a:schemeClr val="accent2">
                    <a:lumMod val="60000"/>
                    <a:lumOff val="40000"/>
                  </a:schemeClr>
                </a:solidFill>
              </a:rPr>
              <a:t>Long</a:t>
            </a:r>
            <a:r>
              <a:rPr lang="en-US" sz="2400" b="1" dirty="0">
                <a:solidFill>
                  <a:schemeClr val="accent2">
                    <a:lumMod val="60000"/>
                    <a:lumOff val="40000"/>
                  </a:schemeClr>
                </a:solidFill>
              </a:rPr>
              <a:t>-term - growth beyond your </a:t>
            </a:r>
            <a:r>
              <a:rPr lang="en-US" sz="2400" b="1" dirty="0" smtClean="0">
                <a:solidFill>
                  <a:schemeClr val="accent2">
                    <a:lumMod val="60000"/>
                    <a:lumOff val="40000"/>
                  </a:schemeClr>
                </a:solidFill>
              </a:rPr>
              <a:t>program (or to potential)</a:t>
            </a:r>
            <a:endParaRPr lang="en-US" sz="2400" b="1" dirty="0">
              <a:solidFill>
                <a:schemeClr val="accent2">
                  <a:lumMod val="60000"/>
                  <a:lumOff val="40000"/>
                </a:schemeClr>
              </a:solidFill>
            </a:endParaRPr>
          </a:p>
          <a:p>
            <a:endParaRPr lang="en-US" dirty="0"/>
          </a:p>
        </p:txBody>
      </p:sp>
      <p:pic>
        <p:nvPicPr>
          <p:cNvPr id="4" name="Picture 3" descr="C:\Users\Owner\AppData\Local\Microsoft\Windows\Temporary Internet Files\Content.IE5\XZHML85Z\MP900289613[1].jpg"/>
          <p:cNvPicPr/>
          <p:nvPr/>
        </p:nvPicPr>
        <p:blipFill>
          <a:blip r:embed="rId2" cstate="print"/>
          <a:srcRect/>
          <a:stretch>
            <a:fillRect/>
          </a:stretch>
        </p:blipFill>
        <p:spPr bwMode="auto">
          <a:xfrm>
            <a:off x="1219200" y="2438400"/>
            <a:ext cx="1981200" cy="1200150"/>
          </a:xfrm>
          <a:prstGeom prst="rect">
            <a:avLst/>
          </a:prstGeom>
          <a:ln>
            <a:noFill/>
          </a:ln>
          <a:effectLst>
            <a:softEdge rad="112500"/>
          </a:effectLst>
        </p:spPr>
      </p:pic>
      <p:pic>
        <p:nvPicPr>
          <p:cNvPr id="2051" name="Picture 3" descr="C:\Users\Owner\AppData\Local\Microsoft\Windows\Temporary Internet Files\Content.IE5\UT6QP31W\MC900060307[1].wmf"/>
          <p:cNvPicPr>
            <a:picLocks noChangeAspect="1" noChangeArrowheads="1"/>
          </p:cNvPicPr>
          <p:nvPr/>
        </p:nvPicPr>
        <p:blipFill>
          <a:blip r:embed="rId3" cstate="print"/>
          <a:srcRect/>
          <a:stretch>
            <a:fillRect/>
          </a:stretch>
        </p:blipFill>
        <p:spPr bwMode="auto">
          <a:xfrm>
            <a:off x="5791200" y="2286000"/>
            <a:ext cx="1727200" cy="1838157"/>
          </a:xfrm>
          <a:prstGeom prst="rect">
            <a:avLst/>
          </a:prstGeom>
          <a:noFill/>
        </p:spPr>
      </p:pic>
      <p:sp>
        <p:nvSpPr>
          <p:cNvPr id="8" name="Footer Placeholder 7"/>
          <p:cNvSpPr>
            <a:spLocks noGrp="1"/>
          </p:cNvSpPr>
          <p:nvPr>
            <p:ph type="ftr" sz="quarter" idx="11"/>
          </p:nvPr>
        </p:nvSpPr>
        <p:spPr/>
        <p:txBody>
          <a:bodyPr/>
          <a:lstStyle/>
          <a:p>
            <a:r>
              <a:rPr lang="en-US" dirty="0" smtClean="0"/>
              <a:t>Orinda Aquatics 2015</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pPr algn="ctr"/>
            <a:r>
              <a:rPr lang="en-US" b="1" dirty="0" smtClean="0">
                <a:solidFill>
                  <a:schemeClr val="accent2">
                    <a:lumMod val="60000"/>
                    <a:lumOff val="40000"/>
                  </a:schemeClr>
                </a:solidFill>
                <a:latin typeface="Andalus" pitchFamily="18" charset="-78"/>
                <a:cs typeface="Andalus" pitchFamily="18" charset="-78"/>
              </a:rPr>
              <a:t>How to Get Better – </a:t>
            </a:r>
            <a:r>
              <a:rPr lang="en-US" b="1" dirty="0" smtClean="0">
                <a:solidFill>
                  <a:srgbClr val="00B0F0"/>
                </a:solidFill>
                <a:latin typeface="Andalus" pitchFamily="18" charset="-78"/>
                <a:cs typeface="Andalus" pitchFamily="18" charset="-78"/>
              </a:rPr>
              <a:t>Wet Side</a:t>
            </a:r>
            <a:endParaRPr lang="en-US" b="1" dirty="0">
              <a:solidFill>
                <a:srgbClr val="00B0F0"/>
              </a:solidFill>
              <a:latin typeface="Andalus" pitchFamily="18" charset="-78"/>
              <a:cs typeface="Andalus" pitchFamily="18" charset="-78"/>
            </a:endParaRPr>
          </a:p>
        </p:txBody>
      </p:sp>
      <p:graphicFrame>
        <p:nvGraphicFramePr>
          <p:cNvPr id="4" name="Content Placeholder 3"/>
          <p:cNvGraphicFramePr>
            <a:graphicFrameLocks noGrp="1"/>
          </p:cNvGraphicFramePr>
          <p:nvPr>
            <p:ph idx="1"/>
          </p:nvPr>
        </p:nvGraphicFramePr>
        <p:xfrm>
          <a:off x="838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normAutofit/>
          </a:bodyPr>
          <a:lstStyle/>
          <a:p>
            <a:pPr algn="ctr"/>
            <a:r>
              <a:rPr lang="en-US" b="1" dirty="0" smtClean="0">
                <a:solidFill>
                  <a:schemeClr val="accent2">
                    <a:lumMod val="60000"/>
                    <a:lumOff val="40000"/>
                  </a:schemeClr>
                </a:solidFill>
                <a:latin typeface="Andalus" pitchFamily="18" charset="-78"/>
                <a:cs typeface="Andalus" pitchFamily="18" charset="-78"/>
              </a:rPr>
              <a:t>How to Get Better – </a:t>
            </a:r>
            <a:r>
              <a:rPr lang="en-US" b="1" dirty="0" smtClean="0">
                <a:solidFill>
                  <a:srgbClr val="00B0F0"/>
                </a:solidFill>
                <a:latin typeface="Andalus" pitchFamily="18" charset="-78"/>
                <a:cs typeface="Andalus" pitchFamily="18" charset="-78"/>
              </a:rPr>
              <a:t>Culture Side</a:t>
            </a:r>
            <a:endParaRPr lang="en-US" b="1" dirty="0">
              <a:solidFill>
                <a:srgbClr val="00B0F0"/>
              </a:solidFill>
              <a:latin typeface="Andalus" pitchFamily="18" charset="-78"/>
              <a:cs typeface="Andalus" pitchFamily="18" charset="-78"/>
            </a:endParaRPr>
          </a:p>
        </p:txBody>
      </p:sp>
      <p:graphicFrame>
        <p:nvGraphicFramePr>
          <p:cNvPr id="4" name="Content Placeholder 3"/>
          <p:cNvGraphicFramePr>
            <a:graphicFrameLocks noGrp="1"/>
          </p:cNvGraphicFramePr>
          <p:nvPr>
            <p:ph idx="1"/>
          </p:nvPr>
        </p:nvGraphicFramePr>
        <p:xfrm>
          <a:off x="457200" y="1600200"/>
          <a:ext cx="8077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143000"/>
          </a:xfrm>
        </p:spPr>
        <p:txBody>
          <a:bodyPr>
            <a:normAutofit/>
          </a:bodyPr>
          <a:lstStyle/>
          <a:p>
            <a:pPr algn="ctr"/>
            <a:r>
              <a:rPr lang="en-US" b="1" dirty="0" smtClean="0">
                <a:solidFill>
                  <a:schemeClr val="accent2">
                    <a:lumMod val="60000"/>
                    <a:lumOff val="40000"/>
                  </a:schemeClr>
                </a:solidFill>
                <a:latin typeface="Andalus" pitchFamily="18" charset="-78"/>
                <a:cs typeface="Andalus" pitchFamily="18" charset="-78"/>
              </a:rPr>
              <a:t>How to Get Better - </a:t>
            </a:r>
            <a:r>
              <a:rPr lang="en-US" b="1" dirty="0" smtClean="0">
                <a:solidFill>
                  <a:srgbClr val="00B0F0"/>
                </a:solidFill>
                <a:latin typeface="Andalus" pitchFamily="18" charset="-78"/>
                <a:cs typeface="Andalus" pitchFamily="18" charset="-78"/>
              </a:rPr>
              <a:t>Coach Side</a:t>
            </a:r>
            <a:endParaRPr lang="en-US" b="1" dirty="0">
              <a:solidFill>
                <a:srgbClr val="00B0F0"/>
              </a:solidFill>
              <a:latin typeface="Andalus" pitchFamily="18" charset="-78"/>
              <a:cs typeface="Andalus" pitchFamily="18" charset="-78"/>
            </a:endParaRPr>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68362"/>
          </a:xfrm>
        </p:spPr>
        <p:txBody>
          <a:bodyPr>
            <a:normAutofit fontScale="90000"/>
          </a:bodyPr>
          <a:lstStyle/>
          <a:p>
            <a:r>
              <a:rPr lang="en-US" sz="6700" b="1" dirty="0" smtClean="0">
                <a:solidFill>
                  <a:schemeClr val="accent2">
                    <a:lumMod val="60000"/>
                    <a:lumOff val="40000"/>
                  </a:schemeClr>
                </a:solidFill>
                <a:latin typeface="Andalus" pitchFamily="18" charset="-78"/>
                <a:cs typeface="Andalus" pitchFamily="18" charset="-78"/>
              </a:rPr>
              <a:t>There is </a:t>
            </a:r>
            <a:r>
              <a:rPr lang="en-US" sz="6700" b="1" u="sng" dirty="0" smtClean="0">
                <a:solidFill>
                  <a:schemeClr val="accent2">
                    <a:lumMod val="60000"/>
                    <a:lumOff val="40000"/>
                  </a:schemeClr>
                </a:solidFill>
                <a:latin typeface="Andalus" pitchFamily="18" charset="-78"/>
                <a:cs typeface="Andalus" pitchFamily="18" charset="-78"/>
              </a:rPr>
              <a:t>no</a:t>
            </a:r>
            <a:r>
              <a:rPr lang="en-US" sz="6700" b="1" dirty="0" smtClean="0">
                <a:solidFill>
                  <a:schemeClr val="accent2">
                    <a:lumMod val="60000"/>
                    <a:lumOff val="40000"/>
                  </a:schemeClr>
                </a:solidFill>
                <a:latin typeface="Andalus" pitchFamily="18" charset="-78"/>
                <a:cs typeface="Andalus" pitchFamily="18" charset="-78"/>
              </a:rPr>
              <a:t> excuse.</a:t>
            </a:r>
            <a:r>
              <a:rPr lang="en-US" sz="6700" b="1" dirty="0" smtClean="0">
                <a:solidFill>
                  <a:schemeClr val="accent2">
                    <a:lumMod val="75000"/>
                  </a:schemeClr>
                </a:solidFill>
                <a:latin typeface="Andalus" pitchFamily="18" charset="-78"/>
                <a:cs typeface="Andalus" pitchFamily="18" charset="-78"/>
              </a:rPr>
              <a:t/>
            </a:r>
            <a:br>
              <a:rPr lang="en-US" sz="6700" b="1" dirty="0" smtClean="0">
                <a:solidFill>
                  <a:schemeClr val="accent2">
                    <a:lumMod val="75000"/>
                  </a:schemeClr>
                </a:solidFill>
                <a:latin typeface="Andalus" pitchFamily="18" charset="-78"/>
                <a:cs typeface="Andalus" pitchFamily="18" charset="-78"/>
              </a:rPr>
            </a:br>
            <a:r>
              <a:rPr lang="en-US" sz="2200" b="1" dirty="0" smtClean="0">
                <a:solidFill>
                  <a:srgbClr val="00B0F0"/>
                </a:solidFill>
              </a:rPr>
              <a:t>The coach must be accountable for development</a:t>
            </a:r>
            <a:r>
              <a:rPr lang="en-US" sz="2200" b="1" dirty="0" smtClean="0">
                <a:solidFill>
                  <a:srgbClr val="0070C0"/>
                </a:solidFill>
              </a:rPr>
              <a:t> </a:t>
            </a:r>
            <a:r>
              <a:rPr lang="en-US" sz="2200" b="1" dirty="0" smtClean="0">
                <a:solidFill>
                  <a:srgbClr val="00B0F0"/>
                </a:solidFill>
              </a:rPr>
              <a:t>in all areas.</a:t>
            </a:r>
            <a:endParaRPr lang="en-US" sz="2200" b="1" dirty="0">
              <a:solidFill>
                <a:srgbClr val="00B0F0"/>
              </a:solidFill>
            </a:endParaRPr>
          </a:p>
        </p:txBody>
      </p:sp>
      <p:sp>
        <p:nvSpPr>
          <p:cNvPr id="3" name="Content Placeholder 2"/>
          <p:cNvSpPr>
            <a:spLocks noGrp="1"/>
          </p:cNvSpPr>
          <p:nvPr>
            <p:ph idx="1"/>
          </p:nvPr>
        </p:nvSpPr>
        <p:spPr>
          <a:xfrm>
            <a:off x="381000" y="1981200"/>
            <a:ext cx="7467600" cy="4525963"/>
          </a:xfrm>
        </p:spPr>
        <p:txBody>
          <a:bodyPr>
            <a:normAutofit/>
          </a:bodyPr>
          <a:lstStyle/>
          <a:p>
            <a:r>
              <a:rPr lang="en-US" sz="2800" b="1" i="1" dirty="0" smtClean="0"/>
              <a:t>“They don’t get it.”</a:t>
            </a:r>
          </a:p>
          <a:p>
            <a:r>
              <a:rPr lang="en-US" sz="2800" b="1" i="1" dirty="0" smtClean="0"/>
              <a:t>“They don’t listen.”</a:t>
            </a:r>
          </a:p>
          <a:p>
            <a:r>
              <a:rPr lang="en-US" sz="2800" b="1" i="1" dirty="0" smtClean="0"/>
              <a:t>“They are immature.”</a:t>
            </a:r>
          </a:p>
          <a:p>
            <a:r>
              <a:rPr lang="en-US" sz="2800" b="1" i="1" dirty="0" smtClean="0"/>
              <a:t>“They do not understand.”</a:t>
            </a:r>
          </a:p>
          <a:p>
            <a:endParaRPr lang="en-US" sz="2800" b="1" dirty="0" smtClean="0"/>
          </a:p>
          <a:p>
            <a:pPr>
              <a:buNone/>
            </a:pPr>
            <a:r>
              <a:rPr lang="en-US" sz="2800" b="1" dirty="0" smtClean="0">
                <a:solidFill>
                  <a:schemeClr val="accent2">
                    <a:lumMod val="60000"/>
                    <a:lumOff val="40000"/>
                  </a:schemeClr>
                </a:solidFill>
                <a:latin typeface="Andalus" pitchFamily="18" charset="-78"/>
                <a:cs typeface="Andalus" pitchFamily="18" charset="-78"/>
              </a:rPr>
              <a:t>    With regard to technique, training, maturity, integrity, leadership, team commitment.</a:t>
            </a:r>
          </a:p>
          <a:p>
            <a:pPr>
              <a:buNone/>
            </a:pPr>
            <a:endParaRPr lang="en-US" sz="2800" b="1" dirty="0" smtClean="0">
              <a:solidFill>
                <a:schemeClr val="accent2">
                  <a:lumMod val="60000"/>
                  <a:lumOff val="40000"/>
                </a:schemeClr>
              </a:solidFill>
              <a:latin typeface="Andalus" pitchFamily="18" charset="-78"/>
              <a:cs typeface="Andalus" pitchFamily="18" charset="-78"/>
            </a:endParaRPr>
          </a:p>
          <a:p>
            <a:pPr>
              <a:buNone/>
            </a:pPr>
            <a:endParaRPr lang="en-US" sz="2800" b="1" dirty="0">
              <a:solidFill>
                <a:schemeClr val="accent2">
                  <a:lumMod val="60000"/>
                  <a:lumOff val="40000"/>
                </a:schemeClr>
              </a:solidFill>
              <a:latin typeface="Andalus" pitchFamily="18" charset="-78"/>
              <a:cs typeface="Andalus" pitchFamily="18" charset="-78"/>
            </a:endParaRPr>
          </a:p>
        </p:txBody>
      </p:sp>
      <p:sp>
        <p:nvSpPr>
          <p:cNvPr id="4" name="Footer Placeholder 3"/>
          <p:cNvSpPr>
            <a:spLocks noGrp="1"/>
          </p:cNvSpPr>
          <p:nvPr>
            <p:ph type="ftr" sz="quarter" idx="11"/>
          </p:nvPr>
        </p:nvSpPr>
        <p:spPr/>
        <p:txBody>
          <a:bodyPr/>
          <a:lstStyle/>
          <a:p>
            <a:r>
              <a:rPr lang="en-US" dirty="0" smtClean="0"/>
              <a:t>Orinda Aquatics 2015</a:t>
            </a:r>
            <a:endParaRPr lang="en-US" dirty="0"/>
          </a:p>
        </p:txBody>
      </p:sp>
      <p:pic>
        <p:nvPicPr>
          <p:cNvPr id="6" name="Picture 5" descr="DSC07176.JPG"/>
          <p:cNvPicPr>
            <a:picLocks noChangeAspect="1"/>
          </p:cNvPicPr>
          <p:nvPr/>
        </p:nvPicPr>
        <p:blipFill>
          <a:blip r:embed="rId2" cstate="print"/>
          <a:stretch>
            <a:fillRect/>
          </a:stretch>
        </p:blipFill>
        <p:spPr>
          <a:xfrm>
            <a:off x="6019800" y="2209800"/>
            <a:ext cx="2494214" cy="167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534400" cy="5715000"/>
          </a:xfrm>
        </p:spPr>
        <p:txBody>
          <a:bodyPr>
            <a:normAutofit/>
          </a:bodyPr>
          <a:lstStyle/>
          <a:p>
            <a:pPr algn="ctr">
              <a:buNone/>
            </a:pPr>
            <a:r>
              <a:rPr lang="en-US" dirty="0" smtClean="0">
                <a:solidFill>
                  <a:srgbClr val="00B0F0"/>
                </a:solidFill>
                <a:latin typeface="Andalus" pitchFamily="18" charset="-78"/>
                <a:cs typeface="Andalus" pitchFamily="18" charset="-78"/>
              </a:rPr>
              <a:t>   </a:t>
            </a:r>
            <a:r>
              <a:rPr lang="en-US" b="1" dirty="0" smtClean="0">
                <a:solidFill>
                  <a:srgbClr val="00B0F0"/>
                </a:solidFill>
                <a:latin typeface="Andalus" pitchFamily="18" charset="-78"/>
                <a:cs typeface="Andalus" pitchFamily="18" charset="-78"/>
              </a:rPr>
              <a:t>The right skill set (</a:t>
            </a:r>
            <a:r>
              <a:rPr lang="en-US" b="1" i="1" dirty="0" smtClean="0">
                <a:solidFill>
                  <a:srgbClr val="00B0F0"/>
                </a:solidFill>
                <a:latin typeface="Andalus" pitchFamily="18" charset="-78"/>
                <a:cs typeface="Andalus" pitchFamily="18" charset="-78"/>
              </a:rPr>
              <a:t>and the 200 million websites</a:t>
            </a:r>
            <a:r>
              <a:rPr lang="en-US" b="1" dirty="0" smtClean="0">
                <a:solidFill>
                  <a:srgbClr val="00B0F0"/>
                </a:solidFill>
                <a:latin typeface="Andalus" pitchFamily="18" charset="-78"/>
                <a:cs typeface="Andalus" pitchFamily="18" charset="-78"/>
              </a:rPr>
              <a:t>) will allow to do develop young athletes and young adults to levels they never thought possible.</a:t>
            </a:r>
          </a:p>
          <a:p>
            <a:pPr algn="ctr">
              <a:buNone/>
            </a:pPr>
            <a:endParaRPr lang="en-US" b="1" dirty="0" smtClean="0">
              <a:solidFill>
                <a:srgbClr val="00B0F0"/>
              </a:solidFill>
              <a:latin typeface="Andalus" pitchFamily="18" charset="-78"/>
              <a:cs typeface="Andalus" pitchFamily="18" charset="-78"/>
            </a:endParaRPr>
          </a:p>
          <a:p>
            <a:pPr algn="ctr">
              <a:buNone/>
            </a:pPr>
            <a:endParaRPr lang="en-US" b="1" dirty="0" smtClean="0">
              <a:solidFill>
                <a:srgbClr val="00B0F0"/>
              </a:solidFill>
              <a:latin typeface="Andalus" pitchFamily="18" charset="-78"/>
              <a:cs typeface="Andalus" pitchFamily="18" charset="-78"/>
            </a:endParaRPr>
          </a:p>
          <a:p>
            <a:pPr algn="ctr">
              <a:buNone/>
            </a:pPr>
            <a:endParaRPr lang="en-US" b="1" dirty="0" smtClean="0">
              <a:solidFill>
                <a:srgbClr val="00B0F0"/>
              </a:solidFill>
              <a:latin typeface="Andalus" pitchFamily="18" charset="-78"/>
              <a:cs typeface="Andalus" pitchFamily="18" charset="-78"/>
            </a:endParaRPr>
          </a:p>
          <a:p>
            <a:pPr algn="ctr">
              <a:buNone/>
            </a:pPr>
            <a:endParaRPr lang="en-US" b="1" dirty="0" smtClean="0">
              <a:solidFill>
                <a:srgbClr val="00B0F0"/>
              </a:solidFill>
              <a:latin typeface="Andalus" pitchFamily="18" charset="-78"/>
              <a:cs typeface="Andalus" pitchFamily="18" charset="-78"/>
            </a:endParaRPr>
          </a:p>
          <a:p>
            <a:pPr algn="ctr">
              <a:buNone/>
            </a:pPr>
            <a:r>
              <a:rPr lang="en-US" sz="3600" b="1" dirty="0" smtClean="0">
                <a:solidFill>
                  <a:srgbClr val="FFFF00"/>
                </a:solidFill>
                <a:latin typeface="Andalus" pitchFamily="18" charset="-78"/>
                <a:cs typeface="Andalus" pitchFamily="18" charset="-78"/>
              </a:rPr>
              <a:t>Leadership </a:t>
            </a:r>
            <a:r>
              <a:rPr lang="en-US" sz="3600" b="1" dirty="0" smtClean="0">
                <a:solidFill>
                  <a:srgbClr val="FFFF00"/>
                </a:solidFill>
                <a:latin typeface="Andalus" pitchFamily="18" charset="-78"/>
                <a:cs typeface="Andalus" pitchFamily="18" charset="-78"/>
              </a:rPr>
              <a:t>is a privilege, </a:t>
            </a:r>
            <a:endParaRPr lang="en-US" sz="3600" b="1" dirty="0" smtClean="0">
              <a:solidFill>
                <a:srgbClr val="FFFF00"/>
              </a:solidFill>
              <a:latin typeface="Andalus" pitchFamily="18" charset="-78"/>
              <a:cs typeface="Andalus" pitchFamily="18" charset="-78"/>
            </a:endParaRPr>
          </a:p>
          <a:p>
            <a:pPr algn="ctr">
              <a:buNone/>
            </a:pPr>
            <a:r>
              <a:rPr lang="en-US" sz="3600" b="1" dirty="0" smtClean="0">
                <a:solidFill>
                  <a:srgbClr val="FFFF00"/>
                </a:solidFill>
                <a:latin typeface="Andalus" pitchFamily="18" charset="-78"/>
                <a:cs typeface="Andalus" pitchFamily="18" charset="-78"/>
              </a:rPr>
              <a:t>and </a:t>
            </a:r>
            <a:r>
              <a:rPr lang="en-US" sz="3600" b="1" dirty="0" smtClean="0">
                <a:solidFill>
                  <a:srgbClr val="FFFF00"/>
                </a:solidFill>
                <a:latin typeface="Andalus" pitchFamily="18" charset="-78"/>
                <a:cs typeface="Andalus" pitchFamily="18" charset="-78"/>
              </a:rPr>
              <a:t>coaching </a:t>
            </a:r>
            <a:r>
              <a:rPr lang="en-US" sz="3600" b="1" u="sng" dirty="0" smtClean="0">
                <a:solidFill>
                  <a:srgbClr val="FFFF00"/>
                </a:solidFill>
                <a:latin typeface="Andalus" pitchFamily="18" charset="-78"/>
                <a:cs typeface="Andalus" pitchFamily="18" charset="-78"/>
              </a:rPr>
              <a:t>is</a:t>
            </a:r>
            <a:r>
              <a:rPr lang="en-US" sz="3600" b="1" dirty="0" smtClean="0">
                <a:solidFill>
                  <a:srgbClr val="FFFF00"/>
                </a:solidFill>
                <a:latin typeface="Andalus" pitchFamily="18" charset="-78"/>
                <a:cs typeface="Andalus" pitchFamily="18" charset="-78"/>
              </a:rPr>
              <a:t> leadership.</a:t>
            </a:r>
            <a:endParaRPr lang="en-US" sz="3600" b="1" dirty="0">
              <a:solidFill>
                <a:srgbClr val="FFFF00"/>
              </a:solidFill>
              <a:latin typeface="Andalus" pitchFamily="18" charset="-78"/>
              <a:cs typeface="Andalus" pitchFamily="18" charset="-78"/>
            </a:endParaRPr>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pic>
        <p:nvPicPr>
          <p:cNvPr id="5" name="Picture 4" descr="https://www.wheel.ie/sites/default/files/followership.png"/>
          <p:cNvPicPr/>
          <p:nvPr/>
        </p:nvPicPr>
        <p:blipFill>
          <a:blip r:embed="rId2" cstate="print"/>
          <a:srcRect/>
          <a:stretch>
            <a:fillRect/>
          </a:stretch>
        </p:blipFill>
        <p:spPr bwMode="auto">
          <a:xfrm>
            <a:off x="2819400" y="1981200"/>
            <a:ext cx="3489325" cy="2133600"/>
          </a:xfrm>
          <a:prstGeom prst="rect">
            <a:avLst/>
          </a:prstGeom>
          <a:ln>
            <a:noFill/>
          </a:ln>
          <a:effectLst>
            <a:softEdge rad="112500"/>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000" b="1" dirty="0" smtClean="0">
                <a:latin typeface="Andalus" pitchFamily="18" charset="-78"/>
                <a:cs typeface="Andalus" pitchFamily="18" charset="-78"/>
              </a:rPr>
              <a:t>It has been an honor to be with you.</a:t>
            </a:r>
            <a:endParaRPr lang="en-US" sz="4000" b="1" dirty="0">
              <a:latin typeface="Andalus" pitchFamily="18" charset="-78"/>
              <a:cs typeface="Andalus" pitchFamily="18" charset="-78"/>
            </a:endParaRPr>
          </a:p>
        </p:txBody>
      </p:sp>
      <p:sp>
        <p:nvSpPr>
          <p:cNvPr id="3" name="Content Placeholder 2"/>
          <p:cNvSpPr>
            <a:spLocks noGrp="1"/>
          </p:cNvSpPr>
          <p:nvPr>
            <p:ph idx="1"/>
          </p:nvPr>
        </p:nvSpPr>
        <p:spPr>
          <a:xfrm>
            <a:off x="609600" y="1676400"/>
            <a:ext cx="7467600" cy="4419600"/>
          </a:xfrm>
        </p:spPr>
        <p:txBody>
          <a:bodyPr>
            <a:normAutofit lnSpcReduction="10000"/>
          </a:bodyPr>
          <a:lstStyle/>
          <a:p>
            <a:pPr algn="ctr">
              <a:buNone/>
            </a:pPr>
            <a:r>
              <a:rPr lang="en-US" b="1" dirty="0" smtClean="0">
                <a:solidFill>
                  <a:schemeClr val="accent2">
                    <a:lumMod val="60000"/>
                    <a:lumOff val="40000"/>
                  </a:schemeClr>
                </a:solidFill>
              </a:rPr>
              <a:t>Questions?</a:t>
            </a:r>
          </a:p>
          <a:p>
            <a:pPr algn="ctr">
              <a:buNone/>
            </a:pPr>
            <a:endParaRPr lang="en-US" b="1" dirty="0" smtClean="0">
              <a:solidFill>
                <a:schemeClr val="accent2">
                  <a:lumMod val="60000"/>
                  <a:lumOff val="40000"/>
                </a:schemeClr>
              </a:solidFill>
            </a:endParaRPr>
          </a:p>
          <a:p>
            <a:pPr algn="ctr">
              <a:buNone/>
            </a:pPr>
            <a:endParaRPr lang="en-US" b="1" dirty="0" smtClean="0">
              <a:solidFill>
                <a:schemeClr val="accent2">
                  <a:lumMod val="60000"/>
                  <a:lumOff val="40000"/>
                </a:schemeClr>
              </a:solidFill>
            </a:endParaRPr>
          </a:p>
          <a:p>
            <a:pPr algn="ctr">
              <a:buNone/>
            </a:pPr>
            <a:endParaRPr lang="en-US" b="1" dirty="0" smtClean="0">
              <a:solidFill>
                <a:schemeClr val="accent2">
                  <a:lumMod val="60000"/>
                  <a:lumOff val="40000"/>
                </a:schemeClr>
              </a:solidFill>
            </a:endParaRPr>
          </a:p>
          <a:p>
            <a:pPr algn="ctr">
              <a:buNone/>
            </a:pPr>
            <a:endParaRPr lang="en-US" b="1" dirty="0" smtClean="0">
              <a:solidFill>
                <a:schemeClr val="accent2">
                  <a:lumMod val="60000"/>
                  <a:lumOff val="40000"/>
                </a:schemeClr>
              </a:solidFill>
            </a:endParaRPr>
          </a:p>
          <a:p>
            <a:pPr algn="ctr">
              <a:buNone/>
            </a:pPr>
            <a:endParaRPr lang="en-US" b="1" dirty="0" smtClean="0">
              <a:solidFill>
                <a:schemeClr val="accent2">
                  <a:lumMod val="60000"/>
                  <a:lumOff val="40000"/>
                </a:schemeClr>
              </a:solidFill>
            </a:endParaRPr>
          </a:p>
          <a:p>
            <a:pPr algn="ctr">
              <a:buNone/>
            </a:pPr>
            <a:endParaRPr lang="en-US" b="1" dirty="0" smtClean="0">
              <a:solidFill>
                <a:schemeClr val="accent2">
                  <a:lumMod val="60000"/>
                  <a:lumOff val="40000"/>
                </a:schemeClr>
              </a:solidFill>
            </a:endParaRPr>
          </a:p>
          <a:p>
            <a:pPr algn="ctr">
              <a:buNone/>
            </a:pPr>
            <a:r>
              <a:rPr lang="en-US" sz="2000" b="1" dirty="0" smtClean="0">
                <a:solidFill>
                  <a:schemeClr val="accent2">
                    <a:lumMod val="60000"/>
                    <a:lumOff val="40000"/>
                  </a:schemeClr>
                </a:solidFill>
              </a:rPr>
              <a:t>Don Heidary</a:t>
            </a:r>
          </a:p>
          <a:p>
            <a:pPr algn="ctr">
              <a:buNone/>
            </a:pPr>
            <a:r>
              <a:rPr lang="en-US" sz="2000" b="1" dirty="0" smtClean="0">
                <a:solidFill>
                  <a:schemeClr val="accent2">
                    <a:lumMod val="60000"/>
                    <a:lumOff val="40000"/>
                  </a:schemeClr>
                </a:solidFill>
              </a:rPr>
              <a:t>Don@OrindaAquatics.org</a:t>
            </a:r>
            <a:endParaRPr lang="en-US" sz="2000" b="1" dirty="0">
              <a:solidFill>
                <a:schemeClr val="accent2">
                  <a:lumMod val="60000"/>
                  <a:lumOff val="40000"/>
                </a:schemeClr>
              </a:solidFill>
            </a:endParaRPr>
          </a:p>
        </p:txBody>
      </p:sp>
      <p:pic>
        <p:nvPicPr>
          <p:cNvPr id="19458" name="Picture 2" descr="C:\Users\Owner\AppData\Local\Microsoft\Windows\Temporary Internet Files\Content.IE5\QXBE2BX4\question-smileyface[1].png"/>
          <p:cNvPicPr>
            <a:picLocks noChangeAspect="1" noChangeArrowheads="1"/>
          </p:cNvPicPr>
          <p:nvPr/>
        </p:nvPicPr>
        <p:blipFill>
          <a:blip r:embed="rId2" cstate="print"/>
          <a:srcRect/>
          <a:stretch>
            <a:fillRect/>
          </a:stretch>
        </p:blipFill>
        <p:spPr bwMode="auto">
          <a:xfrm>
            <a:off x="2971800" y="2438400"/>
            <a:ext cx="2668247" cy="2438400"/>
          </a:xfrm>
          <a:prstGeom prst="rect">
            <a:avLst/>
          </a:prstGeom>
          <a:noFill/>
        </p:spPr>
      </p:pic>
      <p:sp>
        <p:nvSpPr>
          <p:cNvPr id="5" name="Footer Placeholder 4"/>
          <p:cNvSpPr>
            <a:spLocks noGrp="1"/>
          </p:cNvSpPr>
          <p:nvPr>
            <p:ph type="ftr" sz="quarter" idx="11"/>
          </p:nvPr>
        </p:nvSpPr>
        <p:spPr/>
        <p:txBody>
          <a:bodyPr/>
          <a:lstStyle/>
          <a:p>
            <a:r>
              <a:rPr kumimoji="0" lang="en-US" dirty="0" smtClean="0"/>
              <a:t>Orinda Aquatics 2015</a:t>
            </a:r>
            <a:endParaRPr kumimoji="0"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normAutofit/>
          </a:bodyPr>
          <a:lstStyle/>
          <a:p>
            <a:r>
              <a:rPr lang="en-US" sz="4000" b="1" dirty="0" smtClean="0">
                <a:solidFill>
                  <a:schemeClr val="accent2">
                    <a:lumMod val="60000"/>
                    <a:lumOff val="40000"/>
                  </a:schemeClr>
                </a:solidFill>
                <a:latin typeface="+mn-lt"/>
              </a:rPr>
              <a:t>A Question?</a:t>
            </a:r>
            <a:endParaRPr lang="en-US" sz="4000" b="1" dirty="0">
              <a:solidFill>
                <a:schemeClr val="accent2">
                  <a:lumMod val="60000"/>
                  <a:lumOff val="40000"/>
                </a:schemeClr>
              </a:solidFill>
              <a:latin typeface="+mn-lt"/>
            </a:endParaRPr>
          </a:p>
        </p:txBody>
      </p:sp>
      <p:sp>
        <p:nvSpPr>
          <p:cNvPr id="3" name="Content Placeholder 2"/>
          <p:cNvSpPr>
            <a:spLocks noGrp="1"/>
          </p:cNvSpPr>
          <p:nvPr>
            <p:ph idx="1"/>
          </p:nvPr>
        </p:nvSpPr>
        <p:spPr>
          <a:xfrm>
            <a:off x="406400" y="971550"/>
            <a:ext cx="8229600" cy="4525963"/>
          </a:xfrm>
        </p:spPr>
        <p:txBody>
          <a:bodyPr>
            <a:normAutofit/>
          </a:bodyPr>
          <a:lstStyle/>
          <a:p>
            <a:pPr>
              <a:buNone/>
            </a:pPr>
            <a:r>
              <a:rPr lang="en-US" sz="3200" b="1" i="1" dirty="0" smtClean="0"/>
              <a:t>    </a:t>
            </a:r>
            <a:r>
              <a:rPr lang="en-US" sz="2800" b="1" i="1" dirty="0" smtClean="0"/>
              <a:t>If </a:t>
            </a:r>
            <a:r>
              <a:rPr lang="en-US" sz="2800" b="1" i="1" u="sng" dirty="0" smtClean="0"/>
              <a:t>you</a:t>
            </a:r>
            <a:r>
              <a:rPr lang="en-US" sz="2800" b="1" i="1" dirty="0" smtClean="0"/>
              <a:t> had the </a:t>
            </a:r>
            <a:r>
              <a:rPr lang="en-US" sz="2800" b="1" i="1" u="sng" dirty="0" smtClean="0"/>
              <a:t>best </a:t>
            </a:r>
            <a:r>
              <a:rPr lang="en-US" sz="2800" b="1" i="1" dirty="0" smtClean="0"/>
              <a:t>drills/technique and the </a:t>
            </a:r>
            <a:r>
              <a:rPr lang="en-US" sz="2800" b="1" i="1" u="sng" dirty="0" smtClean="0"/>
              <a:t>best</a:t>
            </a:r>
            <a:r>
              <a:rPr lang="en-US" sz="2800" b="1" i="1" dirty="0" smtClean="0"/>
              <a:t> training plan (of all 200 million), would </a:t>
            </a:r>
            <a:r>
              <a:rPr lang="en-US" sz="2800" b="1" i="1" u="sng" dirty="0" smtClean="0"/>
              <a:t>you</a:t>
            </a:r>
            <a:r>
              <a:rPr lang="en-US" sz="2800" b="1" i="1" dirty="0" smtClean="0"/>
              <a:t> produce the best swimmers, or elite athletes?</a:t>
            </a:r>
            <a:endParaRPr lang="en-US" sz="2800" b="1" i="1" dirty="0"/>
          </a:p>
        </p:txBody>
      </p:sp>
      <p:pic>
        <p:nvPicPr>
          <p:cNvPr id="5" name="Picture 4" descr="IMG_0185.jpg"/>
          <p:cNvPicPr>
            <a:picLocks noChangeAspect="1"/>
          </p:cNvPicPr>
          <p:nvPr/>
        </p:nvPicPr>
        <p:blipFill>
          <a:blip r:embed="rId2" cstate="print"/>
          <a:stretch>
            <a:fillRect/>
          </a:stretch>
        </p:blipFill>
        <p:spPr>
          <a:xfrm>
            <a:off x="2133600" y="3124200"/>
            <a:ext cx="3733800" cy="2134286"/>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US" dirty="0" smtClean="0"/>
              <a:t>Orinda Aquatics 2015</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686800" cy="4525963"/>
          </a:xfrm>
        </p:spPr>
        <p:txBody>
          <a:bodyPr/>
          <a:lstStyle/>
          <a:p>
            <a:pPr algn="ctr">
              <a:buNone/>
            </a:pPr>
            <a:r>
              <a:rPr lang="en-US" sz="2400" b="1" dirty="0" smtClean="0">
                <a:solidFill>
                  <a:schemeClr val="tx1">
                    <a:lumMod val="95000"/>
                  </a:schemeClr>
                </a:solidFill>
                <a:latin typeface="Andalus" pitchFamily="18" charset="-78"/>
                <a:cs typeface="Andalus" pitchFamily="18" charset="-78"/>
              </a:rPr>
              <a:t>Thank you to the</a:t>
            </a:r>
          </a:p>
          <a:p>
            <a:pPr algn="ctr">
              <a:buNone/>
            </a:pPr>
            <a:r>
              <a:rPr lang="en-US" sz="3600" b="1" dirty="0" smtClean="0">
                <a:solidFill>
                  <a:srgbClr val="00B0F0"/>
                </a:solidFill>
                <a:latin typeface="Andalus" pitchFamily="18" charset="-78"/>
                <a:cs typeface="Andalus" pitchFamily="18" charset="-78"/>
              </a:rPr>
              <a:t>American Swimming Coaches Association</a:t>
            </a:r>
            <a:r>
              <a:rPr lang="en-US" b="1" dirty="0" smtClean="0">
                <a:solidFill>
                  <a:srgbClr val="00B0F0"/>
                </a:solidFill>
                <a:latin typeface="Andalus" pitchFamily="18" charset="-78"/>
                <a:cs typeface="Andalus" pitchFamily="18" charset="-78"/>
              </a:rPr>
              <a:t> </a:t>
            </a:r>
            <a:endParaRPr lang="en-US" b="1" dirty="0">
              <a:solidFill>
                <a:srgbClr val="00B0F0"/>
              </a:solidFill>
              <a:latin typeface="Andalus" pitchFamily="18" charset="-78"/>
              <a:cs typeface="Andalus" pitchFamily="18" charset="-78"/>
            </a:endParaRPr>
          </a:p>
        </p:txBody>
      </p:sp>
      <p:sp>
        <p:nvSpPr>
          <p:cNvPr id="4" name="Footer Placeholder 3"/>
          <p:cNvSpPr>
            <a:spLocks noGrp="1"/>
          </p:cNvSpPr>
          <p:nvPr>
            <p:ph type="ftr" sz="quarter" idx="11"/>
          </p:nvPr>
        </p:nvSpPr>
        <p:spPr/>
        <p:txBody>
          <a:bodyPr/>
          <a:lstStyle/>
          <a:p>
            <a:r>
              <a:rPr kumimoji="0" lang="en-US" dirty="0" smtClean="0"/>
              <a:t>Orinda Aquatics 2015</a:t>
            </a:r>
            <a:endParaRPr kumimoji="0" lang="en-US" dirty="0"/>
          </a:p>
        </p:txBody>
      </p:sp>
      <p:pic>
        <p:nvPicPr>
          <p:cNvPr id="5" name="Picture 4" descr="ASCA logo.png"/>
          <p:cNvPicPr>
            <a:picLocks noChangeAspect="1"/>
          </p:cNvPicPr>
          <p:nvPr/>
        </p:nvPicPr>
        <p:blipFill>
          <a:blip r:embed="rId2" cstate="print"/>
          <a:stretch>
            <a:fillRect/>
          </a:stretch>
        </p:blipFill>
        <p:spPr>
          <a:xfrm>
            <a:off x="3352800" y="2362200"/>
            <a:ext cx="2438400" cy="2461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11161</TotalTime>
  <Words>4565</Words>
  <Application>Microsoft Office PowerPoint</Application>
  <PresentationFormat>On-screen Show (4:3)</PresentationFormat>
  <Paragraphs>742</Paragraphs>
  <Slides>90</Slides>
  <Notes>3</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Technic</vt:lpstr>
      <vt:lpstr>What Makes a successful age-group coach</vt:lpstr>
      <vt:lpstr>Speaker Bio</vt:lpstr>
      <vt:lpstr>Slide 3</vt:lpstr>
      <vt:lpstr>Performance is obvious, but what if you were responsible for...</vt:lpstr>
      <vt:lpstr>  “but that’s not swimming” While you may not see these as relevant, if your goal is to develop healthy, positive, and highly productive careers, teams, and cultures, they are critical. </vt:lpstr>
      <vt:lpstr>A Macro View</vt:lpstr>
      <vt:lpstr>So, what does make a successful age-group coach?</vt:lpstr>
      <vt:lpstr>It’s All There</vt:lpstr>
      <vt:lpstr>A Question?</vt:lpstr>
      <vt:lpstr> Another question for you... </vt:lpstr>
      <vt:lpstr>Slide 11</vt:lpstr>
      <vt:lpstr>Spread the Wealth (?) Secrets of the Millionaire Mind</vt:lpstr>
      <vt:lpstr>Regarding you, why do you coach? </vt:lpstr>
      <vt:lpstr>What is Your Development Plan?</vt:lpstr>
      <vt:lpstr>What is your Career Plan?</vt:lpstr>
      <vt:lpstr>What is Your Measure of Success?</vt:lpstr>
      <vt:lpstr>Your Life in Terms of... (is this working?)</vt:lpstr>
      <vt:lpstr>(As a coach) Are you happy?</vt:lpstr>
      <vt:lpstr>  Cute kid!      What next? (you will dictate)  </vt:lpstr>
      <vt:lpstr>Slide 20</vt:lpstr>
      <vt:lpstr>Slide 21</vt:lpstr>
      <vt:lpstr>Skills (beyond the wet side)</vt:lpstr>
      <vt:lpstr>Skills</vt:lpstr>
      <vt:lpstr>Without these skills, it will be harder to maximize...</vt:lpstr>
      <vt:lpstr>Skills – Grade Yours</vt:lpstr>
      <vt:lpstr>1) Be Visionary</vt:lpstr>
      <vt:lpstr>Vision</vt:lpstr>
      <vt:lpstr>What is your vision - For technique, training, group, culture, success? Does it drive everything you do?</vt:lpstr>
      <vt:lpstr>2) Have Integrity in all That You Do</vt:lpstr>
      <vt:lpstr>Integrity</vt:lpstr>
      <vt:lpstr>Integrity</vt:lpstr>
      <vt:lpstr>What role does integrity play in your life? In your coaching career?</vt:lpstr>
      <vt:lpstr>3a) Organization/Planning</vt:lpstr>
      <vt:lpstr>Slide 34</vt:lpstr>
      <vt:lpstr>3b) Swimmer Tracking/Analysis</vt:lpstr>
      <vt:lpstr>Organization</vt:lpstr>
      <vt:lpstr>How organized/analytical are you?</vt:lpstr>
      <vt:lpstr>4) Command the Workout/deck</vt:lpstr>
      <vt:lpstr>Presence/Leadership</vt:lpstr>
      <vt:lpstr>How is your command of the workout?</vt:lpstr>
      <vt:lpstr>5) Be Creative</vt:lpstr>
      <vt:lpstr>Creativity</vt:lpstr>
      <vt:lpstr>How creative are you?</vt:lpstr>
      <vt:lpstr>6) Have a Sense of Urgency</vt:lpstr>
      <vt:lpstr>Urgency</vt:lpstr>
      <vt:lpstr>    Do you teach and coach with a sense of urgency? </vt:lpstr>
      <vt:lpstr>7) Connection</vt:lpstr>
      <vt:lpstr>Levels of Development</vt:lpstr>
      <vt:lpstr>Stages - Macro</vt:lpstr>
      <vt:lpstr>Connection</vt:lpstr>
      <vt:lpstr>Slide 51</vt:lpstr>
      <vt:lpstr>8) A Desire to Learn and Grow  (to be the best at what you do)</vt:lpstr>
      <vt:lpstr>Competence</vt:lpstr>
      <vt:lpstr>Best</vt:lpstr>
      <vt:lpstr>Slide 55</vt:lpstr>
      <vt:lpstr>9) The Desire to Win</vt:lpstr>
      <vt:lpstr>Success</vt:lpstr>
      <vt:lpstr>Slide 58</vt:lpstr>
      <vt:lpstr>10) Professionalism</vt:lpstr>
      <vt:lpstr>Professionalism </vt:lpstr>
      <vt:lpstr>Slide 61</vt:lpstr>
      <vt:lpstr>11) Team Orientation</vt:lpstr>
      <vt:lpstr>Team </vt:lpstr>
      <vt:lpstr>Slide 64</vt:lpstr>
      <vt:lpstr>12) Culture Creation</vt:lpstr>
      <vt:lpstr>Culture </vt:lpstr>
      <vt:lpstr>Slide 67</vt:lpstr>
      <vt:lpstr>13) Desire to Change Lives</vt:lpstr>
      <vt:lpstr>Youth</vt:lpstr>
      <vt:lpstr>Slide 70</vt:lpstr>
      <vt:lpstr>14a) Live with Compassion</vt:lpstr>
      <vt:lpstr>Compassion</vt:lpstr>
      <vt:lpstr>14b) Humility</vt:lpstr>
      <vt:lpstr>Humility</vt:lpstr>
      <vt:lpstr>Slide 75</vt:lpstr>
      <vt:lpstr>15) Life Perspective</vt:lpstr>
      <vt:lpstr>Slide 77</vt:lpstr>
      <vt:lpstr>Slide 78</vt:lpstr>
      <vt:lpstr>Final Considerations</vt:lpstr>
      <vt:lpstr>What about you?</vt:lpstr>
      <vt:lpstr>Be a Builder</vt:lpstr>
      <vt:lpstr> Run Parallel Paths of… </vt:lpstr>
      <vt:lpstr>Time Horizon</vt:lpstr>
      <vt:lpstr>How to Get Better – Wet Side</vt:lpstr>
      <vt:lpstr>How to Get Better – Culture Side</vt:lpstr>
      <vt:lpstr>How to Get Better - Coach Side</vt:lpstr>
      <vt:lpstr>There is no excuse. The coach must be accountable for development in all areas.</vt:lpstr>
      <vt:lpstr>Slide 88</vt:lpstr>
      <vt:lpstr>It has been an honor to be with you.</vt:lpstr>
      <vt:lpstr>Slide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successful age-group coach</dc:title>
  <dc:creator>Owner</dc:creator>
  <cp:lastModifiedBy>Owner</cp:lastModifiedBy>
  <cp:revision>209</cp:revision>
  <dcterms:created xsi:type="dcterms:W3CDTF">2015-08-11T20:39:30Z</dcterms:created>
  <dcterms:modified xsi:type="dcterms:W3CDTF">2015-08-20T22:07:32Z</dcterms:modified>
</cp:coreProperties>
</file>