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83" r:id="rId3"/>
    <p:sldId id="280" r:id="rId4"/>
    <p:sldId id="323" r:id="rId5"/>
    <p:sldId id="337" r:id="rId6"/>
    <p:sldId id="259" r:id="rId7"/>
    <p:sldId id="319" r:id="rId8"/>
    <p:sldId id="332" r:id="rId9"/>
    <p:sldId id="261" r:id="rId10"/>
    <p:sldId id="326" r:id="rId11"/>
    <p:sldId id="260" r:id="rId12"/>
    <p:sldId id="314" r:id="rId13"/>
    <p:sldId id="303" r:id="rId14"/>
    <p:sldId id="304" r:id="rId15"/>
    <p:sldId id="308" r:id="rId16"/>
    <p:sldId id="305" r:id="rId17"/>
    <p:sldId id="333" r:id="rId18"/>
    <p:sldId id="324" r:id="rId19"/>
    <p:sldId id="327" r:id="rId20"/>
    <p:sldId id="329" r:id="rId21"/>
    <p:sldId id="328" r:id="rId22"/>
    <p:sldId id="336" r:id="rId23"/>
    <p:sldId id="269" r:id="rId24"/>
    <p:sldId id="271" r:id="rId25"/>
    <p:sldId id="274" r:id="rId26"/>
    <p:sldId id="276" r:id="rId27"/>
    <p:sldId id="277" r:id="rId28"/>
    <p:sldId id="335" r:id="rId29"/>
    <p:sldId id="291" r:id="rId30"/>
    <p:sldId id="262" r:id="rId31"/>
    <p:sldId id="338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6348"/>
  </p:normalViewPr>
  <p:slideViewPr>
    <p:cSldViewPr snapToGrid="0">
      <p:cViewPr varScale="1">
        <p:scale>
          <a:sx n="138" d="100"/>
          <a:sy n="138" d="100"/>
        </p:scale>
        <p:origin x="17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FC601-EA03-C04A-876A-A6B88E457BCD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6612F-5C75-5444-A307-797B98E5B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9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solve the worlds most pressing problems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5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Major/Graduate group choice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4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Major/Graduate group choice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7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Major/Graduate group choice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54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Major/Graduate group choice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18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Major/Graduate group choice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87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83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25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you a framework to think about what advice is good vs bad.</a:t>
            </a:r>
          </a:p>
          <a:p>
            <a:endParaRPr lang="en-US" dirty="0"/>
          </a:p>
          <a:p>
            <a:r>
              <a:rPr lang="en-US" dirty="0"/>
              <a:t>External advisors can help you focus on the mission critical advice that is pertinent to selling yourself</a:t>
            </a:r>
          </a:p>
          <a:p>
            <a:endParaRPr lang="en-US" dirty="0"/>
          </a:p>
          <a:p>
            <a:r>
              <a:rPr lang="en-US" dirty="0"/>
              <a:t>They can also refine your skillset and background to be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far &amp; dream big</a:t>
            </a:r>
          </a:p>
          <a:p>
            <a:endParaRPr lang="en-US" dirty="0"/>
          </a:p>
          <a:p>
            <a:r>
              <a:rPr lang="en-US" dirty="0"/>
              <a:t>Translating ambition to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0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far &amp; dream big</a:t>
            </a:r>
          </a:p>
          <a:p>
            <a:endParaRPr lang="en-US" dirty="0"/>
          </a:p>
          <a:p>
            <a:r>
              <a:rPr lang="en-US" dirty="0"/>
              <a:t>Translating ambition to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6E06C-7241-0747-99BF-FAD9060618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5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09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Had I been able to continue my PDST training in college, I would’ve improved &amp; been able to complete my pre-medical studies.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0C89F-A114-D544-A462-0BCE8DA0F2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26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Had I been able to continue my PDST training in college, I would’ve improved &amp; been able to complete my pre-medical studies.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0C89F-A114-D544-A462-0BCE8DA0F2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82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His goal was not for me to spend as much time as I could in the pool, but rather, for me to be successful in life: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0C89F-A114-D544-A462-0BCE8DA0F2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0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6CEB-CCF9-C6CD-5794-0F1F79738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35710-9FF3-8132-675A-A540174B6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1BEBA-D4A5-6CB9-0784-997C0522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9616F-BD31-888F-0CE8-984ADECC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8E855-CBF9-BD41-5A71-B65C842F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4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A99C7-F8A2-B652-805D-B01BBD5D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9C40F-1AAB-9409-0C0F-88F462B0A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F410-99DD-EA86-28CE-8F2068C7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9DD7-9F0A-DAEF-169C-94A785C7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66F47-7A30-BC81-A168-2708FCE0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553E1-E33D-5EC4-AEF9-C6F8C334A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15E38-0477-93E8-2BB5-AF1CD29C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0C59D-6D2D-F36B-959B-4CEABDCF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E15D-51E9-CB54-8813-D9FC3745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DA90-F622-4084-B23E-856700D9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0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4545-D171-A0D6-4FFF-36A1C3BE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39CE3-4595-6D18-F66F-43EE94431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69C8-5E93-9E35-C434-C059F1B3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48BA1-8DFC-E510-8142-8AAC1D80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5D0B5-5E11-CC47-75BB-574B7CE3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D58A-4776-FD77-5279-5A46F965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184B8-4BF8-5512-A467-3C3BE9053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5258C-6C36-FFEA-B6C4-C62C1F5B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38052-EAA3-CF33-D939-C0E72A72F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57D33-573C-D215-58C0-57EB2400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1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0EFE-67BD-CAD0-C074-08657C7B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12ADC-966E-5FBB-6586-A6C72400E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44E8C-BD54-7C9B-2A32-3145A3CC7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B7E0E-0F1C-D54A-00D7-76B89CFA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9B29F-BD85-EA9C-6E2A-A19BF53B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1DBFE-B3E7-C2CA-974F-E04138F9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5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0665-C4AF-F76C-DFD4-4ABC791A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8EFC9-F0D2-00F2-42AB-F8510AB75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0F6E7-DD01-D2D6-5DAB-94D6AC650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4A4F4D-E259-E4AB-8784-A2719A53D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A4E4-AC56-C6CB-A88F-6FB6FB9F2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52B36-D227-EEE8-5642-9C4CEBF4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3BBC2D-2BD6-DD8A-8BBE-C7B2C54A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7D01E-91A2-3773-64F3-9F67F9BD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9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C66A-2C68-C9A5-29E0-DB689411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947CD2-BC4D-2ED9-874E-BDE0DF5F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B147A-90D7-BCA8-4118-FD1152DC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9DA9E-8387-96AC-B7F4-104ABFEF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4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478C2-6CC6-3D52-F771-A30C502E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73C0F-8284-6817-45D8-7D6B101A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506E2-C5F2-7E3E-7EF8-553C6512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8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242F-4E0B-A1A5-E7D6-B1DF9D8D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2E72F-916F-BBC9-1DBE-1953B6772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A4EB2-2CA1-7CDF-FC4E-F49DC1BB1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92676-DFCD-B636-C2C2-36142CDD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9342A-80D4-DBF9-3CFE-708A43AA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910F9-5FAE-2CE7-5D94-4DC74A8A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2C2D-0FC1-D7AE-FA5B-B690A8CC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1EF47-AF05-BE18-FC27-8818F1B5F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0CB68-A058-5C85-47B5-FDA94B518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CAC69-76FF-885A-31EC-9AB4BAA8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43F31-C0D2-B798-5FB2-57B23480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FBEEB-6011-0DAE-3D13-0542A4E2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0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A25D2-C8BE-509E-A6DE-7D45C3E8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AF427-273C-86E1-1C4E-33AF72714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8706A-92EE-CB90-F867-E097F163E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D5FC-CCC1-1D43-8B51-FF3D3E12E41E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690EE-FE9D-7791-DB0F-B2D2C36B0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6D3EE-11E2-ADA7-6C95-4B15C2B75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48775-329A-B547-B8BC-A4C661A2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5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en.wikipedia.org/wiki/Medical_Scientist_Training_Progra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0BC7-FE91-F84E-94BC-CD4AEFE70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Swimming for life:</a:t>
            </a:r>
            <a:br>
              <a:rPr lang="en-US" dirty="0"/>
            </a:br>
            <a:r>
              <a:rPr lang="en-US" dirty="0"/>
              <a:t>How PDST prepared me for a career in science and medicine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566F2-62F9-2C4F-8433-227144004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PDST Alumni Presentation </a:t>
            </a:r>
          </a:p>
          <a:p>
            <a:r>
              <a:rPr lang="en-US" dirty="0"/>
              <a:t>Nov 6, 2022</a:t>
            </a:r>
          </a:p>
          <a:p>
            <a:endParaRPr lang="en-US" dirty="0"/>
          </a:p>
          <a:p>
            <a:r>
              <a:rPr lang="en-US" dirty="0"/>
              <a:t>Jason Xu</a:t>
            </a:r>
          </a:p>
        </p:txBody>
      </p:sp>
    </p:spTree>
    <p:extLst>
      <p:ext uri="{BB962C8B-B14F-4D97-AF65-F5344CB8AC3E}">
        <p14:creationId xmlns:p14="http://schemas.microsoft.com/office/powerpoint/2010/main" val="363784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9E9C4-1164-304C-ABE1-D86B0D08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Swimming into college: what’s the target?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B0124-82EA-9648-8295-F371C821F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259" y="1406617"/>
            <a:ext cx="5811193" cy="838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183B2-7412-1A41-98B1-56C8D2BB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82" y="2511716"/>
            <a:ext cx="6528288" cy="42016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A802FE-B256-C442-9818-E315F2DBB00E}"/>
              </a:ext>
            </a:extLst>
          </p:cNvPr>
          <p:cNvSpPr/>
          <p:nvPr/>
        </p:nvSpPr>
        <p:spPr>
          <a:xfrm>
            <a:off x="3122485" y="5899975"/>
            <a:ext cx="6127868" cy="166254"/>
          </a:xfrm>
          <a:prstGeom prst="rect">
            <a:avLst/>
          </a:prstGeom>
          <a:solidFill>
            <a:schemeClr val="accent1"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E6C33D-E0F6-9D41-BDF7-36D33E54541C}"/>
              </a:ext>
            </a:extLst>
          </p:cNvPr>
          <p:cNvSpPr/>
          <p:nvPr/>
        </p:nvSpPr>
        <p:spPr>
          <a:xfrm>
            <a:off x="4082407" y="3032071"/>
            <a:ext cx="750325" cy="166254"/>
          </a:xfrm>
          <a:prstGeom prst="rect">
            <a:avLst/>
          </a:prstGeom>
          <a:solidFill>
            <a:schemeClr val="accent2">
              <a:lumMod val="75000"/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41E6D8-E052-6C4E-9EC8-D4B176601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26" y="2562223"/>
            <a:ext cx="2146300" cy="546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5B5543-A4A1-F244-910E-3FCADF45ECBC}"/>
              </a:ext>
            </a:extLst>
          </p:cNvPr>
          <p:cNvSpPr txBox="1"/>
          <p:nvPr/>
        </p:nvSpPr>
        <p:spPr>
          <a:xfrm>
            <a:off x="8450826" y="2562223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NCAA Qual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4A1A7-04F0-084F-9928-83CF0DCD3F0B}"/>
              </a:ext>
            </a:extLst>
          </p:cNvPr>
          <p:cNvSpPr txBox="1"/>
          <p:nvPr/>
        </p:nvSpPr>
        <p:spPr>
          <a:xfrm>
            <a:off x="7659057" y="6046845"/>
            <a:ext cx="2083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 qualifying time</a:t>
            </a:r>
          </a:p>
          <a:p>
            <a:pPr algn="ctr"/>
            <a:r>
              <a:rPr lang="en-US" dirty="0"/>
              <a:t>24.77</a:t>
            </a:r>
          </a:p>
        </p:txBody>
      </p:sp>
      <p:pic>
        <p:nvPicPr>
          <p:cNvPr id="16" name="Picture 8" descr="Southern California Intercollegiate Athletic Conference - Wikipedia">
            <a:extLst>
              <a:ext uri="{FF2B5EF4-FFF2-40B4-BE49-F238E27FC236}">
                <a16:creationId xmlns:a16="http://schemas.microsoft.com/office/drawing/2014/main" id="{5FF6BCDB-3D67-0543-BCB2-7AC20FED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86" y="1506065"/>
            <a:ext cx="1078125" cy="5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omona College Home | Pomona College in Claremont, California - Pomona  College">
            <a:extLst>
              <a:ext uri="{FF2B5EF4-FFF2-40B4-BE49-F238E27FC236}">
                <a16:creationId xmlns:a16="http://schemas.microsoft.com/office/drawing/2014/main" id="{F007C64D-9ECB-E942-9278-DBA51B5E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5918"/>
            <a:ext cx="1823171" cy="102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25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College level recruiting: D3 vs D1</a:t>
            </a:r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Division 3 recruiting experiences: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Very school dependent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Combination of coaches reaching out vs swimmers reaching out to target schools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 guaranteed admission, but “pre-reads” offered for early applicants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Encouraged to apply ED/EA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Division 1 recruiting experiences: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Combination of coaches reaching out vs swimmers reaching out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Verbal Commits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Guaranteed Admission once committed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Scholarship Offers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Only Apply to 1 school at most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C356-2151-4A48-9EB4-84C30935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Cracking the code to America’s Top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141A0-1F51-B24C-A87D-0D3495AA9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Jason’s take</a:t>
            </a:r>
          </a:p>
          <a:p>
            <a:pPr lvl="1"/>
            <a:r>
              <a:rPr lang="en-US" dirty="0"/>
              <a:t>The value of great colleges is in the people you meet. Not the courses.</a:t>
            </a:r>
          </a:p>
          <a:p>
            <a:pPr lvl="1"/>
            <a:r>
              <a:rPr lang="en-US" dirty="0"/>
              <a:t>Swimming can help get into college, but cannot make up for academics</a:t>
            </a:r>
          </a:p>
          <a:p>
            <a:pPr lvl="1"/>
            <a:r>
              <a:rPr lang="en-US" dirty="0"/>
              <a:t>High level swimming is extremely challenging and time-demanding, particularly if you are pursuing academically challenging studies</a:t>
            </a:r>
          </a:p>
          <a:p>
            <a:pPr lvl="1"/>
            <a:r>
              <a:rPr lang="en-US" dirty="0"/>
              <a:t>For me, practice efficiency &amp; technique focused training was key to balance academics and swimming in middle &amp; high school</a:t>
            </a:r>
          </a:p>
          <a:p>
            <a:endParaRPr lang="en-US" dirty="0"/>
          </a:p>
          <a:p>
            <a:r>
              <a:rPr lang="en-US" dirty="0"/>
              <a:t>Amy’s take</a:t>
            </a:r>
          </a:p>
        </p:txBody>
      </p:sp>
    </p:spTree>
    <p:extLst>
      <p:ext uri="{BB962C8B-B14F-4D97-AF65-F5344CB8AC3E}">
        <p14:creationId xmlns:p14="http://schemas.microsoft.com/office/powerpoint/2010/main" val="1055320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D329-E15D-E344-8D12-DF99E595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16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Swimming and career</a:t>
            </a:r>
          </a:p>
        </p:txBody>
      </p:sp>
    </p:spTree>
    <p:extLst>
      <p:ext uri="{BB962C8B-B14F-4D97-AF65-F5344CB8AC3E}">
        <p14:creationId xmlns:p14="http://schemas.microsoft.com/office/powerpoint/2010/main" val="146985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77F55-93BC-9845-9833-DE30D643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Goalsetting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57003-EFFE-7C4B-BAB6-791CDBAF9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/>
          <a:stretch/>
        </p:blipFill>
        <p:spPr>
          <a:xfrm>
            <a:off x="554692" y="2021357"/>
            <a:ext cx="7593105" cy="156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EE6D4-5140-DC43-A4AE-73B104FAC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2113524"/>
            <a:ext cx="2857500" cy="14224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D192CF-275F-FB49-AE3B-DD627CC2CFDF}"/>
              </a:ext>
            </a:extLst>
          </p:cNvPr>
          <p:cNvCxnSpPr/>
          <p:nvPr/>
        </p:nvCxnSpPr>
        <p:spPr>
          <a:xfrm>
            <a:off x="3288927" y="1512888"/>
            <a:ext cx="0" cy="663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BB7A0D-C4CC-2740-BE34-8E16F932F0D9}"/>
              </a:ext>
            </a:extLst>
          </p:cNvPr>
          <p:cNvSpPr txBox="1"/>
          <p:nvPr/>
        </p:nvSpPr>
        <p:spPr>
          <a:xfrm>
            <a:off x="2446709" y="3535924"/>
            <a:ext cx="84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F3C3A-2F94-9544-9250-E82DBE3FCADB}"/>
              </a:ext>
            </a:extLst>
          </p:cNvPr>
          <p:cNvSpPr txBox="1"/>
          <p:nvPr/>
        </p:nvSpPr>
        <p:spPr>
          <a:xfrm>
            <a:off x="5180944" y="3589712"/>
            <a:ext cx="84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B1BD3C-1D0C-9342-99A0-F8DE13297478}"/>
              </a:ext>
            </a:extLst>
          </p:cNvPr>
          <p:cNvSpPr txBox="1"/>
          <p:nvPr/>
        </p:nvSpPr>
        <p:spPr>
          <a:xfrm>
            <a:off x="6889094" y="3589712"/>
            <a:ext cx="88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Age: 35</a:t>
            </a:r>
          </a:p>
        </p:txBody>
      </p:sp>
    </p:spTree>
    <p:extLst>
      <p:ext uri="{BB962C8B-B14F-4D97-AF65-F5344CB8AC3E}">
        <p14:creationId xmlns:p14="http://schemas.microsoft.com/office/powerpoint/2010/main" val="158301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B08B0-4322-3D45-BE24-6AB32C13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64BD8-430A-484B-BB5E-A82B34EB0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4" y="1733550"/>
            <a:ext cx="5305425" cy="1816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F0028-72FC-D349-AF3D-6F0C495C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4" y="3859858"/>
            <a:ext cx="5621875" cy="2169467"/>
          </a:xfrm>
          <a:prstGeom prst="rect">
            <a:avLst/>
          </a:prstGeom>
        </p:spPr>
      </p:pic>
      <p:pic>
        <p:nvPicPr>
          <p:cNvPr id="5122" name="Picture 2" descr="University of Pennsylvania Health System | Penn Medicine">
            <a:extLst>
              <a:ext uri="{FF2B5EF4-FFF2-40B4-BE49-F238E27FC236}">
                <a16:creationId xmlns:a16="http://schemas.microsoft.com/office/drawing/2014/main" id="{84990105-EF43-4C48-B2E6-BCC0B63E0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339545"/>
            <a:ext cx="2800349" cy="4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76ACF-4FE5-1E4A-AD17-3D50481E4B63}"/>
              </a:ext>
            </a:extLst>
          </p:cNvPr>
          <p:cNvSpPr txBox="1"/>
          <p:nvPr/>
        </p:nvSpPr>
        <p:spPr>
          <a:xfrm>
            <a:off x="6374354" y="828675"/>
            <a:ext cx="404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Swimming trains individual excellence, </a:t>
            </a:r>
          </a:p>
          <a:p>
            <a:pPr algn="ctr"/>
            <a:r>
              <a:rPr lang="en-US" u="sng" dirty="0"/>
              <a:t>but also teaches how to be a team player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CB774A-D636-7C40-83DB-5E46DA646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556819"/>
            <a:ext cx="3667125" cy="2482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2C3D6-BF09-5449-8A70-2957B8BF3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12" y="4374651"/>
            <a:ext cx="3371850" cy="2081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44CB1B-BD39-7243-8852-B1D727B9B06C}"/>
              </a:ext>
            </a:extLst>
          </p:cNvPr>
          <p:cNvSpPr/>
          <p:nvPr/>
        </p:nvSpPr>
        <p:spPr>
          <a:xfrm>
            <a:off x="514005" y="6399727"/>
            <a:ext cx="4877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</a:rPr>
              <a:t>Western Zone Champ Meet @ Grand Junction, CO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D74DD-4DFD-444D-897B-B60046D60465}"/>
              </a:ext>
            </a:extLst>
          </p:cNvPr>
          <p:cNvSpPr/>
          <p:nvPr/>
        </p:nvSpPr>
        <p:spPr>
          <a:xfrm>
            <a:off x="361950" y="3997317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</a:rPr>
              <a:t>PNS Champ Meet @ KCAC Pool; Federal Way,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621A-E12D-4741-B9B7-1930CFFD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Perseverance through failure</a:t>
            </a:r>
          </a:p>
        </p:txBody>
      </p:sp>
      <p:pic>
        <p:nvPicPr>
          <p:cNvPr id="6146" name="Picture 2" descr="Stanford's Long-Range Vision focused on accelerating university impact |  Stanford News">
            <a:extLst>
              <a:ext uri="{FF2B5EF4-FFF2-40B4-BE49-F238E27FC236}">
                <a16:creationId xmlns:a16="http://schemas.microsoft.com/office/drawing/2014/main" id="{3C31E37F-F63A-7041-8CF1-EC214881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495425"/>
            <a:ext cx="4368601" cy="2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tanford University - Wikipedia">
            <a:extLst>
              <a:ext uri="{FF2B5EF4-FFF2-40B4-BE49-F238E27FC236}">
                <a16:creationId xmlns:a16="http://schemas.microsoft.com/office/drawing/2014/main" id="{5C7C1BAE-3071-7E4B-91E8-EB4FF3741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852611"/>
            <a:ext cx="22002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111DD-482E-FF49-8931-D24664DCEC8B}"/>
              </a:ext>
            </a:extLst>
          </p:cNvPr>
          <p:cNvSpPr txBox="1"/>
          <p:nvPr/>
        </p:nvSpPr>
        <p:spPr>
          <a:xfrm>
            <a:off x="-28575" y="4479725"/>
            <a:ext cx="57410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Stanford University – 2014 – Rejected – Went to Pomona</a:t>
            </a:r>
          </a:p>
          <a:p>
            <a:pPr algn="ctr"/>
            <a:r>
              <a:rPr lang="en-US" dirty="0"/>
              <a:t>Stanford Medical School – 2018 – Rejected – Went to Penn </a:t>
            </a:r>
          </a:p>
          <a:p>
            <a:pPr algn="ctr"/>
            <a:r>
              <a:rPr lang="en-US" dirty="0"/>
              <a:t>Stanford Internal Medicine – 2025 - ?</a:t>
            </a:r>
          </a:p>
          <a:p>
            <a:pPr algn="ctr"/>
            <a:r>
              <a:rPr lang="en-US" dirty="0"/>
              <a:t>Stanford Oncology – 2028 - ?</a:t>
            </a:r>
          </a:p>
          <a:p>
            <a:pPr algn="ctr"/>
            <a:r>
              <a:rPr lang="en-US" dirty="0"/>
              <a:t>Stanford Instructorship – 2031 - ?</a:t>
            </a:r>
          </a:p>
          <a:p>
            <a:pPr algn="ctr"/>
            <a:r>
              <a:rPr lang="en-US" dirty="0"/>
              <a:t>Stanford Assistant Professor – 2034 - ?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7EEA7-5F2C-5A46-82B3-115194E76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243" y="1852611"/>
            <a:ext cx="3358481" cy="2071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2B01E-8C34-FD47-92DD-A58BB94BD4BF}"/>
              </a:ext>
            </a:extLst>
          </p:cNvPr>
          <p:cNvSpPr txBox="1"/>
          <p:nvPr/>
        </p:nvSpPr>
        <p:spPr>
          <a:xfrm>
            <a:off x="5591175" y="4198734"/>
            <a:ext cx="2942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Am I getting closer?</a:t>
            </a:r>
          </a:p>
          <a:p>
            <a:pPr algn="ctr"/>
            <a:r>
              <a:rPr lang="en-US" dirty="0"/>
              <a:t>Interlake High School – 2/400</a:t>
            </a:r>
          </a:p>
          <a:p>
            <a:pPr algn="ctr"/>
            <a:r>
              <a:rPr lang="en-US" dirty="0"/>
              <a:t>Pomona College – 1/60</a:t>
            </a:r>
          </a:p>
          <a:p>
            <a:pPr algn="ctr"/>
            <a:r>
              <a:rPr lang="en-US" dirty="0"/>
              <a:t>Penn MD/PhD – 15/20 (H/S)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1DF81-16FE-1249-9C71-4625D4F7815E}"/>
              </a:ext>
            </a:extLst>
          </p:cNvPr>
          <p:cNvSpPr txBox="1"/>
          <p:nvPr/>
        </p:nvSpPr>
        <p:spPr>
          <a:xfrm>
            <a:off x="8741027" y="4052886"/>
            <a:ext cx="3081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2008 –first PNS champ time</a:t>
            </a:r>
          </a:p>
          <a:p>
            <a:pPr algn="ctr"/>
            <a:r>
              <a:rPr lang="en-US" dirty="0"/>
              <a:t>2011 – first sectional time</a:t>
            </a:r>
          </a:p>
          <a:p>
            <a:pPr algn="ctr"/>
            <a:r>
              <a:rPr lang="en-US" dirty="0"/>
              <a:t>2011 – first PNS final</a:t>
            </a:r>
          </a:p>
          <a:p>
            <a:pPr algn="ctr"/>
            <a:r>
              <a:rPr lang="en-US" dirty="0"/>
              <a:t>2012 – first western zone time </a:t>
            </a:r>
          </a:p>
        </p:txBody>
      </p:sp>
    </p:spTree>
    <p:extLst>
      <p:ext uri="{BB962C8B-B14F-4D97-AF65-F5344CB8AC3E}">
        <p14:creationId xmlns:p14="http://schemas.microsoft.com/office/powerpoint/2010/main" val="328381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D329-E15D-E344-8D12-DF99E595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16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Balancing swimming and academics</a:t>
            </a:r>
          </a:p>
        </p:txBody>
      </p:sp>
    </p:spTree>
    <p:extLst>
      <p:ext uri="{BB962C8B-B14F-4D97-AF65-F5344CB8AC3E}">
        <p14:creationId xmlns:p14="http://schemas.microsoft.com/office/powerpoint/2010/main" val="181339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A2B2-DF06-8A45-B5F5-9F1B5A9E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Swimming and Academics: </a:t>
            </a:r>
            <a:r>
              <a:rPr lang="en-US" u="sng" dirty="0"/>
              <a:t>Efficiency</a:t>
            </a:r>
            <a:r>
              <a:rPr lang="en-US" dirty="0"/>
              <a:t> is key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83089-AF39-1248-8206-F0CA53650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92" b="39106"/>
          <a:stretch/>
        </p:blipFill>
        <p:spPr>
          <a:xfrm>
            <a:off x="6096000" y="1959061"/>
            <a:ext cx="3176954" cy="4079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CFED36-EBEE-F249-9362-36D2B008917A}"/>
              </a:ext>
            </a:extLst>
          </p:cNvPr>
          <p:cNvSpPr/>
          <p:nvPr/>
        </p:nvSpPr>
        <p:spPr>
          <a:xfrm>
            <a:off x="6415898" y="2309899"/>
            <a:ext cx="2600325" cy="228600"/>
          </a:xfrm>
          <a:prstGeom prst="rect">
            <a:avLst/>
          </a:prstGeom>
          <a:solidFill>
            <a:srgbClr val="1FFF2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0A57C6-EB4E-214F-8A7F-5070D20D38D2}"/>
              </a:ext>
            </a:extLst>
          </p:cNvPr>
          <p:cNvSpPr/>
          <p:nvPr/>
        </p:nvSpPr>
        <p:spPr>
          <a:xfrm>
            <a:off x="6447692" y="3487031"/>
            <a:ext cx="2600325" cy="228600"/>
          </a:xfrm>
          <a:prstGeom prst="rect">
            <a:avLst/>
          </a:prstGeom>
          <a:solidFill>
            <a:srgbClr val="1FFF2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B1B2D3-1A0B-1845-B7C5-02B326641F25}"/>
              </a:ext>
            </a:extLst>
          </p:cNvPr>
          <p:cNvSpPr/>
          <p:nvPr/>
        </p:nvSpPr>
        <p:spPr>
          <a:xfrm>
            <a:off x="6096000" y="3973599"/>
            <a:ext cx="2777348" cy="228600"/>
          </a:xfrm>
          <a:prstGeom prst="rect">
            <a:avLst/>
          </a:prstGeom>
          <a:solidFill>
            <a:srgbClr val="1FFF2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6C781-2E8B-4244-B421-466A2761A098}"/>
              </a:ext>
            </a:extLst>
          </p:cNvPr>
          <p:cNvSpPr/>
          <p:nvPr/>
        </p:nvSpPr>
        <p:spPr>
          <a:xfrm>
            <a:off x="6415898" y="4780049"/>
            <a:ext cx="2000250" cy="228600"/>
          </a:xfrm>
          <a:prstGeom prst="rect">
            <a:avLst/>
          </a:prstGeom>
          <a:solidFill>
            <a:srgbClr val="1FFF2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38333-1989-964E-BF34-3E185D27646E}"/>
              </a:ext>
            </a:extLst>
          </p:cNvPr>
          <p:cNvSpPr/>
          <p:nvPr/>
        </p:nvSpPr>
        <p:spPr>
          <a:xfrm>
            <a:off x="6348778" y="5700007"/>
            <a:ext cx="2524569" cy="228600"/>
          </a:xfrm>
          <a:prstGeom prst="rect">
            <a:avLst/>
          </a:prstGeom>
          <a:solidFill>
            <a:srgbClr val="1FFF2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5904A7-DA2E-5B40-9236-13FA9155B44A}"/>
              </a:ext>
            </a:extLst>
          </p:cNvPr>
          <p:cNvSpPr/>
          <p:nvPr/>
        </p:nvSpPr>
        <p:spPr>
          <a:xfrm>
            <a:off x="6422192" y="2840919"/>
            <a:ext cx="1622481" cy="184944"/>
          </a:xfrm>
          <a:prstGeom prst="rect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0EB10-9D41-C34D-ABAB-B9F9807DBDF6}"/>
              </a:ext>
            </a:extLst>
          </p:cNvPr>
          <p:cNvSpPr/>
          <p:nvPr/>
        </p:nvSpPr>
        <p:spPr>
          <a:xfrm>
            <a:off x="6447980" y="4511364"/>
            <a:ext cx="1622481" cy="184944"/>
          </a:xfrm>
          <a:prstGeom prst="rect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D50F8-AC80-E240-BBF0-C1F4C669FF99}"/>
              </a:ext>
            </a:extLst>
          </p:cNvPr>
          <p:cNvSpPr/>
          <p:nvPr/>
        </p:nvSpPr>
        <p:spPr>
          <a:xfrm>
            <a:off x="6125373" y="5016590"/>
            <a:ext cx="2747974" cy="371075"/>
          </a:xfrm>
          <a:prstGeom prst="rect">
            <a:avLst/>
          </a:prstGeom>
          <a:solidFill>
            <a:schemeClr val="accent1"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8007E9-CFFA-7A4E-918D-8C3B6442B4E1}"/>
              </a:ext>
            </a:extLst>
          </p:cNvPr>
          <p:cNvSpPr txBox="1"/>
          <p:nvPr/>
        </p:nvSpPr>
        <p:spPr>
          <a:xfrm>
            <a:off x="9935741" y="5292546"/>
            <a:ext cx="1527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Practice</a:t>
            </a:r>
          </a:p>
          <a:p>
            <a:pPr algn="ctr"/>
            <a:r>
              <a:rPr lang="en-US" dirty="0"/>
              <a:t>Dryland</a:t>
            </a:r>
          </a:p>
          <a:p>
            <a:pPr algn="ctr"/>
            <a:r>
              <a:rPr lang="en-US" dirty="0"/>
              <a:t>Team Meeting</a:t>
            </a:r>
          </a:p>
          <a:p>
            <a:pPr algn="ctr"/>
            <a:r>
              <a:rPr lang="en-US" dirty="0"/>
              <a:t>Meet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AB8B00-ADCD-C749-8DD4-3693383408B4}"/>
              </a:ext>
            </a:extLst>
          </p:cNvPr>
          <p:cNvSpPr/>
          <p:nvPr/>
        </p:nvSpPr>
        <p:spPr>
          <a:xfrm>
            <a:off x="10312284" y="5326941"/>
            <a:ext cx="774620" cy="315913"/>
          </a:xfrm>
          <a:prstGeom prst="rect">
            <a:avLst/>
          </a:prstGeom>
          <a:solidFill>
            <a:srgbClr val="1FFF2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6E41A-F969-3545-BDC0-5FA8F415A57D}"/>
              </a:ext>
            </a:extLst>
          </p:cNvPr>
          <p:cNvSpPr/>
          <p:nvPr/>
        </p:nvSpPr>
        <p:spPr>
          <a:xfrm>
            <a:off x="10312285" y="5661373"/>
            <a:ext cx="774620" cy="267233"/>
          </a:xfrm>
          <a:prstGeom prst="rect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5B2985-CDF2-2A40-AFDB-872FE8CF7BE7}"/>
              </a:ext>
            </a:extLst>
          </p:cNvPr>
          <p:cNvSpPr/>
          <p:nvPr/>
        </p:nvSpPr>
        <p:spPr>
          <a:xfrm>
            <a:off x="9973852" y="5947125"/>
            <a:ext cx="1488975" cy="221921"/>
          </a:xfrm>
          <a:prstGeom prst="rect">
            <a:avLst/>
          </a:prstGeom>
          <a:solidFill>
            <a:schemeClr val="accent1"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3321A-F823-DC4C-A988-EFF9568F0D98}"/>
              </a:ext>
            </a:extLst>
          </p:cNvPr>
          <p:cNvSpPr/>
          <p:nvPr/>
        </p:nvSpPr>
        <p:spPr>
          <a:xfrm>
            <a:off x="10416792" y="6178636"/>
            <a:ext cx="597039" cy="294681"/>
          </a:xfrm>
          <a:prstGeom prst="rect">
            <a:avLst/>
          </a:prstGeom>
          <a:solidFill>
            <a:schemeClr val="accent2">
              <a:lumMod val="75000"/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E8C33C-882C-8942-8D75-2CC1C98083D3}"/>
              </a:ext>
            </a:extLst>
          </p:cNvPr>
          <p:cNvSpPr txBox="1"/>
          <p:nvPr/>
        </p:nvSpPr>
        <p:spPr>
          <a:xfrm>
            <a:off x="7484674" y="1547893"/>
            <a:ext cx="333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My 30 hour swim week in College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47F663-A2EC-5247-9D63-0E801C4BC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040" y="3268485"/>
            <a:ext cx="2844800" cy="1219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63A67A-A6EE-7D47-B54F-6A2785988408}"/>
              </a:ext>
            </a:extLst>
          </p:cNvPr>
          <p:cNvSpPr/>
          <p:nvPr/>
        </p:nvSpPr>
        <p:spPr>
          <a:xfrm>
            <a:off x="9272954" y="3226943"/>
            <a:ext cx="2671774" cy="1284422"/>
          </a:xfrm>
          <a:prstGeom prst="rect">
            <a:avLst/>
          </a:prstGeom>
          <a:solidFill>
            <a:schemeClr val="accent2">
              <a:lumMod val="75000"/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5341E2-35B9-C849-A11F-D27A6E984767}"/>
              </a:ext>
            </a:extLst>
          </p:cNvPr>
          <p:cNvSpPr txBox="1"/>
          <p:nvPr/>
        </p:nvSpPr>
        <p:spPr>
          <a:xfrm>
            <a:off x="1026155" y="1506022"/>
            <a:ext cx="31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My 12 hour swim week at PDST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8C887C-478D-0640-95A7-ACB8BC641224}"/>
              </a:ext>
            </a:extLst>
          </p:cNvPr>
          <p:cNvSpPr txBox="1"/>
          <p:nvPr/>
        </p:nvSpPr>
        <p:spPr>
          <a:xfrm>
            <a:off x="291306" y="5761799"/>
            <a:ext cx="493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Had I been able to continue my PDST training in college, I would’ve been able to succeed in the pool &amp; in my pre-medical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021A9-E458-AD4E-B342-082513096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656" y="2016520"/>
            <a:ext cx="3361264" cy="36659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2BF3042-6792-3C4C-BEF3-B50EA572997D}"/>
              </a:ext>
            </a:extLst>
          </p:cNvPr>
          <p:cNvSpPr/>
          <p:nvPr/>
        </p:nvSpPr>
        <p:spPr>
          <a:xfrm>
            <a:off x="1291656" y="5405137"/>
            <a:ext cx="3361264" cy="256235"/>
          </a:xfrm>
          <a:prstGeom prst="rect">
            <a:avLst/>
          </a:prstGeom>
          <a:solidFill>
            <a:srgbClr val="1FFF2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25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A2B2-DF06-8A45-B5F5-9F1B5A9E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Strength or Technique?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E8C33C-882C-8942-8D75-2CC1C98083D3}"/>
              </a:ext>
            </a:extLst>
          </p:cNvPr>
          <p:cNvSpPr txBox="1"/>
          <p:nvPr/>
        </p:nvSpPr>
        <p:spPr>
          <a:xfrm>
            <a:off x="1111049" y="1621604"/>
            <a:ext cx="33603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Strength </a:t>
            </a:r>
          </a:p>
          <a:p>
            <a:pPr algn="ctr"/>
            <a:r>
              <a:rPr lang="en-US" dirty="0"/>
              <a:t>-30 hours training + 5 hours lifting</a:t>
            </a:r>
          </a:p>
          <a:p>
            <a:pPr algn="ctr"/>
            <a:r>
              <a:rPr lang="en-US" dirty="0"/>
              <a:t>-9000 yards / day</a:t>
            </a:r>
          </a:p>
          <a:p>
            <a:pPr algn="ctr"/>
            <a:r>
              <a:rPr lang="en-US" dirty="0"/>
              <a:t>-“Garbage Yards”</a:t>
            </a:r>
          </a:p>
          <a:p>
            <a:pPr algn="ctr"/>
            <a:r>
              <a:rPr lang="en-US" dirty="0"/>
              <a:t>-Doubles Practices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5341E2-35B9-C849-A11F-D27A6E984767}"/>
              </a:ext>
            </a:extLst>
          </p:cNvPr>
          <p:cNvSpPr txBox="1"/>
          <p:nvPr/>
        </p:nvSpPr>
        <p:spPr>
          <a:xfrm>
            <a:off x="7511481" y="1538185"/>
            <a:ext cx="34531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Technique </a:t>
            </a:r>
          </a:p>
          <a:p>
            <a:pPr algn="ctr"/>
            <a:r>
              <a:rPr lang="en-US" dirty="0"/>
              <a:t>-30 min drill focused private lesson</a:t>
            </a:r>
          </a:p>
          <a:p>
            <a:pPr algn="ctr"/>
            <a:r>
              <a:rPr lang="en-US" dirty="0"/>
              <a:t>-optimally designed sets</a:t>
            </a:r>
          </a:p>
          <a:p>
            <a:pPr algn="ctr"/>
            <a:r>
              <a:rPr lang="en-US" dirty="0"/>
              <a:t>-3000-4500 yards a day</a:t>
            </a:r>
          </a:p>
          <a:p>
            <a:pPr algn="ctr"/>
            <a:r>
              <a:rPr lang="en-US" dirty="0"/>
              <a:t>-Single Practice</a:t>
            </a:r>
          </a:p>
        </p:txBody>
      </p:sp>
      <p:pic>
        <p:nvPicPr>
          <p:cNvPr id="1026" name="Picture 2" descr="Tesla Model 3 Review and Buyers Guide | Electrifying">
            <a:extLst>
              <a:ext uri="{FF2B5EF4-FFF2-40B4-BE49-F238E27FC236}">
                <a16:creationId xmlns:a16="http://schemas.microsoft.com/office/drawing/2014/main" id="{6FF43400-424D-3A4B-B401-CD5C32F9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533" y="2955342"/>
            <a:ext cx="3301101" cy="20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2022 Ford Mustang Reviews, Pricing &amp; Specs | Kelley Blue Book">
            <a:extLst>
              <a:ext uri="{FF2B5EF4-FFF2-40B4-BE49-F238E27FC236}">
                <a16:creationId xmlns:a16="http://schemas.microsoft.com/office/drawing/2014/main" id="{CD19190D-5C93-764B-A8E1-B329EBD2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42" y="3565122"/>
            <a:ext cx="2896949" cy="11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B3D2C-C23E-E542-97B5-FE40AA802B86}"/>
              </a:ext>
            </a:extLst>
          </p:cNvPr>
          <p:cNvSpPr txBox="1"/>
          <p:nvPr/>
        </p:nvSpPr>
        <p:spPr>
          <a:xfrm>
            <a:off x="8149279" y="4814936"/>
            <a:ext cx="288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smart approach (PDST)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3AD7B8-3BB3-1D48-BB5E-A1B8F0F995B6}"/>
              </a:ext>
            </a:extLst>
          </p:cNvPr>
          <p:cNvSpPr txBox="1"/>
          <p:nvPr/>
        </p:nvSpPr>
        <p:spPr>
          <a:xfrm>
            <a:off x="1574442" y="4840061"/>
            <a:ext cx="284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Brute force approach (PPSD)</a:t>
            </a:r>
          </a:p>
        </p:txBody>
      </p:sp>
    </p:spTree>
    <p:extLst>
      <p:ext uri="{BB962C8B-B14F-4D97-AF65-F5344CB8AC3E}">
        <p14:creationId xmlns:p14="http://schemas.microsoft.com/office/powerpoint/2010/main" val="439215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356E-DAE3-71C7-09CD-1532A99F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79405-978D-2D77-8942-A5FE8C466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swimming got me into my dream college</a:t>
            </a:r>
          </a:p>
          <a:p>
            <a:endParaRPr lang="en-US" dirty="0"/>
          </a:p>
          <a:p>
            <a:r>
              <a:rPr lang="en-US" dirty="0"/>
              <a:t>Why Swim?</a:t>
            </a:r>
          </a:p>
          <a:p>
            <a:pPr lvl="1"/>
            <a:r>
              <a:rPr lang="en-US" dirty="0"/>
              <a:t>5 unexpected life-long lessons I learned from swimming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Swimming and productivity</a:t>
            </a:r>
          </a:p>
          <a:p>
            <a:pPr lvl="1"/>
            <a:r>
              <a:rPr lang="en-US" dirty="0"/>
              <a:t>How swimming at PDST taught me to balance academics, work, life, and health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47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932E-A793-204B-BA18-CFAC8E1A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Swimming + Academics: my unique training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D0369-1ABB-1C41-B176-3997EC46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50" y="2000344"/>
            <a:ext cx="5980043" cy="4047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BF0BF-A370-3B43-A2F4-5EEC5C37F36E}"/>
              </a:ext>
            </a:extLst>
          </p:cNvPr>
          <p:cNvSpPr txBox="1"/>
          <p:nvPr/>
        </p:nvSpPr>
        <p:spPr>
          <a:xfrm>
            <a:off x="7623313" y="2497888"/>
            <a:ext cx="32953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this picture</a:t>
            </a:r>
          </a:p>
          <a:p>
            <a:r>
              <a:rPr lang="en-US" dirty="0"/>
              <a:t>MIT</a:t>
            </a:r>
          </a:p>
          <a:p>
            <a:r>
              <a:rPr lang="en-US" dirty="0"/>
              <a:t>Pitzer</a:t>
            </a:r>
          </a:p>
          <a:p>
            <a:r>
              <a:rPr lang="en-US" dirty="0"/>
              <a:t>Carnegie Mellon</a:t>
            </a:r>
          </a:p>
          <a:p>
            <a:r>
              <a:rPr lang="en-US" dirty="0"/>
              <a:t>Cornell</a:t>
            </a:r>
          </a:p>
          <a:p>
            <a:r>
              <a:rPr lang="en-US" dirty="0"/>
              <a:t>Washington University in St Louis</a:t>
            </a:r>
          </a:p>
          <a:p>
            <a:r>
              <a:rPr lang="en-US" dirty="0"/>
              <a:t>Pomona College</a:t>
            </a:r>
          </a:p>
          <a:p>
            <a:r>
              <a:rPr lang="en-US" dirty="0"/>
              <a:t>Brown</a:t>
            </a:r>
          </a:p>
          <a:p>
            <a:r>
              <a:rPr lang="en-US" dirty="0"/>
              <a:t>Tufts</a:t>
            </a:r>
          </a:p>
          <a:p>
            <a:r>
              <a:rPr lang="en-US" dirty="0"/>
              <a:t>Bowdoin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4B1F3-E843-6F4A-856B-A461167EDCE3}"/>
              </a:ext>
            </a:extLst>
          </p:cNvPr>
          <p:cNvSpPr txBox="1"/>
          <p:nvPr/>
        </p:nvSpPr>
        <p:spPr>
          <a:xfrm>
            <a:off x="3023043" y="6172803"/>
            <a:ext cx="614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PDST made it normal to care about both school and swimming.</a:t>
            </a:r>
          </a:p>
        </p:txBody>
      </p:sp>
    </p:spTree>
    <p:extLst>
      <p:ext uri="{BB962C8B-B14F-4D97-AF65-F5344CB8AC3E}">
        <p14:creationId xmlns:p14="http://schemas.microsoft.com/office/powerpoint/2010/main" val="2803831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3D-BF39-0E42-896E-420149CE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Swimming and Academics: Coaching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F05F2-70D4-244E-A3C5-78167B8093AF}"/>
              </a:ext>
            </a:extLst>
          </p:cNvPr>
          <p:cNvSpPr txBox="1"/>
          <p:nvPr/>
        </p:nvSpPr>
        <p:spPr>
          <a:xfrm>
            <a:off x="914400" y="3783012"/>
            <a:ext cx="42159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Coach Li &amp; Xu saw me as a swimmer, but also as a future doctor. They cared about: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-spacing out meets to give me best chance of a best time</a:t>
            </a:r>
          </a:p>
          <a:p>
            <a:pPr algn="ctr"/>
            <a:r>
              <a:rPr lang="en-US" dirty="0"/>
              <a:t>-what school I could attend</a:t>
            </a:r>
          </a:p>
          <a:p>
            <a:pPr algn="ctr"/>
            <a:r>
              <a:rPr lang="en-US" dirty="0"/>
              <a:t>-my grades in school</a:t>
            </a:r>
          </a:p>
          <a:p>
            <a:pPr algn="ctr"/>
            <a:r>
              <a:rPr lang="en-US" dirty="0"/>
              <a:t>-my interest in medical research</a:t>
            </a:r>
          </a:p>
          <a:p>
            <a:pPr algn="ctr"/>
            <a:r>
              <a:rPr lang="en-US" dirty="0"/>
              <a:t>-my sleep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E114-4BD6-434E-9100-2A8B014568D2}"/>
              </a:ext>
            </a:extLst>
          </p:cNvPr>
          <p:cNvSpPr txBox="1"/>
          <p:nvPr/>
        </p:nvSpPr>
        <p:spPr>
          <a:xfrm>
            <a:off x="7483783" y="4184551"/>
            <a:ext cx="4215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Coach, PPSD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My value is what I bring to the team:</a:t>
            </a:r>
          </a:p>
          <a:p>
            <a:pPr algn="ctr"/>
            <a:r>
              <a:rPr lang="en-US" dirty="0"/>
              <a:t>-hours trained</a:t>
            </a:r>
          </a:p>
          <a:p>
            <a:pPr algn="ctr"/>
            <a:r>
              <a:rPr lang="en-US" dirty="0"/>
              <a:t>-points scored</a:t>
            </a:r>
          </a:p>
          <a:p>
            <a:pPr algn="ctr"/>
            <a:r>
              <a:rPr lang="en-US" dirty="0"/>
              <a:t>-meets attended</a:t>
            </a:r>
          </a:p>
          <a:p>
            <a:pPr algn="ctr"/>
            <a:r>
              <a:rPr lang="en-US" dirty="0"/>
              <a:t>-weeks spent uninjured</a:t>
            </a:r>
          </a:p>
          <a:p>
            <a:pPr algn="ctr"/>
            <a:r>
              <a:rPr lang="en-US" dirty="0"/>
              <a:t>-team event attendance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FAE0E-295F-B64A-BA19-D7E2BD08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40" y="1784744"/>
            <a:ext cx="2498186" cy="1904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83DDD0-1904-EC4A-82FE-4EAC78EC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050" y="1894105"/>
            <a:ext cx="1319564" cy="1697010"/>
          </a:xfrm>
          <a:prstGeom prst="rect">
            <a:avLst/>
          </a:prstGeo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id="{212346C1-7B18-5043-8307-3D4578183363}"/>
              </a:ext>
            </a:extLst>
          </p:cNvPr>
          <p:cNvSpPr/>
          <p:nvPr/>
        </p:nvSpPr>
        <p:spPr>
          <a:xfrm>
            <a:off x="8335478" y="2079057"/>
            <a:ext cx="2281187" cy="1905802"/>
          </a:xfrm>
          <a:prstGeom prst="smileyFac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19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D329-E15D-E344-8D12-DF99E595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16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Swimming and high achievement</a:t>
            </a:r>
          </a:p>
        </p:txBody>
      </p:sp>
    </p:spTree>
    <p:extLst>
      <p:ext uri="{BB962C8B-B14F-4D97-AF65-F5344CB8AC3E}">
        <p14:creationId xmlns:p14="http://schemas.microsoft.com/office/powerpoint/2010/main" val="3860414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E355-B632-644B-B9B6-9BCFC4C6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1: play to your strengths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CB22B-00C6-094D-9D9D-27C2C4D8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34" y="2525766"/>
            <a:ext cx="9843695" cy="3890014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D33DA9EC-AC77-884C-84FF-2869AB6774C4}"/>
              </a:ext>
            </a:extLst>
          </p:cNvPr>
          <p:cNvSpPr/>
          <p:nvPr/>
        </p:nvSpPr>
        <p:spPr>
          <a:xfrm>
            <a:off x="693833" y="2981738"/>
            <a:ext cx="278295" cy="5764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E355-B632-644B-B9B6-9BCFC4C6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1: play to your strengths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CB22B-00C6-094D-9D9D-27C2C4D8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34" y="2525766"/>
            <a:ext cx="9843695" cy="3890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375507-8804-D84C-B934-6E0CD7AB03FB}"/>
              </a:ext>
            </a:extLst>
          </p:cNvPr>
          <p:cNvSpPr/>
          <p:nvPr/>
        </p:nvSpPr>
        <p:spPr>
          <a:xfrm>
            <a:off x="3952352" y="4270550"/>
            <a:ext cx="214364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A36CCA-020B-A74F-B900-DFBA29E301ED}"/>
              </a:ext>
            </a:extLst>
          </p:cNvPr>
          <p:cNvSpPr/>
          <p:nvPr/>
        </p:nvSpPr>
        <p:spPr>
          <a:xfrm>
            <a:off x="3952352" y="4541855"/>
            <a:ext cx="256902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6F11AF-64F7-1A41-B773-32F9041E6D88}"/>
              </a:ext>
            </a:extLst>
          </p:cNvPr>
          <p:cNvSpPr/>
          <p:nvPr/>
        </p:nvSpPr>
        <p:spPr>
          <a:xfrm>
            <a:off x="3952352" y="5071859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41E27-6432-444D-B794-FA5ACBCBE239}"/>
              </a:ext>
            </a:extLst>
          </p:cNvPr>
          <p:cNvSpPr/>
          <p:nvPr/>
        </p:nvSpPr>
        <p:spPr>
          <a:xfrm>
            <a:off x="1293893" y="5071858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FA15E-6D3C-4C4F-8449-307F08439F7F}"/>
              </a:ext>
            </a:extLst>
          </p:cNvPr>
          <p:cNvSpPr/>
          <p:nvPr/>
        </p:nvSpPr>
        <p:spPr>
          <a:xfrm>
            <a:off x="1293893" y="4800553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8B8A44-6C2B-6F4F-B6BB-3DDD0A965752}"/>
              </a:ext>
            </a:extLst>
          </p:cNvPr>
          <p:cNvSpPr/>
          <p:nvPr/>
        </p:nvSpPr>
        <p:spPr>
          <a:xfrm>
            <a:off x="1293893" y="4270551"/>
            <a:ext cx="2494336" cy="2586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CDF11D-54B0-3B4C-84F7-20493A4E38FD}"/>
              </a:ext>
            </a:extLst>
          </p:cNvPr>
          <p:cNvSpPr/>
          <p:nvPr/>
        </p:nvSpPr>
        <p:spPr>
          <a:xfrm>
            <a:off x="7394915" y="3707492"/>
            <a:ext cx="3397014" cy="3525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Things that fit my interests</a:t>
            </a:r>
          </a:p>
        </p:txBody>
      </p:sp>
    </p:spTree>
    <p:extLst>
      <p:ext uri="{BB962C8B-B14F-4D97-AF65-F5344CB8AC3E}">
        <p14:creationId xmlns:p14="http://schemas.microsoft.com/office/powerpoint/2010/main" val="3486986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E355-B632-644B-B9B6-9BCFC4C6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1: play to your strengths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CB22B-00C6-094D-9D9D-27C2C4D8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34" y="2525766"/>
            <a:ext cx="9843695" cy="3890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375507-8804-D84C-B934-6E0CD7AB03FB}"/>
              </a:ext>
            </a:extLst>
          </p:cNvPr>
          <p:cNvSpPr/>
          <p:nvPr/>
        </p:nvSpPr>
        <p:spPr>
          <a:xfrm>
            <a:off x="3952352" y="4270550"/>
            <a:ext cx="214364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A36CCA-020B-A74F-B900-DFBA29E301ED}"/>
              </a:ext>
            </a:extLst>
          </p:cNvPr>
          <p:cNvSpPr/>
          <p:nvPr/>
        </p:nvSpPr>
        <p:spPr>
          <a:xfrm>
            <a:off x="3952352" y="4541855"/>
            <a:ext cx="256902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6F11AF-64F7-1A41-B773-32F9041E6D88}"/>
              </a:ext>
            </a:extLst>
          </p:cNvPr>
          <p:cNvSpPr/>
          <p:nvPr/>
        </p:nvSpPr>
        <p:spPr>
          <a:xfrm>
            <a:off x="3952352" y="5071859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41E27-6432-444D-B794-FA5ACBCBE239}"/>
              </a:ext>
            </a:extLst>
          </p:cNvPr>
          <p:cNvSpPr/>
          <p:nvPr/>
        </p:nvSpPr>
        <p:spPr>
          <a:xfrm>
            <a:off x="1293893" y="5071858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FA15E-6D3C-4C4F-8449-307F08439F7F}"/>
              </a:ext>
            </a:extLst>
          </p:cNvPr>
          <p:cNvSpPr/>
          <p:nvPr/>
        </p:nvSpPr>
        <p:spPr>
          <a:xfrm>
            <a:off x="1293893" y="4800553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8B8A44-6C2B-6F4F-B6BB-3DDD0A965752}"/>
              </a:ext>
            </a:extLst>
          </p:cNvPr>
          <p:cNvSpPr/>
          <p:nvPr/>
        </p:nvSpPr>
        <p:spPr>
          <a:xfrm>
            <a:off x="1293893" y="4270551"/>
            <a:ext cx="2494336" cy="2586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CDF11D-54B0-3B4C-84F7-20493A4E38FD}"/>
              </a:ext>
            </a:extLst>
          </p:cNvPr>
          <p:cNvSpPr/>
          <p:nvPr/>
        </p:nvSpPr>
        <p:spPr>
          <a:xfrm>
            <a:off x="7394915" y="3707492"/>
            <a:ext cx="3397014" cy="3525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Things that fit my interests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2C022-C0A9-844A-9E4C-1BB6C93CC312}"/>
              </a:ext>
            </a:extLst>
          </p:cNvPr>
          <p:cNvSpPr txBox="1"/>
          <p:nvPr/>
        </p:nvSpPr>
        <p:spPr>
          <a:xfrm>
            <a:off x="874450" y="423025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7FA47-40AC-AB40-A037-EBA1EEFCED81}"/>
              </a:ext>
            </a:extLst>
          </p:cNvPr>
          <p:cNvSpPr txBox="1"/>
          <p:nvPr/>
        </p:nvSpPr>
        <p:spPr>
          <a:xfrm>
            <a:off x="892202" y="476158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3F9E5-5C9C-3642-8F50-04FD966F1D55}"/>
              </a:ext>
            </a:extLst>
          </p:cNvPr>
          <p:cNvSpPr txBox="1"/>
          <p:nvPr/>
        </p:nvSpPr>
        <p:spPr>
          <a:xfrm>
            <a:off x="957397" y="507185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62439-9840-CD43-8CF9-CCE330726262}"/>
              </a:ext>
            </a:extLst>
          </p:cNvPr>
          <p:cNvSpPr txBox="1"/>
          <p:nvPr/>
        </p:nvSpPr>
        <p:spPr>
          <a:xfrm>
            <a:off x="6069301" y="42303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FA7868-975C-5E42-9E17-395280869FC2}"/>
              </a:ext>
            </a:extLst>
          </p:cNvPr>
          <p:cNvSpPr txBox="1"/>
          <p:nvPr/>
        </p:nvSpPr>
        <p:spPr>
          <a:xfrm>
            <a:off x="6505864" y="450166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FD7011-9A94-7E44-8884-BFF445DA93CA}"/>
              </a:ext>
            </a:extLst>
          </p:cNvPr>
          <p:cNvSpPr txBox="1"/>
          <p:nvPr/>
        </p:nvSpPr>
        <p:spPr>
          <a:xfrm>
            <a:off x="5236866" y="50517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7A553-6C81-FF4C-8417-93CC1941875B}"/>
              </a:ext>
            </a:extLst>
          </p:cNvPr>
          <p:cNvSpPr txBox="1"/>
          <p:nvPr/>
        </p:nvSpPr>
        <p:spPr>
          <a:xfrm>
            <a:off x="10241873" y="4137922"/>
            <a:ext cx="204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students in each group</a:t>
            </a:r>
          </a:p>
        </p:txBody>
      </p:sp>
    </p:spTree>
    <p:extLst>
      <p:ext uri="{BB962C8B-B14F-4D97-AF65-F5344CB8AC3E}">
        <p14:creationId xmlns:p14="http://schemas.microsoft.com/office/powerpoint/2010/main" val="707806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E355-B632-644B-B9B6-9BCFC4C6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1: play to your strengths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CB22B-00C6-094D-9D9D-27C2C4D8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34" y="2525766"/>
            <a:ext cx="9843695" cy="3890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375507-8804-D84C-B934-6E0CD7AB03FB}"/>
              </a:ext>
            </a:extLst>
          </p:cNvPr>
          <p:cNvSpPr/>
          <p:nvPr/>
        </p:nvSpPr>
        <p:spPr>
          <a:xfrm>
            <a:off x="3952352" y="4270550"/>
            <a:ext cx="214364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A36CCA-020B-A74F-B900-DFBA29E301ED}"/>
              </a:ext>
            </a:extLst>
          </p:cNvPr>
          <p:cNvSpPr/>
          <p:nvPr/>
        </p:nvSpPr>
        <p:spPr>
          <a:xfrm>
            <a:off x="3952352" y="4541855"/>
            <a:ext cx="256902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6F11AF-64F7-1A41-B773-32F9041E6D88}"/>
              </a:ext>
            </a:extLst>
          </p:cNvPr>
          <p:cNvSpPr/>
          <p:nvPr/>
        </p:nvSpPr>
        <p:spPr>
          <a:xfrm>
            <a:off x="3952352" y="5071859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41E27-6432-444D-B794-FA5ACBCBE239}"/>
              </a:ext>
            </a:extLst>
          </p:cNvPr>
          <p:cNvSpPr/>
          <p:nvPr/>
        </p:nvSpPr>
        <p:spPr>
          <a:xfrm>
            <a:off x="1293893" y="5071858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FA15E-6D3C-4C4F-8449-307F08439F7F}"/>
              </a:ext>
            </a:extLst>
          </p:cNvPr>
          <p:cNvSpPr/>
          <p:nvPr/>
        </p:nvSpPr>
        <p:spPr>
          <a:xfrm>
            <a:off x="1293893" y="4800553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8B8A44-6C2B-6F4F-B6BB-3DDD0A965752}"/>
              </a:ext>
            </a:extLst>
          </p:cNvPr>
          <p:cNvSpPr/>
          <p:nvPr/>
        </p:nvSpPr>
        <p:spPr>
          <a:xfrm>
            <a:off x="1293893" y="4270551"/>
            <a:ext cx="2494336" cy="2586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CDF11D-54B0-3B4C-84F7-20493A4E38FD}"/>
              </a:ext>
            </a:extLst>
          </p:cNvPr>
          <p:cNvSpPr/>
          <p:nvPr/>
        </p:nvSpPr>
        <p:spPr>
          <a:xfrm>
            <a:off x="7394915" y="3707492"/>
            <a:ext cx="3397014" cy="3525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Things that fit my interests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2C022-C0A9-844A-9E4C-1BB6C93CC312}"/>
              </a:ext>
            </a:extLst>
          </p:cNvPr>
          <p:cNvSpPr txBox="1"/>
          <p:nvPr/>
        </p:nvSpPr>
        <p:spPr>
          <a:xfrm>
            <a:off x="874450" y="423025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7FA47-40AC-AB40-A037-EBA1EEFCED81}"/>
              </a:ext>
            </a:extLst>
          </p:cNvPr>
          <p:cNvSpPr txBox="1"/>
          <p:nvPr/>
        </p:nvSpPr>
        <p:spPr>
          <a:xfrm>
            <a:off x="892202" y="476158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3F9E5-5C9C-3642-8F50-04FD966F1D55}"/>
              </a:ext>
            </a:extLst>
          </p:cNvPr>
          <p:cNvSpPr txBox="1"/>
          <p:nvPr/>
        </p:nvSpPr>
        <p:spPr>
          <a:xfrm>
            <a:off x="957397" y="507185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62439-9840-CD43-8CF9-CCE330726262}"/>
              </a:ext>
            </a:extLst>
          </p:cNvPr>
          <p:cNvSpPr txBox="1"/>
          <p:nvPr/>
        </p:nvSpPr>
        <p:spPr>
          <a:xfrm>
            <a:off x="6069301" y="42303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FA7868-975C-5E42-9E17-395280869FC2}"/>
              </a:ext>
            </a:extLst>
          </p:cNvPr>
          <p:cNvSpPr txBox="1"/>
          <p:nvPr/>
        </p:nvSpPr>
        <p:spPr>
          <a:xfrm>
            <a:off x="6505864" y="450166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FD7011-9A94-7E44-8884-BFF445DA93CA}"/>
              </a:ext>
            </a:extLst>
          </p:cNvPr>
          <p:cNvSpPr txBox="1"/>
          <p:nvPr/>
        </p:nvSpPr>
        <p:spPr>
          <a:xfrm>
            <a:off x="5236866" y="50517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829C52-45A4-4F43-99D1-F70D3E21A2AD}"/>
              </a:ext>
            </a:extLst>
          </p:cNvPr>
          <p:cNvCxnSpPr/>
          <p:nvPr/>
        </p:nvCxnSpPr>
        <p:spPr>
          <a:xfrm flipH="1">
            <a:off x="6595164" y="4377237"/>
            <a:ext cx="16728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711FAA9-648B-7843-8B22-120B2FD99390}"/>
              </a:ext>
            </a:extLst>
          </p:cNvPr>
          <p:cNvSpPr txBox="1"/>
          <p:nvPr/>
        </p:nvSpPr>
        <p:spPr>
          <a:xfrm>
            <a:off x="8326618" y="4230255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 applied</a:t>
            </a:r>
          </a:p>
        </p:txBody>
      </p:sp>
    </p:spTree>
    <p:extLst>
      <p:ext uri="{BB962C8B-B14F-4D97-AF65-F5344CB8AC3E}">
        <p14:creationId xmlns:p14="http://schemas.microsoft.com/office/powerpoint/2010/main" val="3757575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E355-B632-644B-B9B6-9BCFC4C6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1: play to your strengths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CB22B-00C6-094D-9D9D-27C2C4D8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34" y="2525766"/>
            <a:ext cx="9843695" cy="38900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375507-8804-D84C-B934-6E0CD7AB03FB}"/>
              </a:ext>
            </a:extLst>
          </p:cNvPr>
          <p:cNvSpPr/>
          <p:nvPr/>
        </p:nvSpPr>
        <p:spPr>
          <a:xfrm>
            <a:off x="3952352" y="4270550"/>
            <a:ext cx="214364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A36CCA-020B-A74F-B900-DFBA29E301ED}"/>
              </a:ext>
            </a:extLst>
          </p:cNvPr>
          <p:cNvSpPr/>
          <p:nvPr/>
        </p:nvSpPr>
        <p:spPr>
          <a:xfrm>
            <a:off x="3952352" y="4541855"/>
            <a:ext cx="2569028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6F11AF-64F7-1A41-B773-32F9041E6D88}"/>
              </a:ext>
            </a:extLst>
          </p:cNvPr>
          <p:cNvSpPr/>
          <p:nvPr/>
        </p:nvSpPr>
        <p:spPr>
          <a:xfrm>
            <a:off x="3952352" y="5071859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41E27-6432-444D-B794-FA5ACBCBE239}"/>
              </a:ext>
            </a:extLst>
          </p:cNvPr>
          <p:cNvSpPr/>
          <p:nvPr/>
        </p:nvSpPr>
        <p:spPr>
          <a:xfrm>
            <a:off x="1293893" y="5071858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FA15E-6D3C-4C4F-8449-307F08439F7F}"/>
              </a:ext>
            </a:extLst>
          </p:cNvPr>
          <p:cNvSpPr/>
          <p:nvPr/>
        </p:nvSpPr>
        <p:spPr>
          <a:xfrm>
            <a:off x="1293893" y="4800553"/>
            <a:ext cx="1252694" cy="2713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8B8A44-6C2B-6F4F-B6BB-3DDD0A965752}"/>
              </a:ext>
            </a:extLst>
          </p:cNvPr>
          <p:cNvSpPr/>
          <p:nvPr/>
        </p:nvSpPr>
        <p:spPr>
          <a:xfrm>
            <a:off x="1293893" y="4270551"/>
            <a:ext cx="2494336" cy="2586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CDF11D-54B0-3B4C-84F7-20493A4E38FD}"/>
              </a:ext>
            </a:extLst>
          </p:cNvPr>
          <p:cNvSpPr/>
          <p:nvPr/>
        </p:nvSpPr>
        <p:spPr>
          <a:xfrm>
            <a:off x="7394915" y="3707492"/>
            <a:ext cx="3397014" cy="3525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Things that fit my interests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2C022-C0A9-844A-9E4C-1BB6C93CC312}"/>
              </a:ext>
            </a:extLst>
          </p:cNvPr>
          <p:cNvSpPr txBox="1"/>
          <p:nvPr/>
        </p:nvSpPr>
        <p:spPr>
          <a:xfrm>
            <a:off x="874450" y="423025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7FA47-40AC-AB40-A037-EBA1EEFCED81}"/>
              </a:ext>
            </a:extLst>
          </p:cNvPr>
          <p:cNvSpPr txBox="1"/>
          <p:nvPr/>
        </p:nvSpPr>
        <p:spPr>
          <a:xfrm>
            <a:off x="892202" y="476158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3F9E5-5C9C-3642-8F50-04FD966F1D55}"/>
              </a:ext>
            </a:extLst>
          </p:cNvPr>
          <p:cNvSpPr txBox="1"/>
          <p:nvPr/>
        </p:nvSpPr>
        <p:spPr>
          <a:xfrm>
            <a:off x="957397" y="507185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62439-9840-CD43-8CF9-CCE330726262}"/>
              </a:ext>
            </a:extLst>
          </p:cNvPr>
          <p:cNvSpPr txBox="1"/>
          <p:nvPr/>
        </p:nvSpPr>
        <p:spPr>
          <a:xfrm>
            <a:off x="6069301" y="42303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FA7868-975C-5E42-9E17-395280869FC2}"/>
              </a:ext>
            </a:extLst>
          </p:cNvPr>
          <p:cNvSpPr txBox="1"/>
          <p:nvPr/>
        </p:nvSpPr>
        <p:spPr>
          <a:xfrm>
            <a:off x="6505864" y="450166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FD7011-9A94-7E44-8884-BFF445DA93CA}"/>
              </a:ext>
            </a:extLst>
          </p:cNvPr>
          <p:cNvSpPr txBox="1"/>
          <p:nvPr/>
        </p:nvSpPr>
        <p:spPr>
          <a:xfrm>
            <a:off x="5236866" y="50517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829C52-45A4-4F43-99D1-F70D3E21A2AD}"/>
              </a:ext>
            </a:extLst>
          </p:cNvPr>
          <p:cNvCxnSpPr/>
          <p:nvPr/>
        </p:nvCxnSpPr>
        <p:spPr>
          <a:xfrm flipH="1">
            <a:off x="6595164" y="4377237"/>
            <a:ext cx="16728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711FAA9-648B-7843-8B22-120B2FD99390}"/>
              </a:ext>
            </a:extLst>
          </p:cNvPr>
          <p:cNvSpPr txBox="1"/>
          <p:nvPr/>
        </p:nvSpPr>
        <p:spPr>
          <a:xfrm>
            <a:off x="8326618" y="4230255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 applied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0E27A9-3545-1546-8F97-D22D54BC52E4}"/>
              </a:ext>
            </a:extLst>
          </p:cNvPr>
          <p:cNvSpPr/>
          <p:nvPr/>
        </p:nvSpPr>
        <p:spPr>
          <a:xfrm>
            <a:off x="8440217" y="4580717"/>
            <a:ext cx="3397014" cy="35257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My Current Graduate Group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66303D-9679-DC4D-B45D-4FFDDE2F3CC0}"/>
              </a:ext>
            </a:extLst>
          </p:cNvPr>
          <p:cNvCxnSpPr>
            <a:cxnSpLocks/>
          </p:cNvCxnSpPr>
          <p:nvPr/>
        </p:nvCxnSpPr>
        <p:spPr>
          <a:xfrm flipH="1">
            <a:off x="7034452" y="4656660"/>
            <a:ext cx="1457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4BFFB1B-B16A-9E48-A6C0-5574A7332FFD}"/>
              </a:ext>
            </a:extLst>
          </p:cNvPr>
          <p:cNvSpPr/>
          <p:nvPr/>
        </p:nvSpPr>
        <p:spPr>
          <a:xfrm>
            <a:off x="36844" y="6520308"/>
            <a:ext cx="5670022" cy="35257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Relevant Talk: Choosing a major when applying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BCDB6C-7B5B-C448-9AFB-85ABD54F8D55}"/>
              </a:ext>
            </a:extLst>
          </p:cNvPr>
          <p:cNvSpPr/>
          <p:nvPr/>
        </p:nvSpPr>
        <p:spPr>
          <a:xfrm>
            <a:off x="7960494" y="5359932"/>
            <a:ext cx="3397014" cy="35257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If I applied to genomics graduate group, I would not have gotten in!</a:t>
            </a:r>
          </a:p>
        </p:txBody>
      </p:sp>
    </p:spTree>
    <p:extLst>
      <p:ext uri="{BB962C8B-B14F-4D97-AF65-F5344CB8AC3E}">
        <p14:creationId xmlns:p14="http://schemas.microsoft.com/office/powerpoint/2010/main" val="1839418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F27F-0DE7-5D47-AD88-70099841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2: Have confidence in yourself</a:t>
            </a:r>
          </a:p>
        </p:txBody>
      </p:sp>
      <p:pic>
        <p:nvPicPr>
          <p:cNvPr id="5122" name="Picture 2" descr="Russell Wilson">
            <a:extLst>
              <a:ext uri="{FF2B5EF4-FFF2-40B4-BE49-F238E27FC236}">
                <a16:creationId xmlns:a16="http://schemas.microsoft.com/office/drawing/2014/main" id="{1A1A8BBF-F4DE-8A49-8CB2-6D996C2E2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10" y="2750022"/>
            <a:ext cx="2464079" cy="24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B79E8-CB9D-F14E-B7E3-6B409F520F2E}"/>
              </a:ext>
            </a:extLst>
          </p:cNvPr>
          <p:cNvSpPr txBox="1"/>
          <p:nvPr/>
        </p:nvSpPr>
        <p:spPr>
          <a:xfrm>
            <a:off x="0" y="6488668"/>
            <a:ext cx="507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Relevant talks: Bouncing back from failure</a:t>
            </a:r>
          </a:p>
        </p:txBody>
      </p:sp>
      <p:pic>
        <p:nvPicPr>
          <p:cNvPr id="5126" name="Picture 6" descr="Image">
            <a:extLst>
              <a:ext uri="{FF2B5EF4-FFF2-40B4-BE49-F238E27FC236}">
                <a16:creationId xmlns:a16="http://schemas.microsoft.com/office/drawing/2014/main" id="{6C91DA0A-8485-2F40-ABEC-A0315D9F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2750022"/>
            <a:ext cx="2930821" cy="24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C2A7EB-E5B0-164C-9050-2198BA60EA56}"/>
              </a:ext>
            </a:extLst>
          </p:cNvPr>
          <p:cNvSpPr txBox="1"/>
          <p:nvPr/>
        </p:nvSpPr>
        <p:spPr>
          <a:xfrm>
            <a:off x="7636747" y="2750022"/>
            <a:ext cx="3979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in 3</a:t>
            </a:r>
            <a:r>
              <a:rPr lang="en-US" baseline="30000" dirty="0"/>
              <a:t>rd</a:t>
            </a:r>
            <a:r>
              <a:rPr lang="en-US" dirty="0"/>
              <a:t> Round of NFL draft </a:t>
            </a:r>
          </a:p>
          <a:p>
            <a:endParaRPr lang="en-US" dirty="0"/>
          </a:p>
          <a:p>
            <a:r>
              <a:rPr lang="en-US" dirty="0"/>
              <a:t>“Too short”</a:t>
            </a:r>
          </a:p>
          <a:p>
            <a:endParaRPr lang="en-US" dirty="0"/>
          </a:p>
          <a:p>
            <a:r>
              <a:rPr lang="en-US" dirty="0"/>
              <a:t>Won Superbowl in second year</a:t>
            </a:r>
          </a:p>
          <a:p>
            <a:endParaRPr lang="en-US" dirty="0"/>
          </a:p>
          <a:p>
            <a:r>
              <a:rPr lang="en-US" dirty="0"/>
              <a:t>5 QBs selected before him: 1 retired, 2 out of NFL, 1 backup, 1 starter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BF1A3-6FB0-744B-833E-B55EB2629C2C}"/>
              </a:ext>
            </a:extLst>
          </p:cNvPr>
          <p:cNvSpPr txBox="1"/>
          <p:nvPr/>
        </p:nvSpPr>
        <p:spPr>
          <a:xfrm>
            <a:off x="4133392" y="5424755"/>
            <a:ext cx="4344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Russell Wilson, Seattle Seahawks QB</a:t>
            </a:r>
          </a:p>
          <a:p>
            <a:pPr algn="ctr"/>
            <a:r>
              <a:rPr lang="en-US" dirty="0"/>
              <a:t>Superbowl Champion</a:t>
            </a:r>
          </a:p>
        </p:txBody>
      </p:sp>
    </p:spTree>
    <p:extLst>
      <p:ext uri="{BB962C8B-B14F-4D97-AF65-F5344CB8AC3E}">
        <p14:creationId xmlns:p14="http://schemas.microsoft.com/office/powerpoint/2010/main" val="247050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F27F-0DE7-5D47-AD88-70099841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2: Have confidence in yourself</a:t>
            </a:r>
          </a:p>
        </p:txBody>
      </p:sp>
      <p:pic>
        <p:nvPicPr>
          <p:cNvPr id="5124" name="Picture 4" descr="Steph Curry's streak by the staggering numbers: 'Having a blast'">
            <a:extLst>
              <a:ext uri="{FF2B5EF4-FFF2-40B4-BE49-F238E27FC236}">
                <a16:creationId xmlns:a16="http://schemas.microsoft.com/office/drawing/2014/main" id="{D3582FFE-015E-9346-B0BD-1871BD145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7" y="2576615"/>
            <a:ext cx="3638237" cy="24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B79E8-CB9D-F14E-B7E3-6B409F520F2E}"/>
              </a:ext>
            </a:extLst>
          </p:cNvPr>
          <p:cNvSpPr txBox="1"/>
          <p:nvPr/>
        </p:nvSpPr>
        <p:spPr>
          <a:xfrm>
            <a:off x="0" y="6488668"/>
            <a:ext cx="507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Relevant talks: Bouncing back from failure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A4426C-C923-A545-B7A8-3F6C3B34AAA5}"/>
              </a:ext>
            </a:extLst>
          </p:cNvPr>
          <p:cNvSpPr/>
          <p:nvPr/>
        </p:nvSpPr>
        <p:spPr>
          <a:xfrm>
            <a:off x="4419847" y="2531380"/>
            <a:ext cx="25690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1D2228"/>
                </a:solidFill>
                <a:latin typeface="Times" pitchFamily="2" charset="0"/>
              </a:rPr>
              <a:t>3-star recruit out of HS</a:t>
            </a:r>
          </a:p>
          <a:p>
            <a:pPr algn="ctr"/>
            <a:endParaRPr lang="en-US" sz="1600" dirty="0">
              <a:latin typeface="Times" pitchFamily="2" charset="0"/>
            </a:endParaRPr>
          </a:p>
          <a:p>
            <a:pPr algn="ctr"/>
            <a:r>
              <a:rPr lang="en-US" sz="1600" dirty="0">
                <a:solidFill>
                  <a:srgbClr val="1D2228"/>
                </a:solidFill>
                <a:latin typeface="Times" pitchFamily="2" charset="0"/>
              </a:rPr>
              <a:t>“Too frail to handle the physical rigor of high-level college basketball”</a:t>
            </a:r>
            <a:endParaRPr lang="en-US" sz="1600" dirty="0">
              <a:latin typeface="Times" pitchFamily="2" charset="0"/>
            </a:endParaRPr>
          </a:p>
          <a:p>
            <a:pPr algn="ctr"/>
            <a:endParaRPr lang="en-US" sz="1600" dirty="0">
              <a:latin typeface="Times" pitchFamily="2" charset="0"/>
            </a:endParaRPr>
          </a:p>
          <a:p>
            <a:pPr algn="ctr"/>
            <a:r>
              <a:rPr lang="en-US" sz="1600" dirty="0">
                <a:latin typeface="Times" pitchFamily="2" charset="0"/>
              </a:rPr>
              <a:t>Played </a:t>
            </a:r>
            <a:r>
              <a:rPr lang="en-US" sz="1600" u="sng" dirty="0">
                <a:latin typeface="Times" pitchFamily="2" charset="0"/>
              </a:rPr>
              <a:t>D3</a:t>
            </a:r>
            <a:r>
              <a:rPr lang="en-US" sz="1600" dirty="0">
                <a:latin typeface="Times" pitchFamily="2" charset="0"/>
              </a:rPr>
              <a:t> Basketball at Davidson College</a:t>
            </a:r>
          </a:p>
          <a:p>
            <a:pPr algn="ctr"/>
            <a:endParaRPr lang="en-US" sz="1600" dirty="0">
              <a:latin typeface="Times" pitchFamily="2" charset="0"/>
            </a:endParaRPr>
          </a:p>
          <a:p>
            <a:pPr algn="ctr"/>
            <a:r>
              <a:rPr lang="en-US" sz="1600" dirty="0">
                <a:latin typeface="Times" pitchFamily="2" charset="0"/>
              </a:rPr>
              <a:t>1st Unanimous NBA MVP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8DCAA-E74C-D547-BA31-F6B0E5636843}"/>
              </a:ext>
            </a:extLst>
          </p:cNvPr>
          <p:cNvSpPr/>
          <p:nvPr/>
        </p:nvSpPr>
        <p:spPr>
          <a:xfrm>
            <a:off x="7545291" y="2792991"/>
            <a:ext cx="46467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D2228"/>
                </a:solidFill>
                <a:latin typeface="Times" pitchFamily="2" charset="0"/>
              </a:rPr>
              <a:t>Lessons learned from Stephen &amp; Russell:</a:t>
            </a:r>
          </a:p>
          <a:p>
            <a:pPr algn="ctr"/>
            <a:endParaRPr lang="en-US" dirty="0">
              <a:solidFill>
                <a:srgbClr val="1D2228"/>
              </a:solidFill>
              <a:latin typeface="Times" pitchFamily="2" charset="0"/>
            </a:endParaRPr>
          </a:p>
          <a:p>
            <a:pPr algn="ctr"/>
            <a:r>
              <a:rPr lang="en-US" dirty="0">
                <a:solidFill>
                  <a:srgbClr val="1D2228"/>
                </a:solidFill>
                <a:latin typeface="Times" pitchFamily="2" charset="0"/>
              </a:rPr>
              <a:t>Failure occurs to the best of us</a:t>
            </a:r>
          </a:p>
          <a:p>
            <a:pPr algn="ctr"/>
            <a:endParaRPr lang="en-US" dirty="0">
              <a:solidFill>
                <a:srgbClr val="1D2228"/>
              </a:solidFill>
              <a:latin typeface="Times" pitchFamily="2" charset="0"/>
            </a:endParaRPr>
          </a:p>
          <a:p>
            <a:pPr algn="ctr"/>
            <a:r>
              <a:rPr lang="en-US" dirty="0">
                <a:solidFill>
                  <a:srgbClr val="1D2228"/>
                </a:solidFill>
                <a:latin typeface="Times" pitchFamily="2" charset="0"/>
              </a:rPr>
              <a:t>Success is not quantified by one single moment</a:t>
            </a:r>
          </a:p>
          <a:p>
            <a:pPr algn="ctr"/>
            <a:endParaRPr lang="en-US" dirty="0">
              <a:solidFill>
                <a:srgbClr val="1D2228"/>
              </a:solidFill>
              <a:latin typeface="Times" pitchFamily="2" charset="0"/>
            </a:endParaRPr>
          </a:p>
          <a:p>
            <a:pPr algn="ctr"/>
            <a:r>
              <a:rPr lang="en-US" dirty="0">
                <a:solidFill>
                  <a:srgbClr val="1D2228"/>
                </a:solidFill>
                <a:latin typeface="Times" pitchFamily="2" charset="0"/>
              </a:rPr>
              <a:t>Passion x hard work = long-term success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71B45E-04C6-D644-A6BB-C003ABBA7AD9}"/>
              </a:ext>
            </a:extLst>
          </p:cNvPr>
          <p:cNvCxnSpPr/>
          <p:nvPr/>
        </p:nvCxnSpPr>
        <p:spPr>
          <a:xfrm flipV="1">
            <a:off x="8368748" y="4824316"/>
            <a:ext cx="0" cy="801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5CDED3-96A0-2846-BE62-E1014A703328}"/>
              </a:ext>
            </a:extLst>
          </p:cNvPr>
          <p:cNvSpPr txBox="1"/>
          <p:nvPr/>
        </p:nvSpPr>
        <p:spPr>
          <a:xfrm>
            <a:off x="7791314" y="5650914"/>
            <a:ext cx="42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Fostered by mentors &amp;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A06FE-E714-D240-B272-8B3676A0DF34}"/>
              </a:ext>
            </a:extLst>
          </p:cNvPr>
          <p:cNvSpPr txBox="1"/>
          <p:nvPr/>
        </p:nvSpPr>
        <p:spPr>
          <a:xfrm>
            <a:off x="600884" y="5163580"/>
            <a:ext cx="3833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Stephen Curry</a:t>
            </a:r>
          </a:p>
          <a:p>
            <a:pPr algn="ctr"/>
            <a:r>
              <a:rPr lang="en-US" dirty="0"/>
              <a:t>Greatest 3 </a:t>
            </a:r>
            <a:r>
              <a:rPr lang="en-US" dirty="0" err="1"/>
              <a:t>pt</a:t>
            </a:r>
            <a:r>
              <a:rPr lang="en-US" dirty="0"/>
              <a:t> Shooter of all time</a:t>
            </a:r>
          </a:p>
        </p:txBody>
      </p:sp>
    </p:spTree>
    <p:extLst>
      <p:ext uri="{BB962C8B-B14F-4D97-AF65-F5344CB8AC3E}">
        <p14:creationId xmlns:p14="http://schemas.microsoft.com/office/powerpoint/2010/main" val="10511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DBD5-52D6-1C48-96BA-9A419706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16386" name="Picture 2" descr="BLANK UNITED STATES MAP GLOSSY POSTER PICTURE PHOTO america usa cool 2140 | United  states map, Map outline, Us state map">
            <a:extLst>
              <a:ext uri="{FF2B5EF4-FFF2-40B4-BE49-F238E27FC236}">
                <a16:creationId xmlns:a16="http://schemas.microsoft.com/office/drawing/2014/main" id="{C67222FB-4FF6-8B48-8486-B859705C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2" y="2825948"/>
            <a:ext cx="6050886" cy="37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A5D1E-DA82-AF46-8E39-9DD9EA362A45}"/>
              </a:ext>
            </a:extLst>
          </p:cNvPr>
          <p:cNvSpPr txBox="1"/>
          <p:nvPr/>
        </p:nvSpPr>
        <p:spPr>
          <a:xfrm>
            <a:off x="163982" y="5274501"/>
            <a:ext cx="2410532" cy="6463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Pomona College ‘18</a:t>
            </a:r>
          </a:p>
          <a:p>
            <a:pPr algn="ctr"/>
            <a:r>
              <a:rPr lang="en-US" dirty="0"/>
              <a:t>Molecular Biology</a:t>
            </a:r>
          </a:p>
        </p:txBody>
      </p:sp>
      <p:sp>
        <p:nvSpPr>
          <p:cNvPr id="9" name="4-Point Star 8">
            <a:extLst>
              <a:ext uri="{FF2B5EF4-FFF2-40B4-BE49-F238E27FC236}">
                <a16:creationId xmlns:a16="http://schemas.microsoft.com/office/drawing/2014/main" id="{AB1A9567-9D44-CF48-8DD4-48AF3233AF8D}"/>
              </a:ext>
            </a:extLst>
          </p:cNvPr>
          <p:cNvSpPr/>
          <p:nvPr/>
        </p:nvSpPr>
        <p:spPr>
          <a:xfrm>
            <a:off x="587791" y="4949838"/>
            <a:ext cx="221063" cy="22106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F834C-0925-2041-B72D-3FCBF6E56097}"/>
              </a:ext>
            </a:extLst>
          </p:cNvPr>
          <p:cNvSpPr txBox="1"/>
          <p:nvPr/>
        </p:nvSpPr>
        <p:spPr>
          <a:xfrm>
            <a:off x="10170633" y="2423149"/>
            <a:ext cx="130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 Goals: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326D0-3CAB-A246-AE62-FBC31DF2038C}"/>
              </a:ext>
            </a:extLst>
          </p:cNvPr>
          <p:cNvSpPr txBox="1"/>
          <p:nvPr/>
        </p:nvSpPr>
        <p:spPr>
          <a:xfrm>
            <a:off x="9250922" y="3316920"/>
            <a:ext cx="29410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dirty="0"/>
              <a:t>Use science to improve lives of cancer patients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2. Mentor the next generation of students to help with (1)</a:t>
            </a:r>
          </a:p>
        </p:txBody>
      </p:sp>
      <p:pic>
        <p:nvPicPr>
          <p:cNvPr id="16388" name="Picture 4" descr="Pomona College - Wikipedia">
            <a:extLst>
              <a:ext uri="{FF2B5EF4-FFF2-40B4-BE49-F238E27FC236}">
                <a16:creationId xmlns:a16="http://schemas.microsoft.com/office/drawing/2014/main" id="{C29621B3-9EC8-A641-9A86-8EC81B55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03" y="5243934"/>
            <a:ext cx="440364" cy="7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University of Pennsylvania - Wikipedia">
            <a:extLst>
              <a:ext uri="{FF2B5EF4-FFF2-40B4-BE49-F238E27FC236}">
                <a16:creationId xmlns:a16="http://schemas.microsoft.com/office/drawing/2014/main" id="{11D9E594-1FA7-5B45-BC95-CA1EC255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06" y="3353520"/>
            <a:ext cx="271347" cy="2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1CC595-0C6A-F445-B206-784C2578CB7F}"/>
              </a:ext>
            </a:extLst>
          </p:cNvPr>
          <p:cNvGrpSpPr/>
          <p:nvPr/>
        </p:nvGrpSpPr>
        <p:grpSpPr>
          <a:xfrm>
            <a:off x="163982" y="2210443"/>
            <a:ext cx="4241123" cy="970994"/>
            <a:chOff x="163982" y="2210443"/>
            <a:chExt cx="4241123" cy="9709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5CEF56-A907-194E-B595-05E6E28675DF}"/>
                </a:ext>
              </a:extLst>
            </p:cNvPr>
            <p:cNvSpPr txBox="1"/>
            <p:nvPr/>
          </p:nvSpPr>
          <p:spPr>
            <a:xfrm>
              <a:off x="163982" y="2210443"/>
              <a:ext cx="3283078" cy="6463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Interlake HS ’14</a:t>
              </a:r>
            </a:p>
            <a:p>
              <a:pPr algn="ctr"/>
              <a:r>
                <a:rPr lang="en-US" dirty="0"/>
                <a:t>Pacific Dragons Swim Team</a:t>
              </a:r>
            </a:p>
          </p:txBody>
        </p:sp>
        <p:sp>
          <p:nvSpPr>
            <p:cNvPr id="5" name="4-Point Star 4">
              <a:extLst>
                <a:ext uri="{FF2B5EF4-FFF2-40B4-BE49-F238E27FC236}">
                  <a16:creationId xmlns:a16="http://schemas.microsoft.com/office/drawing/2014/main" id="{F2B5E190-E58A-DF47-A2FA-D6030FC80EF3}"/>
                </a:ext>
              </a:extLst>
            </p:cNvPr>
            <p:cNvSpPr/>
            <p:nvPr/>
          </p:nvSpPr>
          <p:spPr>
            <a:xfrm>
              <a:off x="587791" y="2960374"/>
              <a:ext cx="221063" cy="221063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392" name="Picture 8" descr="Pacific Dragons Swim Team :">
              <a:extLst>
                <a:ext uri="{FF2B5EF4-FFF2-40B4-BE49-F238E27FC236}">
                  <a16:creationId xmlns:a16="http://schemas.microsoft.com/office/drawing/2014/main" id="{62C0A2A0-75AF-2749-AC8E-0EF5F30BB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060" y="2225985"/>
              <a:ext cx="958045" cy="56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6BD1D-FF2C-0F4C-84AB-ABA07CEAFA9E}"/>
              </a:ext>
            </a:extLst>
          </p:cNvPr>
          <p:cNvGrpSpPr/>
          <p:nvPr/>
        </p:nvGrpSpPr>
        <p:grpSpPr>
          <a:xfrm>
            <a:off x="4855991" y="4026508"/>
            <a:ext cx="3968598" cy="1252503"/>
            <a:chOff x="4855991" y="4026508"/>
            <a:chExt cx="3968598" cy="12525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344328-85BA-C143-9DE3-436827CE3E2F}"/>
                </a:ext>
              </a:extLst>
            </p:cNvPr>
            <p:cNvSpPr txBox="1"/>
            <p:nvPr/>
          </p:nvSpPr>
          <p:spPr>
            <a:xfrm>
              <a:off x="5698220" y="4026508"/>
              <a:ext cx="3126369" cy="92333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University of Pennsylvania</a:t>
              </a:r>
            </a:p>
            <a:p>
              <a:pPr algn="ctr"/>
              <a:r>
                <a:rPr lang="en-US" dirty="0"/>
                <a:t>MD/PhD (‘18 - Present)</a:t>
              </a:r>
            </a:p>
            <a:p>
              <a:pPr algn="ctr"/>
              <a:r>
                <a:rPr lang="en-US" dirty="0"/>
                <a:t>Cancer Genomics</a:t>
              </a:r>
            </a:p>
          </p:txBody>
        </p:sp>
        <p:sp>
          <p:nvSpPr>
            <p:cNvPr id="10" name="4-Point Star 9">
              <a:extLst>
                <a:ext uri="{FF2B5EF4-FFF2-40B4-BE49-F238E27FC236}">
                  <a16:creationId xmlns:a16="http://schemas.microsoft.com/office/drawing/2014/main" id="{D72B312D-CA71-2241-A1C6-A2D8F91139D9}"/>
                </a:ext>
              </a:extLst>
            </p:cNvPr>
            <p:cNvSpPr/>
            <p:nvPr/>
          </p:nvSpPr>
          <p:spPr>
            <a:xfrm>
              <a:off x="5372482" y="4081442"/>
              <a:ext cx="221063" cy="221063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394" name="Picture 10" descr="University of Pennsylvania - Wikipedia">
              <a:extLst>
                <a:ext uri="{FF2B5EF4-FFF2-40B4-BE49-F238E27FC236}">
                  <a16:creationId xmlns:a16="http://schemas.microsoft.com/office/drawing/2014/main" id="{AD1DCA71-8FF3-C34C-9AB6-1D23FF60C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991" y="4373333"/>
              <a:ext cx="1048029" cy="90567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091316D-AF9D-EB4B-829C-F58883E440CF}"/>
              </a:ext>
            </a:extLst>
          </p:cNvPr>
          <p:cNvSpPr/>
          <p:nvPr/>
        </p:nvSpPr>
        <p:spPr>
          <a:xfrm>
            <a:off x="6202922" y="654880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https://en.wikipedia.org/wiki/Medical_Scientist_Training_Program</a:t>
            </a:r>
            <a:r>
              <a:rPr lang="en-US" sz="14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9A7E6-C6DE-5F68-E5FE-029E1F650F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0985" y="2139631"/>
            <a:ext cx="1077235" cy="6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/>
      <p:bldP spid="12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F27F-0DE7-5D47-AD88-70099841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3: Know when to ask for help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89384E-4145-2C32-DC55-15CFB0C46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67" y="1819285"/>
            <a:ext cx="6704060" cy="45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3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F27F-0DE7-5D47-AD88-70099841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3: Know when to ask for help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009EE-92C7-2047-AF66-24C6FA8AA7F8}"/>
              </a:ext>
            </a:extLst>
          </p:cNvPr>
          <p:cNvSpPr/>
          <p:nvPr/>
        </p:nvSpPr>
        <p:spPr>
          <a:xfrm>
            <a:off x="884255" y="2612571"/>
            <a:ext cx="5486400" cy="3205425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5DC6A-186E-2746-8677-5E842BCDCF35}"/>
              </a:ext>
            </a:extLst>
          </p:cNvPr>
          <p:cNvSpPr/>
          <p:nvPr/>
        </p:nvSpPr>
        <p:spPr>
          <a:xfrm>
            <a:off x="3830097" y="4553578"/>
            <a:ext cx="2540558" cy="1264418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B03E2-A9E3-244F-B02A-91B9F358E2FD}"/>
              </a:ext>
            </a:extLst>
          </p:cNvPr>
          <p:cNvSpPr txBox="1"/>
          <p:nvPr/>
        </p:nvSpPr>
        <p:spPr>
          <a:xfrm>
            <a:off x="884255" y="2652766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the advice out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537A2-11CE-E34E-9D0B-85084C0A03D6}"/>
              </a:ext>
            </a:extLst>
          </p:cNvPr>
          <p:cNvSpPr txBox="1"/>
          <p:nvPr/>
        </p:nvSpPr>
        <p:spPr>
          <a:xfrm>
            <a:off x="3830097" y="4553578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Advice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C10986-7071-854E-A753-03FDEFA68EFC}"/>
              </a:ext>
            </a:extLst>
          </p:cNvPr>
          <p:cNvSpPr/>
          <p:nvPr/>
        </p:nvSpPr>
        <p:spPr>
          <a:xfrm>
            <a:off x="8220668" y="2994130"/>
            <a:ext cx="2191657" cy="2191657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DF63C-7253-B443-8242-7B49D60FAD63}"/>
              </a:ext>
            </a:extLst>
          </p:cNvPr>
          <p:cNvSpPr txBox="1"/>
          <p:nvPr/>
        </p:nvSpPr>
        <p:spPr>
          <a:xfrm>
            <a:off x="4872682" y="5896207"/>
            <a:ext cx="19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Relevant to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76EF8-469B-B648-9B0F-CBD77207601D}"/>
              </a:ext>
            </a:extLst>
          </p:cNvPr>
          <p:cNvSpPr txBox="1"/>
          <p:nvPr/>
        </p:nvSpPr>
        <p:spPr>
          <a:xfrm>
            <a:off x="7850350" y="2502042"/>
            <a:ext cx="321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Skillset &amp; 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156BA-B75A-EC46-A90D-B0D046E3BB92}"/>
              </a:ext>
            </a:extLst>
          </p:cNvPr>
          <p:cNvSpPr/>
          <p:nvPr/>
        </p:nvSpPr>
        <p:spPr>
          <a:xfrm>
            <a:off x="5332050" y="5307061"/>
            <a:ext cx="1026607" cy="510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124F20-D60B-FA4B-8C19-FD40ABBE8441}"/>
              </a:ext>
            </a:extLst>
          </p:cNvPr>
          <p:cNvCxnSpPr/>
          <p:nvPr/>
        </p:nvCxnSpPr>
        <p:spPr>
          <a:xfrm flipV="1">
            <a:off x="5845352" y="4089958"/>
            <a:ext cx="3471144" cy="14725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8667F77-465A-13DD-4E7C-EB94C7B10F00}"/>
              </a:ext>
            </a:extLst>
          </p:cNvPr>
          <p:cNvSpPr txBox="1"/>
          <p:nvPr/>
        </p:nvSpPr>
        <p:spPr>
          <a:xfrm>
            <a:off x="1193938" y="3062293"/>
            <a:ext cx="24291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College confidential</a:t>
            </a:r>
          </a:p>
          <a:p>
            <a:pPr algn="ctr"/>
            <a:r>
              <a:rPr lang="en-US" dirty="0"/>
              <a:t>Student doctor network</a:t>
            </a:r>
          </a:p>
          <a:p>
            <a:pPr algn="ctr"/>
            <a:r>
              <a:rPr lang="en-US" dirty="0"/>
              <a:t>Reddit</a:t>
            </a:r>
          </a:p>
          <a:p>
            <a:pPr algn="ctr"/>
            <a:r>
              <a:rPr lang="en-US" dirty="0"/>
              <a:t>WeChat forums</a:t>
            </a:r>
          </a:p>
          <a:p>
            <a:pPr algn="ctr"/>
            <a:r>
              <a:rPr lang="en-US" dirty="0"/>
              <a:t>News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24B87-CC98-7581-86E5-81FFF4B2990E}"/>
              </a:ext>
            </a:extLst>
          </p:cNvPr>
          <p:cNvSpPr txBox="1"/>
          <p:nvPr/>
        </p:nvSpPr>
        <p:spPr>
          <a:xfrm>
            <a:off x="3830097" y="4939253"/>
            <a:ext cx="1649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Trusted sources</a:t>
            </a:r>
          </a:p>
          <a:p>
            <a:pPr algn="ctr"/>
            <a:r>
              <a:rPr lang="en-US" dirty="0"/>
              <a:t>Top posts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6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 animBg="1"/>
      <p:bldP spid="10" grpId="0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F27F-0DE7-5D47-AD88-70099841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3: Know when to ask for help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009EE-92C7-2047-AF66-24C6FA8AA7F8}"/>
              </a:ext>
            </a:extLst>
          </p:cNvPr>
          <p:cNvSpPr/>
          <p:nvPr/>
        </p:nvSpPr>
        <p:spPr>
          <a:xfrm>
            <a:off x="884255" y="2612571"/>
            <a:ext cx="5486400" cy="3205425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5DC6A-186E-2746-8677-5E842BCDCF35}"/>
              </a:ext>
            </a:extLst>
          </p:cNvPr>
          <p:cNvSpPr/>
          <p:nvPr/>
        </p:nvSpPr>
        <p:spPr>
          <a:xfrm>
            <a:off x="3830097" y="4553578"/>
            <a:ext cx="2540558" cy="1264418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B03E2-A9E3-244F-B02A-91B9F358E2FD}"/>
              </a:ext>
            </a:extLst>
          </p:cNvPr>
          <p:cNvSpPr txBox="1"/>
          <p:nvPr/>
        </p:nvSpPr>
        <p:spPr>
          <a:xfrm>
            <a:off x="884255" y="2652766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the advice out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537A2-11CE-E34E-9D0B-85084C0A03D6}"/>
              </a:ext>
            </a:extLst>
          </p:cNvPr>
          <p:cNvSpPr txBox="1"/>
          <p:nvPr/>
        </p:nvSpPr>
        <p:spPr>
          <a:xfrm>
            <a:off x="3830097" y="4553578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Advice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C10986-7071-854E-A753-03FDEFA68EFC}"/>
              </a:ext>
            </a:extLst>
          </p:cNvPr>
          <p:cNvSpPr/>
          <p:nvPr/>
        </p:nvSpPr>
        <p:spPr>
          <a:xfrm>
            <a:off x="8220668" y="2994130"/>
            <a:ext cx="2191657" cy="2191657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DF63C-7253-B443-8242-7B49D60FAD63}"/>
              </a:ext>
            </a:extLst>
          </p:cNvPr>
          <p:cNvSpPr txBox="1"/>
          <p:nvPr/>
        </p:nvSpPr>
        <p:spPr>
          <a:xfrm>
            <a:off x="4872682" y="5896207"/>
            <a:ext cx="19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Relevant to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76EF8-469B-B648-9B0F-CBD77207601D}"/>
              </a:ext>
            </a:extLst>
          </p:cNvPr>
          <p:cNvSpPr txBox="1"/>
          <p:nvPr/>
        </p:nvSpPr>
        <p:spPr>
          <a:xfrm>
            <a:off x="7850350" y="2502042"/>
            <a:ext cx="321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Skillset &amp; 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156BA-B75A-EC46-A90D-B0D046E3BB92}"/>
              </a:ext>
            </a:extLst>
          </p:cNvPr>
          <p:cNvSpPr/>
          <p:nvPr/>
        </p:nvSpPr>
        <p:spPr>
          <a:xfrm>
            <a:off x="5332050" y="5307061"/>
            <a:ext cx="1026607" cy="510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124F20-D60B-FA4B-8C19-FD40ABBE8441}"/>
              </a:ext>
            </a:extLst>
          </p:cNvPr>
          <p:cNvCxnSpPr/>
          <p:nvPr/>
        </p:nvCxnSpPr>
        <p:spPr>
          <a:xfrm flipV="1">
            <a:off x="5845352" y="4089958"/>
            <a:ext cx="3471144" cy="14725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9503CC-4232-784F-8539-5F01CC113725}"/>
              </a:ext>
            </a:extLst>
          </p:cNvPr>
          <p:cNvCxnSpPr/>
          <p:nvPr/>
        </p:nvCxnSpPr>
        <p:spPr>
          <a:xfrm flipH="1">
            <a:off x="6818023" y="6069204"/>
            <a:ext cx="487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DA9949-2323-DB4F-BE03-BDD926C71D89}"/>
              </a:ext>
            </a:extLst>
          </p:cNvPr>
          <p:cNvCxnSpPr/>
          <p:nvPr/>
        </p:nvCxnSpPr>
        <p:spPr>
          <a:xfrm flipH="1">
            <a:off x="6493343" y="4674158"/>
            <a:ext cx="487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436BD4-6698-C74C-AC33-D971EADD2862}"/>
              </a:ext>
            </a:extLst>
          </p:cNvPr>
          <p:cNvCxnSpPr/>
          <p:nvPr/>
        </p:nvCxnSpPr>
        <p:spPr>
          <a:xfrm flipH="1">
            <a:off x="11034419" y="2652766"/>
            <a:ext cx="487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7098DD-126A-924D-BF37-781A68ABD02C}"/>
              </a:ext>
            </a:extLst>
          </p:cNvPr>
          <p:cNvSpPr txBox="1"/>
          <p:nvPr/>
        </p:nvSpPr>
        <p:spPr>
          <a:xfrm>
            <a:off x="7013753" y="451171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CA8EA-236D-6E41-99FF-9BC7FC08BBA2}"/>
              </a:ext>
            </a:extLst>
          </p:cNvPr>
          <p:cNvSpPr txBox="1"/>
          <p:nvPr/>
        </p:nvSpPr>
        <p:spPr>
          <a:xfrm>
            <a:off x="7320991" y="591630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10E53-FD43-3047-A800-A5E76EFB4016}"/>
              </a:ext>
            </a:extLst>
          </p:cNvPr>
          <p:cNvSpPr txBox="1"/>
          <p:nvPr/>
        </p:nvSpPr>
        <p:spPr>
          <a:xfrm>
            <a:off x="11521548" y="250204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367B38-67D6-C14D-9BA0-B16EC84EA8B2}"/>
              </a:ext>
            </a:extLst>
          </p:cNvPr>
          <p:cNvSpPr txBox="1"/>
          <p:nvPr/>
        </p:nvSpPr>
        <p:spPr>
          <a:xfrm>
            <a:off x="0" y="6488668"/>
            <a:ext cx="689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Relevant talks: Finding advisors: how, when, and for what?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3C203-6B0C-0C4C-B655-562CC381A946}"/>
              </a:ext>
            </a:extLst>
          </p:cNvPr>
          <p:cNvSpPr/>
          <p:nvPr/>
        </p:nvSpPr>
        <p:spPr>
          <a:xfrm>
            <a:off x="8763364" y="5422873"/>
            <a:ext cx="28623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Great Advice helps you </a:t>
            </a:r>
            <a:r>
              <a:rPr lang="en-US" u="sng" dirty="0"/>
              <a:t>plan </a:t>
            </a:r>
            <a:r>
              <a:rPr lang="en-US" dirty="0"/>
              <a:t>for success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08548-D85F-4C41-BC03-CEE8C0476964}"/>
              </a:ext>
            </a:extLst>
          </p:cNvPr>
          <p:cNvSpPr txBox="1"/>
          <p:nvPr/>
        </p:nvSpPr>
        <p:spPr>
          <a:xfrm>
            <a:off x="7417936" y="6238313"/>
            <a:ext cx="477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advisors can help with 1, 2, &amp; 3</a:t>
            </a:r>
          </a:p>
        </p:txBody>
      </p:sp>
    </p:spTree>
    <p:extLst>
      <p:ext uri="{BB962C8B-B14F-4D97-AF65-F5344CB8AC3E}">
        <p14:creationId xmlns:p14="http://schemas.microsoft.com/office/powerpoint/2010/main" val="40766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2C2B-7086-1244-855B-052E70EF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PDST helped me get into my dream schools</a:t>
            </a:r>
          </a:p>
        </p:txBody>
      </p:sp>
      <p:pic>
        <p:nvPicPr>
          <p:cNvPr id="4" name="Picture 6" descr="Pomona College Home | Pomona College in Claremont, California - Pomona  College">
            <a:extLst>
              <a:ext uri="{FF2B5EF4-FFF2-40B4-BE49-F238E27FC236}">
                <a16:creationId xmlns:a16="http://schemas.microsoft.com/office/drawing/2014/main" id="{DE2A9F14-23F3-2D4F-98A7-800CB9A8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20" y="1612648"/>
            <a:ext cx="3070928" cy="17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D70ED-7E88-9A49-BA14-76E062DB4FD6}"/>
              </a:ext>
            </a:extLst>
          </p:cNvPr>
          <p:cNvSpPr txBox="1"/>
          <p:nvPr/>
        </p:nvSpPr>
        <p:spPr>
          <a:xfrm>
            <a:off x="838200" y="3341847"/>
            <a:ext cx="3202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Acceptance Rate (2014) – 12.7%</a:t>
            </a:r>
          </a:p>
          <a:p>
            <a:r>
              <a:rPr lang="en-US" dirty="0"/>
              <a:t>Acceptance Rate (2022) – 6.7%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44B5A-0789-0A49-9C86-0516B9461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03" y="1863788"/>
            <a:ext cx="4029528" cy="1587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139F8-5C69-E248-8B66-C36B3B195744}"/>
              </a:ext>
            </a:extLst>
          </p:cNvPr>
          <p:cNvSpPr txBox="1"/>
          <p:nvPr/>
        </p:nvSpPr>
        <p:spPr>
          <a:xfrm>
            <a:off x="7997801" y="3464689"/>
            <a:ext cx="247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Acceptance Rate  – &lt; 4%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C45DC6-3D3D-2744-B673-3C516D892583}"/>
              </a:ext>
            </a:extLst>
          </p:cNvPr>
          <p:cNvCxnSpPr>
            <a:cxnSpLocks/>
          </p:cNvCxnSpPr>
          <p:nvPr/>
        </p:nvCxnSpPr>
        <p:spPr>
          <a:xfrm>
            <a:off x="4080344" y="2574546"/>
            <a:ext cx="27034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53C62D-06BB-3D49-BE86-60E2053C9E8F}"/>
              </a:ext>
            </a:extLst>
          </p:cNvPr>
          <p:cNvSpPr txBox="1"/>
          <p:nvPr/>
        </p:nvSpPr>
        <p:spPr>
          <a:xfrm>
            <a:off x="4537958" y="1928215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2014-2018</a:t>
            </a:r>
          </a:p>
          <a:p>
            <a:pPr algn="ctr"/>
            <a:r>
              <a:rPr lang="en-US" dirty="0"/>
              <a:t>Molecular Biology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0430E3-AAB8-054B-B39C-CF09739F75E6}"/>
              </a:ext>
            </a:extLst>
          </p:cNvPr>
          <p:cNvSpPr txBox="1"/>
          <p:nvPr/>
        </p:nvSpPr>
        <p:spPr>
          <a:xfrm>
            <a:off x="922351" y="5039172"/>
            <a:ext cx="262393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My admission to Pomona and other schools was a direct result of the training I received from Coach Xu and Coach 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80330-4A58-9645-8BA0-852C6C106638}"/>
              </a:ext>
            </a:extLst>
          </p:cNvPr>
          <p:cNvSpPr txBox="1"/>
          <p:nvPr/>
        </p:nvSpPr>
        <p:spPr>
          <a:xfrm>
            <a:off x="7601028" y="5015547"/>
            <a:ext cx="326364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lifelong lessons I learned from Coach Xu and Coach Li helped me interview at 11 MD/PhD Programs and land admission to my dream program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86AC35-CD7D-C449-A330-52082D987FBF}"/>
              </a:ext>
            </a:extLst>
          </p:cNvPr>
          <p:cNvCxnSpPr/>
          <p:nvPr/>
        </p:nvCxnSpPr>
        <p:spPr>
          <a:xfrm>
            <a:off x="4178123" y="5685503"/>
            <a:ext cx="27034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890D98-9995-EC45-8B9A-B43F617B4D01}"/>
              </a:ext>
            </a:extLst>
          </p:cNvPr>
          <p:cNvSpPr txBox="1"/>
          <p:nvPr/>
        </p:nvSpPr>
        <p:spPr>
          <a:xfrm>
            <a:off x="4279616" y="5282410"/>
            <a:ext cx="258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Swam FY/SO year at PPSD</a:t>
            </a:r>
          </a:p>
        </p:txBody>
      </p:sp>
    </p:spTree>
    <p:extLst>
      <p:ext uri="{BB962C8B-B14F-4D97-AF65-F5344CB8AC3E}">
        <p14:creationId xmlns:p14="http://schemas.microsoft.com/office/powerpoint/2010/main" val="292571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D329-E15D-E344-8D12-DF99E595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16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Swimming and recruitment</a:t>
            </a:r>
          </a:p>
        </p:txBody>
      </p:sp>
    </p:spTree>
    <p:extLst>
      <p:ext uri="{BB962C8B-B14F-4D97-AF65-F5344CB8AC3E}">
        <p14:creationId xmlns:p14="http://schemas.microsoft.com/office/powerpoint/2010/main" val="27734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265B4-AD92-C041-8CD1-9003B11F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Swimming into college: what’s the target?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78FCC-4C12-0A4F-A044-E3412F9FABE4}"/>
              </a:ext>
            </a:extLst>
          </p:cNvPr>
          <p:cNvSpPr/>
          <p:nvPr/>
        </p:nvSpPr>
        <p:spPr>
          <a:xfrm>
            <a:off x="9694035" y="6304002"/>
            <a:ext cx="2171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Olympic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96E80B-F48A-7E4A-9840-C7961CEB6809}"/>
              </a:ext>
            </a:extLst>
          </p:cNvPr>
          <p:cNvSpPr/>
          <p:nvPr/>
        </p:nvSpPr>
        <p:spPr>
          <a:xfrm>
            <a:off x="7346512" y="5799580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Olympic Trials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B469D0-3505-5A4B-AEDD-85B70ABE882B}"/>
              </a:ext>
            </a:extLst>
          </p:cNvPr>
          <p:cNvSpPr/>
          <p:nvPr/>
        </p:nvSpPr>
        <p:spPr>
          <a:xfrm>
            <a:off x="6096000" y="5324975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Nationals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0DB022-0906-6142-A1DF-F72B3E994A32}"/>
              </a:ext>
            </a:extLst>
          </p:cNvPr>
          <p:cNvSpPr/>
          <p:nvPr/>
        </p:nvSpPr>
        <p:spPr>
          <a:xfrm>
            <a:off x="4604375" y="4810674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Jr Nationals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28DB2-37A7-6040-AE7D-C6DAB79E06E8}"/>
              </a:ext>
            </a:extLst>
          </p:cNvPr>
          <p:cNvSpPr/>
          <p:nvPr/>
        </p:nvSpPr>
        <p:spPr>
          <a:xfrm>
            <a:off x="3287186" y="4296373"/>
            <a:ext cx="1825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Zone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2F8FB-D4E9-3D42-A8AF-5BFA914FA2A4}"/>
              </a:ext>
            </a:extLst>
          </p:cNvPr>
          <p:cNvSpPr/>
          <p:nvPr/>
        </p:nvSpPr>
        <p:spPr>
          <a:xfrm>
            <a:off x="2108141" y="3729435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Sectionals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15F6B6-FA1D-F141-9D8F-956C90AA6C73}"/>
              </a:ext>
            </a:extLst>
          </p:cNvPr>
          <p:cNvSpPr/>
          <p:nvPr/>
        </p:nvSpPr>
        <p:spPr>
          <a:xfrm>
            <a:off x="401583" y="3224628"/>
            <a:ext cx="256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State Championships</a:t>
            </a:r>
          </a:p>
        </p:txBody>
      </p:sp>
      <p:pic>
        <p:nvPicPr>
          <p:cNvPr id="1026" name="Picture 2" descr="USA Swimming News">
            <a:extLst>
              <a:ext uri="{FF2B5EF4-FFF2-40B4-BE49-F238E27FC236}">
                <a16:creationId xmlns:a16="http://schemas.microsoft.com/office/drawing/2014/main" id="{2D8E6C02-DE7C-C34A-A0F1-FD0BB6D5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12" y="4312636"/>
            <a:ext cx="2891307" cy="17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8F65A4-0FD0-EA45-9725-20AF2451F034}"/>
              </a:ext>
            </a:extLst>
          </p:cNvPr>
          <p:cNvCxnSpPr/>
          <p:nvPr/>
        </p:nvCxnSpPr>
        <p:spPr>
          <a:xfrm>
            <a:off x="1691235" y="1917812"/>
            <a:ext cx="7161452" cy="3528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771E2BE-2778-D143-B77E-1DF63B8725AD}"/>
              </a:ext>
            </a:extLst>
          </p:cNvPr>
          <p:cNvSpPr txBox="1"/>
          <p:nvPr/>
        </p:nvSpPr>
        <p:spPr>
          <a:xfrm rot="1800000">
            <a:off x="4595716" y="3128444"/>
            <a:ext cx="10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Difficulty</a:t>
            </a:r>
          </a:p>
        </p:txBody>
      </p:sp>
    </p:spTree>
    <p:extLst>
      <p:ext uri="{BB962C8B-B14F-4D97-AF65-F5344CB8AC3E}">
        <p14:creationId xmlns:p14="http://schemas.microsoft.com/office/powerpoint/2010/main" val="16768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265B4-AD92-C041-8CD1-9003B11F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Swimming into college: what’s the target?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78FCC-4C12-0A4F-A044-E3412F9FABE4}"/>
              </a:ext>
            </a:extLst>
          </p:cNvPr>
          <p:cNvSpPr/>
          <p:nvPr/>
        </p:nvSpPr>
        <p:spPr>
          <a:xfrm>
            <a:off x="9694035" y="6304002"/>
            <a:ext cx="2171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Olympic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96E80B-F48A-7E4A-9840-C7961CEB6809}"/>
              </a:ext>
            </a:extLst>
          </p:cNvPr>
          <p:cNvSpPr/>
          <p:nvPr/>
        </p:nvSpPr>
        <p:spPr>
          <a:xfrm>
            <a:off x="7346512" y="5799580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Olympic Trials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B469D0-3505-5A4B-AEDD-85B70ABE882B}"/>
              </a:ext>
            </a:extLst>
          </p:cNvPr>
          <p:cNvSpPr/>
          <p:nvPr/>
        </p:nvSpPr>
        <p:spPr>
          <a:xfrm>
            <a:off x="6096000" y="5324975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Nationals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0DB022-0906-6142-A1DF-F72B3E994A32}"/>
              </a:ext>
            </a:extLst>
          </p:cNvPr>
          <p:cNvSpPr/>
          <p:nvPr/>
        </p:nvSpPr>
        <p:spPr>
          <a:xfrm>
            <a:off x="4604375" y="4810674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Jr Nationals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28DB2-37A7-6040-AE7D-C6DAB79E06E8}"/>
              </a:ext>
            </a:extLst>
          </p:cNvPr>
          <p:cNvSpPr/>
          <p:nvPr/>
        </p:nvSpPr>
        <p:spPr>
          <a:xfrm>
            <a:off x="3287186" y="4296373"/>
            <a:ext cx="1825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Zone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2F8FB-D4E9-3D42-A8AF-5BFA914FA2A4}"/>
              </a:ext>
            </a:extLst>
          </p:cNvPr>
          <p:cNvSpPr/>
          <p:nvPr/>
        </p:nvSpPr>
        <p:spPr>
          <a:xfrm>
            <a:off x="2108141" y="3729435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Sectionals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15F6B6-FA1D-F141-9D8F-956C90AA6C73}"/>
              </a:ext>
            </a:extLst>
          </p:cNvPr>
          <p:cNvSpPr/>
          <p:nvPr/>
        </p:nvSpPr>
        <p:spPr>
          <a:xfrm>
            <a:off x="401583" y="3224628"/>
            <a:ext cx="256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State Championships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5F176-F0A4-DE44-A066-7B1EE74F246F}"/>
              </a:ext>
            </a:extLst>
          </p:cNvPr>
          <p:cNvSpPr txBox="1"/>
          <p:nvPr/>
        </p:nvSpPr>
        <p:spPr>
          <a:xfrm>
            <a:off x="0" y="6488668"/>
            <a:ext cx="763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Relevant talks: Long term planning: translating ambition to action</a:t>
            </a:r>
          </a:p>
        </p:txBody>
      </p:sp>
      <p:pic>
        <p:nvPicPr>
          <p:cNvPr id="1026" name="Picture 2" descr="USA Swimming News">
            <a:extLst>
              <a:ext uri="{FF2B5EF4-FFF2-40B4-BE49-F238E27FC236}">
                <a16:creationId xmlns:a16="http://schemas.microsoft.com/office/drawing/2014/main" id="{2D8E6C02-DE7C-C34A-A0F1-FD0BB6D5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12" y="4312636"/>
            <a:ext cx="2891307" cy="17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255AA3-687A-0746-A13C-23A85C1377CD}"/>
              </a:ext>
            </a:extLst>
          </p:cNvPr>
          <p:cNvCxnSpPr>
            <a:cxnSpLocks/>
          </p:cNvCxnSpPr>
          <p:nvPr/>
        </p:nvCxnSpPr>
        <p:spPr>
          <a:xfrm flipH="1">
            <a:off x="3569508" y="4909700"/>
            <a:ext cx="660211" cy="490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5569E1-92B6-E04B-93F6-E355BD0E393E}"/>
              </a:ext>
            </a:extLst>
          </p:cNvPr>
          <p:cNvCxnSpPr>
            <a:cxnSpLocks/>
          </p:cNvCxnSpPr>
          <p:nvPr/>
        </p:nvCxnSpPr>
        <p:spPr>
          <a:xfrm flipV="1">
            <a:off x="7135161" y="4498930"/>
            <a:ext cx="672586" cy="53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DD1BF1D-B700-184C-9F80-DE729FED4B74}"/>
              </a:ext>
            </a:extLst>
          </p:cNvPr>
          <p:cNvSpPr txBox="1"/>
          <p:nvPr/>
        </p:nvSpPr>
        <p:spPr>
          <a:xfrm>
            <a:off x="5933913" y="3800805"/>
            <a:ext cx="390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Scholarship to D1 School of Choice (AT)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B3F874-B067-5441-A5BB-993D227B30BF}"/>
              </a:ext>
            </a:extLst>
          </p:cNvPr>
          <p:cNvSpPr txBox="1"/>
          <p:nvPr/>
        </p:nvSpPr>
        <p:spPr>
          <a:xfrm>
            <a:off x="1361017" y="5465005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Swim at top D3 College (JX)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0F5D9-C80B-8441-8433-85273B2F64DA}"/>
              </a:ext>
            </a:extLst>
          </p:cNvPr>
          <p:cNvSpPr txBox="1"/>
          <p:nvPr/>
        </p:nvSpPr>
        <p:spPr>
          <a:xfrm>
            <a:off x="1134771" y="2336044"/>
            <a:ext cx="9303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Maybe your goal isn’t to make the Olympic swimming team. Know alternative exit points to get what you want:</a:t>
            </a:r>
          </a:p>
        </p:txBody>
      </p:sp>
    </p:spTree>
    <p:extLst>
      <p:ext uri="{BB962C8B-B14F-4D97-AF65-F5344CB8AC3E}">
        <p14:creationId xmlns:p14="http://schemas.microsoft.com/office/powerpoint/2010/main" val="33720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Case study: two former PDST swimmers</a:t>
            </a:r>
            <a:endParaRPr dirty="0"/>
          </a:p>
        </p:txBody>
      </p:sp>
      <p:pic>
        <p:nvPicPr>
          <p:cNvPr id="21" name="Picture 8" descr="Pacific Dragons Swim Team :">
            <a:extLst>
              <a:ext uri="{FF2B5EF4-FFF2-40B4-BE49-F238E27FC236}">
                <a16:creationId xmlns:a16="http://schemas.microsoft.com/office/drawing/2014/main" id="{027F105E-8E38-CC42-B977-C90826A3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62" y="1350087"/>
            <a:ext cx="2012676" cy="119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C65C0-A621-3849-BEF7-1AD7BBEBF1C0}"/>
              </a:ext>
            </a:extLst>
          </p:cNvPr>
          <p:cNvSpPr txBox="1"/>
          <p:nvPr/>
        </p:nvSpPr>
        <p:spPr>
          <a:xfrm>
            <a:off x="4993198" y="2540191"/>
            <a:ext cx="220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PRISM Program (BSD)</a:t>
            </a:r>
          </a:p>
        </p:txBody>
      </p:sp>
      <p:pic>
        <p:nvPicPr>
          <p:cNvPr id="1026" name="Picture 2" descr="Lakeside School (Seattle) - Wikipedia">
            <a:extLst>
              <a:ext uri="{FF2B5EF4-FFF2-40B4-BE49-F238E27FC236}">
                <a16:creationId xmlns:a16="http://schemas.microsoft.com/office/drawing/2014/main" id="{77F10549-0BC3-FA4F-BC72-33412B21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05" y="139929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E6D9B-529D-A24E-97B9-11818C4B9300}"/>
              </a:ext>
            </a:extLst>
          </p:cNvPr>
          <p:cNvSpPr txBox="1"/>
          <p:nvPr/>
        </p:nvSpPr>
        <p:spPr>
          <a:xfrm>
            <a:off x="7902505" y="2724857"/>
            <a:ext cx="128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Lakeside HS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91522B-B546-764B-B692-72991D00C728}"/>
              </a:ext>
            </a:extLst>
          </p:cNvPr>
          <p:cNvSpPr txBox="1"/>
          <p:nvPr/>
        </p:nvSpPr>
        <p:spPr>
          <a:xfrm>
            <a:off x="9832556" y="2724857"/>
            <a:ext cx="197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Stanford University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11FC56-BCA1-254E-8503-3B34E4229039}"/>
              </a:ext>
            </a:extLst>
          </p:cNvPr>
          <p:cNvSpPr txBox="1"/>
          <p:nvPr/>
        </p:nvSpPr>
        <p:spPr>
          <a:xfrm>
            <a:off x="2784196" y="2540191"/>
            <a:ext cx="170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Pomona College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6EFD85-5C67-0048-889A-3DBCDC6F2C55}"/>
              </a:ext>
            </a:extLst>
          </p:cNvPr>
          <p:cNvSpPr txBox="1"/>
          <p:nvPr/>
        </p:nvSpPr>
        <p:spPr>
          <a:xfrm>
            <a:off x="488657" y="2540191"/>
            <a:ext cx="189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Penn</a:t>
            </a:r>
          </a:p>
        </p:txBody>
      </p:sp>
      <p:pic>
        <p:nvPicPr>
          <p:cNvPr id="28" name="Picture 4" descr="Pomona College - Wikipedia">
            <a:extLst>
              <a:ext uri="{FF2B5EF4-FFF2-40B4-BE49-F238E27FC236}">
                <a16:creationId xmlns:a16="http://schemas.microsoft.com/office/drawing/2014/main" id="{BC46523B-C3B8-E345-B0BA-00CD9C14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66" y="1407974"/>
            <a:ext cx="682166" cy="10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University of Pennsylvania - Wikipedia">
            <a:extLst>
              <a:ext uri="{FF2B5EF4-FFF2-40B4-BE49-F238E27FC236}">
                <a16:creationId xmlns:a16="http://schemas.microsoft.com/office/drawing/2014/main" id="{1261267D-C4BB-C540-8F58-8AB10C52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07" y="1503099"/>
            <a:ext cx="1048029" cy="9056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ED3600-BEDB-8746-B82B-AE16328392BC}"/>
              </a:ext>
            </a:extLst>
          </p:cNvPr>
          <p:cNvSpPr/>
          <p:nvPr/>
        </p:nvSpPr>
        <p:spPr>
          <a:xfrm>
            <a:off x="4822257" y="1399294"/>
            <a:ext cx="2512194" cy="169489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1AB9A3-D91A-7B4C-8CDF-D41F3A324402}"/>
              </a:ext>
            </a:extLst>
          </p:cNvPr>
          <p:cNvCxnSpPr/>
          <p:nvPr/>
        </p:nvCxnSpPr>
        <p:spPr>
          <a:xfrm flipH="1">
            <a:off x="683394" y="3224463"/>
            <a:ext cx="371535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7B3A11-80ED-C746-AB77-B44232710819}"/>
              </a:ext>
            </a:extLst>
          </p:cNvPr>
          <p:cNvCxnSpPr>
            <a:cxnSpLocks/>
          </p:cNvCxnSpPr>
          <p:nvPr/>
        </p:nvCxnSpPr>
        <p:spPr>
          <a:xfrm>
            <a:off x="7684970" y="3213233"/>
            <a:ext cx="366883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oogle Shape;118;p4">
            <a:extLst>
              <a:ext uri="{FF2B5EF4-FFF2-40B4-BE49-F238E27FC236}">
                <a16:creationId xmlns:a16="http://schemas.microsoft.com/office/drawing/2014/main" id="{BF85E1DD-3BF3-8A49-8C7F-23C4EBD8D78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61717" y="1399293"/>
            <a:ext cx="956792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36B7C0-E071-6646-82B6-4ACE4C43439E}"/>
              </a:ext>
            </a:extLst>
          </p:cNvPr>
          <p:cNvSpPr txBox="1"/>
          <p:nvPr/>
        </p:nvSpPr>
        <p:spPr>
          <a:xfrm>
            <a:off x="305034" y="5334119"/>
            <a:ext cx="44024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Jason Xu</a:t>
            </a:r>
          </a:p>
          <a:p>
            <a:pPr algn="ctr"/>
            <a:r>
              <a:rPr lang="en-US" dirty="0"/>
              <a:t>PDST: 2008 - 2014</a:t>
            </a:r>
          </a:p>
          <a:p>
            <a:pPr algn="ctr"/>
            <a:r>
              <a:rPr lang="en-US" dirty="0"/>
              <a:t>Pomona College Class of 2018</a:t>
            </a:r>
          </a:p>
          <a:p>
            <a:pPr algn="ctr"/>
            <a:r>
              <a:rPr lang="en-US" dirty="0"/>
              <a:t>Pomona Pitzer Swim Team, 2014-2016</a:t>
            </a:r>
          </a:p>
          <a:p>
            <a:pPr algn="ctr"/>
            <a:r>
              <a:rPr lang="en-US" dirty="0"/>
              <a:t>MD/PhD Student, University of Pennsylvania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41EE5A-3362-D946-AD84-5C3D9A925501}"/>
              </a:ext>
            </a:extLst>
          </p:cNvPr>
          <p:cNvSpPr txBox="1"/>
          <p:nvPr/>
        </p:nvSpPr>
        <p:spPr>
          <a:xfrm>
            <a:off x="6994084" y="5354901"/>
            <a:ext cx="4393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Amy Tang</a:t>
            </a:r>
          </a:p>
          <a:p>
            <a:pPr algn="ctr"/>
            <a:r>
              <a:rPr lang="en-US" dirty="0"/>
              <a:t>PDST: 2010 - 2021</a:t>
            </a:r>
          </a:p>
          <a:p>
            <a:pPr algn="ctr"/>
            <a:r>
              <a:rPr lang="en-US" dirty="0"/>
              <a:t>Stanford University Class of 2025</a:t>
            </a:r>
          </a:p>
          <a:p>
            <a:pPr algn="ctr"/>
            <a:r>
              <a:rPr lang="en-US" dirty="0"/>
              <a:t>Stanford University Swim Team 2021-Present</a:t>
            </a:r>
          </a:p>
          <a:p>
            <a:pPr algn="ctr"/>
            <a:r>
              <a:rPr lang="en-US" dirty="0"/>
              <a:t>Intended Computer Science Major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425B3C7-8B84-8244-B11A-6752D93D68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271" t="25689" r="8210" b="4862"/>
          <a:stretch/>
        </p:blipFill>
        <p:spPr>
          <a:xfrm>
            <a:off x="8109634" y="3332278"/>
            <a:ext cx="2969044" cy="19589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3EC800-E0D5-0E4A-AFDE-F9D3D4ABB8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42" y="3419425"/>
            <a:ext cx="2847862" cy="175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College level recruiting: D3 vs D1</a:t>
            </a:r>
            <a:endParaRPr dirty="0"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Schools that reached out to me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Schools I contacted first and were interested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Schools that were interested but non-committal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Schools contacted me first (</a:t>
            </a:r>
            <a:r>
              <a:rPr lang="en-US" dirty="0" err="1"/>
              <a:t>A.Tang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137" name="Google Shape;137;p6" descr="New York University - FI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0408" y="2425259"/>
            <a:ext cx="863780" cy="86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 descr="Pomona College Home | Pomona College in Claremont, California - Pomona  Colle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473" y="4266831"/>
            <a:ext cx="1603410" cy="90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 descr="Images | Office of Communications | Amherst Colle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5283" y="4432741"/>
            <a:ext cx="2072715" cy="702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 descr="Study On Learning, Working, &amp; Living :: Swarthmore Colle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3275" y="4201498"/>
            <a:ext cx="2388925" cy="11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7">
            <a:alphaModFix/>
          </a:blip>
          <a:srcRect l="3348" b="2099"/>
          <a:stretch/>
        </p:blipFill>
        <p:spPr>
          <a:xfrm>
            <a:off x="2531532" y="6102697"/>
            <a:ext cx="1466415" cy="50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8;p4">
            <a:extLst>
              <a:ext uri="{FF2B5EF4-FFF2-40B4-BE49-F238E27FC236}">
                <a16:creationId xmlns:a16="http://schemas.microsoft.com/office/drawing/2014/main" id="{442DC30F-4A1B-C141-A0E5-092609E088F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2226" y="2720784"/>
            <a:ext cx="1163025" cy="17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9;p4">
            <a:extLst>
              <a:ext uri="{FF2B5EF4-FFF2-40B4-BE49-F238E27FC236}">
                <a16:creationId xmlns:a16="http://schemas.microsoft.com/office/drawing/2014/main" id="{2DF3685B-5A2A-7F4A-8FA0-5464119792F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17289" y="2785109"/>
            <a:ext cx="1877724" cy="18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0;p4">
            <a:extLst>
              <a:ext uri="{FF2B5EF4-FFF2-40B4-BE49-F238E27FC236}">
                <a16:creationId xmlns:a16="http://schemas.microsoft.com/office/drawing/2014/main" id="{4BF624FF-8248-594D-9D2C-771D1A29719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4600" y="4651336"/>
            <a:ext cx="1511300" cy="121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1;p4">
            <a:extLst>
              <a:ext uri="{FF2B5EF4-FFF2-40B4-BE49-F238E27FC236}">
                <a16:creationId xmlns:a16="http://schemas.microsoft.com/office/drawing/2014/main" id="{A6A23515-A283-6845-8526-4786E0E0DE5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973976" y="4723572"/>
            <a:ext cx="1801165" cy="10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2;p4">
            <a:extLst>
              <a:ext uri="{FF2B5EF4-FFF2-40B4-BE49-F238E27FC236}">
                <a16:creationId xmlns:a16="http://schemas.microsoft.com/office/drawing/2014/main" id="{DB44FE0E-EE37-1C4A-959D-8566D8A170DA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13226" y="4905411"/>
            <a:ext cx="1877700" cy="82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1528</Words>
  <Application>Microsoft Macintosh PowerPoint</Application>
  <PresentationFormat>Widescreen</PresentationFormat>
  <Paragraphs>305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</vt:lpstr>
      <vt:lpstr>Office Theme</vt:lpstr>
      <vt:lpstr>Swimming for life: How PDST prepared me for a career in science and medicine</vt:lpstr>
      <vt:lpstr>Presentation topics</vt:lpstr>
      <vt:lpstr>Who am I?</vt:lpstr>
      <vt:lpstr>How PDST helped me get into my dream schools</vt:lpstr>
      <vt:lpstr>Swimming and recruitment</vt:lpstr>
      <vt:lpstr>Swimming into college: what’s the target?</vt:lpstr>
      <vt:lpstr>Swimming into college: what’s the target?</vt:lpstr>
      <vt:lpstr>Case study: two former PDST swimmers</vt:lpstr>
      <vt:lpstr>College level recruiting: D3 vs D1</vt:lpstr>
      <vt:lpstr>Swimming into college: what’s the target?</vt:lpstr>
      <vt:lpstr>College level recruiting: D3 vs D1</vt:lpstr>
      <vt:lpstr>Cracking the code to America’s Top Schools</vt:lpstr>
      <vt:lpstr>Swimming and career</vt:lpstr>
      <vt:lpstr>Goalsetting</vt:lpstr>
      <vt:lpstr>Collaboration</vt:lpstr>
      <vt:lpstr>Perseverance through failure</vt:lpstr>
      <vt:lpstr>Balancing swimming and academics</vt:lpstr>
      <vt:lpstr>Swimming and Academics: Efficiency is key</vt:lpstr>
      <vt:lpstr>Strength or Technique?</vt:lpstr>
      <vt:lpstr>Swimming + Academics: my unique training environment</vt:lpstr>
      <vt:lpstr>Swimming and Academics: Coaching</vt:lpstr>
      <vt:lpstr>Swimming and high achievement</vt:lpstr>
      <vt:lpstr>Lesson 1: play to your strengths</vt:lpstr>
      <vt:lpstr>Lesson 1: play to your strengths</vt:lpstr>
      <vt:lpstr>Lesson 1: play to your strengths</vt:lpstr>
      <vt:lpstr>Lesson 1: play to your strengths</vt:lpstr>
      <vt:lpstr>Lesson 1: play to your strengths</vt:lpstr>
      <vt:lpstr>Lesson 2: Have confidence in yourself</vt:lpstr>
      <vt:lpstr>Lesson 2: Have confidence in yourself</vt:lpstr>
      <vt:lpstr>Lesson 3: Know when to ask for help</vt:lpstr>
      <vt:lpstr>Lesson 3: Know when to ask for help</vt:lpstr>
      <vt:lpstr>Lesson 3: Know when to ask for help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keep swimming How PDST prepared me for a career in science and medicine</dc:title>
  <dc:creator>Xu, Jason</dc:creator>
  <cp:lastModifiedBy>Xu, Jason</cp:lastModifiedBy>
  <cp:revision>24</cp:revision>
  <dcterms:created xsi:type="dcterms:W3CDTF">2022-10-31T19:44:41Z</dcterms:created>
  <dcterms:modified xsi:type="dcterms:W3CDTF">2022-11-01T18:52:15Z</dcterms:modified>
</cp:coreProperties>
</file>