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0" r:id="rId7"/>
    <p:sldId id="283" r:id="rId8"/>
    <p:sldId id="261" r:id="rId9"/>
    <p:sldId id="262" r:id="rId10"/>
    <p:sldId id="263" r:id="rId11"/>
    <p:sldId id="265" r:id="rId12"/>
    <p:sldId id="266" r:id="rId13"/>
    <p:sldId id="267" r:id="rId14"/>
    <p:sldId id="268" r:id="rId15"/>
    <p:sldId id="269" r:id="rId16"/>
    <p:sldId id="270" r:id="rId17"/>
    <p:sldId id="271"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9D0"/>
    <a:srgbClr val="C6168D"/>
    <a:srgbClr val="F47920"/>
    <a:srgbClr val="01A4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EC5FE3-B110-F246-BB53-0A9EB4E9E461}" v="2" dt="2022-09-20T18:55:02.8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72" y="60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gandcass@aol.com" userId="S::urn:spo:guest#angandcass@aol.com::" providerId="AD" clId="Web-{B1EC5FE3-B110-F246-BB53-0A9EB4E9E461}"/>
    <pc:docChg chg="modSld">
      <pc:chgData name="angandcass@aol.com" userId="S::urn:spo:guest#angandcass@aol.com::" providerId="AD" clId="Web-{B1EC5FE3-B110-F246-BB53-0A9EB4E9E461}" dt="2022-09-20T18:55:02.863" v="1" actId="1076"/>
      <pc:docMkLst>
        <pc:docMk/>
      </pc:docMkLst>
      <pc:sldChg chg="modSp">
        <pc:chgData name="angandcass@aol.com" userId="S::urn:spo:guest#angandcass@aol.com::" providerId="AD" clId="Web-{B1EC5FE3-B110-F246-BB53-0A9EB4E9E461}" dt="2022-09-20T18:54:22.502" v="0" actId="1076"/>
        <pc:sldMkLst>
          <pc:docMk/>
          <pc:sldMk cId="162891103" sldId="267"/>
        </pc:sldMkLst>
        <pc:spChg chg="mod">
          <ac:chgData name="angandcass@aol.com" userId="S::urn:spo:guest#angandcass@aol.com::" providerId="AD" clId="Web-{B1EC5FE3-B110-F246-BB53-0A9EB4E9E461}" dt="2022-09-20T18:54:22.502" v="0" actId="1076"/>
          <ac:spMkLst>
            <pc:docMk/>
            <pc:sldMk cId="162891103" sldId="267"/>
            <ac:spMk id="6" creationId="{00000000-0000-0000-0000-000000000000}"/>
          </ac:spMkLst>
        </pc:spChg>
      </pc:sldChg>
      <pc:sldChg chg="modSp">
        <pc:chgData name="angandcass@aol.com" userId="S::urn:spo:guest#angandcass@aol.com::" providerId="AD" clId="Web-{B1EC5FE3-B110-F246-BB53-0A9EB4E9E461}" dt="2022-09-20T18:55:02.863" v="1" actId="1076"/>
        <pc:sldMkLst>
          <pc:docMk/>
          <pc:sldMk cId="151822899" sldId="268"/>
        </pc:sldMkLst>
        <pc:spChg chg="mod">
          <ac:chgData name="angandcass@aol.com" userId="S::urn:spo:guest#angandcass@aol.com::" providerId="AD" clId="Web-{B1EC5FE3-B110-F246-BB53-0A9EB4E9E461}" dt="2022-09-20T18:55:02.863" v="1" actId="1076"/>
          <ac:spMkLst>
            <pc:docMk/>
            <pc:sldMk cId="151822899" sldId="268"/>
            <ac:spMk id="6"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8E000CC-FD8F-4A03-9186-CC4AD4EB4322}" type="datetimeFigureOut">
              <a:rPr lang="en-US" smtClean="0"/>
              <a:pPr/>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E000CC-FD8F-4A03-9186-CC4AD4EB4322}" type="datetimeFigureOut">
              <a:rPr lang="en-US" smtClean="0"/>
              <a:pPr/>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E000CC-FD8F-4A03-9186-CC4AD4EB4322}" type="datetimeFigureOut">
              <a:rPr lang="en-US" smtClean="0"/>
              <a:pPr/>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E000CC-FD8F-4A03-9186-CC4AD4EB4322}" type="datetimeFigureOut">
              <a:rPr lang="en-US" smtClean="0"/>
              <a:pPr/>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E000CC-FD8F-4A03-9186-CC4AD4EB4322}" type="datetimeFigureOut">
              <a:rPr lang="en-US" smtClean="0"/>
              <a:pPr/>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8E000CC-FD8F-4A03-9186-CC4AD4EB4322}" type="datetimeFigureOut">
              <a:rPr lang="en-US" smtClean="0"/>
              <a:pPr/>
              <a:t>9/20/2022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8E000CC-FD8F-4A03-9186-CC4AD4EB4322}" type="datetimeFigureOut">
              <a:rPr lang="en-US" smtClean="0"/>
              <a:pPr/>
              <a:t>9/20/2022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8E000CC-FD8F-4A03-9186-CC4AD4EB4322}" type="datetimeFigureOut">
              <a:rPr lang="en-US" smtClean="0"/>
              <a:pPr/>
              <a:t>9/20/2022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E000CC-FD8F-4A03-9186-CC4AD4EB4322}" type="datetimeFigureOut">
              <a:rPr lang="en-US" smtClean="0"/>
              <a:pPr/>
              <a:t>9/20/2022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E000CC-FD8F-4A03-9186-CC4AD4EB4322}" type="datetimeFigureOut">
              <a:rPr lang="en-US" smtClean="0"/>
              <a:pPr/>
              <a:t>9/20/2022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E000CC-FD8F-4A03-9186-CC4AD4EB4322}" type="datetimeFigureOut">
              <a:rPr lang="en-US" smtClean="0"/>
              <a:pPr/>
              <a:t>9/20/2022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3D18EC-2948-4F94-981B-6D118BFE146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000CC-FD8F-4A03-9186-CC4AD4EB4322}" type="datetimeFigureOut">
              <a:rPr lang="en-US" smtClean="0"/>
              <a:pPr/>
              <a:t>9/20/2022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3D18EC-2948-4F94-981B-6D118BFE146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457200" y="2410599"/>
            <a:ext cx="6400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3600" b="1" dirty="0">
                <a:solidFill>
                  <a:srgbClr val="0089D0"/>
                </a:solidFill>
                <a:latin typeface="Cachet Bold" pitchFamily="34" charset="0"/>
                <a:cs typeface="Times New Roman" pitchFamily="18" charset="0"/>
              </a:rPr>
              <a:t>Head Clerk of Course</a:t>
            </a:r>
            <a:endParaRPr kumimoji="0" lang="en-US" sz="3600" b="0" i="0" u="none" strike="noStrike" cap="none" normalizeH="0" baseline="0" dirty="0">
              <a:ln>
                <a:noFill/>
              </a:ln>
              <a:solidFill>
                <a:srgbClr val="0089D0"/>
              </a:solidFill>
              <a:effectLst/>
              <a:latin typeface="Cachet Bold" pitchFamily="34" charset="0"/>
            </a:endParaRPr>
          </a:p>
        </p:txBody>
      </p:sp>
      <p:sp>
        <p:nvSpPr>
          <p:cNvPr id="11266" name="AutoShape 2"/>
          <p:cNvSpPr>
            <a:spLocks noChangeArrowheads="1"/>
          </p:cNvSpPr>
          <p:nvPr/>
        </p:nvSpPr>
        <p:spPr bwMode="auto">
          <a:xfrm>
            <a:off x="457200" y="3810000"/>
            <a:ext cx="4724399" cy="1143000"/>
          </a:xfrm>
          <a:prstGeom prst="roundRect">
            <a:avLst>
              <a:gd name="adj" fmla="val 16667"/>
            </a:avLst>
          </a:prstGeom>
          <a:solidFill>
            <a:srgbClr val="C6168D"/>
          </a:solidFill>
          <a:ln w="9525">
            <a:noFill/>
            <a:round/>
            <a:headEnd/>
            <a:tailEnd/>
          </a:ln>
        </p:spPr>
        <p:txBody>
          <a:bodyPr vert="horz" wrap="square" lIns="91440" tIns="45720" rIns="91440" bIns="45720" numCol="1" anchor="t" anchorCtr="0" compatLnSpc="1">
            <a:prstTxWarp prst="textNoShape">
              <a:avLst/>
            </a:prstTxWarp>
          </a:bodyPr>
          <a:lstStyle/>
          <a:p>
            <a:pPr marL="115888" marR="0" lvl="1" algn="l" defTabSz="914400" rtl="0" eaLnBrk="1" fontAlgn="base" latinLnBrk="0" hangingPunct="1">
              <a:spcBef>
                <a:spcPct val="0"/>
              </a:spcBef>
              <a:spcAft>
                <a:spcPct val="0"/>
              </a:spcAft>
              <a:buClrTx/>
              <a:buSzTx/>
              <a:buFontTx/>
              <a:buNone/>
              <a:tabLst/>
            </a:pPr>
            <a:r>
              <a:rPr lang="en-US" sz="2800" dirty="0">
                <a:solidFill>
                  <a:srgbClr val="FFFFFF"/>
                </a:solidFill>
                <a:latin typeface="Cachet Bold" pitchFamily="34" charset="0"/>
              </a:rPr>
              <a:t>YMCA of Greater Richmond </a:t>
            </a:r>
            <a:endParaRPr kumimoji="0" lang="en-US" sz="2800" b="0" i="0" u="none" strike="noStrike" cap="none" normalizeH="0" baseline="0" dirty="0">
              <a:ln>
                <a:noFill/>
              </a:ln>
              <a:solidFill>
                <a:srgbClr val="FFFFFF"/>
              </a:solidFill>
              <a:effectLst/>
              <a:latin typeface="Cachet Bold" pitchFamily="34" charset="0"/>
            </a:endParaRPr>
          </a:p>
        </p:txBody>
      </p:sp>
      <p:sp>
        <p:nvSpPr>
          <p:cNvPr id="11267" name="Rectangle 3"/>
          <p:cNvSpPr>
            <a:spLocks noChangeArrowheads="1"/>
          </p:cNvSpPr>
          <p:nvPr/>
        </p:nvSpPr>
        <p:spPr bwMode="auto">
          <a:xfrm>
            <a:off x="533400" y="5486400"/>
            <a:ext cx="49530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a:ln>
                  <a:noFill/>
                </a:ln>
                <a:solidFill>
                  <a:srgbClr val="0089D0"/>
                </a:solidFill>
                <a:effectLst/>
                <a:latin typeface="Cachet Bold" pitchFamily="34" charset="0"/>
                <a:ea typeface="Cambria" pitchFamily="18" charset="0"/>
                <a:cs typeface="Times New Roman" pitchFamily="18" charset="0"/>
              </a:rPr>
              <a:t>Training Guide</a:t>
            </a:r>
            <a:endParaRPr kumimoji="0" lang="en-US" sz="1800" b="0" i="0" u="none" strike="noStrike" cap="none" normalizeH="0" baseline="0" dirty="0">
              <a:ln>
                <a:noFill/>
              </a:ln>
              <a:solidFill>
                <a:srgbClr val="0089D0"/>
              </a:solidFill>
              <a:effectLst/>
              <a:latin typeface="Arial" pitchFamily="34" charset="0"/>
            </a:endParaRPr>
          </a:p>
        </p:txBody>
      </p:sp>
      <p:pic>
        <p:nvPicPr>
          <p:cNvPr id="9" name="Picture 8" descr="af02_r_blu_rgb.JPG"/>
          <p:cNvPicPr>
            <a:picLocks noChangeAspect="1"/>
          </p:cNvPicPr>
          <p:nvPr/>
        </p:nvPicPr>
        <p:blipFill>
          <a:blip r:embed="rId2" cstate="print"/>
          <a:stretch>
            <a:fillRect/>
          </a:stretch>
        </p:blipFill>
        <p:spPr>
          <a:xfrm>
            <a:off x="6781800" y="990600"/>
            <a:ext cx="1529263" cy="411480"/>
          </a:xfrm>
          <a:prstGeom prst="rect">
            <a:avLst/>
          </a:prstGeom>
        </p:spPr>
      </p:pic>
      <p:pic>
        <p:nvPicPr>
          <p:cNvPr id="10" name="Picture 9" descr="0_7208936_logo_blue_rgb_jpg.JPG"/>
          <p:cNvPicPr>
            <a:picLocks noChangeAspect="1"/>
          </p:cNvPicPr>
          <p:nvPr/>
        </p:nvPicPr>
        <p:blipFill>
          <a:blip r:embed="rId3" cstate="print"/>
          <a:stretch>
            <a:fillRect/>
          </a:stretch>
        </p:blipFill>
        <p:spPr>
          <a:xfrm>
            <a:off x="457200" y="457200"/>
            <a:ext cx="1295400" cy="99098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62500" lnSpcReduction="20000"/>
          </a:bodyPr>
          <a:lstStyle/>
          <a:p>
            <a:r>
              <a:rPr lang="en-US" dirty="0">
                <a:latin typeface="Cachet Book" pitchFamily="34" charset="0"/>
              </a:rPr>
              <a:t>Personnel needed: </a:t>
            </a:r>
          </a:p>
          <a:p>
            <a:pPr lvl="1"/>
            <a:r>
              <a:rPr lang="en-US" dirty="0">
                <a:latin typeface="Cachet Book" pitchFamily="34" charset="0"/>
              </a:rPr>
              <a:t>Head Clerk of Course at least 1 per half. </a:t>
            </a:r>
          </a:p>
          <a:p>
            <a:pPr lvl="1"/>
            <a:r>
              <a:rPr lang="en-US" dirty="0">
                <a:latin typeface="Cachet Book" pitchFamily="34" charset="0"/>
              </a:rPr>
              <a:t>You should get at least 1 helper from the away teams for each half. Please give him/her a meet program, put him/her where you need him/her, and treat him/her with respect. </a:t>
            </a:r>
          </a:p>
          <a:p>
            <a:r>
              <a:rPr lang="en-US" dirty="0">
                <a:latin typeface="Cachet Book" pitchFamily="34" charset="0"/>
              </a:rPr>
              <a:t>Announcer is part of your team:</a:t>
            </a:r>
          </a:p>
          <a:p>
            <a:pPr lvl="1"/>
            <a:r>
              <a:rPr lang="en-US" dirty="0">
                <a:latin typeface="Cachet Book" pitchFamily="34" charset="0"/>
              </a:rPr>
              <a:t>Calling no shows? It is up to your team. </a:t>
            </a:r>
          </a:p>
          <a:p>
            <a:pPr lvl="1"/>
            <a:r>
              <a:rPr lang="en-US" dirty="0">
                <a:latin typeface="Cachet Book" pitchFamily="34" charset="0"/>
              </a:rPr>
              <a:t>Do not call an event whose age group is on the blocks (or behind). They won’t hear you and you don’t need that much time to set up. Take a break. </a:t>
            </a:r>
          </a:p>
          <a:p>
            <a:pPr lvl="1"/>
            <a:r>
              <a:rPr lang="en-US" dirty="0">
                <a:latin typeface="Cachet Book" pitchFamily="34" charset="0"/>
              </a:rPr>
              <a:t>Also, please instruct your announcer to NOT talk over the Starter. The announcer should wait for the Starter and not the other way around. </a:t>
            </a:r>
          </a:p>
        </p:txBody>
      </p:sp>
      <p:sp>
        <p:nvSpPr>
          <p:cNvPr id="6" name="Title 1"/>
          <p:cNvSpPr>
            <a:spLocks noGrp="1"/>
          </p:cNvSpPr>
          <p:nvPr>
            <p:ph type="title"/>
          </p:nvPr>
        </p:nvSpPr>
        <p:spPr>
          <a:xfrm>
            <a:off x="620581" y="1486732"/>
            <a:ext cx="8229600" cy="1143000"/>
          </a:xfrm>
        </p:spPr>
        <p:txBody>
          <a:bodyPr>
            <a:normAutofit/>
          </a:bodyPr>
          <a:lstStyle/>
          <a:p>
            <a:pPr algn="l"/>
            <a:r>
              <a:rPr lang="en-US" sz="3600" dirty="0">
                <a:solidFill>
                  <a:srgbClr val="0089D0"/>
                </a:solidFill>
                <a:latin typeface="Cachet Bold" pitchFamily="34" charset="0"/>
              </a:rPr>
              <a:t>Personnel</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162891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55000" lnSpcReduction="20000"/>
          </a:bodyPr>
          <a:lstStyle/>
          <a:p>
            <a:r>
              <a:rPr lang="en-US" dirty="0">
                <a:latin typeface="Cachet Book" pitchFamily="34" charset="0"/>
              </a:rPr>
              <a:t>As soon as you get the 8&amp;under Relay cards, you can start organizing them (it takes a while).</a:t>
            </a:r>
          </a:p>
          <a:p>
            <a:pPr lvl="1"/>
            <a:r>
              <a:rPr lang="en-US" dirty="0">
                <a:latin typeface="Cachet Book" pitchFamily="34" charset="0"/>
              </a:rPr>
              <a:t>You should have extra parents and even older swimmers helping for 8&amp;under Relays. </a:t>
            </a:r>
          </a:p>
          <a:p>
            <a:pPr lvl="1"/>
            <a:r>
              <a:rPr lang="en-US" dirty="0">
                <a:latin typeface="Cachet Book" pitchFamily="34" charset="0"/>
              </a:rPr>
              <a:t>These helpers are not allowed to touch the swimmers once they get in the water for the in water start, but they can give verbal directions. </a:t>
            </a:r>
          </a:p>
          <a:p>
            <a:r>
              <a:rPr lang="en-US" dirty="0">
                <a:latin typeface="Cachet Book" pitchFamily="34" charset="0"/>
              </a:rPr>
              <a:t>The meet can start (on referee’s call) once you have the 8&amp;under Relays organized. </a:t>
            </a:r>
          </a:p>
          <a:p>
            <a:r>
              <a:rPr lang="en-US" dirty="0">
                <a:latin typeface="Cachet Book" pitchFamily="34" charset="0"/>
              </a:rPr>
              <a:t>You should receive 4 copies of the meet program for the Clerk of Course. </a:t>
            </a:r>
          </a:p>
          <a:p>
            <a:pPr lvl="1"/>
            <a:r>
              <a:rPr lang="en-US" dirty="0">
                <a:latin typeface="Cachet Book" pitchFamily="34" charset="0"/>
              </a:rPr>
              <a:t>Unless you ask the Computer Rep. for more or fewer copies. </a:t>
            </a:r>
          </a:p>
          <a:p>
            <a:pPr lvl="1"/>
            <a:r>
              <a:rPr lang="en-US" dirty="0">
                <a:latin typeface="Cachet Book" pitchFamily="34" charset="0"/>
              </a:rPr>
              <a:t>You are encouraged to take notes on your program of no shows or any seeding changes that you make. </a:t>
            </a:r>
          </a:p>
        </p:txBody>
      </p:sp>
      <p:sp>
        <p:nvSpPr>
          <p:cNvPr id="6" name="Title 1"/>
          <p:cNvSpPr>
            <a:spLocks noGrp="1"/>
          </p:cNvSpPr>
          <p:nvPr>
            <p:ph type="title"/>
          </p:nvPr>
        </p:nvSpPr>
        <p:spPr>
          <a:xfrm>
            <a:off x="600616" y="1636470"/>
            <a:ext cx="8229600" cy="1143000"/>
          </a:xfrm>
        </p:spPr>
        <p:txBody>
          <a:bodyPr>
            <a:normAutofit/>
          </a:bodyPr>
          <a:lstStyle/>
          <a:p>
            <a:pPr algn="l"/>
            <a:r>
              <a:rPr lang="en-US" sz="3600" dirty="0">
                <a:solidFill>
                  <a:srgbClr val="0089D0"/>
                </a:solidFill>
                <a:latin typeface="Cachet Bold" pitchFamily="34" charset="0"/>
              </a:rPr>
              <a:t>Starting the Meet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151822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a:bodyPr>
          <a:lstStyle/>
          <a:p>
            <a:r>
              <a:rPr lang="en-US" dirty="0">
                <a:latin typeface="Cachet Book" pitchFamily="34" charset="0"/>
              </a:rPr>
              <a:t>Your job is to keep the flow going. </a:t>
            </a:r>
          </a:p>
          <a:p>
            <a:r>
              <a:rPr lang="en-US" dirty="0">
                <a:latin typeface="Cachet Book" pitchFamily="34" charset="0"/>
              </a:rPr>
              <a:t>Call kids names and place them on the bench. </a:t>
            </a:r>
          </a:p>
          <a:p>
            <a:r>
              <a:rPr lang="en-US" dirty="0">
                <a:latin typeface="Cachet Book" pitchFamily="34" charset="0"/>
              </a:rPr>
              <a:t>Tell them their heat and lane numbers. </a:t>
            </a:r>
          </a:p>
          <a:p>
            <a:r>
              <a:rPr lang="en-US" dirty="0">
                <a:latin typeface="Cachet Book" pitchFamily="34" charset="0"/>
              </a:rPr>
              <a:t>Remind them to tell the timers their names.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Individual Events- Clerk of course Job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31352043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a:bodyPr>
          <a:lstStyle/>
          <a:p>
            <a:r>
              <a:rPr lang="en-US" dirty="0">
                <a:latin typeface="Cachet Book" pitchFamily="34" charset="0"/>
              </a:rPr>
              <a:t>Coaches can make changes to the relay cards up to when the heat is on the block.</a:t>
            </a:r>
          </a:p>
          <a:p>
            <a:pPr lvl="1"/>
            <a:r>
              <a:rPr lang="en-US" dirty="0">
                <a:latin typeface="Cachet Book" pitchFamily="34" charset="0"/>
              </a:rPr>
              <a:t>Once the meet has started, relay divisions can NOT be changed and relays can NOT be added. </a:t>
            </a:r>
          </a:p>
          <a:p>
            <a:pPr lvl="1"/>
            <a:r>
              <a:rPr lang="en-US" dirty="0">
                <a:latin typeface="Cachet Book" pitchFamily="34" charset="0"/>
              </a:rPr>
              <a:t>Changed are written directly on the cards.  </a:t>
            </a:r>
          </a:p>
          <a:p>
            <a:r>
              <a:rPr lang="en-US" dirty="0">
                <a:latin typeface="Cachet Book" pitchFamily="34" charset="0"/>
              </a:rPr>
              <a:t>Coaches may not see other teams cards. </a:t>
            </a:r>
          </a:p>
          <a:p>
            <a:pPr lvl="1"/>
            <a:endParaRPr lang="en-US" dirty="0">
              <a:latin typeface="Cachet Book" pitchFamily="34" charset="0"/>
            </a:endParaRP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Relay Cards- Changes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39677748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85000" lnSpcReduction="10000"/>
          </a:bodyPr>
          <a:lstStyle/>
          <a:p>
            <a:r>
              <a:rPr lang="en-US" dirty="0">
                <a:latin typeface="Cachet Book" pitchFamily="34" charset="0"/>
              </a:rPr>
              <a:t>FIRST ASK THE SWIMMER IF IT’S OKAY! </a:t>
            </a:r>
          </a:p>
          <a:p>
            <a:r>
              <a:rPr lang="en-US" dirty="0">
                <a:latin typeface="Cachet Book" pitchFamily="34" charset="0"/>
              </a:rPr>
              <a:t>Must have SAME stroke and length. </a:t>
            </a:r>
          </a:p>
          <a:p>
            <a:r>
              <a:rPr lang="en-US" dirty="0">
                <a:latin typeface="Cachet Book" pitchFamily="34" charset="0"/>
              </a:rPr>
              <a:t>Can NOT create extra heat- combining of events must result in only one heat. </a:t>
            </a:r>
          </a:p>
          <a:p>
            <a:r>
              <a:rPr lang="en-US" dirty="0">
                <a:latin typeface="Cachet Book" pitchFamily="34" charset="0"/>
              </a:rPr>
              <a:t>If mixed gender, an empty lane MAY remain between them, but it is not a requirement. </a:t>
            </a:r>
          </a:p>
          <a:p>
            <a:r>
              <a:rPr lang="en-US" dirty="0">
                <a:latin typeface="Cachet Book" pitchFamily="34" charset="0"/>
              </a:rPr>
              <a:t>Swimmers in the same event must swim together.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Troubleshooting- Combining Events</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34659614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55000" lnSpcReduction="20000"/>
          </a:bodyPr>
          <a:lstStyle/>
          <a:p>
            <a:r>
              <a:rPr lang="en-US" dirty="0">
                <a:latin typeface="Cachet Book" pitchFamily="34" charset="0"/>
              </a:rPr>
              <a:t>Should you combine Events 7&amp;8?</a:t>
            </a:r>
          </a:p>
          <a:p>
            <a:pPr lvl="1"/>
            <a:r>
              <a:rPr lang="en-US" dirty="0">
                <a:latin typeface="Cachet Book" pitchFamily="34" charset="0"/>
              </a:rPr>
              <a:t>Technically it meets the requirements, but it might not be the best idea to swim 8&amp;unders with 13-14s. Suggest leaving it alone. </a:t>
            </a:r>
          </a:p>
          <a:p>
            <a:r>
              <a:rPr lang="en-US" dirty="0">
                <a:latin typeface="Cachet Book" pitchFamily="34" charset="0"/>
              </a:rPr>
              <a:t>Should you combine Evens 17&amp;19?</a:t>
            </a:r>
          </a:p>
          <a:p>
            <a:pPr lvl="1"/>
            <a:r>
              <a:rPr lang="en-US" dirty="0">
                <a:latin typeface="Cachet Book" pitchFamily="34" charset="0"/>
              </a:rPr>
              <a:t>NO! It does not meet the requirements. 17 is 50 meters and 19 is 100 meters. </a:t>
            </a:r>
          </a:p>
          <a:p>
            <a:r>
              <a:rPr lang="en-US" dirty="0">
                <a:latin typeface="Cachet Book" pitchFamily="34" charset="0"/>
              </a:rPr>
              <a:t>Should you combine Events 40&amp;42 or 41&amp;43?</a:t>
            </a:r>
          </a:p>
          <a:p>
            <a:pPr lvl="1"/>
            <a:r>
              <a:rPr lang="en-US" dirty="0">
                <a:latin typeface="Cachet Book" pitchFamily="34" charset="0"/>
              </a:rPr>
              <a:t>You could do this because it meets the requirements and since it is a 100 meter event, it may have an impact on the speed of the meet. </a:t>
            </a:r>
          </a:p>
          <a:p>
            <a:pPr lvl="1"/>
            <a:r>
              <a:rPr lang="en-US" dirty="0">
                <a:latin typeface="Cachet Book" pitchFamily="34" charset="0"/>
              </a:rPr>
              <a:t>The question is whether or not it is worth the hassle. As always, ask the kids if it would be okay with them first. They could give their opinions on whether they would rather combine with the same age group and different gender, or the same gender and different age group.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Troubleshooting- Combining Events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3730028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92500" lnSpcReduction="20000"/>
          </a:bodyPr>
          <a:lstStyle/>
          <a:p>
            <a:r>
              <a:rPr lang="en-US" dirty="0">
                <a:latin typeface="Cachet Book" pitchFamily="34" charset="0"/>
              </a:rPr>
              <a:t>Clerk of Course Description </a:t>
            </a:r>
          </a:p>
          <a:p>
            <a:r>
              <a:rPr lang="en-US" dirty="0">
                <a:latin typeface="Cachet Book" pitchFamily="34" charset="0"/>
              </a:rPr>
              <a:t>Training </a:t>
            </a:r>
          </a:p>
          <a:p>
            <a:r>
              <a:rPr lang="en-US" dirty="0">
                <a:latin typeface="Cachet Book" pitchFamily="34" charset="0"/>
              </a:rPr>
              <a:t>Recertification </a:t>
            </a:r>
          </a:p>
          <a:p>
            <a:r>
              <a:rPr lang="en-US" dirty="0">
                <a:latin typeface="Cachet Book" pitchFamily="34" charset="0"/>
              </a:rPr>
              <a:t>Setting up and Starting the Meet </a:t>
            </a:r>
          </a:p>
          <a:p>
            <a:r>
              <a:rPr lang="en-US" dirty="0">
                <a:latin typeface="Cachet Book" pitchFamily="34" charset="0"/>
              </a:rPr>
              <a:t>Individual Events</a:t>
            </a:r>
          </a:p>
          <a:p>
            <a:r>
              <a:rPr lang="en-US" dirty="0">
                <a:latin typeface="Cachet Book" pitchFamily="34" charset="0"/>
              </a:rPr>
              <a:t>Relays </a:t>
            </a:r>
          </a:p>
          <a:p>
            <a:r>
              <a:rPr lang="en-US" dirty="0">
                <a:latin typeface="Cachet Book" pitchFamily="34" charset="0"/>
              </a:rPr>
              <a:t>Troubleshooting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Agenda</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85000" lnSpcReduction="10000"/>
          </a:bodyPr>
          <a:lstStyle/>
          <a:p>
            <a:r>
              <a:rPr lang="en-US" dirty="0">
                <a:latin typeface="Cachet Book" pitchFamily="34" charset="0"/>
              </a:rPr>
              <a:t>Head Clerk of Course: The individuals for the Clerk of Course work together to get the swimmers seeded in heats and lanes. All classifications of swimmers may be combined to fill the heats. Individual Swimmers will be placed according to seed time, fastest to slowest in lane groups 3&amp;4, 2&amp;5, 1&amp;6 (in an 8 lane pool 4&amp;5, 3&amp;6, 2&amp;7, 1&amp;8). Heats will be swim slowest first to fastest last.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Head Clerk of Course Description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1318085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55000" lnSpcReduction="20000"/>
          </a:bodyPr>
          <a:lstStyle/>
          <a:p>
            <a:r>
              <a:rPr lang="en-US" dirty="0">
                <a:latin typeface="Cachet Book" pitchFamily="34" charset="0"/>
              </a:rPr>
              <a:t>The visiting and home branches should provide to the home Computer Rep. a list of all scratches and changes no less than 30 minutes prior to the start of the meet. </a:t>
            </a:r>
          </a:p>
          <a:p>
            <a:pPr lvl="1"/>
            <a:r>
              <a:rPr lang="en-US" dirty="0">
                <a:latin typeface="Cachet Book" pitchFamily="34" charset="0"/>
              </a:rPr>
              <a:t>Every effort shall be made to allow all swimmers registered for that meet to swim even if that are late arriving to clerk. The Referee will be notified if a swimmer has shown up to swim after his/her assigned heat is in the water. The late swimmer may be placed in an empty lane in a later heat. The timers involved in the change will be notified of the late swimmer’s name. The referee must be consulted if there are addition to an event or if an event needs to be skipped in order to combine heats. </a:t>
            </a:r>
          </a:p>
          <a:p>
            <a:pPr lvl="1"/>
            <a:r>
              <a:rPr lang="en-US" dirty="0">
                <a:latin typeface="Cachet Book" pitchFamily="34" charset="0"/>
              </a:rPr>
              <a:t>The Clerk of Course shall keep the starter and Referee informed of any changes to the number of heats for each event. The Clerk of Course shall also inform any affected timers of the changes. </a:t>
            </a:r>
          </a:p>
          <a:p>
            <a:pPr lvl="1"/>
            <a:r>
              <a:rPr lang="en-US" dirty="0">
                <a:latin typeface="Cachet Book" pitchFamily="34" charset="0"/>
              </a:rPr>
              <a:t>The Clerk shall work with the Announcer to give swimmers a first call, second call, and final call for each event.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Clerk of Course Description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3942211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a:bodyPr>
          <a:lstStyle/>
          <a:p>
            <a:r>
              <a:rPr lang="en-US" dirty="0">
                <a:latin typeface="Cachet Book" pitchFamily="34" charset="0"/>
              </a:rPr>
              <a:t>The Head Clerk of Course must review the YMCA training guide during the first year of service OR if certification is NOT continuously maintained. New Clerk of Course shall walk one full meet in order to complete the training.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Trainings</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652662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a:bodyPr>
          <a:lstStyle/>
          <a:p>
            <a:r>
              <a:rPr lang="en-US" dirty="0">
                <a:latin typeface="Cachet Book" pitchFamily="34" charset="0"/>
              </a:rPr>
              <a:t>Work a minimum of two halves per year. </a:t>
            </a:r>
          </a:p>
          <a:p>
            <a:r>
              <a:rPr lang="en-US" dirty="0">
                <a:latin typeface="Cachet Book" pitchFamily="34" charset="0"/>
              </a:rPr>
              <a:t>Review the training guide as needed. </a:t>
            </a:r>
          </a:p>
          <a:p>
            <a:endParaRPr lang="en-US" dirty="0">
              <a:latin typeface="Cachet Book" pitchFamily="34" charset="0"/>
            </a:endParaRPr>
          </a:p>
          <a:p>
            <a:endParaRPr lang="en-US" dirty="0"/>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Recertification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607577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77500" lnSpcReduction="20000"/>
          </a:bodyPr>
          <a:lstStyle/>
          <a:p>
            <a:r>
              <a:rPr lang="en-US" dirty="0">
                <a:latin typeface="Cachet Book" pitchFamily="34" charset="0"/>
              </a:rPr>
              <a:t>Model</a:t>
            </a:r>
          </a:p>
          <a:p>
            <a:pPr lvl="1"/>
            <a:r>
              <a:rPr lang="en-US" dirty="0">
                <a:latin typeface="Cachet Book" pitchFamily="34" charset="0"/>
              </a:rPr>
              <a:t>Watch the experienced worker in the position. Ask questions when you can. </a:t>
            </a:r>
          </a:p>
          <a:p>
            <a:r>
              <a:rPr lang="en-US" dirty="0">
                <a:latin typeface="Cachet Book" pitchFamily="34" charset="0"/>
              </a:rPr>
              <a:t>Practice </a:t>
            </a:r>
          </a:p>
          <a:p>
            <a:pPr lvl="1"/>
            <a:r>
              <a:rPr lang="en-US" dirty="0">
                <a:latin typeface="Cachet Book" pitchFamily="34" charset="0"/>
              </a:rPr>
              <a:t>Work the position yourself with the experienced worker monitoring.</a:t>
            </a:r>
          </a:p>
          <a:p>
            <a:r>
              <a:rPr lang="en-US" dirty="0">
                <a:latin typeface="Cachet Book" pitchFamily="34" charset="0"/>
              </a:rPr>
              <a:t>Feedback </a:t>
            </a:r>
          </a:p>
          <a:p>
            <a:pPr lvl="1"/>
            <a:r>
              <a:rPr lang="en-US" dirty="0">
                <a:latin typeface="Cachet Book" pitchFamily="34" charset="0"/>
              </a:rPr>
              <a:t>Get feedback (both positive and constructive) on how you did from the experienced worker. Then start the process again. </a:t>
            </a:r>
          </a:p>
          <a:p>
            <a:endParaRPr lang="en-US" dirty="0">
              <a:latin typeface="Cachet Book" pitchFamily="34" charset="0"/>
            </a:endParaRPr>
          </a:p>
          <a:p>
            <a:endParaRPr lang="en-US" dirty="0"/>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When walking a Position…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220882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85000" lnSpcReduction="20000"/>
          </a:bodyPr>
          <a:lstStyle/>
          <a:p>
            <a:r>
              <a:rPr lang="en-US" dirty="0">
                <a:latin typeface="Cachet Book" pitchFamily="34" charset="0"/>
              </a:rPr>
              <a:t>Benches/Chairs behind blocks</a:t>
            </a:r>
          </a:p>
          <a:p>
            <a:pPr lvl="1"/>
            <a:r>
              <a:rPr lang="en-US" dirty="0">
                <a:latin typeface="Cachet Book" pitchFamily="34" charset="0"/>
              </a:rPr>
              <a:t>Set up to keep the flow going.</a:t>
            </a:r>
          </a:p>
          <a:p>
            <a:pPr lvl="1"/>
            <a:r>
              <a:rPr lang="en-US" dirty="0">
                <a:latin typeface="Cachet Book" pitchFamily="34" charset="0"/>
              </a:rPr>
              <a:t>The more benches/chairs you can set up the better. </a:t>
            </a:r>
          </a:p>
          <a:p>
            <a:pPr lvl="1"/>
            <a:r>
              <a:rPr lang="en-US" dirty="0">
                <a:latin typeface="Cachet Book" pitchFamily="34" charset="0"/>
              </a:rPr>
              <a:t>Each bench/chair should have a number for each lane. </a:t>
            </a:r>
          </a:p>
          <a:p>
            <a:r>
              <a:rPr lang="en-US" dirty="0">
                <a:latin typeface="Cachet Book" pitchFamily="34" charset="0"/>
              </a:rPr>
              <a:t>Supplies </a:t>
            </a:r>
          </a:p>
          <a:p>
            <a:pPr lvl="1"/>
            <a:r>
              <a:rPr lang="en-US" dirty="0">
                <a:latin typeface="Cachet Book" pitchFamily="34" charset="0"/>
              </a:rPr>
              <a:t>Pencils, post its notes. </a:t>
            </a:r>
          </a:p>
          <a:p>
            <a:pPr lvl="1"/>
            <a:r>
              <a:rPr lang="en-US" dirty="0">
                <a:latin typeface="Cachet Book" pitchFamily="34" charset="0"/>
              </a:rPr>
              <a:t>Event numbers board that can be seen on deck.</a:t>
            </a:r>
          </a:p>
          <a:p>
            <a:pPr lvl="1"/>
            <a:r>
              <a:rPr lang="en-US" dirty="0">
                <a:latin typeface="Cachet Book" pitchFamily="34" charset="0"/>
              </a:rPr>
              <a:t>Speaker to amplify your voice. </a:t>
            </a: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Setting up your area… </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35593292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fontScale="92500" lnSpcReduction="20000"/>
          </a:bodyPr>
          <a:lstStyle/>
          <a:p>
            <a:r>
              <a:rPr lang="en-US" dirty="0">
                <a:solidFill>
                  <a:schemeClr val="tx1">
                    <a:lumMod val="95000"/>
                    <a:lumOff val="5000"/>
                  </a:schemeClr>
                </a:solidFill>
                <a:latin typeface="Cachet Book" pitchFamily="34" charset="0"/>
              </a:rPr>
              <a:t>The only people who should be in the area during a meet are swimmers and head clerk/clerk help. </a:t>
            </a:r>
          </a:p>
          <a:p>
            <a:r>
              <a:rPr lang="en-US" dirty="0">
                <a:solidFill>
                  <a:schemeClr val="tx1">
                    <a:lumMod val="95000"/>
                    <a:lumOff val="5000"/>
                  </a:schemeClr>
                </a:solidFill>
                <a:latin typeface="Cachet Book" pitchFamily="34" charset="0"/>
              </a:rPr>
              <a:t>No other swimmers or parents should be allowed. </a:t>
            </a:r>
          </a:p>
          <a:p>
            <a:r>
              <a:rPr lang="en-US" dirty="0">
                <a:solidFill>
                  <a:schemeClr val="tx1">
                    <a:lumMod val="95000"/>
                    <a:lumOff val="5000"/>
                  </a:schemeClr>
                </a:solidFill>
                <a:latin typeface="Cachet Book" pitchFamily="34" charset="0"/>
              </a:rPr>
              <a:t>Coaches, Parent Reps, and Referee have unrestricted access, but if it becomes a problem, talk to the Aquatics Director. </a:t>
            </a:r>
            <a:endParaRPr lang="en-US" dirty="0">
              <a:solidFill>
                <a:srgbClr val="C6168D"/>
              </a:solidFill>
              <a:latin typeface="Cachet Book" pitchFamily="34" charset="0"/>
            </a:endParaRPr>
          </a:p>
        </p:txBody>
      </p:sp>
      <p:sp>
        <p:nvSpPr>
          <p:cNvPr id="6" name="Title 1"/>
          <p:cNvSpPr>
            <a:spLocks noGrp="1"/>
          </p:cNvSpPr>
          <p:nvPr>
            <p:ph type="title"/>
          </p:nvPr>
        </p:nvSpPr>
        <p:spPr>
          <a:xfrm>
            <a:off x="381000" y="1676400"/>
            <a:ext cx="8229600" cy="1143000"/>
          </a:xfrm>
        </p:spPr>
        <p:txBody>
          <a:bodyPr>
            <a:normAutofit/>
          </a:bodyPr>
          <a:lstStyle/>
          <a:p>
            <a:pPr algn="l"/>
            <a:r>
              <a:rPr lang="en-US" sz="3600" dirty="0">
                <a:solidFill>
                  <a:srgbClr val="0089D0"/>
                </a:solidFill>
                <a:latin typeface="Cachet Bold" pitchFamily="34" charset="0"/>
              </a:rPr>
              <a:t>Restricted Access</a:t>
            </a:r>
          </a:p>
        </p:txBody>
      </p:sp>
      <p:pic>
        <p:nvPicPr>
          <p:cNvPr id="9" name="Picture 8" descr="0_7208936_logo_blue_rgb_jpg.JPG"/>
          <p:cNvPicPr>
            <a:picLocks noChangeAspect="1"/>
          </p:cNvPicPr>
          <p:nvPr/>
        </p:nvPicPr>
        <p:blipFill>
          <a:blip r:embed="rId2" cstate="print"/>
          <a:stretch>
            <a:fillRect/>
          </a:stretch>
        </p:blipFill>
        <p:spPr>
          <a:xfrm>
            <a:off x="457200" y="457200"/>
            <a:ext cx="1295400" cy="990981"/>
          </a:xfrm>
          <a:prstGeom prst="rect">
            <a:avLst/>
          </a:prstGeom>
        </p:spPr>
      </p:pic>
      <p:pic>
        <p:nvPicPr>
          <p:cNvPr id="10" name="Picture 9" descr="af02_r_blu_rgb.JPG"/>
          <p:cNvPicPr>
            <a:picLocks noChangeAspect="1"/>
          </p:cNvPicPr>
          <p:nvPr/>
        </p:nvPicPr>
        <p:blipFill>
          <a:blip r:embed="rId3" cstate="print"/>
          <a:stretch>
            <a:fillRect/>
          </a:stretch>
        </p:blipFill>
        <p:spPr>
          <a:xfrm>
            <a:off x="6781800" y="990600"/>
            <a:ext cx="1529263" cy="411480"/>
          </a:xfrm>
          <a:prstGeom prst="rect">
            <a:avLst/>
          </a:prstGeom>
        </p:spPr>
      </p:pic>
    </p:spTree>
    <p:extLst>
      <p:ext uri="{BB962C8B-B14F-4D97-AF65-F5344CB8AC3E}">
        <p14:creationId xmlns:p14="http://schemas.microsoft.com/office/powerpoint/2010/main" val="9569273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A712F9DBC3F584A92B89AB3DCEC5F97" ma:contentTypeVersion="16" ma:contentTypeDescription="Create a new document." ma:contentTypeScope="" ma:versionID="6a26b2a6590f80ffae3435d0b18ffb3a">
  <xsd:schema xmlns:xsd="http://www.w3.org/2001/XMLSchema" xmlns:xs="http://www.w3.org/2001/XMLSchema" xmlns:p="http://schemas.microsoft.com/office/2006/metadata/properties" xmlns:ns2="fea214ff-fd39-489b-9279-71addb298b01" xmlns:ns3="a7f4ba7c-652c-4292-bf9d-8971f1452b48" targetNamespace="http://schemas.microsoft.com/office/2006/metadata/properties" ma:root="true" ma:fieldsID="6960ce187bfe728172357da4501e691d" ns2:_="" ns3:_="">
    <xsd:import namespace="fea214ff-fd39-489b-9279-71addb298b01"/>
    <xsd:import namespace="a7f4ba7c-652c-4292-bf9d-8971f1452b4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DateTaken" minOccurs="0"/>
                <xsd:element ref="ns2:MediaServiceOCR"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a214ff-fd39-489b-9279-71addb298b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f29663f9-be47-4fe7-928d-15b35b740dd3"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7f4ba7c-652c-4292-bf9d-8971f1452b4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6a2debc-2689-4c65-ac38-9fd940af0e39}" ma:internalName="TaxCatchAll" ma:showField="CatchAllData" ma:web="a7f4ba7c-652c-4292-bf9d-8971f1452b4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a7f4ba7c-652c-4292-bf9d-8971f1452b48" xsi:nil="true"/>
    <lcf76f155ced4ddcb4097134ff3c332f xmlns="fea214ff-fd39-489b-9279-71addb298b01">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349EE43-F01F-4B90-A33D-5EEB41EA0B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a214ff-fd39-489b-9279-71addb298b01"/>
    <ds:schemaRef ds:uri="a7f4ba7c-652c-4292-bf9d-8971f1452b4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555CA80-B8E2-4C2B-94DC-68A41FF5310D}">
  <ds:schemaRefs>
    <ds:schemaRef ds:uri="http://schemas.microsoft.com/office/2006/metadata/properties"/>
    <ds:schemaRef ds:uri="http://schemas.microsoft.com/office/infopath/2007/PartnerControls"/>
    <ds:schemaRef ds:uri="a7f4ba7c-652c-4292-bf9d-8971f1452b48"/>
    <ds:schemaRef ds:uri="fea214ff-fd39-489b-9279-71addb298b01"/>
  </ds:schemaRefs>
</ds:datastoreItem>
</file>

<file path=customXml/itemProps3.xml><?xml version="1.0" encoding="utf-8"?>
<ds:datastoreItem xmlns:ds="http://schemas.openxmlformats.org/officeDocument/2006/customXml" ds:itemID="{742F7455-3499-434E-8545-53488782AFE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442</TotalTime>
  <Words>1112</Words>
  <Application>Microsoft Office PowerPoint</Application>
  <PresentationFormat>On-screen Show (4:3)</PresentationFormat>
  <Paragraphs>83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Agenda</vt:lpstr>
      <vt:lpstr>Head Clerk of Course Description </vt:lpstr>
      <vt:lpstr>Clerk of Course Description </vt:lpstr>
      <vt:lpstr>Trainings</vt:lpstr>
      <vt:lpstr>Recertification </vt:lpstr>
      <vt:lpstr>When walking a Position… </vt:lpstr>
      <vt:lpstr>Setting up your area… </vt:lpstr>
      <vt:lpstr>Restricted Access</vt:lpstr>
      <vt:lpstr>Personnel</vt:lpstr>
      <vt:lpstr>Starting the Meet </vt:lpstr>
      <vt:lpstr>Individual Events- Clerk of course Job </vt:lpstr>
      <vt:lpstr>Relay Cards- Changes </vt:lpstr>
      <vt:lpstr>Troubleshooting- Combining Events</vt:lpstr>
      <vt:lpstr>Troubleshooting- Combining Events </vt:lpstr>
    </vt:vector>
  </TitlesOfParts>
  <Company>YMCA of Greater Richmond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graydt</dc:creator>
  <cp:lastModifiedBy>Kennedy, Alicia</cp:lastModifiedBy>
  <cp:revision>27</cp:revision>
  <dcterms:created xsi:type="dcterms:W3CDTF">2011-02-06T03:16:14Z</dcterms:created>
  <dcterms:modified xsi:type="dcterms:W3CDTF">2022-09-20T18:55:03Z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0x0101001A712F9DBC3F584A92B89AB3DCEC5F97</vt:lpwstr>
  </property>
  <property fmtid="{D5CDD505-2E9C-101B-9397-08002B2CF9AE}" pid="3" name="MediaServiceImageTags">
    <vt:lpwstr/>
  </property>
</Properties>
</file>