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10.xml" ContentType="application/vnd.openxmlformats-officedocument.presentationml.slide+xml"/>
  <Override PartName="/ppt/slides/slide5.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8" r:id="rId4"/>
    <p:sldId id="260" r:id="rId5"/>
    <p:sldId id="261" r:id="rId6"/>
    <p:sldId id="262" r:id="rId7"/>
    <p:sldId id="269" r:id="rId8"/>
    <p:sldId id="265" r:id="rId9"/>
    <p:sldId id="266" r:id="rId10"/>
    <p:sldId id="26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168D"/>
    <a:srgbClr val="0089D0"/>
    <a:srgbClr val="F47920"/>
    <a:srgbClr val="01A4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9" d="100"/>
          <a:sy n="59" d="100"/>
        </p:scale>
        <p:origin x="72" y="60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8E000CC-FD8F-4A03-9186-CC4AD4EB4322}" type="datetimeFigureOut">
              <a:rPr lang="en-US" smtClean="0"/>
              <a:pPr/>
              <a:t>8/9/2016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E000CC-FD8F-4A03-9186-CC4AD4EB4322}" type="datetimeFigureOut">
              <a:rPr lang="en-US" smtClean="0"/>
              <a:pPr/>
              <a:t>8/9/2016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E000CC-FD8F-4A03-9186-CC4AD4EB4322}" type="datetimeFigureOut">
              <a:rPr lang="en-US" smtClean="0"/>
              <a:pPr/>
              <a:t>8/9/2016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E000CC-FD8F-4A03-9186-CC4AD4EB4322}" type="datetimeFigureOut">
              <a:rPr lang="en-US" smtClean="0"/>
              <a:pPr/>
              <a:t>8/9/2016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E000CC-FD8F-4A03-9186-CC4AD4EB4322}" type="datetimeFigureOut">
              <a:rPr lang="en-US" smtClean="0"/>
              <a:pPr/>
              <a:t>8/9/2016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8E000CC-FD8F-4A03-9186-CC4AD4EB4322}" type="datetimeFigureOut">
              <a:rPr lang="en-US" smtClean="0"/>
              <a:pPr/>
              <a:t>8/9/2016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8E000CC-FD8F-4A03-9186-CC4AD4EB4322}" type="datetimeFigureOut">
              <a:rPr lang="en-US" smtClean="0"/>
              <a:pPr/>
              <a:t>8/9/2016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8E000CC-FD8F-4A03-9186-CC4AD4EB4322}" type="datetimeFigureOut">
              <a:rPr lang="en-US" smtClean="0"/>
              <a:pPr/>
              <a:t>8/9/2016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E000CC-FD8F-4A03-9186-CC4AD4EB4322}" type="datetimeFigureOut">
              <a:rPr lang="en-US" smtClean="0"/>
              <a:pPr/>
              <a:t>8/9/2016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E000CC-FD8F-4A03-9186-CC4AD4EB4322}" type="datetimeFigureOut">
              <a:rPr lang="en-US" smtClean="0"/>
              <a:pPr/>
              <a:t>8/9/2016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E000CC-FD8F-4A03-9186-CC4AD4EB4322}" type="datetimeFigureOut">
              <a:rPr lang="en-US" smtClean="0"/>
              <a:pPr/>
              <a:t>8/9/2016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E000CC-FD8F-4A03-9186-CC4AD4EB4322}" type="datetimeFigureOut">
              <a:rPr lang="en-US" smtClean="0"/>
              <a:pPr/>
              <a:t>8/9/2016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3D18EC-2948-4F94-981B-6D118BFE146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457200" y="2133600"/>
            <a:ext cx="64008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3600" b="1" dirty="0" smtClean="0">
                <a:solidFill>
                  <a:srgbClr val="0089D0"/>
                </a:solidFill>
                <a:latin typeface="Cachet Bold" pitchFamily="34" charset="0"/>
                <a:cs typeface="Times New Roman" pitchFamily="18" charset="0"/>
              </a:rPr>
              <a:t>Head Time and Timer Information</a:t>
            </a:r>
            <a:endParaRPr kumimoji="0" lang="en-US" sz="3600" b="0" i="0" u="none" strike="noStrike" cap="none" normalizeH="0" baseline="0" dirty="0" smtClean="0">
              <a:ln>
                <a:noFill/>
              </a:ln>
              <a:solidFill>
                <a:srgbClr val="0089D0"/>
              </a:solidFill>
              <a:effectLst/>
              <a:latin typeface="Cachet Bold" pitchFamily="34" charset="0"/>
            </a:endParaRPr>
          </a:p>
        </p:txBody>
      </p:sp>
      <p:sp>
        <p:nvSpPr>
          <p:cNvPr id="11266" name="AutoShape 2"/>
          <p:cNvSpPr>
            <a:spLocks noChangeArrowheads="1"/>
          </p:cNvSpPr>
          <p:nvPr/>
        </p:nvSpPr>
        <p:spPr bwMode="auto">
          <a:xfrm>
            <a:off x="457200" y="3810000"/>
            <a:ext cx="4724399" cy="1143000"/>
          </a:xfrm>
          <a:prstGeom prst="roundRect">
            <a:avLst>
              <a:gd name="adj" fmla="val 16667"/>
            </a:avLst>
          </a:prstGeom>
          <a:solidFill>
            <a:srgbClr val="C6168D"/>
          </a:solidFill>
          <a:ln w="9525">
            <a:noFill/>
            <a:round/>
            <a:headEnd/>
            <a:tailEnd/>
          </a:ln>
        </p:spPr>
        <p:txBody>
          <a:bodyPr vert="horz" wrap="square" lIns="91440" tIns="45720" rIns="91440" bIns="45720" numCol="1" anchor="t" anchorCtr="0" compatLnSpc="1">
            <a:prstTxWarp prst="textNoShape">
              <a:avLst/>
            </a:prstTxWarp>
          </a:bodyPr>
          <a:lstStyle/>
          <a:p>
            <a:pPr marL="115888" marR="0" lvl="1" algn="l" defTabSz="914400" rtl="0" eaLnBrk="1" fontAlgn="base" latinLnBrk="0" hangingPunct="1">
              <a:spcBef>
                <a:spcPct val="0"/>
              </a:spcBef>
              <a:spcAft>
                <a:spcPct val="0"/>
              </a:spcAft>
              <a:buClrTx/>
              <a:buSzTx/>
              <a:buFontTx/>
              <a:buNone/>
              <a:tabLst/>
            </a:pPr>
            <a:r>
              <a:rPr lang="en-US" sz="2800" dirty="0" smtClean="0">
                <a:solidFill>
                  <a:srgbClr val="FFFFFF"/>
                </a:solidFill>
                <a:latin typeface="Cachet Bold" pitchFamily="34" charset="0"/>
              </a:rPr>
              <a:t>YMCA of Greater Richmond </a:t>
            </a:r>
            <a:endParaRPr kumimoji="0" lang="en-US" sz="2800" b="0" i="0" u="none" strike="noStrike" cap="none" normalizeH="0" baseline="0" dirty="0" smtClean="0">
              <a:ln>
                <a:noFill/>
              </a:ln>
              <a:solidFill>
                <a:srgbClr val="FFFFFF"/>
              </a:solidFill>
              <a:effectLst/>
              <a:latin typeface="Cachet Bold" pitchFamily="34" charset="0"/>
            </a:endParaRPr>
          </a:p>
        </p:txBody>
      </p:sp>
      <p:sp>
        <p:nvSpPr>
          <p:cNvPr id="11267" name="Rectangle 3"/>
          <p:cNvSpPr>
            <a:spLocks noChangeArrowheads="1"/>
          </p:cNvSpPr>
          <p:nvPr/>
        </p:nvSpPr>
        <p:spPr bwMode="auto">
          <a:xfrm>
            <a:off x="533400" y="5486400"/>
            <a:ext cx="49530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rgbClr val="0089D0"/>
                </a:solidFill>
                <a:effectLst/>
                <a:latin typeface="Cachet Bold" pitchFamily="34" charset="0"/>
                <a:ea typeface="Cambria" pitchFamily="18" charset="0"/>
                <a:cs typeface="Times New Roman" pitchFamily="18" charset="0"/>
              </a:rPr>
              <a:t>Training Guide</a:t>
            </a:r>
            <a:endParaRPr kumimoji="0" lang="en-US" sz="1800" b="0" i="0" u="none" strike="noStrike" cap="none" normalizeH="0" baseline="0" dirty="0" smtClean="0">
              <a:ln>
                <a:noFill/>
              </a:ln>
              <a:solidFill>
                <a:srgbClr val="0089D0"/>
              </a:solidFill>
              <a:effectLst/>
              <a:latin typeface="Arial" pitchFamily="34" charset="0"/>
            </a:endParaRPr>
          </a:p>
        </p:txBody>
      </p:sp>
      <p:pic>
        <p:nvPicPr>
          <p:cNvPr id="9" name="Picture 8" descr="af02_r_blu_rgb.JPG"/>
          <p:cNvPicPr>
            <a:picLocks noChangeAspect="1"/>
          </p:cNvPicPr>
          <p:nvPr/>
        </p:nvPicPr>
        <p:blipFill>
          <a:blip r:embed="rId2" cstate="print"/>
          <a:stretch>
            <a:fillRect/>
          </a:stretch>
        </p:blipFill>
        <p:spPr>
          <a:xfrm>
            <a:off x="6781800" y="990600"/>
            <a:ext cx="1529263" cy="411480"/>
          </a:xfrm>
          <a:prstGeom prst="rect">
            <a:avLst/>
          </a:prstGeom>
        </p:spPr>
      </p:pic>
      <p:pic>
        <p:nvPicPr>
          <p:cNvPr id="10" name="Picture 9" descr="0_7208936_logo_blue_rgb_jpg.JPG"/>
          <p:cNvPicPr>
            <a:picLocks noChangeAspect="1"/>
          </p:cNvPicPr>
          <p:nvPr/>
        </p:nvPicPr>
        <p:blipFill>
          <a:blip r:embed="rId3" cstate="print"/>
          <a:stretch>
            <a:fillRect/>
          </a:stretch>
        </p:blipFill>
        <p:spPr>
          <a:xfrm>
            <a:off x="457200" y="457200"/>
            <a:ext cx="1295400" cy="990981"/>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55000" lnSpcReduction="20000"/>
          </a:bodyPr>
          <a:lstStyle/>
          <a:p>
            <a:r>
              <a:rPr lang="en-US" dirty="0" smtClean="0">
                <a:latin typeface="Cachet Book" pitchFamily="34" charset="0"/>
              </a:rPr>
              <a:t>One timer per lane should be the designated recorder who writes on the clipboard. </a:t>
            </a:r>
          </a:p>
          <a:p>
            <a:r>
              <a:rPr lang="en-US" dirty="0" smtClean="0">
                <a:latin typeface="Cachet Book" pitchFamily="34" charset="0"/>
              </a:rPr>
              <a:t>Record all three times (seconds, tenths, and hundredths) on the clipboard and sign with your initials. </a:t>
            </a:r>
          </a:p>
          <a:p>
            <a:r>
              <a:rPr lang="en-US" dirty="0" smtClean="0">
                <a:latin typeface="Cachet Book" pitchFamily="34" charset="0"/>
              </a:rPr>
              <a:t>DO NOT write in the official time- that is done by the table workers. </a:t>
            </a:r>
          </a:p>
          <a:p>
            <a:r>
              <a:rPr lang="en-US" dirty="0" smtClean="0">
                <a:latin typeface="Cachet Book" pitchFamily="34" charset="0"/>
              </a:rPr>
              <a:t>DO NOT copy a timer if few than three times are taken, just write down as many as you receive. </a:t>
            </a:r>
          </a:p>
          <a:p>
            <a:pPr lvl="1"/>
            <a:r>
              <a:rPr lang="en-US" dirty="0" smtClean="0">
                <a:latin typeface="Cachet Book" pitchFamily="34" charset="0"/>
              </a:rPr>
              <a:t>If it is only one time, the Referee will handle it. </a:t>
            </a:r>
          </a:p>
          <a:p>
            <a:r>
              <a:rPr lang="en-US" dirty="0" smtClean="0">
                <a:latin typeface="Cachet Book" pitchFamily="34" charset="0"/>
              </a:rPr>
              <a:t>DO write a time for every kid unless s/he clearly did not finish. </a:t>
            </a:r>
          </a:p>
          <a:p>
            <a:r>
              <a:rPr lang="en-US" dirty="0" smtClean="0">
                <a:latin typeface="Cachet Book" pitchFamily="34" charset="0"/>
              </a:rPr>
              <a:t>The notation for the time sheets if a swimmer didn’t finish is DNF. </a:t>
            </a:r>
          </a:p>
          <a:p>
            <a:r>
              <a:rPr lang="en-US" dirty="0" smtClean="0">
                <a:latin typeface="Cachet Book" pitchFamily="34" charset="0"/>
              </a:rPr>
              <a:t>If a swimmer did not show up, you can write NS on one of the timer slots. </a:t>
            </a:r>
          </a:p>
          <a:p>
            <a:r>
              <a:rPr lang="en-US" dirty="0" smtClean="0">
                <a:latin typeface="Cachet Book" pitchFamily="34" charset="0"/>
              </a:rPr>
              <a:t>Runners will collect the timer sheets every other event.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smtClean="0">
                <a:solidFill>
                  <a:srgbClr val="0089D0"/>
                </a:solidFill>
                <a:latin typeface="Cachet Bold" pitchFamily="34" charset="0"/>
              </a:rPr>
              <a:t>Timer Duties</a:t>
            </a:r>
            <a:endParaRPr lang="en-US" sz="3600" dirty="0">
              <a:solidFill>
                <a:srgbClr val="0089D0"/>
              </a:solidFill>
              <a:latin typeface="Cachet Bold" pitchFamily="34" charset="0"/>
            </a:endParaRP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1628911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a:bodyPr>
          <a:lstStyle/>
          <a:p>
            <a:r>
              <a:rPr lang="en-US" dirty="0" smtClean="0">
                <a:latin typeface="Cachet Book" pitchFamily="34" charset="0"/>
              </a:rPr>
              <a:t>Head Timer Description </a:t>
            </a:r>
          </a:p>
          <a:p>
            <a:r>
              <a:rPr lang="en-US" dirty="0" smtClean="0">
                <a:latin typeface="Cachet Book" pitchFamily="34" charset="0"/>
              </a:rPr>
              <a:t>Head Timer Duties </a:t>
            </a:r>
          </a:p>
          <a:p>
            <a:r>
              <a:rPr lang="en-US" dirty="0" smtClean="0">
                <a:latin typeface="Cachet Book" pitchFamily="34" charset="0"/>
              </a:rPr>
              <a:t>Timer Duties </a:t>
            </a:r>
          </a:p>
          <a:p>
            <a:endParaRPr lang="en-US" dirty="0"/>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smtClean="0">
                <a:solidFill>
                  <a:srgbClr val="0089D0"/>
                </a:solidFill>
                <a:latin typeface="Cachet Bold" pitchFamily="34" charset="0"/>
              </a:rPr>
              <a:t>Agenda</a:t>
            </a:r>
            <a:endParaRPr lang="en-US" sz="3600" dirty="0">
              <a:solidFill>
                <a:srgbClr val="0089D0"/>
              </a:solidFill>
              <a:latin typeface="Cachet Bold" pitchFamily="34" charset="0"/>
            </a:endParaRP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a:bodyPr>
          <a:lstStyle/>
          <a:p>
            <a:endParaRPr lang="en-US" dirty="0"/>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smtClean="0">
                <a:solidFill>
                  <a:srgbClr val="0089D0"/>
                </a:solidFill>
                <a:latin typeface="Cachet Bold" pitchFamily="34" charset="0"/>
              </a:rPr>
              <a:t>Head Timer</a:t>
            </a:r>
            <a:endParaRPr lang="en-US" sz="3600" dirty="0">
              <a:solidFill>
                <a:srgbClr val="0089D0"/>
              </a:solidFill>
              <a:latin typeface="Cachet Bold" pitchFamily="34" charset="0"/>
            </a:endParaRP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16103654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70000" lnSpcReduction="20000"/>
          </a:bodyPr>
          <a:lstStyle/>
          <a:p>
            <a:r>
              <a:rPr lang="en-US" dirty="0" smtClean="0">
                <a:latin typeface="Cachet Book" pitchFamily="34" charset="0"/>
              </a:rPr>
              <a:t>Head timer: The Head Timer will assign one timer per lane to record times on the swimmer’s events/lane </a:t>
            </a:r>
            <a:r>
              <a:rPr lang="en-US" dirty="0" smtClean="0">
                <a:latin typeface="Cachet Book" pitchFamily="34" charset="0"/>
              </a:rPr>
              <a:t>sheet</a:t>
            </a:r>
            <a:r>
              <a:rPr lang="en-US" dirty="0" smtClean="0">
                <a:latin typeface="Cachet Book" pitchFamily="34" charset="0"/>
              </a:rPr>
              <a:t>. He/she will insure that the timers have proper event/lane sheets before an event is started. He/she must make sure that the runners receive the event/lane sheets as soon as possible after the race. There shall be three adult timers per lane, and each branch should be represented on each lane if possible. All timers (including the Head Timer) should start their watches whether or not they are timing a swimmer. The Head Timer should occasionally review the results of the three times in a lane to make sure the timers are staying close together on the recorded time.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smtClean="0">
                <a:solidFill>
                  <a:srgbClr val="0089D0"/>
                </a:solidFill>
                <a:latin typeface="Cachet Bold" pitchFamily="34" charset="0"/>
              </a:rPr>
              <a:t>Head Timer Description </a:t>
            </a:r>
            <a:endParaRPr lang="en-US" sz="3600" dirty="0">
              <a:solidFill>
                <a:srgbClr val="0089D0"/>
              </a:solidFill>
              <a:latin typeface="Cachet Bold" pitchFamily="34" charset="0"/>
            </a:endParaRP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13180853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55000" lnSpcReduction="20000"/>
          </a:bodyPr>
          <a:lstStyle/>
          <a:p>
            <a:r>
              <a:rPr lang="en-US" dirty="0" smtClean="0">
                <a:latin typeface="Cachet Book" pitchFamily="34" charset="0"/>
              </a:rPr>
              <a:t>Give basic instructions and lane assignments in a timer meeting prior to the start of the meet. </a:t>
            </a:r>
          </a:p>
          <a:p>
            <a:pPr lvl="1"/>
            <a:r>
              <a:rPr lang="en-US" dirty="0" smtClean="0">
                <a:latin typeface="Cachet Book" pitchFamily="34" charset="0"/>
              </a:rPr>
              <a:t>The announcer will announce when and where the meeting will take place prior to the meet. </a:t>
            </a:r>
          </a:p>
          <a:p>
            <a:pPr lvl="1"/>
            <a:r>
              <a:rPr lang="en-US" dirty="0" smtClean="0">
                <a:latin typeface="Cachet Book" pitchFamily="34" charset="0"/>
              </a:rPr>
              <a:t>See the timer duties to help organize the meeting- all those duties should be discussed. </a:t>
            </a:r>
          </a:p>
          <a:p>
            <a:r>
              <a:rPr lang="en-US" dirty="0" smtClean="0">
                <a:latin typeface="Cachet Book" pitchFamily="34" charset="0"/>
              </a:rPr>
              <a:t>Ensure that there are three timers per lane (at the beginning of each half). </a:t>
            </a:r>
          </a:p>
          <a:p>
            <a:pPr lvl="1"/>
            <a:r>
              <a:rPr lang="en-US" dirty="0" smtClean="0">
                <a:latin typeface="Cachet Book" pitchFamily="34" charset="0"/>
              </a:rPr>
              <a:t>Try not to have all three timers from the same team. </a:t>
            </a:r>
          </a:p>
          <a:p>
            <a:pPr lvl="1"/>
            <a:r>
              <a:rPr lang="en-US" dirty="0" smtClean="0">
                <a:latin typeface="Cachet Book" pitchFamily="34" charset="0"/>
              </a:rPr>
              <a:t>First half timers must not leave until they are relieved by the second half timer. </a:t>
            </a:r>
          </a:p>
          <a:p>
            <a:r>
              <a:rPr lang="en-US" dirty="0" smtClean="0">
                <a:latin typeface="Cachet Book" pitchFamily="34" charset="0"/>
              </a:rPr>
              <a:t>Help any timers who do not know how to use the watch. </a:t>
            </a:r>
          </a:p>
          <a:p>
            <a:pPr lvl="1"/>
            <a:r>
              <a:rPr lang="en-US" dirty="0" smtClean="0">
                <a:latin typeface="Cachet Book" pitchFamily="34" charset="0"/>
              </a:rPr>
              <a:t>They should learn how to start, stop, and clear the watch.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smtClean="0">
                <a:solidFill>
                  <a:srgbClr val="0089D0"/>
                </a:solidFill>
                <a:latin typeface="Cachet Bold" pitchFamily="34" charset="0"/>
              </a:rPr>
              <a:t>Head </a:t>
            </a:r>
            <a:r>
              <a:rPr lang="en-US" sz="3600" dirty="0">
                <a:solidFill>
                  <a:srgbClr val="0089D0"/>
                </a:solidFill>
                <a:latin typeface="Cachet Bold" pitchFamily="34" charset="0"/>
              </a:rPr>
              <a:t>T</a:t>
            </a:r>
            <a:r>
              <a:rPr lang="en-US" sz="3600" dirty="0" smtClean="0">
                <a:solidFill>
                  <a:srgbClr val="0089D0"/>
                </a:solidFill>
                <a:latin typeface="Cachet Bold" pitchFamily="34" charset="0"/>
              </a:rPr>
              <a:t>imer Duties </a:t>
            </a:r>
            <a:endParaRPr lang="en-US" sz="3600" dirty="0">
              <a:solidFill>
                <a:srgbClr val="0089D0"/>
              </a:solidFill>
              <a:latin typeface="Cachet Bold" pitchFamily="34" charset="0"/>
            </a:endParaRP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6526624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62500" lnSpcReduction="20000"/>
          </a:bodyPr>
          <a:lstStyle/>
          <a:p>
            <a:r>
              <a:rPr lang="en-US" dirty="0" smtClean="0">
                <a:latin typeface="Cachet Book" pitchFamily="34" charset="0"/>
              </a:rPr>
              <a:t>Start two watches at the beginning of each race. </a:t>
            </a:r>
          </a:p>
          <a:p>
            <a:r>
              <a:rPr lang="en-US" dirty="0" smtClean="0">
                <a:latin typeface="Cachet Book" pitchFamily="34" charset="0"/>
              </a:rPr>
              <a:t>If you have given both watches and a timer still needs a watch, ensure that there are at least two timers with working watches in a lane. </a:t>
            </a:r>
          </a:p>
          <a:p>
            <a:r>
              <a:rPr lang="en-US" dirty="0" smtClean="0">
                <a:latin typeface="Cachet Book" pitchFamily="34" charset="0"/>
              </a:rPr>
              <a:t>If a watch breaks or a battery dies, replace it with a watch from the stock. </a:t>
            </a:r>
          </a:p>
          <a:p>
            <a:r>
              <a:rPr lang="en-US" dirty="0" smtClean="0">
                <a:latin typeface="Cachet Book" pitchFamily="34" charset="0"/>
              </a:rPr>
              <a:t>Occasionally review timer sheets to make sure the timers are not too far apart and that the timers are following procedures. </a:t>
            </a:r>
          </a:p>
          <a:p>
            <a:r>
              <a:rPr lang="en-US" dirty="0" smtClean="0">
                <a:latin typeface="Cachet Book" pitchFamily="34" charset="0"/>
              </a:rPr>
              <a:t>Help move timers to the other end for 25meter/yard (8&amp;under) races. </a:t>
            </a:r>
          </a:p>
          <a:p>
            <a:r>
              <a:rPr lang="en-US" dirty="0" smtClean="0">
                <a:latin typeface="Cachet Book" pitchFamily="34" charset="0"/>
              </a:rPr>
              <a:t>Collect watches at the end of the night and give to the home branch Aquatics Director. </a:t>
            </a:r>
            <a:endParaRPr lang="en-US" dirty="0">
              <a:latin typeface="Cachet Book" pitchFamily="34" charset="0"/>
            </a:endParaRPr>
          </a:p>
          <a:p>
            <a:endParaRPr lang="en-US" dirty="0" smtClean="0">
              <a:latin typeface="Cachet Book" pitchFamily="34" charset="0"/>
            </a:endParaRPr>
          </a:p>
          <a:p>
            <a:endParaRPr lang="en-US" dirty="0"/>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smtClean="0">
                <a:solidFill>
                  <a:srgbClr val="0089D0"/>
                </a:solidFill>
                <a:latin typeface="Cachet Bold" pitchFamily="34" charset="0"/>
              </a:rPr>
              <a:t>Head Timer Duties </a:t>
            </a:r>
            <a:endParaRPr lang="en-US" sz="3600" dirty="0">
              <a:solidFill>
                <a:srgbClr val="0089D0"/>
              </a:solidFill>
              <a:latin typeface="Cachet Bold" pitchFamily="34" charset="0"/>
            </a:endParaRP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6075775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a:bodyPr>
          <a:lstStyle/>
          <a:p>
            <a:endParaRPr lang="en-US" dirty="0"/>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smtClean="0">
                <a:solidFill>
                  <a:srgbClr val="0089D0"/>
                </a:solidFill>
                <a:latin typeface="Cachet Bold" pitchFamily="34" charset="0"/>
              </a:rPr>
              <a:t>Timer</a:t>
            </a:r>
            <a:endParaRPr lang="en-US" sz="3600" dirty="0">
              <a:solidFill>
                <a:srgbClr val="0089D0"/>
              </a:solidFill>
              <a:latin typeface="Cachet Bold" pitchFamily="34" charset="0"/>
            </a:endParaRP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423326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62500" lnSpcReduction="20000"/>
          </a:bodyPr>
          <a:lstStyle/>
          <a:p>
            <a:r>
              <a:rPr lang="en-US" dirty="0" smtClean="0">
                <a:latin typeface="Cachet Book" pitchFamily="34" charset="0"/>
              </a:rPr>
              <a:t>Attend meeting prior to the start of your assignment with Head Timer to receive instructions and lane assignments. </a:t>
            </a:r>
          </a:p>
          <a:p>
            <a:pPr lvl="1"/>
            <a:r>
              <a:rPr lang="en-US" dirty="0" smtClean="0">
                <a:latin typeface="Cachet Book" pitchFamily="34" charset="0"/>
              </a:rPr>
              <a:t>The announcer will announce when and where this meeting is to take place. </a:t>
            </a:r>
          </a:p>
          <a:p>
            <a:pPr lvl="1"/>
            <a:r>
              <a:rPr lang="en-US" dirty="0" smtClean="0">
                <a:latin typeface="Cachet Book" pitchFamily="34" charset="0"/>
              </a:rPr>
              <a:t>First half timers, do not leave your position until a second half timer has come to relieve you. All lanes must have at least three timers at all times. </a:t>
            </a:r>
          </a:p>
          <a:p>
            <a:r>
              <a:rPr lang="en-US" dirty="0" smtClean="0">
                <a:latin typeface="Cachet Book" pitchFamily="34" charset="0"/>
              </a:rPr>
              <a:t>Ask each swimmer his/her name prior to the race to make sure it matches the time sheet. </a:t>
            </a:r>
          </a:p>
          <a:p>
            <a:pPr lvl="1"/>
            <a:r>
              <a:rPr lang="en-US" dirty="0" smtClean="0">
                <a:latin typeface="Cachet Book" pitchFamily="34" charset="0"/>
              </a:rPr>
              <a:t>Do NOT confirm (“Is your name ____?); Ask (“What is your name?”)</a:t>
            </a:r>
          </a:p>
          <a:p>
            <a:pPr lvl="1"/>
            <a:r>
              <a:rPr lang="en-US" dirty="0" smtClean="0">
                <a:latin typeface="Cachet Book" pitchFamily="34" charset="0"/>
              </a:rPr>
              <a:t>For </a:t>
            </a:r>
            <a:r>
              <a:rPr lang="en-US" dirty="0" smtClean="0">
                <a:latin typeface="Cachet Book" pitchFamily="34" charset="0"/>
              </a:rPr>
              <a:t>25 </a:t>
            </a:r>
            <a:r>
              <a:rPr lang="en-US" dirty="0" smtClean="0">
                <a:latin typeface="Cachet Book" pitchFamily="34" charset="0"/>
              </a:rPr>
              <a:t>meter/yard races, ask the swimmer at the end of the race. </a:t>
            </a:r>
          </a:p>
          <a:p>
            <a:pPr lvl="1"/>
            <a:r>
              <a:rPr lang="en-US" dirty="0" smtClean="0">
                <a:latin typeface="Cachet Book" pitchFamily="34" charset="0"/>
              </a:rPr>
              <a:t>If the name does not match, write the correct name. </a:t>
            </a:r>
          </a:p>
          <a:p>
            <a:pPr lvl="1"/>
            <a:r>
              <a:rPr lang="en-US" dirty="0" smtClean="0">
                <a:latin typeface="Cachet Book" pitchFamily="34" charset="0"/>
              </a:rPr>
              <a:t>It is okay if a swimmer goes on a different time sheet than originally expected, </a:t>
            </a:r>
            <a:r>
              <a:rPr lang="en-US" b="1" dirty="0" smtClean="0">
                <a:solidFill>
                  <a:srgbClr val="C6168D"/>
                </a:solidFill>
                <a:latin typeface="Cachet Book" pitchFamily="34" charset="0"/>
              </a:rPr>
              <a:t>as long as the correct name goes with the correct time.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smtClean="0">
                <a:solidFill>
                  <a:srgbClr val="0089D0"/>
                </a:solidFill>
                <a:latin typeface="Cachet Bold" pitchFamily="34" charset="0"/>
              </a:rPr>
              <a:t>Timer Duties </a:t>
            </a:r>
            <a:endParaRPr lang="en-US" sz="3600" dirty="0">
              <a:solidFill>
                <a:srgbClr val="0089D0"/>
              </a:solidFill>
              <a:latin typeface="Cachet Bold" pitchFamily="34" charset="0"/>
            </a:endParaRP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35593292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62500" lnSpcReduction="20000"/>
          </a:bodyPr>
          <a:lstStyle/>
          <a:p>
            <a:r>
              <a:rPr lang="en-US" dirty="0" smtClean="0">
                <a:latin typeface="Cachet Book" pitchFamily="34" charset="0"/>
              </a:rPr>
              <a:t>At the start of each race, watch for the light on the starter mechanism. </a:t>
            </a:r>
          </a:p>
          <a:p>
            <a:pPr lvl="1"/>
            <a:r>
              <a:rPr lang="en-US" dirty="0" smtClean="0">
                <a:latin typeface="Cachet Book" pitchFamily="34" charset="0"/>
              </a:rPr>
              <a:t>Start your watch with the light, not the sound, as this is more accurate. </a:t>
            </a:r>
          </a:p>
          <a:p>
            <a:r>
              <a:rPr lang="en-US" dirty="0" smtClean="0">
                <a:latin typeface="Cachet Book" pitchFamily="34" charset="0"/>
              </a:rPr>
              <a:t>If your watch malfunctions or you miss the light, raise your hand to alert the Head timer. </a:t>
            </a:r>
          </a:p>
          <a:p>
            <a:pPr lvl="1"/>
            <a:r>
              <a:rPr lang="en-US" dirty="0" smtClean="0">
                <a:latin typeface="Cachet Book" pitchFamily="34" charset="0"/>
              </a:rPr>
              <a:t>S/he will bring you a watch to use for that race. </a:t>
            </a:r>
          </a:p>
          <a:p>
            <a:pPr lvl="1"/>
            <a:r>
              <a:rPr lang="en-US" dirty="0" smtClean="0">
                <a:latin typeface="Cachet Book" pitchFamily="34" charset="0"/>
              </a:rPr>
              <a:t>If your watch is broken, the Head Timer will replace it. </a:t>
            </a:r>
          </a:p>
          <a:p>
            <a:r>
              <a:rPr lang="en-US" b="1" dirty="0" smtClean="0">
                <a:solidFill>
                  <a:srgbClr val="C6168D"/>
                </a:solidFill>
                <a:latin typeface="Cachet Book" pitchFamily="34" charset="0"/>
              </a:rPr>
              <a:t>Bend over the edge of the pool </a:t>
            </a:r>
            <a:r>
              <a:rPr lang="en-US" dirty="0" smtClean="0">
                <a:latin typeface="Cachet Book" pitchFamily="34" charset="0"/>
              </a:rPr>
              <a:t>so you can accurately see the swimmer touch the wall- the touch may be underwater- stop the watch when any part of the swimmer touches the wall or deck. </a:t>
            </a:r>
          </a:p>
          <a:p>
            <a:r>
              <a:rPr lang="en-US" dirty="0" smtClean="0">
                <a:latin typeface="Cachet Book" pitchFamily="34" charset="0"/>
              </a:rPr>
              <a:t>Tell </a:t>
            </a:r>
            <a:r>
              <a:rPr lang="en-US" dirty="0" smtClean="0">
                <a:latin typeface="Cachet Book" pitchFamily="34" charset="0"/>
              </a:rPr>
              <a:t>the </a:t>
            </a:r>
            <a:r>
              <a:rPr lang="en-US" dirty="0" smtClean="0">
                <a:latin typeface="Cachet Book" pitchFamily="34" charset="0"/>
              </a:rPr>
              <a:t>recorder the time from your watch.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smtClean="0">
                <a:solidFill>
                  <a:srgbClr val="0089D0"/>
                </a:solidFill>
                <a:latin typeface="Cachet Bold" pitchFamily="34" charset="0"/>
              </a:rPr>
              <a:t>Timer Duties </a:t>
            </a:r>
            <a:endParaRPr lang="en-US" sz="3600" dirty="0">
              <a:solidFill>
                <a:srgbClr val="0089D0"/>
              </a:solidFill>
              <a:latin typeface="Cachet Bold" pitchFamily="34" charset="0"/>
            </a:endParaRP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95692737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A712F9DBC3F584A92B89AB3DCEC5F97" ma:contentTypeVersion="16" ma:contentTypeDescription="Create a new document." ma:contentTypeScope="" ma:versionID="6a26b2a6590f80ffae3435d0b18ffb3a">
  <xsd:schema xmlns:xsd="http://www.w3.org/2001/XMLSchema" xmlns:xs="http://www.w3.org/2001/XMLSchema" xmlns:p="http://schemas.microsoft.com/office/2006/metadata/properties" xmlns:ns2="fea214ff-fd39-489b-9279-71addb298b01" xmlns:ns3="a7f4ba7c-652c-4292-bf9d-8971f1452b48" targetNamespace="http://schemas.microsoft.com/office/2006/metadata/properties" ma:root="true" ma:fieldsID="6960ce187bfe728172357da4501e691d" ns2:_="" ns3:_="">
    <xsd:import namespace="fea214ff-fd39-489b-9279-71addb298b01"/>
    <xsd:import namespace="a7f4ba7c-652c-4292-bf9d-8971f1452b4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DateTaken" minOccurs="0"/>
                <xsd:element ref="ns2:MediaServiceOCR"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a214ff-fd39-489b-9279-71addb298b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f29663f9-be47-4fe7-928d-15b35b740dd3"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a7f4ba7c-652c-4292-bf9d-8971f1452b4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86a2debc-2689-4c65-ac38-9fd940af0e39}" ma:internalName="TaxCatchAll" ma:showField="CatchAllData" ma:web="a7f4ba7c-652c-4292-bf9d-8971f1452b4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a7f4ba7c-652c-4292-bf9d-8971f1452b48" xsi:nil="true"/>
    <lcf76f155ced4ddcb4097134ff3c332f xmlns="fea214ff-fd39-489b-9279-71addb298b0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785B408-ADAD-48EB-9661-8AFA93CA693F}"/>
</file>

<file path=customXml/itemProps2.xml><?xml version="1.0" encoding="utf-8"?>
<ds:datastoreItem xmlns:ds="http://schemas.openxmlformats.org/officeDocument/2006/customXml" ds:itemID="{28F71BDF-735B-4BE5-A766-2BF2C10CEA3A}"/>
</file>

<file path=customXml/itemProps3.xml><?xml version="1.0" encoding="utf-8"?>
<ds:datastoreItem xmlns:ds="http://schemas.openxmlformats.org/officeDocument/2006/customXml" ds:itemID="{CC91B4F7-6564-4533-A2AE-E91B48D11341}"/>
</file>

<file path=docProps/app.xml><?xml version="1.0" encoding="utf-8"?>
<Properties xmlns="http://schemas.openxmlformats.org/officeDocument/2006/extended-properties" xmlns:vt="http://schemas.openxmlformats.org/officeDocument/2006/docPropsVTypes">
  <TotalTime>232</TotalTime>
  <Words>816</Words>
  <Application>Microsoft Office PowerPoint</Application>
  <PresentationFormat>On-screen Show (4:3)</PresentationFormat>
  <Paragraphs>54</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Cachet Bold</vt:lpstr>
      <vt:lpstr>Cachet Book</vt:lpstr>
      <vt:lpstr>Calibri</vt:lpstr>
      <vt:lpstr>Cambria</vt:lpstr>
      <vt:lpstr>Times New Roman</vt:lpstr>
      <vt:lpstr>Office Theme</vt:lpstr>
      <vt:lpstr>PowerPoint Presentation</vt:lpstr>
      <vt:lpstr>Agenda</vt:lpstr>
      <vt:lpstr>Head Timer</vt:lpstr>
      <vt:lpstr>Head Timer Description </vt:lpstr>
      <vt:lpstr>Head Timer Duties </vt:lpstr>
      <vt:lpstr>Head Timer Duties </vt:lpstr>
      <vt:lpstr>Timer</vt:lpstr>
      <vt:lpstr>Timer Duties </vt:lpstr>
      <vt:lpstr>Timer Duties </vt:lpstr>
      <vt:lpstr>Timer Duties</vt:lpstr>
    </vt:vector>
  </TitlesOfParts>
  <Company>YMCA of Greater Richmond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graydt</dc:creator>
  <cp:lastModifiedBy>Kennedy, Alicia</cp:lastModifiedBy>
  <cp:revision>21</cp:revision>
  <dcterms:created xsi:type="dcterms:W3CDTF">2011-02-06T03:16:14Z</dcterms:created>
  <dcterms:modified xsi:type="dcterms:W3CDTF">2016-08-09T19:51:57Z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0x0101001A712F9DBC3F584A92B89AB3DCEC5F97</vt:lpwstr>
  </property>
</Properties>
</file>