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68D"/>
    <a:srgbClr val="0089D0"/>
    <a:srgbClr val="F47920"/>
    <a:srgbClr val="01A4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8284F4-2AA9-86F2-FAE5-0158545B22E6}" v="1" dt="2022-09-20T20:11:13.0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72" y="6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andcass@aol.com" userId="S::urn:spo:guest#angandcass@aol.com::" providerId="AD" clId="Web-{738284F4-2AA9-86F2-FAE5-0158545B22E6}"/>
    <pc:docChg chg="modSld">
      <pc:chgData name="angandcass@aol.com" userId="S::urn:spo:guest#angandcass@aol.com::" providerId="AD" clId="Web-{738284F4-2AA9-86F2-FAE5-0158545B22E6}" dt="2022-09-20T20:11:13.088" v="0" actId="1076"/>
      <pc:docMkLst>
        <pc:docMk/>
      </pc:docMkLst>
      <pc:sldChg chg="modSp">
        <pc:chgData name="angandcass@aol.com" userId="S::urn:spo:guest#angandcass@aol.com::" providerId="AD" clId="Web-{738284F4-2AA9-86F2-FAE5-0158545B22E6}" dt="2022-09-20T20:11:13.088" v="0" actId="1076"/>
        <pc:sldMkLst>
          <pc:docMk/>
          <pc:sldMk cId="3967774807" sldId="270"/>
        </pc:sldMkLst>
        <pc:spChg chg="mod">
          <ac:chgData name="angandcass@aol.com" userId="S::urn:spo:guest#angandcass@aol.com::" providerId="AD" clId="Web-{738284F4-2AA9-86F2-FAE5-0158545B22E6}" dt="2022-09-20T20:11:13.088" v="0" actId="1076"/>
          <ac:spMkLst>
            <pc:docMk/>
            <pc:sldMk cId="3967774807" sldId="270"/>
            <ac:spMk id="6"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8E000CC-FD8F-4A03-9186-CC4AD4EB4322}" type="datetimeFigureOut">
              <a:rPr lang="en-US" smtClean="0"/>
              <a:pPr/>
              <a:t>9/20/2022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E000CC-FD8F-4A03-9186-CC4AD4EB4322}" type="datetimeFigureOut">
              <a:rPr lang="en-US" smtClean="0"/>
              <a:pPr/>
              <a:t>9/20/2022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000CC-FD8F-4A03-9186-CC4AD4EB4322}" type="datetimeFigureOut">
              <a:rPr lang="en-US" smtClean="0"/>
              <a:pPr/>
              <a:t>9/20/2022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000CC-FD8F-4A03-9186-CC4AD4EB4322}" type="datetimeFigureOut">
              <a:rPr lang="en-US" smtClean="0"/>
              <a:pPr/>
              <a:t>9/20/2022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D18EC-2948-4F94-981B-6D118BFE14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457200" y="2410599"/>
            <a:ext cx="6400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3600" b="1" dirty="0">
                <a:solidFill>
                  <a:srgbClr val="0089D0"/>
                </a:solidFill>
                <a:latin typeface="Cachet Bold" pitchFamily="34" charset="0"/>
                <a:cs typeface="Times New Roman" pitchFamily="18" charset="0"/>
              </a:rPr>
              <a:t>Referee</a:t>
            </a:r>
            <a:endParaRPr kumimoji="0" lang="en-US" sz="3600" b="0" i="0" u="none" strike="noStrike" cap="none" normalizeH="0" baseline="0" dirty="0">
              <a:ln>
                <a:noFill/>
              </a:ln>
              <a:solidFill>
                <a:srgbClr val="0089D0"/>
              </a:solidFill>
              <a:effectLst/>
              <a:latin typeface="Cachet Bold" pitchFamily="34" charset="0"/>
            </a:endParaRPr>
          </a:p>
        </p:txBody>
      </p:sp>
      <p:sp>
        <p:nvSpPr>
          <p:cNvPr id="11266" name="AutoShape 2"/>
          <p:cNvSpPr>
            <a:spLocks noChangeArrowheads="1"/>
          </p:cNvSpPr>
          <p:nvPr/>
        </p:nvSpPr>
        <p:spPr bwMode="auto">
          <a:xfrm>
            <a:off x="457200" y="3810000"/>
            <a:ext cx="4724399" cy="1143000"/>
          </a:xfrm>
          <a:prstGeom prst="roundRect">
            <a:avLst>
              <a:gd name="adj" fmla="val 16667"/>
            </a:avLst>
          </a:prstGeom>
          <a:solidFill>
            <a:srgbClr val="C6168D"/>
          </a:solidFill>
          <a:ln w="9525">
            <a:noFill/>
            <a:round/>
            <a:headEnd/>
            <a:tailEnd/>
          </a:ln>
        </p:spPr>
        <p:txBody>
          <a:bodyPr vert="horz" wrap="square" lIns="91440" tIns="45720" rIns="91440" bIns="45720" numCol="1" anchor="t" anchorCtr="0" compatLnSpc="1">
            <a:prstTxWarp prst="textNoShape">
              <a:avLst/>
            </a:prstTxWarp>
          </a:bodyPr>
          <a:lstStyle/>
          <a:p>
            <a:pPr marL="115888" marR="0" lvl="1" algn="l" defTabSz="914400" rtl="0" eaLnBrk="1" fontAlgn="base" latinLnBrk="0" hangingPunct="1">
              <a:spcBef>
                <a:spcPct val="0"/>
              </a:spcBef>
              <a:spcAft>
                <a:spcPct val="0"/>
              </a:spcAft>
              <a:buClrTx/>
              <a:buSzTx/>
              <a:buFontTx/>
              <a:buNone/>
              <a:tabLst/>
            </a:pPr>
            <a:r>
              <a:rPr lang="en-US" sz="2800" dirty="0">
                <a:solidFill>
                  <a:srgbClr val="FFFFFF"/>
                </a:solidFill>
                <a:latin typeface="Cachet Bold" pitchFamily="34" charset="0"/>
              </a:rPr>
              <a:t>YMCA of Greater Richmond </a:t>
            </a:r>
            <a:endParaRPr kumimoji="0" lang="en-US" sz="2800" b="0" i="0" u="none" strike="noStrike" cap="none" normalizeH="0" baseline="0" dirty="0">
              <a:ln>
                <a:noFill/>
              </a:ln>
              <a:solidFill>
                <a:srgbClr val="FFFFFF"/>
              </a:solidFill>
              <a:effectLst/>
              <a:latin typeface="Cachet Bold" pitchFamily="34" charset="0"/>
            </a:endParaRPr>
          </a:p>
        </p:txBody>
      </p:sp>
      <p:sp>
        <p:nvSpPr>
          <p:cNvPr id="11267" name="Rectangle 3"/>
          <p:cNvSpPr>
            <a:spLocks noChangeArrowheads="1"/>
          </p:cNvSpPr>
          <p:nvPr/>
        </p:nvSpPr>
        <p:spPr bwMode="auto">
          <a:xfrm>
            <a:off x="533400" y="5486400"/>
            <a:ext cx="4953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0089D0"/>
                </a:solidFill>
                <a:effectLst/>
                <a:latin typeface="Cachet Bold" pitchFamily="34" charset="0"/>
                <a:ea typeface="Cambria" pitchFamily="18" charset="0"/>
                <a:cs typeface="Times New Roman" pitchFamily="18" charset="0"/>
              </a:rPr>
              <a:t>Training Guide</a:t>
            </a:r>
            <a:endParaRPr kumimoji="0" lang="en-US" sz="1800" b="0" i="0" u="none" strike="noStrike" cap="none" normalizeH="0" baseline="0" dirty="0">
              <a:ln>
                <a:noFill/>
              </a:ln>
              <a:solidFill>
                <a:srgbClr val="0089D0"/>
              </a:solidFill>
              <a:effectLst/>
              <a:latin typeface="Arial" pitchFamily="34" charset="0"/>
            </a:endParaRPr>
          </a:p>
        </p:txBody>
      </p:sp>
      <p:pic>
        <p:nvPicPr>
          <p:cNvPr id="9" name="Picture 8" descr="af02_r_blu_rgb.JPG"/>
          <p:cNvPicPr>
            <a:picLocks noChangeAspect="1"/>
          </p:cNvPicPr>
          <p:nvPr/>
        </p:nvPicPr>
        <p:blipFill>
          <a:blip r:embed="rId2" cstate="print"/>
          <a:stretch>
            <a:fillRect/>
          </a:stretch>
        </p:blipFill>
        <p:spPr>
          <a:xfrm>
            <a:off x="6781800" y="990600"/>
            <a:ext cx="1529263" cy="411480"/>
          </a:xfrm>
          <a:prstGeom prst="rect">
            <a:avLst/>
          </a:prstGeom>
        </p:spPr>
      </p:pic>
      <p:pic>
        <p:nvPicPr>
          <p:cNvPr id="10" name="Picture 9"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7500" lnSpcReduction="20000"/>
          </a:bodyPr>
          <a:lstStyle/>
          <a:p>
            <a:r>
              <a:rPr lang="en-US" dirty="0">
                <a:latin typeface="Cachet Book" pitchFamily="34" charset="0"/>
              </a:rPr>
              <a:t>Introduce yourself and/or check in with the Table Workers, Computer Rep., Clerk of Course, and Head Timer. </a:t>
            </a:r>
          </a:p>
          <a:p>
            <a:r>
              <a:rPr lang="en-US" dirty="0">
                <a:latin typeface="Cachet Book" pitchFamily="34" charset="0"/>
              </a:rPr>
              <a:t>Meet with Runners for both halves to explain their duties- assign one to run timesheets and the other to run DQ cards. Show them where they deliver the paperwork to the Table Workers. </a:t>
            </a:r>
          </a:p>
          <a:p>
            <a:r>
              <a:rPr lang="en-US" dirty="0">
                <a:latin typeface="Cachet Book" pitchFamily="34" charset="0"/>
              </a:rPr>
              <a:t>Meet the Starter</a:t>
            </a:r>
          </a:p>
          <a:p>
            <a:pPr lvl="1"/>
            <a:r>
              <a:rPr lang="en-US" dirty="0">
                <a:latin typeface="Cachet Book" pitchFamily="34" charset="0"/>
              </a:rPr>
              <a:t>Discuss procedure for signaling start of each heat (whistle, hand signal, look, discretion, etc.)</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Pre-Meet Meetings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5182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latin typeface="Cachet Book" pitchFamily="34" charset="0"/>
              </a:rPr>
              <a:t>Develop positive rapport.</a:t>
            </a:r>
          </a:p>
          <a:p>
            <a:r>
              <a:rPr lang="en-US" dirty="0">
                <a:latin typeface="Cachet Book" pitchFamily="34" charset="0"/>
              </a:rPr>
              <a:t>Discuss layout of the pool facility and any safety concerns.</a:t>
            </a:r>
          </a:p>
          <a:p>
            <a:r>
              <a:rPr lang="en-US" dirty="0">
                <a:latin typeface="Cachet Book" pitchFamily="34" charset="0"/>
              </a:rPr>
              <a:t>Remind them of the weather policy. </a:t>
            </a:r>
          </a:p>
          <a:p>
            <a:r>
              <a:rPr lang="en-US" dirty="0">
                <a:latin typeface="Cachet Book" pitchFamily="34" charset="0"/>
              </a:rPr>
              <a:t>Ask about any special needs swimmers. </a:t>
            </a:r>
          </a:p>
          <a:p>
            <a:r>
              <a:rPr lang="en-US" dirty="0">
                <a:latin typeface="Cachet Book" pitchFamily="34" charset="0"/>
              </a:rPr>
              <a:t>Discuss protest procedure</a:t>
            </a:r>
          </a:p>
          <a:p>
            <a:r>
              <a:rPr lang="en-US" dirty="0">
                <a:latin typeface="Cachet Book" pitchFamily="34" charset="0"/>
              </a:rPr>
              <a:t>See if there are any questions.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Pre-Meet Meetings with Away Teams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135204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47500" lnSpcReduction="20000"/>
          </a:bodyPr>
          <a:lstStyle/>
          <a:p>
            <a:r>
              <a:rPr lang="en-US" dirty="0">
                <a:latin typeface="Cachet Book" pitchFamily="34" charset="0"/>
              </a:rPr>
              <a:t>Thank the volunteers for their commitment. </a:t>
            </a:r>
          </a:p>
          <a:p>
            <a:r>
              <a:rPr lang="en-US" dirty="0">
                <a:latin typeface="Cachet Book" pitchFamily="34" charset="0"/>
              </a:rPr>
              <a:t>Introduce yourself. </a:t>
            </a:r>
          </a:p>
          <a:p>
            <a:r>
              <a:rPr lang="en-US" dirty="0">
                <a:latin typeface="Cachet Book" pitchFamily="34" charset="0"/>
              </a:rPr>
              <a:t>Introduce Starter.</a:t>
            </a:r>
          </a:p>
          <a:p>
            <a:r>
              <a:rPr lang="en-US" dirty="0">
                <a:latin typeface="Cachet Book" pitchFamily="34" charset="0"/>
              </a:rPr>
              <a:t>Discuss special needs swimmers and procedure. </a:t>
            </a:r>
          </a:p>
          <a:p>
            <a:r>
              <a:rPr lang="en-US" dirty="0">
                <a:latin typeface="Cachet Book" pitchFamily="34" charset="0"/>
              </a:rPr>
              <a:t>Review pool layout, jurisdictions, rotation schedule, and assign starting position. </a:t>
            </a:r>
          </a:p>
          <a:p>
            <a:r>
              <a:rPr lang="en-US" dirty="0">
                <a:latin typeface="Cachet Book" pitchFamily="34" charset="0"/>
              </a:rPr>
              <a:t>Talk about where judges should stand. </a:t>
            </a:r>
          </a:p>
          <a:p>
            <a:r>
              <a:rPr lang="en-US" dirty="0">
                <a:latin typeface="Cachet Book" pitchFamily="34" charset="0"/>
              </a:rPr>
              <a:t>Identify 15 meter mark. </a:t>
            </a:r>
          </a:p>
          <a:p>
            <a:r>
              <a:rPr lang="en-US" dirty="0">
                <a:latin typeface="Cachet Book" pitchFamily="34" charset="0"/>
              </a:rPr>
              <a:t>Discuss relay takeoff procedure. </a:t>
            </a:r>
          </a:p>
          <a:p>
            <a:r>
              <a:rPr lang="en-US" dirty="0">
                <a:latin typeface="Cachet Book" pitchFamily="34" charset="0"/>
              </a:rPr>
              <a:t>Conduct a technical review of USA Swimming Rules, DQ card, and common DQs and answer any questions. </a:t>
            </a:r>
          </a:p>
          <a:p>
            <a:r>
              <a:rPr lang="en-US" dirty="0">
                <a:latin typeface="Cachet Book" pitchFamily="34" charset="0"/>
              </a:rPr>
              <a:t>Remind Strokes and Turns Judges to immediately raise one hand all the way up, with authority, but without enthusiasm upon observing a rule infraction. </a:t>
            </a:r>
          </a:p>
          <a:p>
            <a:pPr lvl="1"/>
            <a:endParaRPr lang="en-US" dirty="0">
              <a:latin typeface="Cachet Book" pitchFamily="34" charset="0"/>
            </a:endParaRPr>
          </a:p>
        </p:txBody>
      </p:sp>
      <p:sp>
        <p:nvSpPr>
          <p:cNvPr id="6" name="Title 1"/>
          <p:cNvSpPr>
            <a:spLocks noGrp="1"/>
          </p:cNvSpPr>
          <p:nvPr>
            <p:ph type="title"/>
          </p:nvPr>
        </p:nvSpPr>
        <p:spPr>
          <a:xfrm>
            <a:off x="414454" y="1665249"/>
            <a:ext cx="8229600" cy="1143000"/>
          </a:xfrm>
        </p:spPr>
        <p:txBody>
          <a:bodyPr>
            <a:normAutofit fontScale="90000"/>
          </a:bodyPr>
          <a:lstStyle/>
          <a:p>
            <a:pPr algn="l"/>
            <a:r>
              <a:rPr lang="en-US" sz="3600" dirty="0">
                <a:solidFill>
                  <a:srgbClr val="0089D0"/>
                </a:solidFill>
                <a:latin typeface="Cachet Bold" pitchFamily="34" charset="0"/>
              </a:rPr>
              <a:t>Pre-Meet Meetings with Stokes and Turns Judges for both halves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967774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Signal the starter to begin every heat as discussed.</a:t>
            </a:r>
          </a:p>
          <a:p>
            <a:r>
              <a:rPr lang="en-US" dirty="0">
                <a:latin typeface="Cachet Book" pitchFamily="34" charset="0"/>
              </a:rPr>
              <a:t>The Referee generally stands next to the Starter unless he needs to move around to talk to other officials and address issues.</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Running a Meet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465961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Discuss any protests with Coaches and only Coaches. </a:t>
            </a:r>
          </a:p>
          <a:p>
            <a:pPr lvl="1"/>
            <a:r>
              <a:rPr lang="en-US" dirty="0">
                <a:latin typeface="Cachet Book" pitchFamily="34" charset="0"/>
              </a:rPr>
              <a:t>Send any other persons to their team’s Coach or Parent Rep if they happen to come to you first. </a:t>
            </a:r>
          </a:p>
          <a:p>
            <a:r>
              <a:rPr lang="en-US" dirty="0">
                <a:latin typeface="Cachet Book" pitchFamily="34" charset="0"/>
              </a:rPr>
              <a:t>Discuss any meet issues with the home team Aquatics Director.</a:t>
            </a:r>
          </a:p>
          <a:p>
            <a:pPr lvl="1"/>
            <a:r>
              <a:rPr lang="en-US" dirty="0">
                <a:latin typeface="Cachet Book" pitchFamily="34" charset="0"/>
              </a:rPr>
              <a:t>Disrupting devices like laser pointers, noisemakers, and flash photography. </a:t>
            </a:r>
          </a:p>
          <a:p>
            <a:pPr lvl="1"/>
            <a:r>
              <a:rPr lang="en-US" dirty="0">
                <a:latin typeface="Cachet Book" pitchFamily="34" charset="0"/>
              </a:rPr>
              <a:t>Alcohol policy. </a:t>
            </a:r>
          </a:p>
          <a:p>
            <a:pPr lvl="1"/>
            <a:r>
              <a:rPr lang="en-US" dirty="0">
                <a:latin typeface="Cachet Book" pitchFamily="34" charset="0"/>
              </a:rPr>
              <a:t>Other issues regarding personnel or facility. </a:t>
            </a:r>
          </a:p>
          <a:p>
            <a:r>
              <a:rPr lang="en-US" dirty="0">
                <a:latin typeface="Cachet Book" pitchFamily="34" charset="0"/>
              </a:rPr>
              <a:t>Handle any misconduct by swimmers with their teams Aquatics Director or Coach.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Running a Meet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422564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Review and approve with signature or initials all disqualifications from the Strokes &amp; Turns Judges prior to the DQ cards going to the Table Workers. </a:t>
            </a:r>
          </a:p>
          <a:p>
            <a:r>
              <a:rPr lang="en-US" dirty="0">
                <a:latin typeface="Cachet Book" pitchFamily="34" charset="0"/>
              </a:rPr>
              <a:t>You can mark infractions that you observe on your meet program and check them with cards that come in. </a:t>
            </a:r>
          </a:p>
          <a:p>
            <a:r>
              <a:rPr lang="en-US" dirty="0">
                <a:latin typeface="Cachet Book" pitchFamily="34" charset="0"/>
              </a:rPr>
              <a:t>If the Strokes and Turns Judge did not raise his/her hand for the DQ, that is grounds for overturning the DQ.</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DQ Cards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730028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Check that the event number, heat number, and lane number all make sense. </a:t>
            </a:r>
          </a:p>
          <a:p>
            <a:pPr lvl="1"/>
            <a:r>
              <a:rPr lang="en-US" dirty="0">
                <a:latin typeface="Cachet Book" pitchFamily="34" charset="0"/>
              </a:rPr>
              <a:t>If a judge makes a mistake on an event number and the heat and lane doesn’t exist, you can send it back or you can overrule the DQ. </a:t>
            </a:r>
          </a:p>
          <a:p>
            <a:r>
              <a:rPr lang="en-US" dirty="0">
                <a:latin typeface="Cachet Book" pitchFamily="34" charset="0"/>
              </a:rPr>
              <a:t>Send back any cards that aren’t signed or filled out completely. </a:t>
            </a:r>
          </a:p>
          <a:p>
            <a:r>
              <a:rPr lang="en-US" dirty="0">
                <a:latin typeface="Cachet Book" pitchFamily="34" charset="0"/>
              </a:rPr>
              <a:t>Go to the judge and discuss any calls that are questionable or that you need more information about. </a:t>
            </a:r>
          </a:p>
          <a:p>
            <a:r>
              <a:rPr lang="en-US" dirty="0">
                <a:latin typeface="Cachet Book" pitchFamily="34" charset="0"/>
              </a:rPr>
              <a:t>Do not over-officiate by writing cards for infractions that you saw but weren’t called by a Strokes and turns Judge. </a:t>
            </a:r>
          </a:p>
          <a:p>
            <a:pPr lvl="1"/>
            <a:r>
              <a:rPr lang="en-US" b="1" dirty="0">
                <a:solidFill>
                  <a:srgbClr val="C6168D"/>
                </a:solidFill>
                <a:latin typeface="Cachet Book" pitchFamily="34" charset="0"/>
              </a:rPr>
              <a:t>If you do make a disqualification, you must raise your hand.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DQ Cards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534690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The Referee shall confirm any false start calls with the Starter.</a:t>
            </a:r>
          </a:p>
          <a:p>
            <a:r>
              <a:rPr lang="en-US" dirty="0">
                <a:latin typeface="Cachet Book" pitchFamily="34" charset="0"/>
              </a:rPr>
              <a:t>The second false start in the same event is a disqualification. </a:t>
            </a:r>
          </a:p>
          <a:p>
            <a:r>
              <a:rPr lang="en-US" dirty="0">
                <a:latin typeface="Cachet Book" pitchFamily="34" charset="0"/>
              </a:rPr>
              <a:t>The Referee writes the card.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False Starts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613457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10000"/>
          </a:bodyPr>
          <a:lstStyle/>
          <a:p>
            <a:r>
              <a:rPr lang="en-US" dirty="0">
                <a:latin typeface="Cachet Book" pitchFamily="34" charset="0"/>
              </a:rPr>
              <a:t>When combining events, the Referee has the final say. The clerk should have a good reason for why it is worth the headache. </a:t>
            </a:r>
          </a:p>
          <a:p>
            <a:r>
              <a:rPr lang="en-US" dirty="0">
                <a:latin typeface="Cachet Book" pitchFamily="34" charset="0"/>
              </a:rPr>
              <a:t>In all cases, the Clerk is instructed to inform the Referee, Starter, and all affected Timers. It is up to the Referee to inform the Strokes and Turns Judges.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Combining Events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86383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10000"/>
          </a:bodyPr>
          <a:lstStyle/>
          <a:p>
            <a:r>
              <a:rPr lang="en-US" dirty="0">
                <a:latin typeface="Cachet Book" pitchFamily="34" charset="0"/>
              </a:rPr>
              <a:t>FIRST ASK THE SWIMMERS IF IT’S OKAY!</a:t>
            </a:r>
          </a:p>
          <a:p>
            <a:r>
              <a:rPr lang="en-US" dirty="0">
                <a:latin typeface="Cachet Book" pitchFamily="34" charset="0"/>
              </a:rPr>
              <a:t>Must have the SAME stroke and length. </a:t>
            </a:r>
          </a:p>
          <a:p>
            <a:r>
              <a:rPr lang="en-US" dirty="0">
                <a:latin typeface="Cachet Book" pitchFamily="34" charset="0"/>
              </a:rPr>
              <a:t>Can NOT create extra heat- combining of events must result in only one heat. </a:t>
            </a:r>
          </a:p>
          <a:p>
            <a:r>
              <a:rPr lang="en-US" dirty="0">
                <a:latin typeface="Cachet Book" pitchFamily="34" charset="0"/>
              </a:rPr>
              <a:t>If mixed gender, an empty lane MAY remain between them, but this is not a requirement.</a:t>
            </a:r>
          </a:p>
          <a:p>
            <a:r>
              <a:rPr lang="en-US" dirty="0">
                <a:latin typeface="Cachet Book" pitchFamily="34" charset="0"/>
              </a:rPr>
              <a:t>Swimmers in the same event must swim together.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Rules of Combining Individual Events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16519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latin typeface="Cachet Book" pitchFamily="34" charset="0"/>
              </a:rPr>
              <a:t>Referee Description </a:t>
            </a:r>
          </a:p>
          <a:p>
            <a:r>
              <a:rPr lang="en-US" dirty="0">
                <a:latin typeface="Cachet Book" pitchFamily="34" charset="0"/>
              </a:rPr>
              <a:t>Training </a:t>
            </a:r>
          </a:p>
          <a:p>
            <a:r>
              <a:rPr lang="en-US" dirty="0">
                <a:latin typeface="Cachet Book" pitchFamily="34" charset="0"/>
              </a:rPr>
              <a:t>Recertification </a:t>
            </a:r>
          </a:p>
          <a:p>
            <a:r>
              <a:rPr lang="en-US" dirty="0">
                <a:latin typeface="Cachet Book" pitchFamily="34" charset="0"/>
              </a:rPr>
              <a:t>Main Duties of the Referee</a:t>
            </a:r>
          </a:p>
          <a:p>
            <a:r>
              <a:rPr lang="en-US" dirty="0">
                <a:latin typeface="Cachet Book" pitchFamily="34" charset="0"/>
              </a:rPr>
              <a:t>Prior to the Meet</a:t>
            </a:r>
          </a:p>
          <a:p>
            <a:r>
              <a:rPr lang="en-US" dirty="0">
                <a:latin typeface="Cachet Book" pitchFamily="34" charset="0"/>
              </a:rPr>
              <a:t>During the Meet </a:t>
            </a:r>
          </a:p>
          <a:p>
            <a:r>
              <a:rPr lang="en-US" dirty="0">
                <a:latin typeface="Cachet Book" pitchFamily="34" charset="0"/>
              </a:rPr>
              <a:t>After the Meet </a:t>
            </a: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Agenda</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At the first observation of lightning or thunder, the lifeguard should blow his/her whistle and the pool should be cleared.</a:t>
            </a:r>
          </a:p>
          <a:p>
            <a:pPr lvl="1"/>
            <a:r>
              <a:rPr lang="en-US" dirty="0">
                <a:latin typeface="Cachet Book" pitchFamily="34" charset="0"/>
              </a:rPr>
              <a:t>If the lifeguard does not do this, the Referee should prompt him/her.  </a:t>
            </a:r>
          </a:p>
          <a:p>
            <a:r>
              <a:rPr lang="en-US" dirty="0">
                <a:latin typeface="Cachet Book" pitchFamily="34" charset="0"/>
              </a:rPr>
              <a:t>The meet can resume after 30 mins of absence of lightning or thunder. It is the responsibility of the Aquatics Director and the Parent Reps to enforce the weather delay. </a:t>
            </a:r>
          </a:p>
          <a:p>
            <a:r>
              <a:rPr lang="en-US" dirty="0">
                <a:latin typeface="Cachet Book" pitchFamily="34" charset="0"/>
              </a:rPr>
              <a:t>The Parent Reps of both teams and the Aquatics Directors will make the call as to postpone or continue the meet. </a:t>
            </a:r>
          </a:p>
          <a:p>
            <a:r>
              <a:rPr lang="en-US" dirty="0">
                <a:latin typeface="Cachet Book" pitchFamily="34" charset="0"/>
              </a:rPr>
              <a:t>Note that the Referee is NOT involved in the decision to postpone or not.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Weather Delays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812197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Thank the volunteers and coaches.</a:t>
            </a:r>
          </a:p>
          <a:p>
            <a:r>
              <a:rPr lang="en-US" dirty="0">
                <a:latin typeface="Cachet Book" pitchFamily="34" charset="0"/>
              </a:rPr>
              <a:t>Check in with the coaches to make sure there aren’t any outstanding protests for which you may need to detain a Strokes and Turns Judge.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After the Meet</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2637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Referee: See USS Handbook for duties. The YMCA recommends that the Referee be fully cognizant of the job responsibilities and rules governing the performance of the Clerk of Course, Starter, Strokes &amp; Turns Judges, Table Workers, and Computer Rep.. The Referee shall be aware of any concerns that arise during the conduct of the meet in any of these areas and be prepared to intervene to resolve those concerns.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Referee Description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31808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The Referee must review the YMCA training guide for Referee, Clerk of Course, Strokes and Turns, and Starter.</a:t>
            </a:r>
          </a:p>
          <a:p>
            <a:r>
              <a:rPr lang="en-US" dirty="0">
                <a:latin typeface="Cachet Book" pitchFamily="34" charset="0"/>
              </a:rPr>
              <a:t>They must pass the written test during the first year of service, than every other year thereafter for each position. </a:t>
            </a:r>
          </a:p>
          <a:p>
            <a:r>
              <a:rPr lang="en-US" dirty="0">
                <a:latin typeface="Cachet Book" pitchFamily="34" charset="0"/>
              </a:rPr>
              <a:t>New Referee’s shall walk three full meets in order to complete the training. </a:t>
            </a:r>
          </a:p>
          <a:p>
            <a:pPr lvl="1"/>
            <a:r>
              <a:rPr lang="en-US" dirty="0">
                <a:latin typeface="Cachet Book" pitchFamily="34" charset="0"/>
              </a:rPr>
              <a:t>1 full meet as a Referee</a:t>
            </a:r>
          </a:p>
          <a:p>
            <a:pPr lvl="1"/>
            <a:r>
              <a:rPr lang="en-US" dirty="0">
                <a:latin typeface="Cachet Book" pitchFamily="34" charset="0"/>
              </a:rPr>
              <a:t>1 full meet as a Strokes and Turns </a:t>
            </a:r>
          </a:p>
          <a:p>
            <a:pPr lvl="1"/>
            <a:r>
              <a:rPr lang="en-US" dirty="0">
                <a:latin typeface="Cachet Book" pitchFamily="34" charset="0"/>
              </a:rPr>
              <a:t>½ meet as Starter and ½ meet as Clerk of Course</a:t>
            </a:r>
          </a:p>
          <a:p>
            <a:pPr lvl="1"/>
            <a:r>
              <a:rPr lang="en-US" dirty="0">
                <a:latin typeface="Cachet Book" pitchFamily="34" charset="0"/>
              </a:rPr>
              <a:t>Unless he/she is already worked in either of these positions. </a:t>
            </a:r>
          </a:p>
          <a:p>
            <a:endParaRPr lang="en-US" dirty="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Trainings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52662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Work a minimum of 1 meet during the previous year as a Referee.</a:t>
            </a:r>
          </a:p>
          <a:p>
            <a:r>
              <a:rPr lang="en-US" dirty="0">
                <a:latin typeface="Cachet Book" pitchFamily="34" charset="0"/>
              </a:rPr>
              <a:t>Review training guide as needed. </a:t>
            </a:r>
          </a:p>
          <a:p>
            <a:r>
              <a:rPr lang="en-US" dirty="0">
                <a:latin typeface="Cachet Book" pitchFamily="34" charset="0"/>
              </a:rPr>
              <a:t>Pass YMCA written test every year. </a:t>
            </a:r>
          </a:p>
          <a:p>
            <a:endParaRPr lang="en-US" dirty="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Recertification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0757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Model</a:t>
            </a:r>
          </a:p>
          <a:p>
            <a:pPr lvl="1"/>
            <a:r>
              <a:rPr lang="en-US" dirty="0">
                <a:latin typeface="Cachet Book" pitchFamily="34" charset="0"/>
              </a:rPr>
              <a:t>Watch the experienced worker in the position. Ask questions when you can. </a:t>
            </a:r>
          </a:p>
          <a:p>
            <a:r>
              <a:rPr lang="en-US" dirty="0">
                <a:latin typeface="Cachet Book" pitchFamily="34" charset="0"/>
              </a:rPr>
              <a:t>Practice </a:t>
            </a:r>
          </a:p>
          <a:p>
            <a:pPr lvl="1"/>
            <a:r>
              <a:rPr lang="en-US" dirty="0">
                <a:latin typeface="Cachet Book" pitchFamily="34" charset="0"/>
              </a:rPr>
              <a:t>In your mind, go over the calls that you would make. </a:t>
            </a:r>
          </a:p>
          <a:p>
            <a:r>
              <a:rPr lang="en-US" dirty="0">
                <a:latin typeface="Cachet Book" pitchFamily="34" charset="0"/>
              </a:rPr>
              <a:t>Feedback </a:t>
            </a:r>
          </a:p>
          <a:p>
            <a:pPr lvl="1"/>
            <a:r>
              <a:rPr lang="en-US" dirty="0">
                <a:latin typeface="Cachet Book" pitchFamily="34" charset="0"/>
              </a:rPr>
              <a:t>Ask lots of questions and feel free to discuss calls with the experienced worker.</a:t>
            </a:r>
          </a:p>
          <a:p>
            <a:r>
              <a:rPr lang="en-US" dirty="0">
                <a:latin typeface="Cachet Book" pitchFamily="34" charset="0"/>
              </a:rPr>
              <a:t>The working Referee is in charge, and only s/he can make decisions affecting the meet. </a:t>
            </a:r>
          </a:p>
          <a:p>
            <a:endParaRPr lang="en-US" dirty="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When walking a Position…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20882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10000"/>
          </a:bodyPr>
          <a:lstStyle/>
          <a:p>
            <a:r>
              <a:rPr lang="en-US" b="1" dirty="0">
                <a:solidFill>
                  <a:srgbClr val="C6168D"/>
                </a:solidFill>
                <a:latin typeface="Cachet Book" pitchFamily="34" charset="0"/>
              </a:rPr>
              <a:t>The Referee’s primary role is to ensure that the meet is contested fairly. </a:t>
            </a:r>
          </a:p>
          <a:p>
            <a:r>
              <a:rPr lang="en-US" dirty="0">
                <a:latin typeface="Cachet Book" pitchFamily="34" charset="0"/>
              </a:rPr>
              <a:t>The Referee should be familiar with both the YMCA rules and the USA Swimming Rules and ensure that the meet is being conducted following both sets. </a:t>
            </a:r>
          </a:p>
          <a:p>
            <a:r>
              <a:rPr lang="en-US" dirty="0">
                <a:latin typeface="Cachet Book" pitchFamily="34" charset="0"/>
              </a:rPr>
              <a:t>The Referee must remain on deck through the course of the meet, be in communication with the Stater before each heat, and observe each start.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Main Duties of the Referee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55932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a:solidFill>
                  <a:schemeClr val="tx1">
                    <a:lumMod val="95000"/>
                    <a:lumOff val="5000"/>
                  </a:schemeClr>
                </a:solidFill>
                <a:latin typeface="Cachet Book" pitchFamily="34" charset="0"/>
              </a:rPr>
              <a:t>Have full authority over all officials and shall assign and instruct them. </a:t>
            </a:r>
          </a:p>
          <a:p>
            <a:r>
              <a:rPr lang="en-US" dirty="0">
                <a:latin typeface="Cachet Book" pitchFamily="34" charset="0"/>
              </a:rPr>
              <a:t>Enforce all applicable rules.</a:t>
            </a:r>
          </a:p>
          <a:p>
            <a:r>
              <a:rPr lang="en-US" dirty="0">
                <a:latin typeface="Cachet Book" pitchFamily="34" charset="0"/>
              </a:rPr>
              <a:t>Decide all questions related to the actual conduct of the meet, the final settlement of which is not otherwise assigned by said rules. </a:t>
            </a:r>
          </a:p>
          <a:p>
            <a:r>
              <a:rPr lang="en-US" dirty="0">
                <a:latin typeface="Cachet Book" pitchFamily="34" charset="0"/>
              </a:rPr>
              <a:t>Overrule any meet official on a point of rule interpretation or on a judgement decision pertaining to an action which the Referee has personally observed.</a:t>
            </a:r>
          </a:p>
          <a:p>
            <a:r>
              <a:rPr lang="en-US" dirty="0">
                <a:solidFill>
                  <a:srgbClr val="C6168D"/>
                </a:solidFill>
                <a:latin typeface="Cachet Bold" pitchFamily="34" charset="0"/>
              </a:rPr>
              <a:t>Have final say in all disputes. Therefore, the Referee shall remain until the last event has been scored. </a:t>
            </a:r>
            <a:r>
              <a:rPr lang="en-US" dirty="0">
                <a:solidFill>
                  <a:srgbClr val="C6168D"/>
                </a:solidFill>
                <a:latin typeface="Cachet Book" pitchFamily="34" charset="0"/>
              </a:rPr>
              <a: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The Referee Shall…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956927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Required Uniform for Referees and Strokes and Turns Judges.</a:t>
            </a:r>
          </a:p>
          <a:p>
            <a:pPr lvl="1"/>
            <a:r>
              <a:rPr lang="en-US" dirty="0">
                <a:latin typeface="Cachet Book" pitchFamily="34" charset="0"/>
              </a:rPr>
              <a:t>White shirts and dark shorts, pants or skirt, preferable dark blue. No team identifying logos or labels. </a:t>
            </a:r>
          </a:p>
          <a:p>
            <a:pPr lvl="1"/>
            <a:r>
              <a:rPr lang="en-US" dirty="0">
                <a:latin typeface="Cachet Book" pitchFamily="34" charset="0"/>
              </a:rPr>
              <a:t>This uniform adds to your credibility and professionalism. </a:t>
            </a:r>
          </a:p>
          <a:p>
            <a:r>
              <a:rPr lang="en-US" dirty="0">
                <a:latin typeface="Cachet Book" pitchFamily="34" charset="0"/>
              </a:rPr>
              <a:t>When a Strokes and Turns Judge is wearing this uniform, it makes it easier for you to notice him/her when s/he is officiating.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The Professional Referee</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62891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7f4ba7c-652c-4292-bf9d-8971f1452b48" xsi:nil="true"/>
    <lcf76f155ced4ddcb4097134ff3c332f xmlns="fea214ff-fd39-489b-9279-71addb298b0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A712F9DBC3F584A92B89AB3DCEC5F97" ma:contentTypeVersion="16" ma:contentTypeDescription="Create a new document." ma:contentTypeScope="" ma:versionID="6a26b2a6590f80ffae3435d0b18ffb3a">
  <xsd:schema xmlns:xsd="http://www.w3.org/2001/XMLSchema" xmlns:xs="http://www.w3.org/2001/XMLSchema" xmlns:p="http://schemas.microsoft.com/office/2006/metadata/properties" xmlns:ns2="fea214ff-fd39-489b-9279-71addb298b01" xmlns:ns3="a7f4ba7c-652c-4292-bf9d-8971f1452b48" targetNamespace="http://schemas.microsoft.com/office/2006/metadata/properties" ma:root="true" ma:fieldsID="6960ce187bfe728172357da4501e691d" ns2:_="" ns3:_="">
    <xsd:import namespace="fea214ff-fd39-489b-9279-71addb298b01"/>
    <xsd:import namespace="a7f4ba7c-652c-4292-bf9d-8971f1452b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214ff-fd39-489b-9279-71addb298b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29663f9-be47-4fe7-928d-15b35b740dd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f4ba7c-652c-4292-bf9d-8971f1452b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6a2debc-2689-4c65-ac38-9fd940af0e39}" ma:internalName="TaxCatchAll" ma:showField="CatchAllData" ma:web="a7f4ba7c-652c-4292-bf9d-8971f1452b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4FC6A5-F13D-478B-9425-471881FA4E37}">
  <ds:schemaRefs>
    <ds:schemaRef ds:uri="http://schemas.microsoft.com/office/2006/metadata/properties"/>
    <ds:schemaRef ds:uri="http://schemas.microsoft.com/office/infopath/2007/PartnerControls"/>
    <ds:schemaRef ds:uri="a7f4ba7c-652c-4292-bf9d-8971f1452b48"/>
    <ds:schemaRef ds:uri="fea214ff-fd39-489b-9279-71addb298b01"/>
  </ds:schemaRefs>
</ds:datastoreItem>
</file>

<file path=customXml/itemProps2.xml><?xml version="1.0" encoding="utf-8"?>
<ds:datastoreItem xmlns:ds="http://schemas.openxmlformats.org/officeDocument/2006/customXml" ds:itemID="{969AAA57-BC74-40B8-8DE6-A72E9A235F62}">
  <ds:schemaRefs>
    <ds:schemaRef ds:uri="http://schemas.microsoft.com/sharepoint/v3/contenttype/forms"/>
  </ds:schemaRefs>
</ds:datastoreItem>
</file>

<file path=customXml/itemProps3.xml><?xml version="1.0" encoding="utf-8"?>
<ds:datastoreItem xmlns:ds="http://schemas.openxmlformats.org/officeDocument/2006/customXml" ds:itemID="{89247AA0-67A4-4BF4-8319-6D40830B0F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a214ff-fd39-489b-9279-71addb298b01"/>
    <ds:schemaRef ds:uri="a7f4ba7c-652c-4292-bf9d-8971f1452b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164</TotalTime>
  <Words>1363</Words>
  <Application>Microsoft Office PowerPoint</Application>
  <PresentationFormat>On-screen Show (4:3)</PresentationFormat>
  <Paragraphs>115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Agenda</vt:lpstr>
      <vt:lpstr>Referee Description </vt:lpstr>
      <vt:lpstr>Trainings</vt:lpstr>
      <vt:lpstr>Recertification </vt:lpstr>
      <vt:lpstr>When walking a Position… </vt:lpstr>
      <vt:lpstr>Main Duties of the Referee </vt:lpstr>
      <vt:lpstr>The Referee Shall… </vt:lpstr>
      <vt:lpstr>The Professional Referee</vt:lpstr>
      <vt:lpstr>Pre-Meet Meetings </vt:lpstr>
      <vt:lpstr>Pre-Meet Meetings with Away Teams</vt:lpstr>
      <vt:lpstr>Pre-Meet Meetings with Stokes and Turns Judges for both halves  </vt:lpstr>
      <vt:lpstr>Running a Meet </vt:lpstr>
      <vt:lpstr>Running a Meet </vt:lpstr>
      <vt:lpstr>DQ Cards </vt:lpstr>
      <vt:lpstr>DQ Cards</vt:lpstr>
      <vt:lpstr>False Starts</vt:lpstr>
      <vt:lpstr>Combining Events</vt:lpstr>
      <vt:lpstr>Rules of Combining Individual Events</vt:lpstr>
      <vt:lpstr>Weather Delays</vt:lpstr>
      <vt:lpstr>After the Meet</vt:lpstr>
    </vt:vector>
  </TitlesOfParts>
  <Company>YMCA of Greater Richmond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graydt</dc:creator>
  <cp:lastModifiedBy>Kennedy, Alicia</cp:lastModifiedBy>
  <cp:revision>20</cp:revision>
  <dcterms:created xsi:type="dcterms:W3CDTF">2011-02-06T03:16:14Z</dcterms:created>
  <dcterms:modified xsi:type="dcterms:W3CDTF">2022-09-20T20:11:13Z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0x0101001A712F9DBC3F584A92B89AB3DCEC5F97</vt:lpwstr>
  </property>
  <property fmtid="{D5CDD505-2E9C-101B-9397-08002B2CF9AE}" pid="3" name="MediaServiceImageTags">
    <vt:lpwstr/>
  </property>
</Properties>
</file>