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27"/>
  </p:notesMasterIdLst>
  <p:sldIdLst>
    <p:sldId id="256" r:id="rId5"/>
    <p:sldId id="257" r:id="rId6"/>
    <p:sldId id="261" r:id="rId7"/>
    <p:sldId id="262" r:id="rId8"/>
    <p:sldId id="263" r:id="rId9"/>
    <p:sldId id="265" r:id="rId10"/>
    <p:sldId id="267" r:id="rId11"/>
    <p:sldId id="268" r:id="rId12"/>
    <p:sldId id="270" r:id="rId13"/>
    <p:sldId id="271" r:id="rId14"/>
    <p:sldId id="272" r:id="rId15"/>
    <p:sldId id="273" r:id="rId16"/>
    <p:sldId id="275" r:id="rId17"/>
    <p:sldId id="276" r:id="rId18"/>
    <p:sldId id="277" r:id="rId19"/>
    <p:sldId id="278" r:id="rId20"/>
    <p:sldId id="279" r:id="rId21"/>
    <p:sldId id="280" r:id="rId22"/>
    <p:sldId id="282" r:id="rId23"/>
    <p:sldId id="283" r:id="rId24"/>
    <p:sldId id="285" r:id="rId25"/>
    <p:sldId id="286" r:id="rId2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6168D"/>
    <a:srgbClr val="0089D0"/>
    <a:srgbClr val="F47920"/>
    <a:srgbClr val="01A49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E6C267C6-4E47-0CA7-B11D-1BDE21C646F0}" v="2" dt="2022-09-20T22:30:14.72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59" d="100"/>
          <a:sy n="59" d="100"/>
        </p:scale>
        <p:origin x="72" y="60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microsoft.com/office/2015/10/relationships/revisionInfo" Target="revisionInfo.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microsoft.com/office/2016/11/relationships/changesInfo" Target="changesInfos/changesInfo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presProps" Target="presProp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notesMaster" Target="notesMasters/notesMaster1.xml"/><Relationship Id="rId30" Type="http://schemas.openxmlformats.org/officeDocument/2006/relationships/theme" Target="theme/theme1.xml"/><Relationship Id="rId8" Type="http://schemas.openxmlformats.org/officeDocument/2006/relationships/slide" Target="slides/slide4.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ngandcass@aol.com" userId="S::urn:spo:guest#angandcass@aol.com::" providerId="AD" clId="Web-{E6C267C6-4E47-0CA7-B11D-1BDE21C646F0}"/>
    <pc:docChg chg="modSld">
      <pc:chgData name="angandcass@aol.com" userId="S::urn:spo:guest#angandcass@aol.com::" providerId="AD" clId="Web-{E6C267C6-4E47-0CA7-B11D-1BDE21C646F0}" dt="2022-09-20T22:30:14.720" v="1" actId="1076"/>
      <pc:docMkLst>
        <pc:docMk/>
      </pc:docMkLst>
      <pc:sldChg chg="modSp">
        <pc:chgData name="angandcass@aol.com" userId="S::urn:spo:guest#angandcass@aol.com::" providerId="AD" clId="Web-{E6C267C6-4E47-0CA7-B11D-1BDE21C646F0}" dt="2022-09-20T22:30:14.720" v="1" actId="1076"/>
        <pc:sldMkLst>
          <pc:docMk/>
          <pc:sldMk cId="2444587164" sldId="273"/>
        </pc:sldMkLst>
        <pc:spChg chg="mod">
          <ac:chgData name="angandcass@aol.com" userId="S::urn:spo:guest#angandcass@aol.com::" providerId="AD" clId="Web-{E6C267C6-4E47-0CA7-B11D-1BDE21C646F0}" dt="2022-09-20T22:30:14.720" v="1" actId="1076"/>
          <ac:spMkLst>
            <pc:docMk/>
            <pc:sldMk cId="2444587164" sldId="273"/>
            <ac:spMk id="6" creationId="{00000000-0000-0000-0000-000000000000}"/>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E88F553-8D87-4FE7-932B-BF1D8F97457E}" type="datetimeFigureOut">
              <a:rPr lang="en-US" smtClean="0"/>
              <a:t>9/20/2022</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CCAB286-B136-4BC5-8BB4-7F6F41BDC102}" type="slidenum">
              <a:rPr lang="en-US" smtClean="0"/>
              <a:t>‹#›</a:t>
            </a:fld>
            <a:endParaRPr lang="en-US"/>
          </a:p>
        </p:txBody>
      </p:sp>
    </p:spTree>
    <p:extLst>
      <p:ext uri="{BB962C8B-B14F-4D97-AF65-F5344CB8AC3E}">
        <p14:creationId xmlns:p14="http://schemas.microsoft.com/office/powerpoint/2010/main" val="117183281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CCAB286-B136-4BC5-8BB4-7F6F41BDC102}" type="slidenum">
              <a:rPr lang="en-US" smtClean="0"/>
              <a:t>9</a:t>
            </a:fld>
            <a:endParaRPr lang="en-US"/>
          </a:p>
        </p:txBody>
      </p:sp>
    </p:spTree>
    <p:extLst>
      <p:ext uri="{BB962C8B-B14F-4D97-AF65-F5344CB8AC3E}">
        <p14:creationId xmlns:p14="http://schemas.microsoft.com/office/powerpoint/2010/main" val="300764605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CCAB286-B136-4BC5-8BB4-7F6F41BDC102}" type="slidenum">
              <a:rPr lang="en-US" smtClean="0"/>
              <a:t>10</a:t>
            </a:fld>
            <a:endParaRPr lang="en-US"/>
          </a:p>
        </p:txBody>
      </p:sp>
    </p:spTree>
    <p:extLst>
      <p:ext uri="{BB962C8B-B14F-4D97-AF65-F5344CB8AC3E}">
        <p14:creationId xmlns:p14="http://schemas.microsoft.com/office/powerpoint/2010/main" val="281738475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We have them wear bands? Is</a:t>
            </a:r>
            <a:r>
              <a:rPr lang="en-US" baseline="0" dirty="0"/>
              <a:t> it a red band for in water starts? </a:t>
            </a:r>
            <a:endParaRPr lang="en-US" dirty="0"/>
          </a:p>
        </p:txBody>
      </p:sp>
      <p:sp>
        <p:nvSpPr>
          <p:cNvPr id="4" name="Slide Number Placeholder 3"/>
          <p:cNvSpPr>
            <a:spLocks noGrp="1"/>
          </p:cNvSpPr>
          <p:nvPr>
            <p:ph type="sldNum" sz="quarter" idx="10"/>
          </p:nvPr>
        </p:nvSpPr>
        <p:spPr/>
        <p:txBody>
          <a:bodyPr/>
          <a:lstStyle/>
          <a:p>
            <a:fld id="{5CCAB286-B136-4BC5-8BB4-7F6F41BDC102}" type="slidenum">
              <a:rPr lang="en-US" smtClean="0"/>
              <a:t>11</a:t>
            </a:fld>
            <a:endParaRPr lang="en-US"/>
          </a:p>
        </p:txBody>
      </p:sp>
    </p:spTree>
    <p:extLst>
      <p:ext uri="{BB962C8B-B14F-4D97-AF65-F5344CB8AC3E}">
        <p14:creationId xmlns:p14="http://schemas.microsoft.com/office/powerpoint/2010/main" val="165073208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We have them wear bands? Is</a:t>
            </a:r>
            <a:r>
              <a:rPr lang="en-US" baseline="0" dirty="0"/>
              <a:t> it a red band for in water starts? </a:t>
            </a:r>
            <a:endParaRPr lang="en-US" dirty="0"/>
          </a:p>
        </p:txBody>
      </p:sp>
      <p:sp>
        <p:nvSpPr>
          <p:cNvPr id="4" name="Slide Number Placeholder 3"/>
          <p:cNvSpPr>
            <a:spLocks noGrp="1"/>
          </p:cNvSpPr>
          <p:nvPr>
            <p:ph type="sldNum" sz="quarter" idx="10"/>
          </p:nvPr>
        </p:nvSpPr>
        <p:spPr/>
        <p:txBody>
          <a:bodyPr/>
          <a:lstStyle/>
          <a:p>
            <a:fld id="{5CCAB286-B136-4BC5-8BB4-7F6F41BDC102}" type="slidenum">
              <a:rPr lang="en-US" smtClean="0"/>
              <a:t>12</a:t>
            </a:fld>
            <a:endParaRPr lang="en-US"/>
          </a:p>
        </p:txBody>
      </p:sp>
    </p:spTree>
    <p:extLst>
      <p:ext uri="{BB962C8B-B14F-4D97-AF65-F5344CB8AC3E}">
        <p14:creationId xmlns:p14="http://schemas.microsoft.com/office/powerpoint/2010/main" val="149737153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98E000CC-FD8F-4A03-9186-CC4AD4EB4322}" type="datetimeFigureOut">
              <a:rPr lang="en-US" smtClean="0"/>
              <a:pPr/>
              <a:t>9/20/2022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73D18EC-2948-4F94-981B-6D118BFE146F}"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8E000CC-FD8F-4A03-9186-CC4AD4EB4322}" type="datetimeFigureOut">
              <a:rPr lang="en-US" smtClean="0"/>
              <a:pPr/>
              <a:t>9/20/2022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73D18EC-2948-4F94-981B-6D118BFE146F}"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8E000CC-FD8F-4A03-9186-CC4AD4EB4322}" type="datetimeFigureOut">
              <a:rPr lang="en-US" smtClean="0"/>
              <a:pPr/>
              <a:t>9/20/2022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73D18EC-2948-4F94-981B-6D118BFE146F}"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8E000CC-FD8F-4A03-9186-CC4AD4EB4322}" type="datetimeFigureOut">
              <a:rPr lang="en-US" smtClean="0"/>
              <a:pPr/>
              <a:t>9/20/2022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73D18EC-2948-4F94-981B-6D118BFE146F}"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8E000CC-FD8F-4A03-9186-CC4AD4EB4322}" type="datetimeFigureOut">
              <a:rPr lang="en-US" smtClean="0"/>
              <a:pPr/>
              <a:t>9/20/2022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73D18EC-2948-4F94-981B-6D118BFE146F}"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98E000CC-FD8F-4A03-9186-CC4AD4EB4322}" type="datetimeFigureOut">
              <a:rPr lang="en-US" smtClean="0"/>
              <a:pPr/>
              <a:t>9/20/2022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73D18EC-2948-4F94-981B-6D118BFE146F}"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98E000CC-FD8F-4A03-9186-CC4AD4EB4322}" type="datetimeFigureOut">
              <a:rPr lang="en-US" smtClean="0"/>
              <a:pPr/>
              <a:t>9/20/2022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73D18EC-2948-4F94-981B-6D118BFE146F}"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98E000CC-FD8F-4A03-9186-CC4AD4EB4322}" type="datetimeFigureOut">
              <a:rPr lang="en-US" smtClean="0"/>
              <a:pPr/>
              <a:t>9/20/2022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73D18EC-2948-4F94-981B-6D118BFE146F}"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8E000CC-FD8F-4A03-9186-CC4AD4EB4322}" type="datetimeFigureOut">
              <a:rPr lang="en-US" smtClean="0"/>
              <a:pPr/>
              <a:t>9/20/2022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73D18EC-2948-4F94-981B-6D118BFE146F}"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8E000CC-FD8F-4A03-9186-CC4AD4EB4322}" type="datetimeFigureOut">
              <a:rPr lang="en-US" smtClean="0"/>
              <a:pPr/>
              <a:t>9/20/2022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73D18EC-2948-4F94-981B-6D118BFE146F}"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8E000CC-FD8F-4A03-9186-CC4AD4EB4322}" type="datetimeFigureOut">
              <a:rPr lang="en-US" smtClean="0"/>
              <a:pPr/>
              <a:t>9/20/2022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73D18EC-2948-4F94-981B-6D118BFE146F}"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8E000CC-FD8F-4A03-9186-CC4AD4EB4322}" type="datetimeFigureOut">
              <a:rPr lang="en-US" smtClean="0"/>
              <a:pPr/>
              <a:t>9/20/2022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73D18EC-2948-4F94-981B-6D118BFE146F}"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1.jpeg"/></Relationships>
</file>

<file path=ppt/slides/_rels/slide1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1.jpeg"/></Relationships>
</file>

<file path=ppt/slides/_rels/slide1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1.jpeg"/></Relationships>
</file>

<file path=ppt/slides/_rels/slide1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2.jpe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1.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5" name="Rectangle 1"/>
          <p:cNvSpPr>
            <a:spLocks noChangeArrowheads="1"/>
          </p:cNvSpPr>
          <p:nvPr/>
        </p:nvSpPr>
        <p:spPr bwMode="auto">
          <a:xfrm>
            <a:off x="457200" y="2410599"/>
            <a:ext cx="6400800" cy="64633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3600" b="1" i="0" u="none" strike="noStrike" cap="none" normalizeH="0" baseline="0" dirty="0">
                <a:ln>
                  <a:noFill/>
                </a:ln>
                <a:solidFill>
                  <a:srgbClr val="0089D0"/>
                </a:solidFill>
                <a:effectLst/>
                <a:latin typeface="Cachet Bold" pitchFamily="34" charset="0"/>
                <a:ea typeface="Cambria" pitchFamily="18" charset="0"/>
                <a:cs typeface="Times New Roman" pitchFamily="18" charset="0"/>
              </a:rPr>
              <a:t>Starter</a:t>
            </a:r>
            <a:endParaRPr kumimoji="0" lang="en-US" sz="3600" b="0" i="0" u="none" strike="noStrike" cap="none" normalizeH="0" baseline="0" dirty="0">
              <a:ln>
                <a:noFill/>
              </a:ln>
              <a:solidFill>
                <a:srgbClr val="0089D0"/>
              </a:solidFill>
              <a:effectLst/>
              <a:latin typeface="Cachet Bold" pitchFamily="34" charset="0"/>
            </a:endParaRPr>
          </a:p>
        </p:txBody>
      </p:sp>
      <p:sp>
        <p:nvSpPr>
          <p:cNvPr id="11266" name="AutoShape 2"/>
          <p:cNvSpPr>
            <a:spLocks noChangeArrowheads="1"/>
          </p:cNvSpPr>
          <p:nvPr/>
        </p:nvSpPr>
        <p:spPr bwMode="auto">
          <a:xfrm>
            <a:off x="457200" y="3810000"/>
            <a:ext cx="4724399" cy="1143000"/>
          </a:xfrm>
          <a:prstGeom prst="roundRect">
            <a:avLst>
              <a:gd name="adj" fmla="val 16667"/>
            </a:avLst>
          </a:prstGeom>
          <a:solidFill>
            <a:srgbClr val="C6168D"/>
          </a:solidFill>
          <a:ln w="9525">
            <a:noFill/>
            <a:round/>
            <a:headEnd/>
            <a:tailEnd/>
          </a:ln>
        </p:spPr>
        <p:txBody>
          <a:bodyPr vert="horz" wrap="square" lIns="91440" tIns="45720" rIns="91440" bIns="45720" numCol="1" anchor="t" anchorCtr="0" compatLnSpc="1">
            <a:prstTxWarp prst="textNoShape">
              <a:avLst/>
            </a:prstTxWarp>
          </a:bodyPr>
          <a:lstStyle/>
          <a:p>
            <a:pPr marL="115888" marR="0" lvl="1" algn="l" defTabSz="914400" rtl="0" eaLnBrk="1" fontAlgn="base" latinLnBrk="0" hangingPunct="1">
              <a:spcBef>
                <a:spcPct val="0"/>
              </a:spcBef>
              <a:spcAft>
                <a:spcPct val="0"/>
              </a:spcAft>
              <a:buClrTx/>
              <a:buSzTx/>
              <a:buFontTx/>
              <a:buNone/>
              <a:tabLst/>
            </a:pPr>
            <a:r>
              <a:rPr lang="en-US" sz="2800" dirty="0">
                <a:solidFill>
                  <a:srgbClr val="FFFFFF"/>
                </a:solidFill>
                <a:latin typeface="Cachet Bold" pitchFamily="34" charset="0"/>
              </a:rPr>
              <a:t>YMCA of Greater Richmond </a:t>
            </a:r>
            <a:endParaRPr kumimoji="0" lang="en-US" sz="2800" b="0" i="0" u="none" strike="noStrike" cap="none" normalizeH="0" baseline="0" dirty="0">
              <a:ln>
                <a:noFill/>
              </a:ln>
              <a:solidFill>
                <a:schemeClr val="tx1"/>
              </a:solidFill>
              <a:effectLst/>
              <a:latin typeface="Arial" pitchFamily="34" charset="0"/>
            </a:endParaRPr>
          </a:p>
        </p:txBody>
      </p:sp>
      <p:sp>
        <p:nvSpPr>
          <p:cNvPr id="11267" name="Rectangle 3"/>
          <p:cNvSpPr>
            <a:spLocks noChangeArrowheads="1"/>
          </p:cNvSpPr>
          <p:nvPr/>
        </p:nvSpPr>
        <p:spPr bwMode="auto">
          <a:xfrm>
            <a:off x="533400" y="5486400"/>
            <a:ext cx="4953000" cy="43088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200" b="0" i="0" u="none" strike="noStrike" cap="none" normalizeH="0" baseline="0" dirty="0">
                <a:ln>
                  <a:noFill/>
                </a:ln>
                <a:solidFill>
                  <a:srgbClr val="0089D0"/>
                </a:solidFill>
                <a:effectLst/>
                <a:latin typeface="Cachet Bold" pitchFamily="34" charset="0"/>
                <a:ea typeface="Cambria" pitchFamily="18" charset="0"/>
                <a:cs typeface="Times New Roman" pitchFamily="18" charset="0"/>
              </a:rPr>
              <a:t>Training guide</a:t>
            </a:r>
            <a:endParaRPr kumimoji="0" lang="en-US" sz="1800" b="0" i="0" u="none" strike="noStrike" cap="none" normalizeH="0" baseline="0" dirty="0">
              <a:ln>
                <a:noFill/>
              </a:ln>
              <a:solidFill>
                <a:srgbClr val="0089D0"/>
              </a:solidFill>
              <a:effectLst/>
              <a:latin typeface="Arial" pitchFamily="34" charset="0"/>
            </a:endParaRPr>
          </a:p>
        </p:txBody>
      </p:sp>
      <p:pic>
        <p:nvPicPr>
          <p:cNvPr id="9" name="Picture 8" descr="af02_r_blu_rgb.JPG"/>
          <p:cNvPicPr>
            <a:picLocks noChangeAspect="1"/>
          </p:cNvPicPr>
          <p:nvPr/>
        </p:nvPicPr>
        <p:blipFill>
          <a:blip r:embed="rId2" cstate="print"/>
          <a:stretch>
            <a:fillRect/>
          </a:stretch>
        </p:blipFill>
        <p:spPr>
          <a:xfrm>
            <a:off x="6781800" y="990600"/>
            <a:ext cx="1529263" cy="411480"/>
          </a:xfrm>
          <a:prstGeom prst="rect">
            <a:avLst/>
          </a:prstGeom>
        </p:spPr>
      </p:pic>
      <p:pic>
        <p:nvPicPr>
          <p:cNvPr id="10" name="Picture 9" descr="0_7208936_logo_blue_rgb_jpg.JPG"/>
          <p:cNvPicPr>
            <a:picLocks noChangeAspect="1"/>
          </p:cNvPicPr>
          <p:nvPr/>
        </p:nvPicPr>
        <p:blipFill>
          <a:blip r:embed="rId3" cstate="print"/>
          <a:stretch>
            <a:fillRect/>
          </a:stretch>
        </p:blipFill>
        <p:spPr>
          <a:xfrm>
            <a:off x="457200" y="457200"/>
            <a:ext cx="1295400" cy="990981"/>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819400"/>
            <a:ext cx="8229600" cy="3306763"/>
          </a:xfrm>
        </p:spPr>
        <p:txBody>
          <a:bodyPr>
            <a:normAutofit fontScale="92500" lnSpcReduction="20000"/>
          </a:bodyPr>
          <a:lstStyle/>
          <a:p>
            <a:r>
              <a:rPr lang="en-US" dirty="0">
                <a:latin typeface="Cachet Book" pitchFamily="34" charset="0"/>
              </a:rPr>
              <a:t>Some swimmers may be certified to dive off the deck but not off the blocks- their shoulders will be marked with a green band on their wrist to indicate side certification. </a:t>
            </a:r>
          </a:p>
          <a:p>
            <a:r>
              <a:rPr lang="en-US" dirty="0">
                <a:latin typeface="Cachet Book" pitchFamily="34" charset="0"/>
              </a:rPr>
              <a:t>If you see a swimmer with an green band on her/her wrist who is attempting to dive off the block, stop the heat and request that s/he dive from the deck. </a:t>
            </a:r>
          </a:p>
        </p:txBody>
      </p:sp>
      <p:sp>
        <p:nvSpPr>
          <p:cNvPr id="6" name="Title 1"/>
          <p:cNvSpPr>
            <a:spLocks noGrp="1"/>
          </p:cNvSpPr>
          <p:nvPr>
            <p:ph type="title"/>
          </p:nvPr>
        </p:nvSpPr>
        <p:spPr>
          <a:xfrm>
            <a:off x="381000" y="1676400"/>
            <a:ext cx="8229600" cy="1143000"/>
          </a:xfrm>
        </p:spPr>
        <p:txBody>
          <a:bodyPr>
            <a:normAutofit/>
          </a:bodyPr>
          <a:lstStyle/>
          <a:p>
            <a:pPr algn="l"/>
            <a:r>
              <a:rPr lang="en-US" sz="3600" dirty="0">
                <a:solidFill>
                  <a:srgbClr val="0089D0"/>
                </a:solidFill>
                <a:latin typeface="Cachet Bold" pitchFamily="34" charset="0"/>
              </a:rPr>
              <a:t>Out of Water Starts</a:t>
            </a:r>
          </a:p>
        </p:txBody>
      </p:sp>
      <p:pic>
        <p:nvPicPr>
          <p:cNvPr id="9" name="Picture 8" descr="0_7208936_logo_blue_rgb_jpg.JPG"/>
          <p:cNvPicPr>
            <a:picLocks noChangeAspect="1"/>
          </p:cNvPicPr>
          <p:nvPr/>
        </p:nvPicPr>
        <p:blipFill>
          <a:blip r:embed="rId3" cstate="print"/>
          <a:stretch>
            <a:fillRect/>
          </a:stretch>
        </p:blipFill>
        <p:spPr>
          <a:xfrm>
            <a:off x="457200" y="457200"/>
            <a:ext cx="1295400" cy="990981"/>
          </a:xfrm>
          <a:prstGeom prst="rect">
            <a:avLst/>
          </a:prstGeom>
        </p:spPr>
      </p:pic>
      <p:pic>
        <p:nvPicPr>
          <p:cNvPr id="10" name="Picture 9" descr="af02_r_blu_rgb.JPG"/>
          <p:cNvPicPr>
            <a:picLocks noChangeAspect="1"/>
          </p:cNvPicPr>
          <p:nvPr/>
        </p:nvPicPr>
        <p:blipFill>
          <a:blip r:embed="rId4" cstate="print"/>
          <a:stretch>
            <a:fillRect/>
          </a:stretch>
        </p:blipFill>
        <p:spPr>
          <a:xfrm>
            <a:off x="6781800" y="990600"/>
            <a:ext cx="1529263" cy="411480"/>
          </a:xfrm>
          <a:prstGeom prst="rect">
            <a:avLst/>
          </a:prstGeom>
        </p:spPr>
      </p:pic>
    </p:spTree>
    <p:extLst>
      <p:ext uri="{BB962C8B-B14F-4D97-AF65-F5344CB8AC3E}">
        <p14:creationId xmlns:p14="http://schemas.microsoft.com/office/powerpoint/2010/main" val="328661611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819400"/>
            <a:ext cx="8229600" cy="3306763"/>
          </a:xfrm>
        </p:spPr>
        <p:txBody>
          <a:bodyPr>
            <a:normAutofit fontScale="85000" lnSpcReduction="10000"/>
          </a:bodyPr>
          <a:lstStyle/>
          <a:p>
            <a:r>
              <a:rPr lang="en-US" dirty="0">
                <a:latin typeface="Cachet Book" pitchFamily="34" charset="0"/>
              </a:rPr>
              <a:t>All backstroke events will start in the water. </a:t>
            </a:r>
          </a:p>
          <a:p>
            <a:r>
              <a:rPr lang="en-US" dirty="0">
                <a:latin typeface="Cachet Book" pitchFamily="34" charset="0"/>
              </a:rPr>
              <a:t>Note that Medley Relays begin with backstroke. </a:t>
            </a:r>
          </a:p>
          <a:p>
            <a:r>
              <a:rPr lang="en-US" dirty="0">
                <a:latin typeface="Cachet Book" pitchFamily="34" charset="0"/>
              </a:rPr>
              <a:t>In Backstroke, the swimmer is not allowed to put his or her toes over the lip of the gutter or pool. </a:t>
            </a:r>
          </a:p>
          <a:p>
            <a:pPr lvl="1"/>
            <a:r>
              <a:rPr lang="en-US" dirty="0">
                <a:latin typeface="Cachet Book" pitchFamily="34" charset="0"/>
              </a:rPr>
              <a:t>If a Starter sees this, s/he should ask the swimmer to move his or her toes.</a:t>
            </a:r>
          </a:p>
          <a:p>
            <a:pPr lvl="1"/>
            <a:r>
              <a:rPr lang="en-US" dirty="0">
                <a:latin typeface="Cachet Book" pitchFamily="34" charset="0"/>
              </a:rPr>
              <a:t>It is a disqualifiable offense if the swimmer does not move his toes or the toes go over the lip after the start. </a:t>
            </a:r>
          </a:p>
        </p:txBody>
      </p:sp>
      <p:sp>
        <p:nvSpPr>
          <p:cNvPr id="6" name="Title 1"/>
          <p:cNvSpPr>
            <a:spLocks noGrp="1"/>
          </p:cNvSpPr>
          <p:nvPr>
            <p:ph type="title"/>
          </p:nvPr>
        </p:nvSpPr>
        <p:spPr>
          <a:xfrm>
            <a:off x="381000" y="1676400"/>
            <a:ext cx="8229600" cy="1143000"/>
          </a:xfrm>
        </p:spPr>
        <p:txBody>
          <a:bodyPr>
            <a:normAutofit/>
          </a:bodyPr>
          <a:lstStyle/>
          <a:p>
            <a:pPr algn="l"/>
            <a:r>
              <a:rPr lang="en-US" sz="3600" dirty="0">
                <a:solidFill>
                  <a:srgbClr val="0089D0"/>
                </a:solidFill>
                <a:latin typeface="Cachet Bold" pitchFamily="34" charset="0"/>
              </a:rPr>
              <a:t>Backstroke Starts</a:t>
            </a:r>
          </a:p>
        </p:txBody>
      </p:sp>
      <p:pic>
        <p:nvPicPr>
          <p:cNvPr id="9" name="Picture 8" descr="0_7208936_logo_blue_rgb_jpg.JPG"/>
          <p:cNvPicPr>
            <a:picLocks noChangeAspect="1"/>
          </p:cNvPicPr>
          <p:nvPr/>
        </p:nvPicPr>
        <p:blipFill>
          <a:blip r:embed="rId3" cstate="print"/>
          <a:stretch>
            <a:fillRect/>
          </a:stretch>
        </p:blipFill>
        <p:spPr>
          <a:xfrm>
            <a:off x="457200" y="457200"/>
            <a:ext cx="1295400" cy="990981"/>
          </a:xfrm>
          <a:prstGeom prst="rect">
            <a:avLst/>
          </a:prstGeom>
        </p:spPr>
      </p:pic>
      <p:pic>
        <p:nvPicPr>
          <p:cNvPr id="10" name="Picture 9" descr="af02_r_blu_rgb.JPG"/>
          <p:cNvPicPr>
            <a:picLocks noChangeAspect="1"/>
          </p:cNvPicPr>
          <p:nvPr/>
        </p:nvPicPr>
        <p:blipFill>
          <a:blip r:embed="rId4" cstate="print"/>
          <a:stretch>
            <a:fillRect/>
          </a:stretch>
        </p:blipFill>
        <p:spPr>
          <a:xfrm>
            <a:off x="6781800" y="990600"/>
            <a:ext cx="1529263" cy="411480"/>
          </a:xfrm>
          <a:prstGeom prst="rect">
            <a:avLst/>
          </a:prstGeom>
        </p:spPr>
      </p:pic>
    </p:spTree>
    <p:extLst>
      <p:ext uri="{BB962C8B-B14F-4D97-AF65-F5344CB8AC3E}">
        <p14:creationId xmlns:p14="http://schemas.microsoft.com/office/powerpoint/2010/main" val="204216063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819400"/>
            <a:ext cx="8229600" cy="3306763"/>
          </a:xfrm>
        </p:spPr>
        <p:txBody>
          <a:bodyPr>
            <a:normAutofit fontScale="85000" lnSpcReduction="20000"/>
          </a:bodyPr>
          <a:lstStyle/>
          <a:p>
            <a:r>
              <a:rPr lang="en-US" dirty="0">
                <a:latin typeface="Cachet Book" pitchFamily="34" charset="0"/>
              </a:rPr>
              <a:t>USA Swimming Rules dictate that no swimmer shall dive into water that is less than four feet (4’) deep. </a:t>
            </a:r>
          </a:p>
          <a:p>
            <a:r>
              <a:rPr lang="en-US" dirty="0">
                <a:latin typeface="Cachet Book" pitchFamily="34" charset="0"/>
              </a:rPr>
              <a:t>Many pools will require that starts at the turn end will be from in the water. </a:t>
            </a:r>
          </a:p>
          <a:p>
            <a:pPr lvl="1"/>
            <a:r>
              <a:rPr lang="en-US" dirty="0">
                <a:latin typeface="Cachet Book" pitchFamily="34" charset="0"/>
              </a:rPr>
              <a:t>This only effects the 8&amp;Under relays as the timers will move for the short distance for 8&amp;Under events.</a:t>
            </a:r>
          </a:p>
          <a:p>
            <a:pPr lvl="1"/>
            <a:r>
              <a:rPr lang="en-US" dirty="0">
                <a:latin typeface="Cachet Book" pitchFamily="34" charset="0"/>
              </a:rPr>
              <a:t>In pools where swimmers start from both ends, it will be necessary for the starter to move to the starting end (Champs only). </a:t>
            </a:r>
          </a:p>
        </p:txBody>
      </p:sp>
      <p:sp>
        <p:nvSpPr>
          <p:cNvPr id="6" name="Title 1"/>
          <p:cNvSpPr>
            <a:spLocks noGrp="1"/>
          </p:cNvSpPr>
          <p:nvPr>
            <p:ph type="title"/>
          </p:nvPr>
        </p:nvSpPr>
        <p:spPr>
          <a:xfrm>
            <a:off x="381000" y="1676400"/>
            <a:ext cx="8229600" cy="1143000"/>
          </a:xfrm>
        </p:spPr>
        <p:txBody>
          <a:bodyPr>
            <a:normAutofit/>
          </a:bodyPr>
          <a:lstStyle/>
          <a:p>
            <a:pPr algn="l"/>
            <a:r>
              <a:rPr lang="en-US" sz="3600" dirty="0">
                <a:solidFill>
                  <a:srgbClr val="0089D0"/>
                </a:solidFill>
                <a:latin typeface="Cachet Bold" pitchFamily="34" charset="0"/>
              </a:rPr>
              <a:t>Starts and Water Depth </a:t>
            </a:r>
          </a:p>
        </p:txBody>
      </p:sp>
      <p:pic>
        <p:nvPicPr>
          <p:cNvPr id="9" name="Picture 8" descr="0_7208936_logo_blue_rgb_jpg.JPG"/>
          <p:cNvPicPr>
            <a:picLocks noChangeAspect="1"/>
          </p:cNvPicPr>
          <p:nvPr/>
        </p:nvPicPr>
        <p:blipFill>
          <a:blip r:embed="rId3" cstate="print"/>
          <a:stretch>
            <a:fillRect/>
          </a:stretch>
        </p:blipFill>
        <p:spPr>
          <a:xfrm>
            <a:off x="457200" y="457200"/>
            <a:ext cx="1295400" cy="990981"/>
          </a:xfrm>
          <a:prstGeom prst="rect">
            <a:avLst/>
          </a:prstGeom>
        </p:spPr>
      </p:pic>
      <p:pic>
        <p:nvPicPr>
          <p:cNvPr id="10" name="Picture 9" descr="af02_r_blu_rgb.JPG"/>
          <p:cNvPicPr>
            <a:picLocks noChangeAspect="1"/>
          </p:cNvPicPr>
          <p:nvPr/>
        </p:nvPicPr>
        <p:blipFill>
          <a:blip r:embed="rId4" cstate="print"/>
          <a:stretch>
            <a:fillRect/>
          </a:stretch>
        </p:blipFill>
        <p:spPr>
          <a:xfrm>
            <a:off x="6781800" y="990600"/>
            <a:ext cx="1529263" cy="411480"/>
          </a:xfrm>
          <a:prstGeom prst="rect">
            <a:avLst/>
          </a:prstGeom>
        </p:spPr>
      </p:pic>
    </p:spTree>
    <p:extLst>
      <p:ext uri="{BB962C8B-B14F-4D97-AF65-F5344CB8AC3E}">
        <p14:creationId xmlns:p14="http://schemas.microsoft.com/office/powerpoint/2010/main" val="244458716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819400"/>
            <a:ext cx="8229600" cy="3306763"/>
          </a:xfrm>
        </p:spPr>
        <p:txBody>
          <a:bodyPr>
            <a:normAutofit/>
          </a:bodyPr>
          <a:lstStyle/>
          <a:p>
            <a:r>
              <a:rPr lang="en-US" dirty="0">
                <a:latin typeface="Cachet Book" pitchFamily="34" charset="0"/>
              </a:rPr>
              <a:t>Meet with the Referee prior to the start of the meet to see if there are any special needs swimmers and also to see how the Referee plans to run the meet. </a:t>
            </a:r>
          </a:p>
          <a:p>
            <a:r>
              <a:rPr lang="en-US" dirty="0">
                <a:latin typeface="Cachet Book" pitchFamily="34" charset="0"/>
              </a:rPr>
              <a:t>The Starter should remain in contact with the Referee throughout the whole meet. </a:t>
            </a:r>
          </a:p>
        </p:txBody>
      </p:sp>
      <p:sp>
        <p:nvSpPr>
          <p:cNvPr id="6" name="Title 1"/>
          <p:cNvSpPr>
            <a:spLocks noGrp="1"/>
          </p:cNvSpPr>
          <p:nvPr>
            <p:ph type="title"/>
          </p:nvPr>
        </p:nvSpPr>
        <p:spPr>
          <a:xfrm>
            <a:off x="381000" y="1676400"/>
            <a:ext cx="8229600" cy="1143000"/>
          </a:xfrm>
        </p:spPr>
        <p:txBody>
          <a:bodyPr>
            <a:normAutofit/>
          </a:bodyPr>
          <a:lstStyle/>
          <a:p>
            <a:pPr algn="l"/>
            <a:r>
              <a:rPr lang="en-US" sz="3600" dirty="0">
                <a:solidFill>
                  <a:srgbClr val="0089D0"/>
                </a:solidFill>
                <a:latin typeface="Cachet Bold" pitchFamily="34" charset="0"/>
              </a:rPr>
              <a:t>Conferring with the Referee</a:t>
            </a:r>
          </a:p>
        </p:txBody>
      </p:sp>
      <p:pic>
        <p:nvPicPr>
          <p:cNvPr id="9" name="Picture 8" descr="0_7208936_logo_blue_rgb_jpg.JPG"/>
          <p:cNvPicPr>
            <a:picLocks noChangeAspect="1"/>
          </p:cNvPicPr>
          <p:nvPr/>
        </p:nvPicPr>
        <p:blipFill>
          <a:blip r:embed="rId2" cstate="print"/>
          <a:stretch>
            <a:fillRect/>
          </a:stretch>
        </p:blipFill>
        <p:spPr>
          <a:xfrm>
            <a:off x="457200" y="457200"/>
            <a:ext cx="1295400" cy="990981"/>
          </a:xfrm>
          <a:prstGeom prst="rect">
            <a:avLst/>
          </a:prstGeom>
        </p:spPr>
      </p:pic>
      <p:pic>
        <p:nvPicPr>
          <p:cNvPr id="10" name="Picture 9" descr="af02_r_blu_rgb.JPG"/>
          <p:cNvPicPr>
            <a:picLocks noChangeAspect="1"/>
          </p:cNvPicPr>
          <p:nvPr/>
        </p:nvPicPr>
        <p:blipFill>
          <a:blip r:embed="rId3" cstate="print"/>
          <a:stretch>
            <a:fillRect/>
          </a:stretch>
        </p:blipFill>
        <p:spPr>
          <a:xfrm>
            <a:off x="6781800" y="990600"/>
            <a:ext cx="1529263" cy="411480"/>
          </a:xfrm>
          <a:prstGeom prst="rect">
            <a:avLst/>
          </a:prstGeom>
        </p:spPr>
      </p:pic>
    </p:spTree>
    <p:extLst>
      <p:ext uri="{BB962C8B-B14F-4D97-AF65-F5344CB8AC3E}">
        <p14:creationId xmlns:p14="http://schemas.microsoft.com/office/powerpoint/2010/main" val="72606862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819400"/>
            <a:ext cx="8229600" cy="3306763"/>
          </a:xfrm>
        </p:spPr>
        <p:txBody>
          <a:bodyPr>
            <a:normAutofit fontScale="77500" lnSpcReduction="20000"/>
          </a:bodyPr>
          <a:lstStyle/>
          <a:p>
            <a:r>
              <a:rPr lang="en-US" dirty="0">
                <a:latin typeface="Cachet Book" pitchFamily="34" charset="0"/>
              </a:rPr>
              <a:t>Before starting each heat, it is a good idea to make sure the timers are ready.</a:t>
            </a:r>
          </a:p>
          <a:p>
            <a:pPr lvl="1"/>
            <a:r>
              <a:rPr lang="en-US" dirty="0">
                <a:latin typeface="Cachet Book" pitchFamily="34" charset="0"/>
              </a:rPr>
              <a:t>If the timers are taking too long, the Referee may be able to talk to the Head Timer so that it doesn’t slow the meet. </a:t>
            </a:r>
          </a:p>
          <a:p>
            <a:r>
              <a:rPr lang="en-US" dirty="0">
                <a:latin typeface="Cachet Book" pitchFamily="34" charset="0"/>
              </a:rPr>
              <a:t>The timers will need to see the light of the starter mechanism since they will start their watches on the blink of the light rather than the sound of the horn that starts the swimmers.</a:t>
            </a:r>
          </a:p>
          <a:p>
            <a:pPr lvl="1"/>
            <a:r>
              <a:rPr lang="en-US" dirty="0">
                <a:latin typeface="Cachet Book" pitchFamily="34" charset="0"/>
              </a:rPr>
              <a:t>Take note of where the light is when timers move. Can they still see it? </a:t>
            </a:r>
          </a:p>
        </p:txBody>
      </p:sp>
      <p:sp>
        <p:nvSpPr>
          <p:cNvPr id="6" name="Title 1"/>
          <p:cNvSpPr>
            <a:spLocks noGrp="1"/>
          </p:cNvSpPr>
          <p:nvPr>
            <p:ph type="title"/>
          </p:nvPr>
        </p:nvSpPr>
        <p:spPr>
          <a:xfrm>
            <a:off x="381000" y="1676400"/>
            <a:ext cx="8229600" cy="1143000"/>
          </a:xfrm>
        </p:spPr>
        <p:txBody>
          <a:bodyPr>
            <a:normAutofit/>
          </a:bodyPr>
          <a:lstStyle/>
          <a:p>
            <a:pPr algn="l"/>
            <a:r>
              <a:rPr lang="en-US" sz="3600" dirty="0">
                <a:solidFill>
                  <a:srgbClr val="0089D0"/>
                </a:solidFill>
                <a:latin typeface="Cachet Bold" pitchFamily="34" charset="0"/>
              </a:rPr>
              <a:t>Working with Timers</a:t>
            </a:r>
          </a:p>
        </p:txBody>
      </p:sp>
      <p:pic>
        <p:nvPicPr>
          <p:cNvPr id="9" name="Picture 8" descr="0_7208936_logo_blue_rgb_jpg.JPG"/>
          <p:cNvPicPr>
            <a:picLocks noChangeAspect="1"/>
          </p:cNvPicPr>
          <p:nvPr/>
        </p:nvPicPr>
        <p:blipFill>
          <a:blip r:embed="rId2" cstate="print"/>
          <a:stretch>
            <a:fillRect/>
          </a:stretch>
        </p:blipFill>
        <p:spPr>
          <a:xfrm>
            <a:off x="457200" y="457200"/>
            <a:ext cx="1295400" cy="990981"/>
          </a:xfrm>
          <a:prstGeom prst="rect">
            <a:avLst/>
          </a:prstGeom>
        </p:spPr>
      </p:pic>
      <p:pic>
        <p:nvPicPr>
          <p:cNvPr id="10" name="Picture 9" descr="af02_r_blu_rgb.JPG"/>
          <p:cNvPicPr>
            <a:picLocks noChangeAspect="1"/>
          </p:cNvPicPr>
          <p:nvPr/>
        </p:nvPicPr>
        <p:blipFill>
          <a:blip r:embed="rId3" cstate="print"/>
          <a:stretch>
            <a:fillRect/>
          </a:stretch>
        </p:blipFill>
        <p:spPr>
          <a:xfrm>
            <a:off x="6781800" y="990600"/>
            <a:ext cx="1529263" cy="411480"/>
          </a:xfrm>
          <a:prstGeom prst="rect">
            <a:avLst/>
          </a:prstGeom>
        </p:spPr>
      </p:pic>
    </p:spTree>
    <p:extLst>
      <p:ext uri="{BB962C8B-B14F-4D97-AF65-F5344CB8AC3E}">
        <p14:creationId xmlns:p14="http://schemas.microsoft.com/office/powerpoint/2010/main" val="353121868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819400"/>
            <a:ext cx="8229600" cy="3306763"/>
          </a:xfrm>
        </p:spPr>
        <p:txBody>
          <a:bodyPr>
            <a:normAutofit fontScale="70000" lnSpcReduction="20000"/>
          </a:bodyPr>
          <a:lstStyle/>
          <a:p>
            <a:r>
              <a:rPr lang="en-US" dirty="0">
                <a:latin typeface="Cachet Book" pitchFamily="34" charset="0"/>
              </a:rPr>
              <a:t>According to USA Swimming, the following is optional for the starter to do:</a:t>
            </a:r>
          </a:p>
          <a:p>
            <a:pPr lvl="1"/>
            <a:r>
              <a:rPr lang="en-US" dirty="0">
                <a:latin typeface="Cachet Book" pitchFamily="34" charset="0"/>
              </a:rPr>
              <a:t>Announce the event (Typical)</a:t>
            </a:r>
          </a:p>
          <a:p>
            <a:pPr lvl="1"/>
            <a:r>
              <a:rPr lang="en-US" dirty="0">
                <a:latin typeface="Cachet Book" pitchFamily="34" charset="0"/>
              </a:rPr>
              <a:t>For backstroke starts, give the command, “place your feet” (Up to the starter).</a:t>
            </a:r>
          </a:p>
          <a:p>
            <a:r>
              <a:rPr lang="en-US" dirty="0">
                <a:latin typeface="Cachet Book" pitchFamily="34" charset="0"/>
              </a:rPr>
              <a:t>Use the meet program to determine how many swimmers should be at the block. </a:t>
            </a:r>
          </a:p>
          <a:p>
            <a:pPr lvl="1"/>
            <a:r>
              <a:rPr lang="en-US" dirty="0">
                <a:latin typeface="Cachet Book" pitchFamily="34" charset="0"/>
              </a:rPr>
              <a:t>You can look or wait for a missing swimmer, but it may be that s/he has scratched.</a:t>
            </a:r>
          </a:p>
          <a:p>
            <a:pPr lvl="1"/>
            <a:r>
              <a:rPr lang="en-US" dirty="0">
                <a:latin typeface="Cachet Book" pitchFamily="34" charset="0"/>
              </a:rPr>
              <a:t>Note that sometimes swimmers have difficulty getting around the timers. </a:t>
            </a:r>
          </a:p>
        </p:txBody>
      </p:sp>
      <p:sp>
        <p:nvSpPr>
          <p:cNvPr id="6" name="Title 1"/>
          <p:cNvSpPr>
            <a:spLocks noGrp="1"/>
          </p:cNvSpPr>
          <p:nvPr>
            <p:ph type="title"/>
          </p:nvPr>
        </p:nvSpPr>
        <p:spPr>
          <a:xfrm>
            <a:off x="381000" y="1676400"/>
            <a:ext cx="8229600" cy="1143000"/>
          </a:xfrm>
        </p:spPr>
        <p:txBody>
          <a:bodyPr>
            <a:normAutofit/>
          </a:bodyPr>
          <a:lstStyle/>
          <a:p>
            <a:pPr algn="l"/>
            <a:r>
              <a:rPr lang="en-US" sz="3600" dirty="0">
                <a:solidFill>
                  <a:srgbClr val="0089D0"/>
                </a:solidFill>
                <a:latin typeface="Cachet Bold" pitchFamily="34" charset="0"/>
              </a:rPr>
              <a:t>At the Start…</a:t>
            </a:r>
          </a:p>
        </p:txBody>
      </p:sp>
      <p:pic>
        <p:nvPicPr>
          <p:cNvPr id="9" name="Picture 8" descr="0_7208936_logo_blue_rgb_jpg.JPG"/>
          <p:cNvPicPr>
            <a:picLocks noChangeAspect="1"/>
          </p:cNvPicPr>
          <p:nvPr/>
        </p:nvPicPr>
        <p:blipFill>
          <a:blip r:embed="rId2" cstate="print"/>
          <a:stretch>
            <a:fillRect/>
          </a:stretch>
        </p:blipFill>
        <p:spPr>
          <a:xfrm>
            <a:off x="457200" y="457200"/>
            <a:ext cx="1295400" cy="990981"/>
          </a:xfrm>
          <a:prstGeom prst="rect">
            <a:avLst/>
          </a:prstGeom>
        </p:spPr>
      </p:pic>
      <p:pic>
        <p:nvPicPr>
          <p:cNvPr id="10" name="Picture 9" descr="af02_r_blu_rgb.JPG"/>
          <p:cNvPicPr>
            <a:picLocks noChangeAspect="1"/>
          </p:cNvPicPr>
          <p:nvPr/>
        </p:nvPicPr>
        <p:blipFill>
          <a:blip r:embed="rId3" cstate="print"/>
          <a:stretch>
            <a:fillRect/>
          </a:stretch>
        </p:blipFill>
        <p:spPr>
          <a:xfrm>
            <a:off x="6781800" y="990600"/>
            <a:ext cx="1529263" cy="411480"/>
          </a:xfrm>
          <a:prstGeom prst="rect">
            <a:avLst/>
          </a:prstGeom>
        </p:spPr>
      </p:pic>
    </p:spTree>
    <p:extLst>
      <p:ext uri="{BB962C8B-B14F-4D97-AF65-F5344CB8AC3E}">
        <p14:creationId xmlns:p14="http://schemas.microsoft.com/office/powerpoint/2010/main" val="340394227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a:spLocks noGrp="1"/>
          </p:cNvSpPr>
          <p:nvPr>
            <p:ph type="title"/>
          </p:nvPr>
        </p:nvSpPr>
        <p:spPr>
          <a:xfrm>
            <a:off x="381000" y="1676400"/>
            <a:ext cx="8229600" cy="1143000"/>
          </a:xfrm>
        </p:spPr>
        <p:txBody>
          <a:bodyPr>
            <a:normAutofit/>
          </a:bodyPr>
          <a:lstStyle/>
          <a:p>
            <a:pPr algn="l"/>
            <a:r>
              <a:rPr lang="en-US" sz="3600" dirty="0">
                <a:solidFill>
                  <a:srgbClr val="0089D0"/>
                </a:solidFill>
                <a:latin typeface="Cachet Bold" pitchFamily="34" charset="0"/>
              </a:rPr>
              <a:t>The Meet Program</a:t>
            </a:r>
          </a:p>
        </p:txBody>
      </p:sp>
      <p:pic>
        <p:nvPicPr>
          <p:cNvPr id="9" name="Picture 8" descr="0_7208936_logo_blue_rgb_jpg.JPG"/>
          <p:cNvPicPr>
            <a:picLocks noChangeAspect="1"/>
          </p:cNvPicPr>
          <p:nvPr/>
        </p:nvPicPr>
        <p:blipFill>
          <a:blip r:embed="rId2" cstate="print"/>
          <a:stretch>
            <a:fillRect/>
          </a:stretch>
        </p:blipFill>
        <p:spPr>
          <a:xfrm>
            <a:off x="457200" y="457200"/>
            <a:ext cx="1295400" cy="990981"/>
          </a:xfrm>
          <a:prstGeom prst="rect">
            <a:avLst/>
          </a:prstGeom>
        </p:spPr>
      </p:pic>
      <p:pic>
        <p:nvPicPr>
          <p:cNvPr id="10" name="Picture 9" descr="af02_r_blu_rgb.JPG"/>
          <p:cNvPicPr>
            <a:picLocks noChangeAspect="1"/>
          </p:cNvPicPr>
          <p:nvPr/>
        </p:nvPicPr>
        <p:blipFill>
          <a:blip r:embed="rId3" cstate="print"/>
          <a:stretch>
            <a:fillRect/>
          </a:stretch>
        </p:blipFill>
        <p:spPr>
          <a:xfrm>
            <a:off x="6781800" y="990600"/>
            <a:ext cx="1529263" cy="411480"/>
          </a:xfrm>
          <a:prstGeom prst="rect">
            <a:avLst/>
          </a:prstGeom>
        </p:spPr>
      </p:pic>
      <p:pic>
        <p:nvPicPr>
          <p:cNvPr id="7" name="Picture 2"/>
          <p:cNvPicPr>
            <a:picLocks noGrp="1" noChangeAspect="1" noChangeArrowheads="1"/>
          </p:cNvPicPr>
          <p:nvPr>
            <p:ph idx="1"/>
          </p:nvPr>
        </p:nvPicPr>
        <p:blipFill>
          <a:blip r:embed="rId4" cstate="print"/>
          <a:srcRect l="19327" t="10417" r="20937" b="25000"/>
          <a:stretch>
            <a:fillRect/>
          </a:stretch>
        </p:blipFill>
        <p:spPr bwMode="auto">
          <a:xfrm>
            <a:off x="364670" y="2438401"/>
            <a:ext cx="8502429" cy="4191000"/>
          </a:xfrm>
          <a:prstGeom prst="rect">
            <a:avLst/>
          </a:prstGeom>
          <a:noFill/>
          <a:ln w="9525">
            <a:noFill/>
            <a:miter lim="800000"/>
            <a:headEnd/>
            <a:tailEnd/>
          </a:ln>
        </p:spPr>
      </p:pic>
      <p:sp>
        <p:nvSpPr>
          <p:cNvPr id="8" name="Oval 7"/>
          <p:cNvSpPr/>
          <p:nvPr/>
        </p:nvSpPr>
        <p:spPr>
          <a:xfrm>
            <a:off x="462643" y="3282044"/>
            <a:ext cx="1905000" cy="22860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1" name="Straight Arrow Connector 10"/>
          <p:cNvCxnSpPr/>
          <p:nvPr/>
        </p:nvCxnSpPr>
        <p:spPr>
          <a:xfrm flipH="1">
            <a:off x="2465616" y="3314310"/>
            <a:ext cx="990600" cy="82034"/>
          </a:xfrm>
          <a:prstGeom prst="straightConnector1">
            <a:avLst/>
          </a:prstGeom>
          <a:ln w="25400">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12" name="TextBox 11"/>
          <p:cNvSpPr txBox="1"/>
          <p:nvPr/>
        </p:nvSpPr>
        <p:spPr>
          <a:xfrm>
            <a:off x="3472545" y="3082835"/>
            <a:ext cx="2697277" cy="369332"/>
          </a:xfrm>
          <a:prstGeom prst="rect">
            <a:avLst/>
          </a:prstGeom>
          <a:solidFill>
            <a:schemeClr val="bg1"/>
          </a:solidFill>
        </p:spPr>
        <p:txBody>
          <a:bodyPr wrap="none" rtlCol="0">
            <a:spAutoFit/>
          </a:bodyPr>
          <a:lstStyle/>
          <a:p>
            <a:r>
              <a:rPr lang="en-US" dirty="0">
                <a:solidFill>
                  <a:srgbClr val="FF0000"/>
                </a:solidFill>
              </a:rPr>
              <a:t>Event Number and Name</a:t>
            </a:r>
          </a:p>
        </p:txBody>
      </p:sp>
      <p:sp>
        <p:nvSpPr>
          <p:cNvPr id="13" name="Oval 12"/>
          <p:cNvSpPr/>
          <p:nvPr/>
        </p:nvSpPr>
        <p:spPr>
          <a:xfrm>
            <a:off x="457200" y="4624848"/>
            <a:ext cx="1295400" cy="199104"/>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4" name="Straight Arrow Connector 13"/>
          <p:cNvCxnSpPr/>
          <p:nvPr/>
        </p:nvCxnSpPr>
        <p:spPr>
          <a:xfrm flipH="1">
            <a:off x="1752600" y="4379969"/>
            <a:ext cx="292217" cy="307864"/>
          </a:xfrm>
          <a:prstGeom prst="straightConnector1">
            <a:avLst/>
          </a:prstGeom>
          <a:ln w="25400">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15" name="TextBox 14"/>
          <p:cNvSpPr txBox="1"/>
          <p:nvPr/>
        </p:nvSpPr>
        <p:spPr>
          <a:xfrm>
            <a:off x="1104900" y="3958157"/>
            <a:ext cx="1892121" cy="369332"/>
          </a:xfrm>
          <a:prstGeom prst="rect">
            <a:avLst/>
          </a:prstGeom>
          <a:solidFill>
            <a:schemeClr val="bg1"/>
          </a:solidFill>
        </p:spPr>
        <p:txBody>
          <a:bodyPr wrap="none" rtlCol="0">
            <a:spAutoFit/>
          </a:bodyPr>
          <a:lstStyle/>
          <a:p>
            <a:r>
              <a:rPr lang="en-US" dirty="0">
                <a:solidFill>
                  <a:srgbClr val="FF0000"/>
                </a:solidFill>
              </a:rPr>
              <a:t>Number of Heats</a:t>
            </a:r>
          </a:p>
        </p:txBody>
      </p:sp>
      <p:sp>
        <p:nvSpPr>
          <p:cNvPr id="16" name="Oval 15"/>
          <p:cNvSpPr/>
          <p:nvPr/>
        </p:nvSpPr>
        <p:spPr>
          <a:xfrm>
            <a:off x="3352800" y="4708072"/>
            <a:ext cx="1905000" cy="30480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Oval 16"/>
          <p:cNvSpPr/>
          <p:nvPr/>
        </p:nvSpPr>
        <p:spPr>
          <a:xfrm>
            <a:off x="3352800" y="5285016"/>
            <a:ext cx="1905000" cy="45720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8" name="Straight Arrow Connector 17"/>
          <p:cNvCxnSpPr/>
          <p:nvPr/>
        </p:nvCxnSpPr>
        <p:spPr>
          <a:xfrm flipH="1">
            <a:off x="5268686" y="5285016"/>
            <a:ext cx="914400" cy="152400"/>
          </a:xfrm>
          <a:prstGeom prst="straightConnector1">
            <a:avLst/>
          </a:prstGeom>
          <a:ln w="2540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19" name="Straight Arrow Connector 18"/>
          <p:cNvCxnSpPr/>
          <p:nvPr/>
        </p:nvCxnSpPr>
        <p:spPr>
          <a:xfrm flipH="1" flipV="1">
            <a:off x="5268686" y="4823953"/>
            <a:ext cx="901136" cy="461063"/>
          </a:xfrm>
          <a:prstGeom prst="straightConnector1">
            <a:avLst/>
          </a:prstGeom>
          <a:ln w="25400">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20" name="TextBox 19"/>
          <p:cNvSpPr txBox="1"/>
          <p:nvPr/>
        </p:nvSpPr>
        <p:spPr>
          <a:xfrm>
            <a:off x="6193972" y="4818886"/>
            <a:ext cx="2673127" cy="923330"/>
          </a:xfrm>
          <a:prstGeom prst="rect">
            <a:avLst/>
          </a:prstGeom>
          <a:solidFill>
            <a:schemeClr val="bg1"/>
          </a:solidFill>
        </p:spPr>
        <p:txBody>
          <a:bodyPr wrap="square" rtlCol="0">
            <a:spAutoFit/>
          </a:bodyPr>
          <a:lstStyle/>
          <a:p>
            <a:r>
              <a:rPr lang="en-US" dirty="0">
                <a:solidFill>
                  <a:srgbClr val="FF0000"/>
                </a:solidFill>
              </a:rPr>
              <a:t>Note that these lanes will not have swimmers in this heat.</a:t>
            </a:r>
          </a:p>
        </p:txBody>
      </p:sp>
    </p:spTree>
    <p:extLst>
      <p:ext uri="{BB962C8B-B14F-4D97-AF65-F5344CB8AC3E}">
        <p14:creationId xmlns:p14="http://schemas.microsoft.com/office/powerpoint/2010/main" val="323050789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819400"/>
            <a:ext cx="8229600" cy="3306763"/>
          </a:xfrm>
        </p:spPr>
        <p:txBody>
          <a:bodyPr>
            <a:normAutofit fontScale="47500" lnSpcReduction="20000"/>
          </a:bodyPr>
          <a:lstStyle/>
          <a:p>
            <a:r>
              <a:rPr lang="en-US" dirty="0">
                <a:latin typeface="Cachet Book" pitchFamily="34" charset="0"/>
              </a:rPr>
              <a:t>“Event two, girls nine ten, one hundred meter IM, heat one of two.”</a:t>
            </a:r>
          </a:p>
          <a:p>
            <a:pPr lvl="1"/>
            <a:r>
              <a:rPr lang="en-US" dirty="0">
                <a:latin typeface="Cachet Book" pitchFamily="34" charset="0"/>
              </a:rPr>
              <a:t>Most Starters will announce the event, although USA Swimming Rules says that it is optional. This can be said while the previous event is still swimming in the water, approaching their finish. </a:t>
            </a:r>
          </a:p>
          <a:p>
            <a:r>
              <a:rPr lang="en-US" dirty="0">
                <a:latin typeface="Cachet Book" pitchFamily="34" charset="0"/>
              </a:rPr>
              <a:t>“Heat one step up.”</a:t>
            </a:r>
          </a:p>
          <a:p>
            <a:pPr lvl="1"/>
            <a:r>
              <a:rPr lang="en-US" dirty="0">
                <a:latin typeface="Cachet Book" pitchFamily="34" charset="0"/>
              </a:rPr>
              <a:t>This lets the swimmers next in line know that their event is about to start.</a:t>
            </a:r>
          </a:p>
          <a:p>
            <a:r>
              <a:rPr lang="en-US" dirty="0">
                <a:latin typeface="Cachet Book" pitchFamily="34" charset="0"/>
              </a:rPr>
              <a:t>“Take your mark.”</a:t>
            </a:r>
          </a:p>
          <a:p>
            <a:r>
              <a:rPr lang="en-US" dirty="0">
                <a:latin typeface="Cachet Book" pitchFamily="34" charset="0"/>
              </a:rPr>
              <a:t>For subsequent heats… “Heat ____ step up… Take our mark.”</a:t>
            </a:r>
          </a:p>
          <a:p>
            <a:pPr lvl="1"/>
            <a:r>
              <a:rPr lang="en-US" dirty="0">
                <a:latin typeface="Cachet Book" pitchFamily="34" charset="0"/>
              </a:rPr>
              <a:t>It is important to say the correct heat number for timer sheets, DQ cards, etc.</a:t>
            </a:r>
          </a:p>
          <a:p>
            <a:r>
              <a:rPr lang="en-US" dirty="0">
                <a:latin typeface="Cachet Book" pitchFamily="34" charset="0"/>
              </a:rPr>
              <a:t>In backstroke, you should tell the swimmers to “Step in” when the last heat of the prior event has all exited the pool. </a:t>
            </a:r>
          </a:p>
          <a:p>
            <a:pPr lvl="1"/>
            <a:r>
              <a:rPr lang="en-US" dirty="0">
                <a:latin typeface="Cachet Book" pitchFamily="34" charset="0"/>
              </a:rPr>
              <a:t>It is optional to say “place your feet” prior to “take your mark.”</a:t>
            </a:r>
          </a:p>
          <a:p>
            <a:r>
              <a:rPr lang="en-US" dirty="0">
                <a:latin typeface="Cachet Book" pitchFamily="34" charset="0"/>
              </a:rPr>
              <a:t>If there is a reason to delay the start, say “Stand up” for all events except Backstroke, and “relax” for Backstroke. </a:t>
            </a:r>
          </a:p>
        </p:txBody>
      </p:sp>
      <p:sp>
        <p:nvSpPr>
          <p:cNvPr id="6" name="Title 1"/>
          <p:cNvSpPr>
            <a:spLocks noGrp="1"/>
          </p:cNvSpPr>
          <p:nvPr>
            <p:ph type="title"/>
          </p:nvPr>
        </p:nvSpPr>
        <p:spPr>
          <a:xfrm>
            <a:off x="381000" y="1676400"/>
            <a:ext cx="8229600" cy="1143000"/>
          </a:xfrm>
        </p:spPr>
        <p:txBody>
          <a:bodyPr>
            <a:normAutofit/>
          </a:bodyPr>
          <a:lstStyle/>
          <a:p>
            <a:pPr algn="l"/>
            <a:r>
              <a:rPr lang="en-US" sz="3600" dirty="0">
                <a:solidFill>
                  <a:srgbClr val="0089D0"/>
                </a:solidFill>
                <a:latin typeface="Cachet Bold" pitchFamily="34" charset="0"/>
              </a:rPr>
              <a:t>What the Starter Says..</a:t>
            </a:r>
          </a:p>
        </p:txBody>
      </p:sp>
      <p:pic>
        <p:nvPicPr>
          <p:cNvPr id="9" name="Picture 8" descr="0_7208936_logo_blue_rgb_jpg.JPG"/>
          <p:cNvPicPr>
            <a:picLocks noChangeAspect="1"/>
          </p:cNvPicPr>
          <p:nvPr/>
        </p:nvPicPr>
        <p:blipFill>
          <a:blip r:embed="rId2" cstate="print"/>
          <a:stretch>
            <a:fillRect/>
          </a:stretch>
        </p:blipFill>
        <p:spPr>
          <a:xfrm>
            <a:off x="457200" y="457200"/>
            <a:ext cx="1295400" cy="990981"/>
          </a:xfrm>
          <a:prstGeom prst="rect">
            <a:avLst/>
          </a:prstGeom>
        </p:spPr>
      </p:pic>
      <p:pic>
        <p:nvPicPr>
          <p:cNvPr id="10" name="Picture 9" descr="af02_r_blu_rgb.JPG"/>
          <p:cNvPicPr>
            <a:picLocks noChangeAspect="1"/>
          </p:cNvPicPr>
          <p:nvPr/>
        </p:nvPicPr>
        <p:blipFill>
          <a:blip r:embed="rId3" cstate="print"/>
          <a:stretch>
            <a:fillRect/>
          </a:stretch>
        </p:blipFill>
        <p:spPr>
          <a:xfrm>
            <a:off x="6781800" y="990600"/>
            <a:ext cx="1529263" cy="411480"/>
          </a:xfrm>
          <a:prstGeom prst="rect">
            <a:avLst/>
          </a:prstGeom>
        </p:spPr>
      </p:pic>
    </p:spTree>
    <p:extLst>
      <p:ext uri="{BB962C8B-B14F-4D97-AF65-F5344CB8AC3E}">
        <p14:creationId xmlns:p14="http://schemas.microsoft.com/office/powerpoint/2010/main" val="250525393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819400"/>
            <a:ext cx="8229600" cy="3306763"/>
          </a:xfrm>
        </p:spPr>
        <p:txBody>
          <a:bodyPr>
            <a:normAutofit fontScale="47500" lnSpcReduction="20000"/>
          </a:bodyPr>
          <a:lstStyle/>
          <a:p>
            <a:r>
              <a:rPr lang="en-US" dirty="0">
                <a:latin typeface="Cachet Book" pitchFamily="34" charset="0"/>
              </a:rPr>
              <a:t>When the starter give the “Take your mark” command, some part of the swimmer will usually move to their starting position </a:t>
            </a:r>
          </a:p>
          <a:p>
            <a:pPr lvl="1"/>
            <a:r>
              <a:rPr lang="en-US" dirty="0">
                <a:latin typeface="Cachet Book" pitchFamily="34" charset="0"/>
              </a:rPr>
              <a:t>May swimmers will bend down to grab the block and/or move a foot to the front. </a:t>
            </a:r>
          </a:p>
          <a:p>
            <a:r>
              <a:rPr lang="en-US" dirty="0">
                <a:latin typeface="Cachet Book" pitchFamily="34" charset="0"/>
              </a:rPr>
              <a:t>Swimmers must have at least one foot at the front of the block and must assume a stationery position. </a:t>
            </a:r>
          </a:p>
          <a:p>
            <a:pPr lvl="1"/>
            <a:r>
              <a:rPr lang="en-US" dirty="0">
                <a:latin typeface="Cachet Book" pitchFamily="34" charset="0"/>
              </a:rPr>
              <a:t>The swimmer may grab any part of the block, or s/he doesn’t have to touch the block at all. </a:t>
            </a:r>
          </a:p>
          <a:p>
            <a:r>
              <a:rPr lang="en-US" dirty="0">
                <a:latin typeface="Cachet Book" pitchFamily="34" charset="0"/>
              </a:rPr>
              <a:t>In Backstroke, after the “Take your mark” command, most swimmers will pull their upper bodies closer to the block or side of the pool. </a:t>
            </a:r>
          </a:p>
          <a:p>
            <a:pPr lvl="1"/>
            <a:r>
              <a:rPr lang="en-US" dirty="0">
                <a:latin typeface="Cachet Book" pitchFamily="34" charset="0"/>
              </a:rPr>
              <a:t>Some younger swimmers may not do this. </a:t>
            </a:r>
          </a:p>
          <a:p>
            <a:r>
              <a:rPr lang="en-US" dirty="0">
                <a:latin typeface="Cachet Book" pitchFamily="34" charset="0"/>
              </a:rPr>
              <a:t>If a swimmer looks wobbly or not ready, you can give the command “Stand up or Relax.”</a:t>
            </a:r>
          </a:p>
          <a:p>
            <a:r>
              <a:rPr lang="en-US" dirty="0">
                <a:latin typeface="Cachet Book" pitchFamily="34" charset="0"/>
              </a:rPr>
              <a:t>If there is a loud noise, flash, or other occurrence that might cause a distraction to the swimmers or an unfair start, you should ask them to stand, then restart when the situation is clear. </a:t>
            </a:r>
          </a:p>
        </p:txBody>
      </p:sp>
      <p:sp>
        <p:nvSpPr>
          <p:cNvPr id="6" name="Title 1"/>
          <p:cNvSpPr>
            <a:spLocks noGrp="1"/>
          </p:cNvSpPr>
          <p:nvPr>
            <p:ph type="title"/>
          </p:nvPr>
        </p:nvSpPr>
        <p:spPr>
          <a:xfrm>
            <a:off x="381000" y="1676400"/>
            <a:ext cx="8229600" cy="1143000"/>
          </a:xfrm>
        </p:spPr>
        <p:txBody>
          <a:bodyPr>
            <a:normAutofit/>
          </a:bodyPr>
          <a:lstStyle/>
          <a:p>
            <a:pPr algn="l"/>
            <a:r>
              <a:rPr lang="en-US" sz="3600" dirty="0">
                <a:solidFill>
                  <a:srgbClr val="0089D0"/>
                </a:solidFill>
                <a:latin typeface="Cachet Bold" pitchFamily="34" charset="0"/>
              </a:rPr>
              <a:t>What the Swimmers do..</a:t>
            </a:r>
          </a:p>
        </p:txBody>
      </p:sp>
      <p:pic>
        <p:nvPicPr>
          <p:cNvPr id="9" name="Picture 8" descr="0_7208936_logo_blue_rgb_jpg.JPG"/>
          <p:cNvPicPr>
            <a:picLocks noChangeAspect="1"/>
          </p:cNvPicPr>
          <p:nvPr/>
        </p:nvPicPr>
        <p:blipFill>
          <a:blip r:embed="rId2" cstate="print"/>
          <a:stretch>
            <a:fillRect/>
          </a:stretch>
        </p:blipFill>
        <p:spPr>
          <a:xfrm>
            <a:off x="457200" y="457200"/>
            <a:ext cx="1295400" cy="990981"/>
          </a:xfrm>
          <a:prstGeom prst="rect">
            <a:avLst/>
          </a:prstGeom>
        </p:spPr>
      </p:pic>
      <p:pic>
        <p:nvPicPr>
          <p:cNvPr id="10" name="Picture 9" descr="af02_r_blu_rgb.JPG"/>
          <p:cNvPicPr>
            <a:picLocks noChangeAspect="1"/>
          </p:cNvPicPr>
          <p:nvPr/>
        </p:nvPicPr>
        <p:blipFill>
          <a:blip r:embed="rId3" cstate="print"/>
          <a:stretch>
            <a:fillRect/>
          </a:stretch>
        </p:blipFill>
        <p:spPr>
          <a:xfrm>
            <a:off x="6781800" y="990600"/>
            <a:ext cx="1529263" cy="411480"/>
          </a:xfrm>
          <a:prstGeom prst="rect">
            <a:avLst/>
          </a:prstGeom>
        </p:spPr>
      </p:pic>
    </p:spTree>
    <p:extLst>
      <p:ext uri="{BB962C8B-B14F-4D97-AF65-F5344CB8AC3E}">
        <p14:creationId xmlns:p14="http://schemas.microsoft.com/office/powerpoint/2010/main" val="375924748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819400"/>
            <a:ext cx="8229600" cy="3306763"/>
          </a:xfrm>
        </p:spPr>
        <p:txBody>
          <a:bodyPr>
            <a:normAutofit fontScale="77500" lnSpcReduction="20000"/>
          </a:bodyPr>
          <a:lstStyle/>
          <a:p>
            <a:r>
              <a:rPr lang="en-US" dirty="0">
                <a:latin typeface="Cachet Book" pitchFamily="34" charset="0"/>
              </a:rPr>
              <a:t>When a swimmer leaves the block or starting position prior to the start signal, this is called a False Start.</a:t>
            </a:r>
          </a:p>
          <a:p>
            <a:r>
              <a:rPr lang="en-US" dirty="0">
                <a:latin typeface="Cachet Book" pitchFamily="34" charset="0"/>
              </a:rPr>
              <a:t>All swimmers are allowed one false start per event. </a:t>
            </a:r>
          </a:p>
          <a:p>
            <a:pPr lvl="1"/>
            <a:r>
              <a:rPr lang="en-US" dirty="0">
                <a:latin typeface="Cachet Book" pitchFamily="34" charset="0"/>
              </a:rPr>
              <a:t>Upon the second false start of the same swimmer (observed by both the Starter and Referee), the Referee will write the card to disqualify the swimmer. </a:t>
            </a:r>
          </a:p>
          <a:p>
            <a:r>
              <a:rPr lang="en-US" dirty="0">
                <a:latin typeface="Cachet Book" pitchFamily="34" charset="0"/>
              </a:rPr>
              <a:t>If you see a swimmer false start, you should hold down the signal button (which will repeat the signal over and over).</a:t>
            </a:r>
          </a:p>
          <a:p>
            <a:pPr lvl="1"/>
            <a:r>
              <a:rPr lang="en-US" dirty="0">
                <a:latin typeface="Cachet Book" pitchFamily="34" charset="0"/>
              </a:rPr>
              <a:t>Then the recall rope will be dropped by the lifeguard.</a:t>
            </a:r>
          </a:p>
        </p:txBody>
      </p:sp>
      <p:sp>
        <p:nvSpPr>
          <p:cNvPr id="6" name="Title 1"/>
          <p:cNvSpPr>
            <a:spLocks noGrp="1"/>
          </p:cNvSpPr>
          <p:nvPr>
            <p:ph type="title"/>
          </p:nvPr>
        </p:nvSpPr>
        <p:spPr>
          <a:xfrm>
            <a:off x="381000" y="1676400"/>
            <a:ext cx="8229600" cy="1143000"/>
          </a:xfrm>
        </p:spPr>
        <p:txBody>
          <a:bodyPr>
            <a:normAutofit/>
          </a:bodyPr>
          <a:lstStyle/>
          <a:p>
            <a:pPr algn="l"/>
            <a:r>
              <a:rPr lang="en-US" sz="3600" dirty="0">
                <a:solidFill>
                  <a:srgbClr val="0089D0"/>
                </a:solidFill>
                <a:latin typeface="Cachet Bold" pitchFamily="34" charset="0"/>
              </a:rPr>
              <a:t>False Starts</a:t>
            </a:r>
          </a:p>
        </p:txBody>
      </p:sp>
      <p:pic>
        <p:nvPicPr>
          <p:cNvPr id="9" name="Picture 8" descr="0_7208936_logo_blue_rgb_jpg.JPG"/>
          <p:cNvPicPr>
            <a:picLocks noChangeAspect="1"/>
          </p:cNvPicPr>
          <p:nvPr/>
        </p:nvPicPr>
        <p:blipFill>
          <a:blip r:embed="rId2" cstate="print"/>
          <a:stretch>
            <a:fillRect/>
          </a:stretch>
        </p:blipFill>
        <p:spPr>
          <a:xfrm>
            <a:off x="457200" y="457200"/>
            <a:ext cx="1295400" cy="990981"/>
          </a:xfrm>
          <a:prstGeom prst="rect">
            <a:avLst/>
          </a:prstGeom>
        </p:spPr>
      </p:pic>
      <p:pic>
        <p:nvPicPr>
          <p:cNvPr id="10" name="Picture 9" descr="af02_r_blu_rgb.JPG"/>
          <p:cNvPicPr>
            <a:picLocks noChangeAspect="1"/>
          </p:cNvPicPr>
          <p:nvPr/>
        </p:nvPicPr>
        <p:blipFill>
          <a:blip r:embed="rId3" cstate="print"/>
          <a:stretch>
            <a:fillRect/>
          </a:stretch>
        </p:blipFill>
        <p:spPr>
          <a:xfrm>
            <a:off x="6781800" y="990600"/>
            <a:ext cx="1529263" cy="411480"/>
          </a:xfrm>
          <a:prstGeom prst="rect">
            <a:avLst/>
          </a:prstGeom>
        </p:spPr>
      </p:pic>
    </p:spTree>
    <p:extLst>
      <p:ext uri="{BB962C8B-B14F-4D97-AF65-F5344CB8AC3E}">
        <p14:creationId xmlns:p14="http://schemas.microsoft.com/office/powerpoint/2010/main" val="152484937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819400"/>
            <a:ext cx="8229600" cy="3306763"/>
          </a:xfrm>
        </p:spPr>
        <p:txBody>
          <a:bodyPr>
            <a:normAutofit fontScale="62500" lnSpcReduction="20000"/>
          </a:bodyPr>
          <a:lstStyle/>
          <a:p>
            <a:r>
              <a:rPr lang="en-US" dirty="0">
                <a:latin typeface="Cachet Book" pitchFamily="34" charset="0"/>
              </a:rPr>
              <a:t>Starter Description</a:t>
            </a:r>
          </a:p>
          <a:p>
            <a:r>
              <a:rPr lang="en-US" dirty="0">
                <a:latin typeface="Cachet Book" pitchFamily="34" charset="0"/>
              </a:rPr>
              <a:t>Training</a:t>
            </a:r>
          </a:p>
          <a:p>
            <a:r>
              <a:rPr lang="en-US" dirty="0">
                <a:latin typeface="Cachet Book" pitchFamily="34" charset="0"/>
              </a:rPr>
              <a:t>Recertification </a:t>
            </a:r>
          </a:p>
          <a:p>
            <a:r>
              <a:rPr lang="en-US" dirty="0">
                <a:latin typeface="Cachet Book" pitchFamily="34" charset="0"/>
              </a:rPr>
              <a:t>Main Responsibilities </a:t>
            </a:r>
          </a:p>
          <a:p>
            <a:r>
              <a:rPr lang="en-US" dirty="0">
                <a:latin typeface="Cachet Book" pitchFamily="34" charset="0"/>
              </a:rPr>
              <a:t>Types of Starts</a:t>
            </a:r>
          </a:p>
          <a:p>
            <a:r>
              <a:rPr lang="en-US" dirty="0">
                <a:latin typeface="Cachet Book" pitchFamily="34" charset="0"/>
              </a:rPr>
              <a:t>Calling the Starts</a:t>
            </a:r>
            <a:endParaRPr lang="en-US" dirty="0"/>
          </a:p>
          <a:p>
            <a:r>
              <a:rPr lang="en-US" dirty="0">
                <a:latin typeface="Cachet Book" pitchFamily="34" charset="0"/>
              </a:rPr>
              <a:t>False Starts, Delays &amp; Misconduct</a:t>
            </a:r>
          </a:p>
          <a:p>
            <a:r>
              <a:rPr lang="en-US" dirty="0">
                <a:latin typeface="Cachet Book" pitchFamily="34" charset="0"/>
              </a:rPr>
              <a:t>Relay Take offs</a:t>
            </a:r>
          </a:p>
          <a:p>
            <a:r>
              <a:rPr lang="en-US" dirty="0">
                <a:latin typeface="Cachet Book" pitchFamily="34" charset="0"/>
              </a:rPr>
              <a:t>Equipment</a:t>
            </a:r>
          </a:p>
          <a:p>
            <a:r>
              <a:rPr lang="en-US" dirty="0">
                <a:latin typeface="Cachet Book" pitchFamily="34" charset="0"/>
              </a:rPr>
              <a:t>USA Swimming Video</a:t>
            </a:r>
          </a:p>
        </p:txBody>
      </p:sp>
      <p:sp>
        <p:nvSpPr>
          <p:cNvPr id="6" name="Title 1"/>
          <p:cNvSpPr>
            <a:spLocks noGrp="1"/>
          </p:cNvSpPr>
          <p:nvPr>
            <p:ph type="title"/>
          </p:nvPr>
        </p:nvSpPr>
        <p:spPr>
          <a:xfrm>
            <a:off x="381000" y="1676400"/>
            <a:ext cx="8229600" cy="1143000"/>
          </a:xfrm>
        </p:spPr>
        <p:txBody>
          <a:bodyPr>
            <a:normAutofit/>
          </a:bodyPr>
          <a:lstStyle/>
          <a:p>
            <a:pPr algn="l"/>
            <a:r>
              <a:rPr lang="en-US" sz="3600" dirty="0">
                <a:solidFill>
                  <a:srgbClr val="0089D0"/>
                </a:solidFill>
                <a:latin typeface="Cachet Bold" pitchFamily="34" charset="0"/>
              </a:rPr>
              <a:t>Agenda</a:t>
            </a:r>
          </a:p>
        </p:txBody>
      </p:sp>
      <p:pic>
        <p:nvPicPr>
          <p:cNvPr id="9" name="Picture 8" descr="0_7208936_logo_blue_rgb_jpg.JPG"/>
          <p:cNvPicPr>
            <a:picLocks noChangeAspect="1"/>
          </p:cNvPicPr>
          <p:nvPr/>
        </p:nvPicPr>
        <p:blipFill>
          <a:blip r:embed="rId2" cstate="print"/>
          <a:stretch>
            <a:fillRect/>
          </a:stretch>
        </p:blipFill>
        <p:spPr>
          <a:xfrm>
            <a:off x="457200" y="457200"/>
            <a:ext cx="1295400" cy="990981"/>
          </a:xfrm>
          <a:prstGeom prst="rect">
            <a:avLst/>
          </a:prstGeom>
        </p:spPr>
      </p:pic>
      <p:pic>
        <p:nvPicPr>
          <p:cNvPr id="10" name="Picture 9" descr="af02_r_blu_rgb.JPG"/>
          <p:cNvPicPr>
            <a:picLocks noChangeAspect="1"/>
          </p:cNvPicPr>
          <p:nvPr/>
        </p:nvPicPr>
        <p:blipFill>
          <a:blip r:embed="rId3" cstate="print"/>
          <a:stretch>
            <a:fillRect/>
          </a:stretch>
        </p:blipFill>
        <p:spPr>
          <a:xfrm>
            <a:off x="6781800" y="990600"/>
            <a:ext cx="1529263" cy="411480"/>
          </a:xfrm>
          <a:prstGeom prst="rect">
            <a:avLst/>
          </a:prstGeom>
        </p:spPr>
      </p:pic>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819400"/>
            <a:ext cx="8229600" cy="3306763"/>
          </a:xfrm>
        </p:spPr>
        <p:txBody>
          <a:bodyPr>
            <a:normAutofit lnSpcReduction="10000"/>
          </a:bodyPr>
          <a:lstStyle/>
          <a:p>
            <a:r>
              <a:rPr lang="en-US" dirty="0">
                <a:latin typeface="Cachet Book" pitchFamily="34" charset="0"/>
              </a:rPr>
              <a:t>The Referee and Aquatics Director is responsible for handling situations of delay and misconduct.</a:t>
            </a:r>
          </a:p>
          <a:p>
            <a:r>
              <a:rPr lang="en-US" dirty="0">
                <a:latin typeface="Cachet Book" pitchFamily="34" charset="0"/>
              </a:rPr>
              <a:t>If a swimmer is purposefully delaying a start or showing other signs of misconduct, confer with your Referee so that they can inform the Aquatics Director. </a:t>
            </a:r>
          </a:p>
        </p:txBody>
      </p:sp>
      <p:sp>
        <p:nvSpPr>
          <p:cNvPr id="6" name="Title 1"/>
          <p:cNvSpPr>
            <a:spLocks noGrp="1"/>
          </p:cNvSpPr>
          <p:nvPr>
            <p:ph type="title"/>
          </p:nvPr>
        </p:nvSpPr>
        <p:spPr>
          <a:xfrm>
            <a:off x="381000" y="1676400"/>
            <a:ext cx="8229600" cy="1143000"/>
          </a:xfrm>
        </p:spPr>
        <p:txBody>
          <a:bodyPr>
            <a:normAutofit/>
          </a:bodyPr>
          <a:lstStyle/>
          <a:p>
            <a:pPr algn="l"/>
            <a:r>
              <a:rPr lang="en-US" sz="3600" dirty="0">
                <a:solidFill>
                  <a:srgbClr val="0089D0"/>
                </a:solidFill>
                <a:latin typeface="Cachet Bold" pitchFamily="34" charset="0"/>
              </a:rPr>
              <a:t>Delay and Misconduct</a:t>
            </a:r>
          </a:p>
        </p:txBody>
      </p:sp>
      <p:pic>
        <p:nvPicPr>
          <p:cNvPr id="9" name="Picture 8" descr="0_7208936_logo_blue_rgb_jpg.JPG"/>
          <p:cNvPicPr>
            <a:picLocks noChangeAspect="1"/>
          </p:cNvPicPr>
          <p:nvPr/>
        </p:nvPicPr>
        <p:blipFill>
          <a:blip r:embed="rId2" cstate="print"/>
          <a:stretch>
            <a:fillRect/>
          </a:stretch>
        </p:blipFill>
        <p:spPr>
          <a:xfrm>
            <a:off x="457200" y="457200"/>
            <a:ext cx="1295400" cy="990981"/>
          </a:xfrm>
          <a:prstGeom prst="rect">
            <a:avLst/>
          </a:prstGeom>
        </p:spPr>
      </p:pic>
      <p:pic>
        <p:nvPicPr>
          <p:cNvPr id="10" name="Picture 9" descr="af02_r_blu_rgb.JPG"/>
          <p:cNvPicPr>
            <a:picLocks noChangeAspect="1"/>
          </p:cNvPicPr>
          <p:nvPr/>
        </p:nvPicPr>
        <p:blipFill>
          <a:blip r:embed="rId3" cstate="print"/>
          <a:stretch>
            <a:fillRect/>
          </a:stretch>
        </p:blipFill>
        <p:spPr>
          <a:xfrm>
            <a:off x="6781800" y="990600"/>
            <a:ext cx="1529263" cy="411480"/>
          </a:xfrm>
          <a:prstGeom prst="rect">
            <a:avLst/>
          </a:prstGeom>
        </p:spPr>
      </p:pic>
    </p:spTree>
    <p:extLst>
      <p:ext uri="{BB962C8B-B14F-4D97-AF65-F5344CB8AC3E}">
        <p14:creationId xmlns:p14="http://schemas.microsoft.com/office/powerpoint/2010/main" val="273181596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819400"/>
            <a:ext cx="8229600" cy="3306763"/>
          </a:xfrm>
        </p:spPr>
        <p:txBody>
          <a:bodyPr>
            <a:normAutofit fontScale="70000" lnSpcReduction="20000"/>
          </a:bodyPr>
          <a:lstStyle/>
          <a:p>
            <a:r>
              <a:rPr lang="en-US" dirty="0">
                <a:latin typeface="Cachet Book" pitchFamily="34" charset="0"/>
              </a:rPr>
              <a:t>Teams are responsible for having their own starter mechanisms. </a:t>
            </a:r>
          </a:p>
          <a:p>
            <a:pPr lvl="1"/>
            <a:r>
              <a:rPr lang="en-US" dirty="0">
                <a:latin typeface="Cachet Book" pitchFamily="34" charset="0"/>
              </a:rPr>
              <a:t>Away teams should bring theirs to each meet in case of a home team starter malfunction (if available). </a:t>
            </a:r>
          </a:p>
          <a:p>
            <a:r>
              <a:rPr lang="en-US" dirty="0">
                <a:latin typeface="Cachet Book" pitchFamily="34" charset="0"/>
              </a:rPr>
              <a:t>Your Aquatics Director is responsible for the starter mechanism.</a:t>
            </a:r>
          </a:p>
          <a:p>
            <a:pPr lvl="1"/>
            <a:r>
              <a:rPr lang="en-US" dirty="0">
                <a:latin typeface="Cachet Book" pitchFamily="34" charset="0"/>
              </a:rPr>
              <a:t>This person should make sure it is plugged in for charging 24 hours prior to the meet. </a:t>
            </a:r>
          </a:p>
          <a:p>
            <a:pPr lvl="1"/>
            <a:r>
              <a:rPr lang="en-US" dirty="0">
                <a:latin typeface="Cachet Book" pitchFamily="34" charset="0"/>
              </a:rPr>
              <a:t>This person also sets up the starter equipment at the meet. </a:t>
            </a:r>
          </a:p>
          <a:p>
            <a:r>
              <a:rPr lang="en-US" dirty="0">
                <a:latin typeface="Cachet Book" pitchFamily="34" charset="0"/>
              </a:rPr>
              <a:t>If it necessary to have a whistle in case both starter mechanisms fail at the meet. </a:t>
            </a:r>
          </a:p>
        </p:txBody>
      </p:sp>
      <p:sp>
        <p:nvSpPr>
          <p:cNvPr id="6" name="Title 1"/>
          <p:cNvSpPr>
            <a:spLocks noGrp="1"/>
          </p:cNvSpPr>
          <p:nvPr>
            <p:ph type="title"/>
          </p:nvPr>
        </p:nvSpPr>
        <p:spPr>
          <a:xfrm>
            <a:off x="381000" y="1676400"/>
            <a:ext cx="8229600" cy="1143000"/>
          </a:xfrm>
        </p:spPr>
        <p:txBody>
          <a:bodyPr>
            <a:normAutofit/>
          </a:bodyPr>
          <a:lstStyle/>
          <a:p>
            <a:pPr algn="l"/>
            <a:r>
              <a:rPr lang="en-US" sz="3600" dirty="0">
                <a:solidFill>
                  <a:srgbClr val="0089D0"/>
                </a:solidFill>
                <a:latin typeface="Cachet Bold" pitchFamily="34" charset="0"/>
              </a:rPr>
              <a:t>The Starter Mechanism</a:t>
            </a:r>
          </a:p>
        </p:txBody>
      </p:sp>
      <p:pic>
        <p:nvPicPr>
          <p:cNvPr id="9" name="Picture 8" descr="0_7208936_logo_blue_rgb_jpg.JPG"/>
          <p:cNvPicPr>
            <a:picLocks noChangeAspect="1"/>
          </p:cNvPicPr>
          <p:nvPr/>
        </p:nvPicPr>
        <p:blipFill>
          <a:blip r:embed="rId2" cstate="print"/>
          <a:stretch>
            <a:fillRect/>
          </a:stretch>
        </p:blipFill>
        <p:spPr>
          <a:xfrm>
            <a:off x="457200" y="457200"/>
            <a:ext cx="1295400" cy="990981"/>
          </a:xfrm>
          <a:prstGeom prst="rect">
            <a:avLst/>
          </a:prstGeom>
        </p:spPr>
      </p:pic>
      <p:pic>
        <p:nvPicPr>
          <p:cNvPr id="10" name="Picture 9" descr="af02_r_blu_rgb.JPG"/>
          <p:cNvPicPr>
            <a:picLocks noChangeAspect="1"/>
          </p:cNvPicPr>
          <p:nvPr/>
        </p:nvPicPr>
        <p:blipFill>
          <a:blip r:embed="rId3" cstate="print"/>
          <a:stretch>
            <a:fillRect/>
          </a:stretch>
        </p:blipFill>
        <p:spPr>
          <a:xfrm>
            <a:off x="6781800" y="990600"/>
            <a:ext cx="1529263" cy="411480"/>
          </a:xfrm>
          <a:prstGeom prst="rect">
            <a:avLst/>
          </a:prstGeom>
        </p:spPr>
      </p:pic>
    </p:spTree>
    <p:extLst>
      <p:ext uri="{BB962C8B-B14F-4D97-AF65-F5344CB8AC3E}">
        <p14:creationId xmlns:p14="http://schemas.microsoft.com/office/powerpoint/2010/main" val="373491799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819400"/>
            <a:ext cx="8229600" cy="3306763"/>
          </a:xfrm>
        </p:spPr>
        <p:txBody>
          <a:bodyPr>
            <a:normAutofit/>
          </a:bodyPr>
          <a:lstStyle/>
          <a:p>
            <a:endParaRPr lang="en-US" dirty="0">
              <a:latin typeface="Cachet Book" pitchFamily="34" charset="0"/>
            </a:endParaRPr>
          </a:p>
        </p:txBody>
      </p:sp>
      <p:sp>
        <p:nvSpPr>
          <p:cNvPr id="6" name="Title 1"/>
          <p:cNvSpPr>
            <a:spLocks noGrp="1"/>
          </p:cNvSpPr>
          <p:nvPr>
            <p:ph type="title"/>
          </p:nvPr>
        </p:nvSpPr>
        <p:spPr>
          <a:xfrm>
            <a:off x="381000" y="1676400"/>
            <a:ext cx="8229600" cy="1143000"/>
          </a:xfrm>
        </p:spPr>
        <p:txBody>
          <a:bodyPr>
            <a:normAutofit fontScale="90000"/>
          </a:bodyPr>
          <a:lstStyle/>
          <a:p>
            <a:pPr algn="l"/>
            <a:r>
              <a:rPr lang="en-US" sz="3600" dirty="0">
                <a:solidFill>
                  <a:srgbClr val="0089D0"/>
                </a:solidFill>
                <a:latin typeface="Cachet Bold" pitchFamily="34" charset="0"/>
              </a:rPr>
              <a:t>Ask your Aquatics Director to sample the equipment! </a:t>
            </a:r>
          </a:p>
        </p:txBody>
      </p:sp>
      <p:pic>
        <p:nvPicPr>
          <p:cNvPr id="9" name="Picture 8" descr="0_7208936_logo_blue_rgb_jpg.JPG"/>
          <p:cNvPicPr>
            <a:picLocks noChangeAspect="1"/>
          </p:cNvPicPr>
          <p:nvPr/>
        </p:nvPicPr>
        <p:blipFill>
          <a:blip r:embed="rId2" cstate="print"/>
          <a:stretch>
            <a:fillRect/>
          </a:stretch>
        </p:blipFill>
        <p:spPr>
          <a:xfrm>
            <a:off x="457200" y="457200"/>
            <a:ext cx="1295400" cy="990981"/>
          </a:xfrm>
          <a:prstGeom prst="rect">
            <a:avLst/>
          </a:prstGeom>
        </p:spPr>
      </p:pic>
      <p:pic>
        <p:nvPicPr>
          <p:cNvPr id="10" name="Picture 9" descr="af02_r_blu_rgb.JPG"/>
          <p:cNvPicPr>
            <a:picLocks noChangeAspect="1"/>
          </p:cNvPicPr>
          <p:nvPr/>
        </p:nvPicPr>
        <p:blipFill>
          <a:blip r:embed="rId3" cstate="print"/>
          <a:stretch>
            <a:fillRect/>
          </a:stretch>
        </p:blipFill>
        <p:spPr>
          <a:xfrm>
            <a:off x="6781800" y="990600"/>
            <a:ext cx="1529263" cy="411480"/>
          </a:xfrm>
          <a:prstGeom prst="rect">
            <a:avLst/>
          </a:prstGeom>
        </p:spPr>
      </p:pic>
    </p:spTree>
    <p:extLst>
      <p:ext uri="{BB962C8B-B14F-4D97-AF65-F5344CB8AC3E}">
        <p14:creationId xmlns:p14="http://schemas.microsoft.com/office/powerpoint/2010/main" val="151769367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819400"/>
            <a:ext cx="8229600" cy="3306763"/>
          </a:xfrm>
        </p:spPr>
        <p:txBody>
          <a:bodyPr>
            <a:normAutofit fontScale="92500" lnSpcReduction="20000"/>
          </a:bodyPr>
          <a:lstStyle/>
          <a:p>
            <a:r>
              <a:rPr lang="en-US" dirty="0">
                <a:latin typeface="Cachet Book" pitchFamily="34" charset="0"/>
              </a:rPr>
              <a:t>The Starter is in control of the meet from the Referee’s signal until a successful start it completed. Electronic starters will be used at all meets. Each Branch is responsible for having a whistle available for backup. The visiting team should bring their electronic starter to the meet in case of a malfunction with the home team’s starter (if available). </a:t>
            </a:r>
          </a:p>
        </p:txBody>
      </p:sp>
      <p:sp>
        <p:nvSpPr>
          <p:cNvPr id="6" name="Title 1"/>
          <p:cNvSpPr>
            <a:spLocks noGrp="1"/>
          </p:cNvSpPr>
          <p:nvPr>
            <p:ph type="title"/>
          </p:nvPr>
        </p:nvSpPr>
        <p:spPr>
          <a:xfrm>
            <a:off x="381000" y="1676400"/>
            <a:ext cx="8229600" cy="1143000"/>
          </a:xfrm>
        </p:spPr>
        <p:txBody>
          <a:bodyPr>
            <a:normAutofit/>
          </a:bodyPr>
          <a:lstStyle/>
          <a:p>
            <a:pPr algn="l"/>
            <a:r>
              <a:rPr lang="en-US" sz="3600" dirty="0">
                <a:solidFill>
                  <a:srgbClr val="0089D0"/>
                </a:solidFill>
                <a:latin typeface="Cachet Bold" pitchFamily="34" charset="0"/>
              </a:rPr>
              <a:t>Starter Description </a:t>
            </a:r>
          </a:p>
        </p:txBody>
      </p:sp>
      <p:pic>
        <p:nvPicPr>
          <p:cNvPr id="9" name="Picture 8" descr="0_7208936_logo_blue_rgb_jpg.JPG"/>
          <p:cNvPicPr>
            <a:picLocks noChangeAspect="1"/>
          </p:cNvPicPr>
          <p:nvPr/>
        </p:nvPicPr>
        <p:blipFill>
          <a:blip r:embed="rId2" cstate="print"/>
          <a:stretch>
            <a:fillRect/>
          </a:stretch>
        </p:blipFill>
        <p:spPr>
          <a:xfrm>
            <a:off x="457200" y="457200"/>
            <a:ext cx="1295400" cy="990981"/>
          </a:xfrm>
          <a:prstGeom prst="rect">
            <a:avLst/>
          </a:prstGeom>
        </p:spPr>
      </p:pic>
      <p:pic>
        <p:nvPicPr>
          <p:cNvPr id="10" name="Picture 9" descr="af02_r_blu_rgb.JPG"/>
          <p:cNvPicPr>
            <a:picLocks noChangeAspect="1"/>
          </p:cNvPicPr>
          <p:nvPr/>
        </p:nvPicPr>
        <p:blipFill>
          <a:blip r:embed="rId3" cstate="print"/>
          <a:stretch>
            <a:fillRect/>
          </a:stretch>
        </p:blipFill>
        <p:spPr>
          <a:xfrm>
            <a:off x="6781800" y="990600"/>
            <a:ext cx="1529263" cy="411480"/>
          </a:xfrm>
          <a:prstGeom prst="rect">
            <a:avLst/>
          </a:prstGeom>
        </p:spPr>
      </p:pic>
    </p:spTree>
    <p:extLst>
      <p:ext uri="{BB962C8B-B14F-4D97-AF65-F5344CB8AC3E}">
        <p14:creationId xmlns:p14="http://schemas.microsoft.com/office/powerpoint/2010/main" val="395449988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819400"/>
            <a:ext cx="8229600" cy="3306763"/>
          </a:xfrm>
        </p:spPr>
        <p:txBody>
          <a:bodyPr>
            <a:normAutofit/>
          </a:bodyPr>
          <a:lstStyle/>
          <a:p>
            <a:r>
              <a:rPr lang="en-US" dirty="0">
                <a:latin typeface="Cachet Book" pitchFamily="34" charset="0"/>
              </a:rPr>
              <a:t>The Starter must review the YMCA approved training guide during the first year of service OR if certification is NOT continuously maintained. New Starters shall walk one full meet in order to complete the training. </a:t>
            </a:r>
          </a:p>
        </p:txBody>
      </p:sp>
      <p:sp>
        <p:nvSpPr>
          <p:cNvPr id="6" name="Title 1"/>
          <p:cNvSpPr>
            <a:spLocks noGrp="1"/>
          </p:cNvSpPr>
          <p:nvPr>
            <p:ph type="title"/>
          </p:nvPr>
        </p:nvSpPr>
        <p:spPr>
          <a:xfrm>
            <a:off x="381000" y="1676400"/>
            <a:ext cx="8229600" cy="1143000"/>
          </a:xfrm>
        </p:spPr>
        <p:txBody>
          <a:bodyPr>
            <a:normAutofit/>
          </a:bodyPr>
          <a:lstStyle/>
          <a:p>
            <a:pPr algn="l"/>
            <a:r>
              <a:rPr lang="en-US" sz="3600" dirty="0">
                <a:solidFill>
                  <a:srgbClr val="0089D0"/>
                </a:solidFill>
                <a:latin typeface="Cachet Bold" pitchFamily="34" charset="0"/>
              </a:rPr>
              <a:t>Training</a:t>
            </a:r>
          </a:p>
        </p:txBody>
      </p:sp>
      <p:pic>
        <p:nvPicPr>
          <p:cNvPr id="9" name="Picture 8" descr="0_7208936_logo_blue_rgb_jpg.JPG"/>
          <p:cNvPicPr>
            <a:picLocks noChangeAspect="1"/>
          </p:cNvPicPr>
          <p:nvPr/>
        </p:nvPicPr>
        <p:blipFill>
          <a:blip r:embed="rId2" cstate="print"/>
          <a:stretch>
            <a:fillRect/>
          </a:stretch>
        </p:blipFill>
        <p:spPr>
          <a:xfrm>
            <a:off x="457200" y="457200"/>
            <a:ext cx="1295400" cy="990981"/>
          </a:xfrm>
          <a:prstGeom prst="rect">
            <a:avLst/>
          </a:prstGeom>
        </p:spPr>
      </p:pic>
      <p:pic>
        <p:nvPicPr>
          <p:cNvPr id="10" name="Picture 9" descr="af02_r_blu_rgb.JPG"/>
          <p:cNvPicPr>
            <a:picLocks noChangeAspect="1"/>
          </p:cNvPicPr>
          <p:nvPr/>
        </p:nvPicPr>
        <p:blipFill>
          <a:blip r:embed="rId3" cstate="print"/>
          <a:stretch>
            <a:fillRect/>
          </a:stretch>
        </p:blipFill>
        <p:spPr>
          <a:xfrm>
            <a:off x="6781800" y="990600"/>
            <a:ext cx="1529263" cy="411480"/>
          </a:xfrm>
          <a:prstGeom prst="rect">
            <a:avLst/>
          </a:prstGeom>
        </p:spPr>
      </p:pic>
    </p:spTree>
    <p:extLst>
      <p:ext uri="{BB962C8B-B14F-4D97-AF65-F5344CB8AC3E}">
        <p14:creationId xmlns:p14="http://schemas.microsoft.com/office/powerpoint/2010/main" val="277078901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819400"/>
            <a:ext cx="8229600" cy="3306763"/>
          </a:xfrm>
        </p:spPr>
        <p:txBody>
          <a:bodyPr>
            <a:normAutofit/>
          </a:bodyPr>
          <a:lstStyle/>
          <a:p>
            <a:r>
              <a:rPr lang="en-US" dirty="0">
                <a:latin typeface="Cachet Book" pitchFamily="34" charset="0"/>
              </a:rPr>
              <a:t>Work a minimum of two halves per year</a:t>
            </a:r>
          </a:p>
          <a:p>
            <a:r>
              <a:rPr lang="en-US" dirty="0">
                <a:latin typeface="Cachet Book" pitchFamily="34" charset="0"/>
              </a:rPr>
              <a:t>Review the training guide as needed. </a:t>
            </a:r>
          </a:p>
        </p:txBody>
      </p:sp>
      <p:sp>
        <p:nvSpPr>
          <p:cNvPr id="6" name="Title 1"/>
          <p:cNvSpPr>
            <a:spLocks noGrp="1"/>
          </p:cNvSpPr>
          <p:nvPr>
            <p:ph type="title"/>
          </p:nvPr>
        </p:nvSpPr>
        <p:spPr>
          <a:xfrm>
            <a:off x="381000" y="1676400"/>
            <a:ext cx="8229600" cy="1143000"/>
          </a:xfrm>
        </p:spPr>
        <p:txBody>
          <a:bodyPr>
            <a:normAutofit/>
          </a:bodyPr>
          <a:lstStyle/>
          <a:p>
            <a:pPr algn="l"/>
            <a:r>
              <a:rPr lang="en-US" sz="3600" dirty="0">
                <a:solidFill>
                  <a:srgbClr val="0089D0"/>
                </a:solidFill>
                <a:latin typeface="Cachet Bold" pitchFamily="34" charset="0"/>
              </a:rPr>
              <a:t>Recertification </a:t>
            </a:r>
          </a:p>
        </p:txBody>
      </p:sp>
      <p:pic>
        <p:nvPicPr>
          <p:cNvPr id="9" name="Picture 8" descr="0_7208936_logo_blue_rgb_jpg.JPG"/>
          <p:cNvPicPr>
            <a:picLocks noChangeAspect="1"/>
          </p:cNvPicPr>
          <p:nvPr/>
        </p:nvPicPr>
        <p:blipFill>
          <a:blip r:embed="rId2" cstate="print"/>
          <a:stretch>
            <a:fillRect/>
          </a:stretch>
        </p:blipFill>
        <p:spPr>
          <a:xfrm>
            <a:off x="457200" y="457200"/>
            <a:ext cx="1295400" cy="990981"/>
          </a:xfrm>
          <a:prstGeom prst="rect">
            <a:avLst/>
          </a:prstGeom>
        </p:spPr>
      </p:pic>
      <p:pic>
        <p:nvPicPr>
          <p:cNvPr id="10" name="Picture 9" descr="af02_r_blu_rgb.JPG"/>
          <p:cNvPicPr>
            <a:picLocks noChangeAspect="1"/>
          </p:cNvPicPr>
          <p:nvPr/>
        </p:nvPicPr>
        <p:blipFill>
          <a:blip r:embed="rId3" cstate="print"/>
          <a:stretch>
            <a:fillRect/>
          </a:stretch>
        </p:blipFill>
        <p:spPr>
          <a:xfrm>
            <a:off x="6781800" y="990600"/>
            <a:ext cx="1529263" cy="411480"/>
          </a:xfrm>
          <a:prstGeom prst="rect">
            <a:avLst/>
          </a:prstGeom>
        </p:spPr>
      </p:pic>
    </p:spTree>
    <p:extLst>
      <p:ext uri="{BB962C8B-B14F-4D97-AF65-F5344CB8AC3E}">
        <p14:creationId xmlns:p14="http://schemas.microsoft.com/office/powerpoint/2010/main" val="422197976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819400"/>
            <a:ext cx="8229600" cy="3306763"/>
          </a:xfrm>
        </p:spPr>
        <p:txBody>
          <a:bodyPr>
            <a:normAutofit fontScale="85000" lnSpcReduction="20000"/>
          </a:bodyPr>
          <a:lstStyle/>
          <a:p>
            <a:r>
              <a:rPr lang="en-US" dirty="0">
                <a:latin typeface="Cachet Book" pitchFamily="34" charset="0"/>
              </a:rPr>
              <a:t>Model</a:t>
            </a:r>
          </a:p>
          <a:p>
            <a:pPr lvl="1"/>
            <a:r>
              <a:rPr lang="en-US" dirty="0">
                <a:latin typeface="Cachet Book" pitchFamily="34" charset="0"/>
              </a:rPr>
              <a:t>Watch the experienced worker in the position. Ask questions when you can. </a:t>
            </a:r>
          </a:p>
          <a:p>
            <a:r>
              <a:rPr lang="en-US" dirty="0">
                <a:latin typeface="Cachet Book" pitchFamily="34" charset="0"/>
              </a:rPr>
              <a:t>Practice </a:t>
            </a:r>
          </a:p>
          <a:p>
            <a:pPr lvl="1"/>
            <a:r>
              <a:rPr lang="en-US" dirty="0">
                <a:latin typeface="Cachet Book" pitchFamily="34" charset="0"/>
              </a:rPr>
              <a:t>Work the position yourself with the experienced worker monitoring </a:t>
            </a:r>
          </a:p>
          <a:p>
            <a:r>
              <a:rPr lang="en-US" dirty="0">
                <a:latin typeface="Cachet Book" pitchFamily="34" charset="0"/>
              </a:rPr>
              <a:t>Feedback</a:t>
            </a:r>
          </a:p>
          <a:p>
            <a:pPr lvl="1"/>
            <a:r>
              <a:rPr lang="en-US" dirty="0">
                <a:latin typeface="Cachet Book" pitchFamily="34" charset="0"/>
              </a:rPr>
              <a:t>Get feedback (both positive and constructive) on how you did from the experienced worker.</a:t>
            </a:r>
          </a:p>
        </p:txBody>
      </p:sp>
      <p:sp>
        <p:nvSpPr>
          <p:cNvPr id="6" name="Title 1"/>
          <p:cNvSpPr>
            <a:spLocks noGrp="1"/>
          </p:cNvSpPr>
          <p:nvPr>
            <p:ph type="title"/>
          </p:nvPr>
        </p:nvSpPr>
        <p:spPr>
          <a:xfrm>
            <a:off x="381000" y="1676400"/>
            <a:ext cx="8229600" cy="1143000"/>
          </a:xfrm>
        </p:spPr>
        <p:txBody>
          <a:bodyPr>
            <a:normAutofit/>
          </a:bodyPr>
          <a:lstStyle/>
          <a:p>
            <a:pPr algn="l"/>
            <a:r>
              <a:rPr lang="en-US" sz="3600" dirty="0">
                <a:solidFill>
                  <a:srgbClr val="0089D0"/>
                </a:solidFill>
                <a:latin typeface="Cachet Bold" pitchFamily="34" charset="0"/>
              </a:rPr>
              <a:t>When walking a position… </a:t>
            </a:r>
          </a:p>
        </p:txBody>
      </p:sp>
      <p:pic>
        <p:nvPicPr>
          <p:cNvPr id="9" name="Picture 8" descr="0_7208936_logo_blue_rgb_jpg.JPG"/>
          <p:cNvPicPr>
            <a:picLocks noChangeAspect="1"/>
          </p:cNvPicPr>
          <p:nvPr/>
        </p:nvPicPr>
        <p:blipFill>
          <a:blip r:embed="rId2" cstate="print"/>
          <a:stretch>
            <a:fillRect/>
          </a:stretch>
        </p:blipFill>
        <p:spPr>
          <a:xfrm>
            <a:off x="457200" y="457200"/>
            <a:ext cx="1295400" cy="990981"/>
          </a:xfrm>
          <a:prstGeom prst="rect">
            <a:avLst/>
          </a:prstGeom>
        </p:spPr>
      </p:pic>
      <p:pic>
        <p:nvPicPr>
          <p:cNvPr id="10" name="Picture 9" descr="af02_r_blu_rgb.JPG"/>
          <p:cNvPicPr>
            <a:picLocks noChangeAspect="1"/>
          </p:cNvPicPr>
          <p:nvPr/>
        </p:nvPicPr>
        <p:blipFill>
          <a:blip r:embed="rId3" cstate="print"/>
          <a:stretch>
            <a:fillRect/>
          </a:stretch>
        </p:blipFill>
        <p:spPr>
          <a:xfrm>
            <a:off x="6781800" y="990600"/>
            <a:ext cx="1529263" cy="411480"/>
          </a:xfrm>
          <a:prstGeom prst="rect">
            <a:avLst/>
          </a:prstGeom>
        </p:spPr>
      </p:pic>
    </p:spTree>
    <p:extLst>
      <p:ext uri="{BB962C8B-B14F-4D97-AF65-F5344CB8AC3E}">
        <p14:creationId xmlns:p14="http://schemas.microsoft.com/office/powerpoint/2010/main" val="191014055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819400"/>
            <a:ext cx="8229600" cy="3306763"/>
          </a:xfrm>
        </p:spPr>
        <p:txBody>
          <a:bodyPr>
            <a:normAutofit fontScale="92500" lnSpcReduction="10000"/>
          </a:bodyPr>
          <a:lstStyle/>
          <a:p>
            <a:r>
              <a:rPr lang="en-US" dirty="0">
                <a:latin typeface="Cachet Book" pitchFamily="34" charset="0"/>
              </a:rPr>
              <a:t>Your job is to get the swimmers on to the starting block (or in the water) and start each heat of each event.</a:t>
            </a:r>
          </a:p>
          <a:p>
            <a:r>
              <a:rPr lang="en-US" b="1" dirty="0">
                <a:solidFill>
                  <a:srgbClr val="C6168D"/>
                </a:solidFill>
                <a:latin typeface="Cachet Book" pitchFamily="34" charset="0"/>
              </a:rPr>
              <a:t>Your main objective/purpose is to provide a fair start for all swimmers.</a:t>
            </a:r>
          </a:p>
          <a:p>
            <a:r>
              <a:rPr lang="en-US" dirty="0">
                <a:latin typeface="Cachet Book" pitchFamily="34" charset="0"/>
              </a:rPr>
              <a:t>As always, the benefit of any doubt should go to the swimmer. </a:t>
            </a:r>
          </a:p>
        </p:txBody>
      </p:sp>
      <p:sp>
        <p:nvSpPr>
          <p:cNvPr id="6" name="Title 1"/>
          <p:cNvSpPr>
            <a:spLocks noGrp="1"/>
          </p:cNvSpPr>
          <p:nvPr>
            <p:ph type="title"/>
          </p:nvPr>
        </p:nvSpPr>
        <p:spPr>
          <a:xfrm>
            <a:off x="381000" y="1676400"/>
            <a:ext cx="8229600" cy="1143000"/>
          </a:xfrm>
        </p:spPr>
        <p:txBody>
          <a:bodyPr>
            <a:normAutofit/>
          </a:bodyPr>
          <a:lstStyle/>
          <a:p>
            <a:pPr algn="l"/>
            <a:r>
              <a:rPr lang="en-US" sz="3600" dirty="0">
                <a:solidFill>
                  <a:srgbClr val="0089D0"/>
                </a:solidFill>
                <a:latin typeface="Cachet Bold" pitchFamily="34" charset="0"/>
              </a:rPr>
              <a:t>Starter Responsibilities</a:t>
            </a:r>
          </a:p>
        </p:txBody>
      </p:sp>
      <p:pic>
        <p:nvPicPr>
          <p:cNvPr id="9" name="Picture 8" descr="0_7208936_logo_blue_rgb_jpg.JPG"/>
          <p:cNvPicPr>
            <a:picLocks noChangeAspect="1"/>
          </p:cNvPicPr>
          <p:nvPr/>
        </p:nvPicPr>
        <p:blipFill>
          <a:blip r:embed="rId2" cstate="print"/>
          <a:stretch>
            <a:fillRect/>
          </a:stretch>
        </p:blipFill>
        <p:spPr>
          <a:xfrm>
            <a:off x="457200" y="457200"/>
            <a:ext cx="1295400" cy="990981"/>
          </a:xfrm>
          <a:prstGeom prst="rect">
            <a:avLst/>
          </a:prstGeom>
        </p:spPr>
      </p:pic>
      <p:pic>
        <p:nvPicPr>
          <p:cNvPr id="10" name="Picture 9" descr="af02_r_blu_rgb.JPG"/>
          <p:cNvPicPr>
            <a:picLocks noChangeAspect="1"/>
          </p:cNvPicPr>
          <p:nvPr/>
        </p:nvPicPr>
        <p:blipFill>
          <a:blip r:embed="rId3" cstate="print"/>
          <a:stretch>
            <a:fillRect/>
          </a:stretch>
        </p:blipFill>
        <p:spPr>
          <a:xfrm>
            <a:off x="6781800" y="990600"/>
            <a:ext cx="1529263" cy="411480"/>
          </a:xfrm>
          <a:prstGeom prst="rect">
            <a:avLst/>
          </a:prstGeom>
        </p:spPr>
      </p:pic>
    </p:spTree>
    <p:extLst>
      <p:ext uri="{BB962C8B-B14F-4D97-AF65-F5344CB8AC3E}">
        <p14:creationId xmlns:p14="http://schemas.microsoft.com/office/powerpoint/2010/main" val="241641535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819400"/>
            <a:ext cx="8229600" cy="3306763"/>
          </a:xfrm>
        </p:spPr>
        <p:txBody>
          <a:bodyPr>
            <a:normAutofit fontScale="92500" lnSpcReduction="10000"/>
          </a:bodyPr>
          <a:lstStyle/>
          <a:p>
            <a:r>
              <a:rPr lang="en-US" dirty="0">
                <a:latin typeface="Cachet Book" pitchFamily="34" charset="0"/>
              </a:rPr>
              <a:t>Too fast and you can have false starts and incorrect timing information. </a:t>
            </a:r>
          </a:p>
          <a:p>
            <a:r>
              <a:rPr lang="en-US" dirty="0">
                <a:latin typeface="Cachet Book" pitchFamily="34" charset="0"/>
              </a:rPr>
              <a:t>Too slow and you may be there late into the night.</a:t>
            </a:r>
          </a:p>
          <a:p>
            <a:r>
              <a:rPr lang="en-US" dirty="0">
                <a:latin typeface="Cachet Book" pitchFamily="34" charset="0"/>
              </a:rPr>
              <a:t>The length of the meet is greatly affected by the performance of the Clerk of Course and the Starter. </a:t>
            </a:r>
          </a:p>
        </p:txBody>
      </p:sp>
      <p:sp>
        <p:nvSpPr>
          <p:cNvPr id="6" name="Title 1"/>
          <p:cNvSpPr>
            <a:spLocks noGrp="1"/>
          </p:cNvSpPr>
          <p:nvPr>
            <p:ph type="title"/>
          </p:nvPr>
        </p:nvSpPr>
        <p:spPr>
          <a:xfrm>
            <a:off x="381000" y="1676400"/>
            <a:ext cx="8229600" cy="1143000"/>
          </a:xfrm>
        </p:spPr>
        <p:txBody>
          <a:bodyPr>
            <a:normAutofit/>
          </a:bodyPr>
          <a:lstStyle/>
          <a:p>
            <a:pPr algn="l"/>
            <a:r>
              <a:rPr lang="en-US" sz="3600" dirty="0">
                <a:solidFill>
                  <a:srgbClr val="0089D0"/>
                </a:solidFill>
                <a:latin typeface="Cachet Bold" pitchFamily="34" charset="0"/>
              </a:rPr>
              <a:t>Starters Set the Pace of the Meet</a:t>
            </a:r>
          </a:p>
        </p:txBody>
      </p:sp>
      <p:pic>
        <p:nvPicPr>
          <p:cNvPr id="9" name="Picture 8" descr="0_7208936_logo_blue_rgb_jpg.JPG"/>
          <p:cNvPicPr>
            <a:picLocks noChangeAspect="1"/>
          </p:cNvPicPr>
          <p:nvPr/>
        </p:nvPicPr>
        <p:blipFill>
          <a:blip r:embed="rId2" cstate="print"/>
          <a:stretch>
            <a:fillRect/>
          </a:stretch>
        </p:blipFill>
        <p:spPr>
          <a:xfrm>
            <a:off x="457200" y="457200"/>
            <a:ext cx="1295400" cy="990981"/>
          </a:xfrm>
          <a:prstGeom prst="rect">
            <a:avLst/>
          </a:prstGeom>
        </p:spPr>
      </p:pic>
      <p:pic>
        <p:nvPicPr>
          <p:cNvPr id="10" name="Picture 9" descr="af02_r_blu_rgb.JPG"/>
          <p:cNvPicPr>
            <a:picLocks noChangeAspect="1"/>
          </p:cNvPicPr>
          <p:nvPr/>
        </p:nvPicPr>
        <p:blipFill>
          <a:blip r:embed="rId3" cstate="print"/>
          <a:stretch>
            <a:fillRect/>
          </a:stretch>
        </p:blipFill>
        <p:spPr>
          <a:xfrm>
            <a:off x="6781800" y="990600"/>
            <a:ext cx="1529263" cy="411480"/>
          </a:xfrm>
          <a:prstGeom prst="rect">
            <a:avLst/>
          </a:prstGeom>
        </p:spPr>
      </p:pic>
    </p:spTree>
    <p:extLst>
      <p:ext uri="{BB962C8B-B14F-4D97-AF65-F5344CB8AC3E}">
        <p14:creationId xmlns:p14="http://schemas.microsoft.com/office/powerpoint/2010/main" val="166578403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819400"/>
            <a:ext cx="8229600" cy="3306763"/>
          </a:xfrm>
        </p:spPr>
        <p:txBody>
          <a:bodyPr>
            <a:normAutofit fontScale="62500" lnSpcReduction="20000"/>
          </a:bodyPr>
          <a:lstStyle/>
          <a:p>
            <a:r>
              <a:rPr lang="en-US" dirty="0">
                <a:latin typeface="Cachet Book" pitchFamily="34" charset="0"/>
              </a:rPr>
              <a:t>Certification by a coach of all swimmers is required before they can dive in the water at practice or at a meet. </a:t>
            </a:r>
          </a:p>
          <a:p>
            <a:r>
              <a:rPr lang="en-US" dirty="0">
                <a:latin typeface="Cachet Book" pitchFamily="34" charset="0"/>
              </a:rPr>
              <a:t>All swimmers who are not certified to dive will be marked with a red band on their wrist. </a:t>
            </a:r>
          </a:p>
          <a:p>
            <a:r>
              <a:rPr lang="en-US" dirty="0">
                <a:latin typeface="Cachet Book" pitchFamily="34" charset="0"/>
              </a:rPr>
              <a:t>If you see a swimmer with a red band on their wrist who is attempting to dive in, stop the heat and request that s/he get in the water. </a:t>
            </a:r>
          </a:p>
          <a:p>
            <a:r>
              <a:rPr lang="en-US" dirty="0">
                <a:latin typeface="Cachet Book" pitchFamily="34" charset="0"/>
              </a:rPr>
              <a:t>Anyone is allowed to start in the water, even if s/he is certified to dive. </a:t>
            </a:r>
          </a:p>
          <a:p>
            <a:r>
              <a:rPr lang="en-US" dirty="0">
                <a:latin typeface="Cachet Book" pitchFamily="34" charset="0"/>
              </a:rPr>
              <a:t>There may be special needs swimmers who will start in the water or have other accommodations; the Referee will alert you of these situations prior to the meet. </a:t>
            </a:r>
          </a:p>
        </p:txBody>
      </p:sp>
      <p:sp>
        <p:nvSpPr>
          <p:cNvPr id="6" name="Title 1"/>
          <p:cNvSpPr>
            <a:spLocks noGrp="1"/>
          </p:cNvSpPr>
          <p:nvPr>
            <p:ph type="title"/>
          </p:nvPr>
        </p:nvSpPr>
        <p:spPr>
          <a:xfrm>
            <a:off x="381000" y="1676400"/>
            <a:ext cx="8229600" cy="1143000"/>
          </a:xfrm>
        </p:spPr>
        <p:txBody>
          <a:bodyPr>
            <a:normAutofit/>
          </a:bodyPr>
          <a:lstStyle/>
          <a:p>
            <a:pPr algn="l"/>
            <a:r>
              <a:rPr lang="en-US" sz="3600" dirty="0">
                <a:solidFill>
                  <a:srgbClr val="0089D0"/>
                </a:solidFill>
                <a:latin typeface="Cachet Bold" pitchFamily="34" charset="0"/>
              </a:rPr>
              <a:t>In Water Starts</a:t>
            </a:r>
          </a:p>
        </p:txBody>
      </p:sp>
      <p:pic>
        <p:nvPicPr>
          <p:cNvPr id="9" name="Picture 8" descr="0_7208936_logo_blue_rgb_jpg.JPG"/>
          <p:cNvPicPr>
            <a:picLocks noChangeAspect="1"/>
          </p:cNvPicPr>
          <p:nvPr/>
        </p:nvPicPr>
        <p:blipFill>
          <a:blip r:embed="rId3" cstate="print"/>
          <a:stretch>
            <a:fillRect/>
          </a:stretch>
        </p:blipFill>
        <p:spPr>
          <a:xfrm>
            <a:off x="457200" y="457200"/>
            <a:ext cx="1295400" cy="990981"/>
          </a:xfrm>
          <a:prstGeom prst="rect">
            <a:avLst/>
          </a:prstGeom>
        </p:spPr>
      </p:pic>
      <p:pic>
        <p:nvPicPr>
          <p:cNvPr id="10" name="Picture 9" descr="af02_r_blu_rgb.JPG"/>
          <p:cNvPicPr>
            <a:picLocks noChangeAspect="1"/>
          </p:cNvPicPr>
          <p:nvPr/>
        </p:nvPicPr>
        <p:blipFill>
          <a:blip r:embed="rId4" cstate="print"/>
          <a:stretch>
            <a:fillRect/>
          </a:stretch>
        </p:blipFill>
        <p:spPr>
          <a:xfrm>
            <a:off x="6781800" y="990600"/>
            <a:ext cx="1529263" cy="411480"/>
          </a:xfrm>
          <a:prstGeom prst="rect">
            <a:avLst/>
          </a:prstGeom>
        </p:spPr>
      </p:pic>
    </p:spTree>
    <p:extLst>
      <p:ext uri="{BB962C8B-B14F-4D97-AF65-F5344CB8AC3E}">
        <p14:creationId xmlns:p14="http://schemas.microsoft.com/office/powerpoint/2010/main" val="287112000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1A712F9DBC3F584A92B89AB3DCEC5F97" ma:contentTypeVersion="16" ma:contentTypeDescription="Create a new document." ma:contentTypeScope="" ma:versionID="6a26b2a6590f80ffae3435d0b18ffb3a">
  <xsd:schema xmlns:xsd="http://www.w3.org/2001/XMLSchema" xmlns:xs="http://www.w3.org/2001/XMLSchema" xmlns:p="http://schemas.microsoft.com/office/2006/metadata/properties" xmlns:ns2="fea214ff-fd39-489b-9279-71addb298b01" xmlns:ns3="a7f4ba7c-652c-4292-bf9d-8971f1452b48" targetNamespace="http://schemas.microsoft.com/office/2006/metadata/properties" ma:root="true" ma:fieldsID="6960ce187bfe728172357da4501e691d" ns2:_="" ns3:_="">
    <xsd:import namespace="fea214ff-fd39-489b-9279-71addb298b01"/>
    <xsd:import namespace="a7f4ba7c-652c-4292-bf9d-8971f1452b48"/>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AutoTags" minOccurs="0"/>
                <xsd:element ref="ns2:MediaServiceDateTaken" minOccurs="0"/>
                <xsd:element ref="ns2:MediaServiceOCR" minOccurs="0"/>
                <xsd:element ref="ns2:MediaServiceLocation" minOccurs="0"/>
                <xsd:element ref="ns2:MediaServiceGenerationTime" minOccurs="0"/>
                <xsd:element ref="ns2:MediaServiceEventHashCode" minOccurs="0"/>
                <xsd:element ref="ns2:MediaServiceAutoKeyPoints" minOccurs="0"/>
                <xsd:element ref="ns2:MediaServiceKeyPoints" minOccurs="0"/>
                <xsd:element ref="ns2:MediaLengthInSeconds" minOccurs="0"/>
                <xsd:element ref="ns2:lcf76f155ced4ddcb4097134ff3c332f" minOccurs="0"/>
                <xsd:element ref="ns3:TaxCatchAll"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ea214ff-fd39-489b-9279-71addb298b01"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2" nillable="true" ma:displayName="Tags" ma:internalName="MediaServiceAutoTags" ma:readOnly="true">
      <xsd:simpleType>
        <xsd:restriction base="dms:Text"/>
      </xsd:simpleType>
    </xsd:element>
    <xsd:element name="MediaServiceDateTaken" ma:index="13" nillable="true" ma:displayName="MediaServiceDateTaken" ma:hidden="true" ma:internalName="MediaServiceDateTaken"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Location" ma:index="15" nillable="true" ma:displayName="Location" ma:internalName="MediaServiceLocation" ma:readOnly="true">
      <xsd:simpleType>
        <xsd:restriction base="dms:Text"/>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AutoKeyPoints" ma:index="18" nillable="true" ma:displayName="MediaServiceAutoKeyPoints" ma:hidden="true" ma:internalName="MediaServiceAutoKeyPoints" ma:readOnly="true">
      <xsd:simpleType>
        <xsd:restriction base="dms:Note"/>
      </xsd:simpleType>
    </xsd:element>
    <xsd:element name="MediaServiceKeyPoints" ma:index="19" nillable="true" ma:displayName="KeyPoints" ma:internalName="MediaServiceKeyPoints" ma:readOnly="true">
      <xsd:simpleType>
        <xsd:restriction base="dms:Note">
          <xsd:maxLength value="255"/>
        </xsd:restriction>
      </xsd:simpleType>
    </xsd:element>
    <xsd:element name="MediaLengthInSeconds" ma:index="20" nillable="true" ma:displayName="Length (seconds)"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f29663f9-be47-4fe7-928d-15b35b740dd3" ma:termSetId="09814cd3-568e-fe90-9814-8d621ff8fb84" ma:anchorId="fba54fb3-c3e1-fe81-a776-ca4b69148c4d" ma:open="tru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a7f4ba7c-652c-4292-bf9d-8971f1452b48"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element name="TaxCatchAll" ma:index="23" nillable="true" ma:displayName="Taxonomy Catch All Column" ma:hidden="true" ma:list="{86a2debc-2689-4c65-ac38-9fd940af0e39}" ma:internalName="TaxCatchAll" ma:showField="CatchAllData" ma:web="a7f4ba7c-652c-4292-bf9d-8971f1452b48">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TaxCatchAll xmlns="a7f4ba7c-652c-4292-bf9d-8971f1452b48" xsi:nil="true"/>
    <lcf76f155ced4ddcb4097134ff3c332f xmlns="fea214ff-fd39-489b-9279-71addb298b01">
      <Terms xmlns="http://schemas.microsoft.com/office/infopath/2007/PartnerControls"/>
    </lcf76f155ced4ddcb4097134ff3c332f>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817559BB-3C50-430B-9CCA-ED58639468F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fea214ff-fd39-489b-9279-71addb298b01"/>
    <ds:schemaRef ds:uri="a7f4ba7c-652c-4292-bf9d-8971f1452b48"/>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CE33B04E-870E-434F-8DF1-4CAC27AD4F54}">
  <ds:schemaRefs>
    <ds:schemaRef ds:uri="http://schemas.microsoft.com/office/2006/metadata/properties"/>
    <ds:schemaRef ds:uri="http://schemas.microsoft.com/office/infopath/2007/PartnerControls"/>
    <ds:schemaRef ds:uri="a7f4ba7c-652c-4292-bf9d-8971f1452b48"/>
    <ds:schemaRef ds:uri="fea214ff-fd39-489b-9279-71addb298b01"/>
  </ds:schemaRefs>
</ds:datastoreItem>
</file>

<file path=customXml/itemProps3.xml><?xml version="1.0" encoding="utf-8"?>
<ds:datastoreItem xmlns:ds="http://schemas.openxmlformats.org/officeDocument/2006/customXml" ds:itemID="{C1F254B7-8BFC-4726-98DA-E571222D2EFF}">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179</TotalTime>
  <Words>1590</Words>
  <Application>Microsoft Office PowerPoint</Application>
  <PresentationFormat>On-screen Show (4:3)</PresentationFormat>
  <Paragraphs>118</Paragraphs>
  <Slides>22</Slides>
  <Notes>4</Notes>
  <HiddenSlides>0</HiddenSlides>
  <MMClips>0</MMClips>
  <ScaleCrop>false</ScaleCrop>
  <HeadingPairs>
    <vt:vector size="4" baseType="variant">
      <vt:variant>
        <vt:lpstr>Theme</vt:lpstr>
      </vt:variant>
      <vt:variant>
        <vt:i4>1</vt:i4>
      </vt:variant>
      <vt:variant>
        <vt:lpstr>Slide Titles</vt:lpstr>
      </vt:variant>
      <vt:variant>
        <vt:i4>22</vt:i4>
      </vt:variant>
    </vt:vector>
  </HeadingPairs>
  <TitlesOfParts>
    <vt:vector size="23" baseType="lpstr">
      <vt:lpstr>Office Theme</vt:lpstr>
      <vt:lpstr>PowerPoint Presentation</vt:lpstr>
      <vt:lpstr>Agenda</vt:lpstr>
      <vt:lpstr>Starter Description </vt:lpstr>
      <vt:lpstr>Training</vt:lpstr>
      <vt:lpstr>Recertification </vt:lpstr>
      <vt:lpstr>When walking a position… </vt:lpstr>
      <vt:lpstr>Starter Responsibilities</vt:lpstr>
      <vt:lpstr>Starters Set the Pace of the Meet</vt:lpstr>
      <vt:lpstr>In Water Starts</vt:lpstr>
      <vt:lpstr>Out of Water Starts</vt:lpstr>
      <vt:lpstr>Backstroke Starts</vt:lpstr>
      <vt:lpstr>Starts and Water Depth </vt:lpstr>
      <vt:lpstr>Conferring with the Referee</vt:lpstr>
      <vt:lpstr>Working with Timers</vt:lpstr>
      <vt:lpstr>At the Start…</vt:lpstr>
      <vt:lpstr>The Meet Program</vt:lpstr>
      <vt:lpstr>What the Starter Says..</vt:lpstr>
      <vt:lpstr>What the Swimmers do..</vt:lpstr>
      <vt:lpstr>False Starts</vt:lpstr>
      <vt:lpstr>Delay and Misconduct</vt:lpstr>
      <vt:lpstr>The Starter Mechanism</vt:lpstr>
      <vt:lpstr>Ask your Aquatics Director to sample the equipment! </vt:lpstr>
    </vt:vector>
  </TitlesOfParts>
  <Company>YMCA of Greater Richmond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graydt</dc:creator>
  <cp:lastModifiedBy>Kennedy, Alicia</cp:lastModifiedBy>
  <cp:revision>21</cp:revision>
  <dcterms:created xsi:type="dcterms:W3CDTF">2011-02-06T03:16:14Z</dcterms:created>
  <dcterms:modified xsi:type="dcterms:W3CDTF">2022-09-20T22:30:21Z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0x0101001A712F9DBC3F584A92B89AB3DCEC5F97</vt:lpwstr>
  </property>
  <property fmtid="{D5CDD505-2E9C-101B-9397-08002B2CF9AE}" pid="3" name="MediaServiceImageTags">
    <vt:lpwstr/>
  </property>
</Properties>
</file>