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2" r:id="rId7"/>
    <p:sldId id="263" r:id="rId8"/>
    <p:sldId id="264" r:id="rId9"/>
    <p:sldId id="265" r:id="rId10"/>
    <p:sldId id="266" r:id="rId11"/>
    <p:sldId id="284" r:id="rId12"/>
    <p:sldId id="268" r:id="rId13"/>
    <p:sldId id="269" r:id="rId14"/>
    <p:sldId id="270" r:id="rId15"/>
    <p:sldId id="271" r:id="rId16"/>
    <p:sldId id="272" r:id="rId17"/>
    <p:sldId id="273" r:id="rId18"/>
    <p:sldId id="274" r:id="rId19"/>
    <p:sldId id="275" r:id="rId20"/>
    <p:sldId id="276" r:id="rId21"/>
    <p:sldId id="277" r:id="rId22"/>
    <p:sldId id="278" r:id="rId23"/>
    <p:sldId id="286" r:id="rId24"/>
    <p:sldId id="279" r:id="rId25"/>
    <p:sldId id="280" r:id="rId26"/>
    <p:sldId id="281" r:id="rId27"/>
    <p:sldId id="282" r:id="rId28"/>
    <p:sldId id="285"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rB6UHWAQ281WBnwXGtNPhBSgb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6E55A-7555-4C95-AF9A-E5087F36FBA4}">
  <a:tblStyle styleId="{03F6E55A-7555-4C95-AF9A-E5087F36FBA4}"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80" d="100"/>
          <a:sy n="80" d="100"/>
        </p:scale>
        <p:origin x="456" y="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userId="31ffcc4800c46b25" providerId="LiveId" clId="{3F5EE5DF-E911-4930-B423-4488FB7BD1D6}"/>
    <pc:docChg chg="undo custSel addSld modSld">
      <pc:chgData name="Pauline" userId="31ffcc4800c46b25" providerId="LiveId" clId="{3F5EE5DF-E911-4930-B423-4488FB7BD1D6}" dt="2023-06-13T19:56:22.137" v="974" actId="20577"/>
      <pc:docMkLst>
        <pc:docMk/>
      </pc:docMkLst>
      <pc:sldChg chg="modSp mod">
        <pc:chgData name="Pauline" userId="31ffcc4800c46b25" providerId="LiveId" clId="{3F5EE5DF-E911-4930-B423-4488FB7BD1D6}" dt="2023-06-13T19:53:25.211" v="712" actId="20577"/>
        <pc:sldMkLst>
          <pc:docMk/>
          <pc:sldMk cId="0" sldId="278"/>
        </pc:sldMkLst>
        <pc:spChg chg="mod">
          <ac:chgData name="Pauline" userId="31ffcc4800c46b25" providerId="LiveId" clId="{3F5EE5DF-E911-4930-B423-4488FB7BD1D6}" dt="2023-06-13T19:53:25.211" v="712" actId="20577"/>
          <ac:spMkLst>
            <pc:docMk/>
            <pc:sldMk cId="0" sldId="278"/>
            <ac:spMk id="225" creationId="{00000000-0000-0000-0000-000000000000}"/>
          </ac:spMkLst>
        </pc:spChg>
      </pc:sldChg>
      <pc:sldChg chg="modSp add mod">
        <pc:chgData name="Pauline" userId="31ffcc4800c46b25" providerId="LiveId" clId="{3F5EE5DF-E911-4930-B423-4488FB7BD1D6}" dt="2023-06-13T19:56:22.137" v="974" actId="20577"/>
        <pc:sldMkLst>
          <pc:docMk/>
          <pc:sldMk cId="4146621906" sldId="286"/>
        </pc:sldMkLst>
        <pc:spChg chg="mod">
          <ac:chgData name="Pauline" userId="31ffcc4800c46b25" providerId="LiveId" clId="{3F5EE5DF-E911-4930-B423-4488FB7BD1D6}" dt="2023-06-13T19:55:19.921" v="903"/>
          <ac:spMkLst>
            <pc:docMk/>
            <pc:sldMk cId="4146621906" sldId="286"/>
            <ac:spMk id="224" creationId="{00000000-0000-0000-0000-000000000000}"/>
          </ac:spMkLst>
        </pc:spChg>
        <pc:spChg chg="mod">
          <ac:chgData name="Pauline" userId="31ffcc4800c46b25" providerId="LiveId" clId="{3F5EE5DF-E911-4930-B423-4488FB7BD1D6}" dt="2023-06-13T19:56:22.137" v="974" actId="20577"/>
          <ac:spMkLst>
            <pc:docMk/>
            <pc:sldMk cId="4146621906" sldId="286"/>
            <ac:spMk id="2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7604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0d255fb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e0d255fb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0d255fbc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e0d255fbc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0c040dbdf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ge0c040dbd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35527cca2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g135527cca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0d255fbc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ge0d255fb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606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0d255fbc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e0d255fb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673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e0da3b458e_0_1031"/>
          <p:cNvSpPr/>
          <p:nvPr/>
        </p:nvSpPr>
        <p:spPr>
          <a:xfrm flipH="1">
            <a:off x="10995300" y="5661233"/>
            <a:ext cx="1196700" cy="11967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ge0da3b458e_0_1031"/>
          <p:cNvSpPr/>
          <p:nvPr/>
        </p:nvSpPr>
        <p:spPr>
          <a:xfrm flipH="1">
            <a:off x="10995300" y="5661167"/>
            <a:ext cx="1196700" cy="1196700"/>
          </a:xfrm>
          <a:prstGeom prst="round1Rect">
            <a:avLst>
              <a:gd name="adj" fmla="val 16667"/>
            </a:avLst>
          </a:prstGeom>
          <a:solidFill>
            <a:schemeClr val="lt1">
              <a:alpha val="67843"/>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ge0da3b458e_0_1031"/>
          <p:cNvSpPr txBox="1">
            <a:spLocks noGrp="1"/>
          </p:cNvSpPr>
          <p:nvPr>
            <p:ph type="ctrTitle"/>
          </p:nvPr>
        </p:nvSpPr>
        <p:spPr>
          <a:xfrm>
            <a:off x="520700" y="2425700"/>
            <a:ext cx="10962900" cy="1244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3" name="Google Shape;13;ge0da3b458e_0_1031"/>
          <p:cNvSpPr txBox="1">
            <a:spLocks noGrp="1"/>
          </p:cNvSpPr>
          <p:nvPr>
            <p:ph type="subTitle" idx="1"/>
          </p:nvPr>
        </p:nvSpPr>
        <p:spPr>
          <a:xfrm>
            <a:off x="520700" y="3718840"/>
            <a:ext cx="10962900" cy="577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2400"/>
              <a:buNone/>
              <a:defRPr>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4" name="Google Shape;14;ge0da3b458e_0_1031"/>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ge0da3b458e_0_1079"/>
          <p:cNvSpPr txBox="1">
            <a:spLocks noGrp="1"/>
          </p:cNvSpPr>
          <p:nvPr>
            <p:ph type="title" hasCustomPrompt="1"/>
          </p:nvPr>
        </p:nvSpPr>
        <p:spPr>
          <a:xfrm>
            <a:off x="634000" y="1678033"/>
            <a:ext cx="109629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dk2"/>
              </a:buClr>
              <a:buSzPts val="16000"/>
              <a:buNone/>
              <a:defRPr sz="16000">
                <a:solidFill>
                  <a:schemeClr val="dk2"/>
                </a:solidFill>
              </a:defRPr>
            </a:lvl1pPr>
            <a:lvl2pPr lvl="1" algn="ctr">
              <a:lnSpc>
                <a:spcPct val="100000"/>
              </a:lnSpc>
              <a:spcBef>
                <a:spcPts val="0"/>
              </a:spcBef>
              <a:spcAft>
                <a:spcPts val="0"/>
              </a:spcAft>
              <a:buClr>
                <a:schemeClr val="dk2"/>
              </a:buClr>
              <a:buSzPts val="16000"/>
              <a:buNone/>
              <a:defRPr sz="16000">
                <a:solidFill>
                  <a:schemeClr val="dk2"/>
                </a:solidFill>
              </a:defRPr>
            </a:lvl2pPr>
            <a:lvl3pPr lvl="2" algn="ctr">
              <a:lnSpc>
                <a:spcPct val="100000"/>
              </a:lnSpc>
              <a:spcBef>
                <a:spcPts val="0"/>
              </a:spcBef>
              <a:spcAft>
                <a:spcPts val="0"/>
              </a:spcAft>
              <a:buClr>
                <a:schemeClr val="dk2"/>
              </a:buClr>
              <a:buSzPts val="16000"/>
              <a:buNone/>
              <a:defRPr sz="16000">
                <a:solidFill>
                  <a:schemeClr val="dk2"/>
                </a:solidFill>
              </a:defRPr>
            </a:lvl3pPr>
            <a:lvl4pPr lvl="3" algn="ctr">
              <a:lnSpc>
                <a:spcPct val="100000"/>
              </a:lnSpc>
              <a:spcBef>
                <a:spcPts val="0"/>
              </a:spcBef>
              <a:spcAft>
                <a:spcPts val="0"/>
              </a:spcAft>
              <a:buClr>
                <a:schemeClr val="dk2"/>
              </a:buClr>
              <a:buSzPts val="16000"/>
              <a:buNone/>
              <a:defRPr sz="16000">
                <a:solidFill>
                  <a:schemeClr val="dk2"/>
                </a:solidFill>
              </a:defRPr>
            </a:lvl4pPr>
            <a:lvl5pPr lvl="4" algn="ctr">
              <a:lnSpc>
                <a:spcPct val="100000"/>
              </a:lnSpc>
              <a:spcBef>
                <a:spcPts val="0"/>
              </a:spcBef>
              <a:spcAft>
                <a:spcPts val="0"/>
              </a:spcAft>
              <a:buClr>
                <a:schemeClr val="dk2"/>
              </a:buClr>
              <a:buSzPts val="16000"/>
              <a:buNone/>
              <a:defRPr sz="16000">
                <a:solidFill>
                  <a:schemeClr val="dk2"/>
                </a:solidFill>
              </a:defRPr>
            </a:lvl5pPr>
            <a:lvl6pPr lvl="5" algn="ctr">
              <a:lnSpc>
                <a:spcPct val="100000"/>
              </a:lnSpc>
              <a:spcBef>
                <a:spcPts val="0"/>
              </a:spcBef>
              <a:spcAft>
                <a:spcPts val="0"/>
              </a:spcAft>
              <a:buClr>
                <a:schemeClr val="dk2"/>
              </a:buClr>
              <a:buSzPts val="16000"/>
              <a:buNone/>
              <a:defRPr sz="16000">
                <a:solidFill>
                  <a:schemeClr val="dk2"/>
                </a:solidFill>
              </a:defRPr>
            </a:lvl6pPr>
            <a:lvl7pPr lvl="6" algn="ctr">
              <a:lnSpc>
                <a:spcPct val="100000"/>
              </a:lnSpc>
              <a:spcBef>
                <a:spcPts val="0"/>
              </a:spcBef>
              <a:spcAft>
                <a:spcPts val="0"/>
              </a:spcAft>
              <a:buClr>
                <a:schemeClr val="dk2"/>
              </a:buClr>
              <a:buSzPts val="16000"/>
              <a:buNone/>
              <a:defRPr sz="16000">
                <a:solidFill>
                  <a:schemeClr val="dk2"/>
                </a:solidFill>
              </a:defRPr>
            </a:lvl7pPr>
            <a:lvl8pPr lvl="7" algn="ctr">
              <a:lnSpc>
                <a:spcPct val="100000"/>
              </a:lnSpc>
              <a:spcBef>
                <a:spcPts val="0"/>
              </a:spcBef>
              <a:spcAft>
                <a:spcPts val="0"/>
              </a:spcAft>
              <a:buClr>
                <a:schemeClr val="dk2"/>
              </a:buClr>
              <a:buSzPts val="16000"/>
              <a:buNone/>
              <a:defRPr sz="16000">
                <a:solidFill>
                  <a:schemeClr val="dk2"/>
                </a:solidFill>
              </a:defRPr>
            </a:lvl8pPr>
            <a:lvl9pPr lvl="8" algn="ctr">
              <a:lnSpc>
                <a:spcPct val="100000"/>
              </a:lnSpc>
              <a:spcBef>
                <a:spcPts val="0"/>
              </a:spcBef>
              <a:spcAft>
                <a:spcPts val="0"/>
              </a:spcAft>
              <a:buClr>
                <a:schemeClr val="dk2"/>
              </a:buClr>
              <a:buSzPts val="16000"/>
              <a:buNone/>
              <a:defRPr sz="16000">
                <a:solidFill>
                  <a:schemeClr val="dk2"/>
                </a:solidFill>
              </a:defRPr>
            </a:lvl9pPr>
          </a:lstStyle>
          <a:p>
            <a:r>
              <a:t>xx%</a:t>
            </a:r>
          </a:p>
        </p:txBody>
      </p:sp>
      <p:sp>
        <p:nvSpPr>
          <p:cNvPr id="59" name="Google Shape;59;ge0da3b458e_0_1079"/>
          <p:cNvSpPr txBox="1">
            <a:spLocks noGrp="1"/>
          </p:cNvSpPr>
          <p:nvPr>
            <p:ph type="body" idx="1"/>
          </p:nvPr>
        </p:nvSpPr>
        <p:spPr>
          <a:xfrm>
            <a:off x="634000" y="4406167"/>
            <a:ext cx="109629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60" name="Google Shape;60;ge0da3b458e_0_1079"/>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ge0da3b458e_0_1083"/>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ge0da3b458e_0_1053"/>
          <p:cNvSpPr/>
          <p:nvPr/>
        </p:nvSpPr>
        <p:spPr>
          <a:xfrm rot="10800000" flipH="1">
            <a:off x="0" y="875100"/>
            <a:ext cx="12192000" cy="598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ge0da3b458e_0_1053"/>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ge0da3b458e_0_1053"/>
          <p:cNvSpPr txBox="1">
            <a:spLocks noGrp="1"/>
          </p:cNvSpPr>
          <p:nvPr>
            <p:ph type="title"/>
          </p:nvPr>
        </p:nvSpPr>
        <p:spPr>
          <a:xfrm>
            <a:off x="131000" y="21800"/>
            <a:ext cx="11768700" cy="8037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 name="Google Shape;19;ge0da3b458e_0_1053"/>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ge0da3b458e_0_1037"/>
          <p:cNvSpPr txBox="1">
            <a:spLocks noGrp="1"/>
          </p:cNvSpPr>
          <p:nvPr>
            <p:ph type="title"/>
          </p:nvPr>
        </p:nvSpPr>
        <p:spPr>
          <a:xfrm>
            <a:off x="614600" y="2753800"/>
            <a:ext cx="10962900" cy="1350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22" name="Google Shape;22;ge0da3b458e_0_103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e0da3b458e_0_1040"/>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ge0da3b458e_0_1040"/>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e0da3b458e_0_1040"/>
          <p:cNvSpPr txBox="1">
            <a:spLocks noGrp="1"/>
          </p:cNvSpPr>
          <p:nvPr>
            <p:ph type="title"/>
          </p:nvPr>
        </p:nvSpPr>
        <p:spPr>
          <a:xfrm>
            <a:off x="629200" y="984967"/>
            <a:ext cx="10962900" cy="10236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27" name="Google Shape;27;ge0da3b458e_0_1040"/>
          <p:cNvSpPr txBox="1">
            <a:spLocks noGrp="1"/>
          </p:cNvSpPr>
          <p:nvPr>
            <p:ph type="body" idx="1"/>
          </p:nvPr>
        </p:nvSpPr>
        <p:spPr>
          <a:xfrm>
            <a:off x="629200" y="2558767"/>
            <a:ext cx="10962900" cy="36135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8" name="Google Shape;28;ge0da3b458e_0_104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ge0da3b458e_0_1046"/>
          <p:cNvSpPr/>
          <p:nvPr/>
        </p:nvSpPr>
        <p:spPr>
          <a:xfrm rot="10800000" flipH="1">
            <a:off x="0" y="2247900"/>
            <a:ext cx="12192000" cy="46101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ge0da3b458e_0_1046"/>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ge0da3b458e_0_1046"/>
          <p:cNvSpPr txBox="1">
            <a:spLocks noGrp="1"/>
          </p:cNvSpPr>
          <p:nvPr>
            <p:ph type="title"/>
          </p:nvPr>
        </p:nvSpPr>
        <p:spPr>
          <a:xfrm>
            <a:off x="629200" y="984967"/>
            <a:ext cx="10962900" cy="10236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33" name="Google Shape;33;ge0da3b458e_0_1046"/>
          <p:cNvSpPr txBox="1">
            <a:spLocks noGrp="1"/>
          </p:cNvSpPr>
          <p:nvPr>
            <p:ph type="body" idx="1"/>
          </p:nvPr>
        </p:nvSpPr>
        <p:spPr>
          <a:xfrm>
            <a:off x="629200" y="2558767"/>
            <a:ext cx="5333100" cy="36135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e0da3b458e_0_1046"/>
          <p:cNvSpPr txBox="1">
            <a:spLocks noGrp="1"/>
          </p:cNvSpPr>
          <p:nvPr>
            <p:ph type="body" idx="2"/>
          </p:nvPr>
        </p:nvSpPr>
        <p:spPr>
          <a:xfrm>
            <a:off x="6259000" y="2558767"/>
            <a:ext cx="5333100" cy="36135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5" name="Google Shape;35;ge0da3b458e_0_104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ge0da3b458e_0_1058"/>
          <p:cNvSpPr txBox="1"/>
          <p:nvPr/>
        </p:nvSpPr>
        <p:spPr>
          <a:xfrm rot="10800000" flipH="1">
            <a:off x="4368800" y="33"/>
            <a:ext cx="78231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ge0da3b458e_0_1058"/>
          <p:cNvSpPr/>
          <p:nvPr/>
        </p:nvSpPr>
        <p:spPr>
          <a:xfrm rot="-5400000">
            <a:off x="1012250" y="3356550"/>
            <a:ext cx="6858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ge0da3b458e_0_1058"/>
          <p:cNvSpPr txBox="1">
            <a:spLocks noGrp="1"/>
          </p:cNvSpPr>
          <p:nvPr>
            <p:ph type="title"/>
          </p:nvPr>
        </p:nvSpPr>
        <p:spPr>
          <a:xfrm>
            <a:off x="301437" y="477067"/>
            <a:ext cx="3744000" cy="12711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e0da3b458e_0_1058"/>
          <p:cNvSpPr txBox="1">
            <a:spLocks noGrp="1"/>
          </p:cNvSpPr>
          <p:nvPr>
            <p:ph type="body" idx="1"/>
          </p:nvPr>
        </p:nvSpPr>
        <p:spPr>
          <a:xfrm>
            <a:off x="301433" y="1954400"/>
            <a:ext cx="3744000" cy="42180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Clr>
                <a:schemeClr val="lt1"/>
              </a:buClr>
              <a:buSzPts val="1600"/>
              <a:buChar char="●"/>
              <a:defRPr sz="16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41" name="Google Shape;41;ge0da3b458e_0_1058"/>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e0da3b458e_0_1064"/>
          <p:cNvSpPr txBox="1">
            <a:spLocks noGrp="1"/>
          </p:cNvSpPr>
          <p:nvPr>
            <p:ph type="title"/>
          </p:nvPr>
        </p:nvSpPr>
        <p:spPr>
          <a:xfrm>
            <a:off x="653667" y="651000"/>
            <a:ext cx="83028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endParaRPr/>
          </a:p>
        </p:txBody>
      </p:sp>
      <p:sp>
        <p:nvSpPr>
          <p:cNvPr id="44" name="Google Shape;44;ge0da3b458e_0_1064"/>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e0da3b458e_0_1067"/>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e0da3b458e_0_1067"/>
          <p:cNvSpPr/>
          <p:nvPr/>
        </p:nvSpPr>
        <p:spPr>
          <a:xfrm rot="5400000">
            <a:off x="2595233" y="3356900"/>
            <a:ext cx="68571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e0da3b458e_0_1067"/>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dk2"/>
              </a:buClr>
              <a:buSzPts val="5600"/>
              <a:buNone/>
              <a:defRPr sz="5600">
                <a:solidFill>
                  <a:schemeClr val="dk2"/>
                </a:solidFill>
              </a:defRPr>
            </a:lvl1pPr>
            <a:lvl2pPr lvl="1" algn="ctr">
              <a:lnSpc>
                <a:spcPct val="100000"/>
              </a:lnSpc>
              <a:spcBef>
                <a:spcPts val="0"/>
              </a:spcBef>
              <a:spcAft>
                <a:spcPts val="0"/>
              </a:spcAft>
              <a:buClr>
                <a:schemeClr val="dk2"/>
              </a:buClr>
              <a:buSzPts val="5600"/>
              <a:buNone/>
              <a:defRPr sz="5600">
                <a:solidFill>
                  <a:schemeClr val="dk2"/>
                </a:solidFill>
              </a:defRPr>
            </a:lvl2pPr>
            <a:lvl3pPr lvl="2" algn="ctr">
              <a:lnSpc>
                <a:spcPct val="100000"/>
              </a:lnSpc>
              <a:spcBef>
                <a:spcPts val="0"/>
              </a:spcBef>
              <a:spcAft>
                <a:spcPts val="0"/>
              </a:spcAft>
              <a:buClr>
                <a:schemeClr val="dk2"/>
              </a:buClr>
              <a:buSzPts val="5600"/>
              <a:buNone/>
              <a:defRPr sz="5600">
                <a:solidFill>
                  <a:schemeClr val="dk2"/>
                </a:solidFill>
              </a:defRPr>
            </a:lvl3pPr>
            <a:lvl4pPr lvl="3" algn="ctr">
              <a:lnSpc>
                <a:spcPct val="100000"/>
              </a:lnSpc>
              <a:spcBef>
                <a:spcPts val="0"/>
              </a:spcBef>
              <a:spcAft>
                <a:spcPts val="0"/>
              </a:spcAft>
              <a:buClr>
                <a:schemeClr val="dk2"/>
              </a:buClr>
              <a:buSzPts val="5600"/>
              <a:buNone/>
              <a:defRPr sz="5600">
                <a:solidFill>
                  <a:schemeClr val="dk2"/>
                </a:solidFill>
              </a:defRPr>
            </a:lvl4pPr>
            <a:lvl5pPr lvl="4" algn="ctr">
              <a:lnSpc>
                <a:spcPct val="100000"/>
              </a:lnSpc>
              <a:spcBef>
                <a:spcPts val="0"/>
              </a:spcBef>
              <a:spcAft>
                <a:spcPts val="0"/>
              </a:spcAft>
              <a:buClr>
                <a:schemeClr val="dk2"/>
              </a:buClr>
              <a:buSzPts val="5600"/>
              <a:buNone/>
              <a:defRPr sz="5600">
                <a:solidFill>
                  <a:schemeClr val="dk2"/>
                </a:solidFill>
              </a:defRPr>
            </a:lvl5pPr>
            <a:lvl6pPr lvl="5" algn="ctr">
              <a:lnSpc>
                <a:spcPct val="100000"/>
              </a:lnSpc>
              <a:spcBef>
                <a:spcPts val="0"/>
              </a:spcBef>
              <a:spcAft>
                <a:spcPts val="0"/>
              </a:spcAft>
              <a:buClr>
                <a:schemeClr val="dk2"/>
              </a:buClr>
              <a:buSzPts val="5600"/>
              <a:buNone/>
              <a:defRPr sz="5600">
                <a:solidFill>
                  <a:schemeClr val="dk2"/>
                </a:solidFill>
              </a:defRPr>
            </a:lvl6pPr>
            <a:lvl7pPr lvl="6" algn="ctr">
              <a:lnSpc>
                <a:spcPct val="100000"/>
              </a:lnSpc>
              <a:spcBef>
                <a:spcPts val="0"/>
              </a:spcBef>
              <a:spcAft>
                <a:spcPts val="0"/>
              </a:spcAft>
              <a:buClr>
                <a:schemeClr val="dk2"/>
              </a:buClr>
              <a:buSzPts val="5600"/>
              <a:buNone/>
              <a:defRPr sz="5600">
                <a:solidFill>
                  <a:schemeClr val="dk2"/>
                </a:solidFill>
              </a:defRPr>
            </a:lvl7pPr>
            <a:lvl8pPr lvl="7" algn="ctr">
              <a:lnSpc>
                <a:spcPct val="100000"/>
              </a:lnSpc>
              <a:spcBef>
                <a:spcPts val="0"/>
              </a:spcBef>
              <a:spcAft>
                <a:spcPts val="0"/>
              </a:spcAft>
              <a:buClr>
                <a:schemeClr val="dk2"/>
              </a:buClr>
              <a:buSzPts val="5600"/>
              <a:buNone/>
              <a:defRPr sz="5600">
                <a:solidFill>
                  <a:schemeClr val="dk2"/>
                </a:solidFill>
              </a:defRPr>
            </a:lvl8pPr>
            <a:lvl9pPr lvl="8" algn="ctr">
              <a:lnSpc>
                <a:spcPct val="100000"/>
              </a:lnSpc>
              <a:spcBef>
                <a:spcPts val="0"/>
              </a:spcBef>
              <a:spcAft>
                <a:spcPts val="0"/>
              </a:spcAft>
              <a:buClr>
                <a:schemeClr val="dk2"/>
              </a:buClr>
              <a:buSzPts val="5600"/>
              <a:buNone/>
              <a:defRPr sz="5600">
                <a:solidFill>
                  <a:schemeClr val="dk2"/>
                </a:solidFill>
              </a:defRPr>
            </a:lvl9pPr>
          </a:lstStyle>
          <a:p>
            <a:endParaRPr/>
          </a:p>
        </p:txBody>
      </p:sp>
      <p:sp>
        <p:nvSpPr>
          <p:cNvPr id="49" name="Google Shape;49;ge0da3b458e_0_1067"/>
          <p:cNvSpPr txBox="1">
            <a:spLocks noGrp="1"/>
          </p:cNvSpPr>
          <p:nvPr>
            <p:ph type="subTitle" idx="1"/>
          </p:nvPr>
        </p:nvSpPr>
        <p:spPr>
          <a:xfrm>
            <a:off x="354000" y="3705956"/>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ge0da3b458e_0_1067"/>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51" name="Google Shape;51;ge0da3b458e_0_106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e0da3b458e_0_1074"/>
          <p:cNvSpPr txBox="1"/>
          <p:nvPr/>
        </p:nvSpPr>
        <p:spPr>
          <a:xfrm rot="10800000" flipH="1">
            <a:off x="0" y="-100"/>
            <a:ext cx="12192000" cy="62613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ge0da3b458e_0_1074"/>
          <p:cNvSpPr/>
          <p:nvPr/>
        </p:nvSpPr>
        <p:spPr>
          <a:xfrm rot="10800000" flipH="1">
            <a:off x="0" y="6163733"/>
            <a:ext cx="12192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e0da3b458e_0_1074"/>
          <p:cNvSpPr txBox="1">
            <a:spLocks noGrp="1"/>
          </p:cNvSpPr>
          <p:nvPr>
            <p:ph type="body" idx="1"/>
          </p:nvPr>
        </p:nvSpPr>
        <p:spPr>
          <a:xfrm>
            <a:off x="76200" y="6262433"/>
            <a:ext cx="11175900" cy="5955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stStyle>
          <a:p>
            <a:endParaRPr/>
          </a:p>
        </p:txBody>
      </p:sp>
      <p:sp>
        <p:nvSpPr>
          <p:cNvPr id="56" name="Google Shape;56;ge0da3b458e_0_1074"/>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ge0da3b458e_0_1027"/>
          <p:cNvSpPr txBox="1">
            <a:spLocks noGrp="1"/>
          </p:cNvSpPr>
          <p:nvPr>
            <p:ph type="title"/>
          </p:nvPr>
        </p:nvSpPr>
        <p:spPr>
          <a:xfrm>
            <a:off x="629200" y="984967"/>
            <a:ext cx="10962900" cy="1023600"/>
          </a:xfrm>
          <a:prstGeom prst="rect">
            <a:avLst/>
          </a:prstGeom>
          <a:noFill/>
          <a:ln>
            <a:noFill/>
          </a:ln>
        </p:spPr>
        <p:txBody>
          <a:bodyPr spcFirstLastPara="1" wrap="square" lIns="121900" tIns="121900" rIns="121900" bIns="121900" anchor="b" anchorCtr="0">
            <a:normAutofit/>
          </a:bodyPr>
          <a:lstStyle>
            <a:lvl1pPr marR="0" lvl="0"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300"/>
              <a:buFont typeface="Roboto"/>
              <a:buNone/>
              <a:defRPr sz="4300" b="0" i="0" u="none" strike="noStrike" cap="none">
                <a:solidFill>
                  <a:schemeClr val="lt1"/>
                </a:solidFill>
                <a:latin typeface="Roboto"/>
                <a:ea typeface="Roboto"/>
                <a:cs typeface="Roboto"/>
                <a:sym typeface="Roboto"/>
              </a:defRPr>
            </a:lvl9pPr>
          </a:lstStyle>
          <a:p>
            <a:endParaRPr/>
          </a:p>
        </p:txBody>
      </p:sp>
      <p:sp>
        <p:nvSpPr>
          <p:cNvPr id="7" name="Google Shape;7;ge0da3b458e_0_1027"/>
          <p:cNvSpPr txBox="1">
            <a:spLocks noGrp="1"/>
          </p:cNvSpPr>
          <p:nvPr>
            <p:ph type="body" idx="1"/>
          </p:nvPr>
        </p:nvSpPr>
        <p:spPr>
          <a:xfrm>
            <a:off x="629200" y="2558767"/>
            <a:ext cx="10962900" cy="36135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lt2"/>
              </a:buClr>
              <a:buSzPts val="2400"/>
              <a:buFont typeface="Roboto"/>
              <a:buChar char="●"/>
              <a:defRPr sz="2400" b="0" i="0" u="none" strike="noStrike" cap="none">
                <a:solidFill>
                  <a:schemeClr val="lt2"/>
                </a:solidFill>
                <a:latin typeface="Roboto"/>
                <a:ea typeface="Roboto"/>
                <a:cs typeface="Roboto"/>
                <a:sym typeface="Roboto"/>
              </a:defRPr>
            </a:lvl1pPr>
            <a:lvl2pPr marL="914400" marR="0" lvl="1"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2pPr>
            <a:lvl3pPr marL="1371600" marR="0" lvl="2"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3pPr>
            <a:lvl4pPr marL="1828800" marR="0" lvl="3"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4pPr>
            <a:lvl5pPr marL="2286000" marR="0" lvl="4"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5pPr>
            <a:lvl6pPr marL="2743200" marR="0" lvl="5"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6pPr>
            <a:lvl7pPr marL="3200400" marR="0" lvl="6"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7pPr>
            <a:lvl8pPr marL="3657600" marR="0" lvl="7"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8pPr>
            <a:lvl9pPr marL="4114800" marR="0" lvl="8" indent="-349250" algn="l" rtl="0">
              <a:lnSpc>
                <a:spcPct val="115000"/>
              </a:lnSpc>
              <a:spcBef>
                <a:spcPts val="0"/>
              </a:spcBef>
              <a:spcAft>
                <a:spcPts val="0"/>
              </a:spcAft>
              <a:buClr>
                <a:schemeClr val="lt2"/>
              </a:buClr>
              <a:buSzPts val="1900"/>
              <a:buFont typeface="Roboto"/>
              <a:buChar char="■"/>
              <a:defRPr sz="1900" b="0" i="0" u="none" strike="noStrike" cap="none">
                <a:solidFill>
                  <a:schemeClr val="lt2"/>
                </a:solidFill>
                <a:latin typeface="Roboto"/>
                <a:ea typeface="Roboto"/>
                <a:cs typeface="Roboto"/>
                <a:sym typeface="Roboto"/>
              </a:defRPr>
            </a:lvl9pPr>
          </a:lstStyle>
          <a:p>
            <a:endParaRPr/>
          </a:p>
        </p:txBody>
      </p:sp>
      <p:sp>
        <p:nvSpPr>
          <p:cNvPr id="8" name="Google Shape;8;ge0da3b458e_0_102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amunify.com/reclmslwa/UserFiles/File/Diving/2022-Dive/2022-midlakes-dive-operating-plan-final-with-schedule---rev-may_037994.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cs.google.com/forms/d/e/1FAIpQLSe13a4firujMOxMcO-50WUD-BDJVsS1EZd-rK8otWOqYoS3dg/viewfor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midlakesdiving@g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AJNBJU7nl-Y" TargetMode="External"/><Relationship Id="rId7" Type="http://schemas.openxmlformats.org/officeDocument/2006/relationships/hyperlink" Target="https://www.youtube.com/watch?v=RKkVn9Z-4_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youtu.be/yJd-O3u-Yj8" TargetMode="External"/><Relationship Id="rId5" Type="http://schemas.openxmlformats.org/officeDocument/2006/relationships/hyperlink" Target="https://youtu.be/qZBRP0cwhxQ" TargetMode="External"/><Relationship Id="rId4" Type="http://schemas.openxmlformats.org/officeDocument/2006/relationships/hyperlink" Target="https://youtu.be/LSKfJrFcLY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motionapp.com/team/reclmslwa/page/div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idlakesdiving@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eamunify.com/reclmslwa/UserFiles/File/Diving/DiveForms-AllYears/risk-of-injury_027405.pdf" TargetMode="External"/><Relationship Id="rId7" Type="http://schemas.openxmlformats.org/officeDocument/2006/relationships/hyperlink" Target="https://www.teamunify.com/SubTabGeneric.jsp?team=reclmslwa&amp;_stabid_=18487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teamunify.com/reclmslwa/UserFiles/File/Diving/2021-Dive/2021-aau-registration_040168.pdf" TargetMode="External"/><Relationship Id="rId5" Type="http://schemas.openxmlformats.org/officeDocument/2006/relationships/hyperlink" Target="https://www.teamunify.com/reclmslwa/UserFiles/File/League%20Documents/Concussion%20Information%20Sheet.pdf" TargetMode="External"/><Relationship Id="rId4" Type="http://schemas.openxmlformats.org/officeDocument/2006/relationships/hyperlink" Target="https://www.teamunify.com/reclmslwa/UserFiles/File/League%20Documents/Hold%20Harmless%20Agreement_2018%20-UPDATED%20ELIGIBILITY%20POLIC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1524000" y="131699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b="1" dirty="0">
                <a:latin typeface="Arial"/>
                <a:ea typeface="Arial"/>
                <a:cs typeface="Arial"/>
                <a:sym typeface="Arial"/>
              </a:rPr>
              <a:t>Midlakes Dive </a:t>
            </a:r>
            <a:br>
              <a:rPr lang="en-US" b="1" dirty="0">
                <a:latin typeface="Arial"/>
                <a:ea typeface="Arial"/>
                <a:cs typeface="Arial"/>
                <a:sym typeface="Arial"/>
              </a:rPr>
            </a:br>
            <a:r>
              <a:rPr lang="en-US" b="1" dirty="0">
                <a:latin typeface="Arial"/>
                <a:ea typeface="Arial"/>
                <a:cs typeface="Arial"/>
                <a:sym typeface="Arial"/>
              </a:rPr>
              <a:t>Summer 2023</a:t>
            </a:r>
            <a:endParaRPr dirty="0"/>
          </a:p>
        </p:txBody>
      </p:sp>
      <p:pic>
        <p:nvPicPr>
          <p:cNvPr id="68" name="Google Shape;68;p1" descr="A picture containing drawing&#10;&#10;Description automatically generated"/>
          <p:cNvPicPr preferRelativeResize="0"/>
          <p:nvPr/>
        </p:nvPicPr>
        <p:blipFill rotWithShape="1">
          <a:blip r:embed="rId3">
            <a:alphaModFix/>
          </a:blip>
          <a:srcRect/>
          <a:stretch/>
        </p:blipFill>
        <p:spPr>
          <a:xfrm>
            <a:off x="4277419" y="328119"/>
            <a:ext cx="3774710" cy="1460649"/>
          </a:xfrm>
          <a:prstGeom prst="rect">
            <a:avLst/>
          </a:prstGeom>
          <a:noFill/>
          <a:ln>
            <a:noFill/>
          </a:ln>
        </p:spPr>
      </p:pic>
      <p:sp>
        <p:nvSpPr>
          <p:cNvPr id="69" name="Google Shape;69;p1"/>
          <p:cNvSpPr txBox="1"/>
          <p:nvPr/>
        </p:nvSpPr>
        <p:spPr>
          <a:xfrm>
            <a:off x="537030" y="3817454"/>
            <a:ext cx="10682400" cy="17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lt1"/>
                </a:solidFill>
                <a:latin typeface="Calibri"/>
                <a:ea typeface="Calibri"/>
                <a:cs typeface="Calibri"/>
                <a:sym typeface="Calibri"/>
              </a:rPr>
              <a:t>Season Kickoff Meeting for </a:t>
            </a:r>
            <a:br>
              <a:rPr lang="en-US" sz="3200" b="1" i="0" u="none" strike="noStrike" cap="none" dirty="0">
                <a:solidFill>
                  <a:schemeClr val="lt1"/>
                </a:solidFill>
                <a:latin typeface="Calibri"/>
                <a:ea typeface="Calibri"/>
                <a:cs typeface="Calibri"/>
                <a:sym typeface="Calibri"/>
              </a:rPr>
            </a:br>
            <a:r>
              <a:rPr lang="en-US" sz="3200" b="1" i="0" u="none" strike="noStrike" cap="none" dirty="0">
                <a:solidFill>
                  <a:schemeClr val="lt1"/>
                </a:solidFill>
                <a:latin typeface="Calibri"/>
                <a:ea typeface="Calibri"/>
                <a:cs typeface="Calibri"/>
                <a:sym typeface="Calibri"/>
              </a:rPr>
              <a:t>Club Managers, Dive Coaches, &amp; Parent Reps</a:t>
            </a:r>
            <a:endParaRPr sz="14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Calibri"/>
                <a:ea typeface="Calibri"/>
                <a:cs typeface="Calibri"/>
                <a:sym typeface="Calibri"/>
              </a:rPr>
              <a:t>June 17</a:t>
            </a:r>
            <a:r>
              <a:rPr lang="en-US" sz="2400" b="1" i="0" u="none" strike="noStrike" cap="none" baseline="30000" dirty="0">
                <a:solidFill>
                  <a:schemeClr val="lt1"/>
                </a:solidFill>
                <a:latin typeface="Calibri"/>
                <a:ea typeface="Calibri"/>
                <a:cs typeface="Calibri"/>
                <a:sym typeface="Calibri"/>
              </a:rPr>
              <a:t>th</a:t>
            </a:r>
            <a:r>
              <a:rPr lang="en-US" sz="2400" b="1" i="0" u="none" strike="noStrike" cap="none" dirty="0">
                <a:solidFill>
                  <a:schemeClr val="lt1"/>
                </a:solidFill>
                <a:latin typeface="Calibri"/>
                <a:ea typeface="Calibri"/>
                <a:cs typeface="Calibri"/>
                <a:sym typeface="Calibri"/>
              </a:rPr>
              <a:t>, 2023</a:t>
            </a: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0" name="Google Shape;70;p1"/>
          <p:cNvSpPr txBox="1"/>
          <p:nvPr/>
        </p:nvSpPr>
        <p:spPr>
          <a:xfrm>
            <a:off x="2293257" y="5762171"/>
            <a:ext cx="809897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Hosted by Pauline Fox &amp; </a:t>
            </a:r>
            <a:r>
              <a:rPr lang="en-US" sz="1800" b="1" dirty="0">
                <a:solidFill>
                  <a:schemeClr val="lt1"/>
                </a:solidFill>
                <a:latin typeface="Calibri"/>
                <a:ea typeface="Calibri"/>
                <a:cs typeface="Calibri"/>
                <a:sym typeface="Calibri"/>
              </a:rPr>
              <a:t>Kristen McSherry</a:t>
            </a:r>
            <a:r>
              <a:rPr lang="en-US" sz="1800" b="1" i="0" u="none" strike="noStrike" cap="none" dirty="0">
                <a:solidFill>
                  <a:schemeClr val="lt1"/>
                </a:solidFill>
                <a:latin typeface="Calibri"/>
                <a:ea typeface="Calibri"/>
                <a:cs typeface="Calibri"/>
                <a:sym typeface="Calibri"/>
              </a:rPr>
              <a:t>, Midlakes Dive Co-Representatives </a:t>
            </a:r>
            <a:r>
              <a:rPr lang="en-US" sz="1800" b="1" i="0" u="none" strike="noStrike" cap="none" dirty="0" err="1">
                <a:solidFill>
                  <a:schemeClr val="lt1"/>
                </a:solidFill>
                <a:latin typeface="Calibri"/>
                <a:ea typeface="Calibri"/>
                <a:cs typeface="Calibri"/>
                <a:sym typeface="Calibri"/>
              </a:rPr>
              <a:t>midlakesdiving@gmail.com</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SafeSport Training</a:t>
            </a:r>
            <a:endParaRPr/>
          </a:p>
        </p:txBody>
      </p:sp>
      <p:sp>
        <p:nvSpPr>
          <p:cNvPr id="140" name="Google Shape;140;p25"/>
          <p:cNvSpPr txBox="1"/>
          <p:nvPr/>
        </p:nvSpPr>
        <p:spPr>
          <a:xfrm>
            <a:off x="957949" y="993228"/>
            <a:ext cx="10795200" cy="5678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a:solidFill>
                  <a:srgbClr val="FF0000"/>
                </a:solidFill>
                <a:latin typeface="Calibri"/>
                <a:ea typeface="Calibri"/>
                <a:cs typeface="Calibri"/>
                <a:sym typeface="Calibri"/>
              </a:rPr>
              <a:t>MANDATORY SAFESPORT TRAINING</a:t>
            </a:r>
            <a:endParaRPr sz="2400" b="0" i="0" u="none" strike="noStrike" cap="none" dirty="0">
              <a:solidFill>
                <a:srgbClr val="FF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https://safesporttrained.org/</a:t>
            </a:r>
            <a:endParaRPr dirty="0"/>
          </a:p>
          <a:p>
            <a:pPr marL="114300" marR="0" lvl="0" algn="l" rtl="0">
              <a:lnSpc>
                <a:spcPct val="100000"/>
              </a:lnSpc>
              <a:spcBef>
                <a:spcPts val="1000"/>
              </a:spcBef>
              <a:spcAft>
                <a:spcPts val="0"/>
              </a:spcAft>
              <a:buClr>
                <a:schemeClr val="dk1"/>
              </a:buClr>
              <a:buSzPts val="1800"/>
            </a:pPr>
            <a:r>
              <a:rPr lang="en-US" sz="2400" b="0" i="0" u="none" strike="noStrike" cap="none" dirty="0">
                <a:solidFill>
                  <a:schemeClr val="dk1"/>
                </a:solidFill>
                <a:latin typeface="Calibri"/>
                <a:ea typeface="Calibri"/>
                <a:cs typeface="Calibri"/>
                <a:sym typeface="Calibri"/>
              </a:rPr>
              <a:t>Every coach, parent rep, parent and diver must do SafeSport Training and Midlakes is sending weekly reports on this</a:t>
            </a:r>
            <a:endParaRPr dirty="0"/>
          </a:p>
          <a:p>
            <a:pPr marL="457200" marR="0" lvl="0" indent="-342900" algn="l" rtl="0">
              <a:lnSpc>
                <a:spcPct val="100000"/>
              </a:lnSpc>
              <a:spcBef>
                <a:spcPts val="100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There is an “Enrollment Key” for each club to associate the training with your club</a:t>
            </a:r>
            <a:endParaRPr dirty="0"/>
          </a:p>
          <a:p>
            <a:pPr marL="457200" marR="0" lvl="0" indent="-342900" algn="l" rtl="0">
              <a:lnSpc>
                <a:spcPct val="100000"/>
              </a:lnSpc>
              <a:spcBef>
                <a:spcPts val="100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Age</a:t>
            </a:r>
            <a:r>
              <a:rPr lang="en-US" sz="2400" dirty="0">
                <a:solidFill>
                  <a:schemeClr val="dk1"/>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appropriate for each level</a:t>
            </a:r>
            <a:endParaRPr dirty="0"/>
          </a:p>
          <a:p>
            <a:pPr marL="457200" marR="0" lvl="0" indent="-342900" algn="l" rtl="0">
              <a:lnSpc>
                <a:spcPct val="100000"/>
              </a:lnSpc>
              <a:spcBef>
                <a:spcPts val="100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Divers/Participants: SafeSport for Kids (Ages 12 and Under), 15 min (Free)</a:t>
            </a:r>
            <a:endParaRPr dirty="0"/>
          </a:p>
          <a:p>
            <a:pPr marL="0" marR="0" lvl="0" indent="0" algn="l" rtl="0">
              <a:lnSpc>
                <a:spcPct val="100000"/>
              </a:lnSpc>
              <a:spcBef>
                <a:spcPts val="1000"/>
              </a:spcBef>
              <a:spcAft>
                <a:spcPts val="0"/>
              </a:spcAft>
              <a:buNone/>
            </a:pPr>
            <a:r>
              <a:rPr lang="en-US" sz="2400" b="0" i="0" u="none" strike="noStrike" cap="none" dirty="0">
                <a:solidFill>
                  <a:schemeClr val="dk1"/>
                </a:solidFill>
                <a:latin typeface="Calibri"/>
                <a:ea typeface="Calibri"/>
                <a:cs typeface="Calibri"/>
                <a:sym typeface="Calibri"/>
              </a:rPr>
              <a:t>                                           SafeSport for Youth Athletes (13 and Over), 15 min (Free)</a:t>
            </a:r>
            <a:endParaRPr dirty="0"/>
          </a:p>
          <a:p>
            <a:pPr marL="457200" marR="0" lvl="0" indent="-342900" algn="l" rtl="0">
              <a:lnSpc>
                <a:spcPct val="100000"/>
              </a:lnSpc>
              <a:spcBef>
                <a:spcPts val="100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Parent/Volunteer:    Parents guide to Misconduct in Sport, </a:t>
            </a:r>
            <a:r>
              <a:rPr lang="en-US" sz="2400" dirty="0">
                <a:solidFill>
                  <a:schemeClr val="dk1"/>
                </a:solidFill>
                <a:latin typeface="Calibri"/>
                <a:ea typeface="Calibri"/>
                <a:cs typeface="Calibri"/>
                <a:sym typeface="Calibri"/>
              </a:rPr>
              <a:t>30</a:t>
            </a:r>
            <a:r>
              <a:rPr lang="en-US" sz="2400" b="0" i="0" u="none" strike="noStrike" cap="none" dirty="0">
                <a:solidFill>
                  <a:schemeClr val="dk1"/>
                </a:solidFill>
                <a:latin typeface="Calibri"/>
                <a:ea typeface="Calibri"/>
                <a:cs typeface="Calibri"/>
                <a:sym typeface="Calibri"/>
              </a:rPr>
              <a:t> min (Free)</a:t>
            </a:r>
            <a:endParaRPr dirty="0"/>
          </a:p>
          <a:p>
            <a:pPr marL="457200" marR="0" lvl="0" indent="-342900" algn="l" rtl="0">
              <a:lnSpc>
                <a:spcPct val="100000"/>
              </a:lnSpc>
              <a:spcBef>
                <a:spcPts val="100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Coach:  SafeSport Trained, 90 min ($20.00)</a:t>
            </a:r>
            <a:endParaRPr dirty="0"/>
          </a:p>
          <a:p>
            <a:pPr marL="457200" marR="0" lvl="0" indent="-342900" algn="l" rtl="0">
              <a:lnSpc>
                <a:spcPct val="100000"/>
              </a:lnSpc>
              <a:spcBef>
                <a:spcPts val="1000"/>
              </a:spcBef>
              <a:spcAft>
                <a:spcPts val="100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Parent Rep/Board Member: SafeSport for Volunteers Abuse Awareness </a:t>
            </a:r>
            <a:br>
              <a:rPr lang="en-US" sz="2400" b="0"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                                                   and</a:t>
            </a:r>
            <a:r>
              <a:rPr lang="en-US" sz="2400"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Prevention, 15 min ($9.99)</a:t>
            </a:r>
            <a:endParaRPr sz="2400" b="0" i="0" u="none" strike="noStrike" cap="none" dirty="0">
              <a:solidFill>
                <a:schemeClr val="dk1"/>
              </a:solidFill>
              <a:latin typeface="Calibri"/>
              <a:ea typeface="Calibri"/>
              <a:cs typeface="Calibri"/>
              <a:sym typeface="Calibri"/>
            </a:endParaRPr>
          </a:p>
        </p:txBody>
      </p:sp>
      <p:sp>
        <p:nvSpPr>
          <p:cNvPr id="141" name="Google Shape;141;p25"/>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New Midlakes Diving Swimwear Exception Request Form on Website</a:t>
            </a:r>
            <a:endParaRPr dirty="0"/>
          </a:p>
        </p:txBody>
      </p:sp>
      <p:sp>
        <p:nvSpPr>
          <p:cNvPr id="161" name="Google Shape;161;p16"/>
          <p:cNvSpPr txBox="1"/>
          <p:nvPr/>
        </p:nvSpPr>
        <p:spPr>
          <a:xfrm>
            <a:off x="649160" y="1337926"/>
            <a:ext cx="10515600"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chemeClr val="dk1"/>
                </a:solidFill>
                <a:latin typeface="Calibri"/>
                <a:ea typeface="Calibri"/>
                <a:cs typeface="Calibri"/>
                <a:sym typeface="Calibri"/>
              </a:rPr>
              <a:t>Swimwear Standards</a:t>
            </a:r>
          </a:p>
          <a:p>
            <a:pPr marL="0" marR="0" lvl="0" indent="0" algn="l" rtl="0">
              <a:lnSpc>
                <a:spcPct val="10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This is determined by World Aquatics (formerly FINA) whose regulations we follow. </a:t>
            </a:r>
          </a:p>
          <a:p>
            <a:pPr marL="0" marR="0" lvl="0" indent="0" algn="l" rtl="0">
              <a:lnSpc>
                <a:spcPct val="100000"/>
              </a:lnSpc>
              <a:spcBef>
                <a:spcPts val="0"/>
              </a:spcBef>
              <a:spcAft>
                <a:spcPts val="0"/>
              </a:spcAft>
              <a:buNone/>
            </a:pPr>
            <a:endParaRPr lang="en-US"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For Swimwear </a:t>
            </a:r>
            <a:r>
              <a:rPr lang="en-US" sz="2000" dirty="0">
                <a:solidFill>
                  <a:schemeClr val="dk1"/>
                </a:solidFill>
                <a:latin typeface="Calibri"/>
                <a:ea typeface="Calibri"/>
                <a:cs typeface="Calibri"/>
                <a:sym typeface="Calibri"/>
              </a:rPr>
              <a:t>Standards, p</a:t>
            </a:r>
            <a:r>
              <a:rPr lang="en-US" sz="2000" b="0" i="0" u="none" strike="noStrike" cap="none" dirty="0">
                <a:solidFill>
                  <a:schemeClr val="dk1"/>
                </a:solidFill>
                <a:latin typeface="Calibri"/>
                <a:ea typeface="Calibri"/>
                <a:cs typeface="Calibri"/>
                <a:sym typeface="Calibri"/>
              </a:rPr>
              <a:t>lease review our </a:t>
            </a:r>
            <a:r>
              <a:rPr lang="en-US" sz="2000" b="1" i="0" u="sng" strike="noStrike" cap="none" dirty="0">
                <a:solidFill>
                  <a:schemeClr val="tx1">
                    <a:lumMod val="75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Dive Operating Plan</a:t>
            </a:r>
            <a:r>
              <a:rPr lang="en-US" sz="2000" b="0" i="0" u="none" strike="noStrike" cap="none" dirty="0">
                <a:solidFill>
                  <a:schemeClr val="dk1"/>
                </a:solidFill>
                <a:latin typeface="Calibri"/>
                <a:ea typeface="Calibri"/>
                <a:cs typeface="Calibri"/>
                <a:sym typeface="Calibri"/>
              </a:rPr>
              <a:t> on the Midlakes website.</a:t>
            </a:r>
            <a:endParaRPr lang="en-US" sz="2000" dirty="0"/>
          </a:p>
          <a:p>
            <a:pPr marL="457200" marR="0" lvl="0" indent="-342900" algn="l" rtl="0">
              <a:lnSpc>
                <a:spcPct val="100000"/>
              </a:lnSpc>
              <a:spcBef>
                <a:spcPts val="0"/>
              </a:spcBef>
              <a:spcAft>
                <a:spcPts val="0"/>
              </a:spcAft>
              <a:buClr>
                <a:schemeClr val="dk1"/>
              </a:buClr>
              <a:buSzPts val="1800"/>
              <a:buFont typeface="Calibri"/>
              <a:buChar char="●"/>
            </a:pPr>
            <a:r>
              <a:rPr lang="en-US" sz="2000" i="0" strike="noStrike" cap="none" dirty="0">
                <a:solidFill>
                  <a:schemeClr val="dk1"/>
                </a:solidFill>
                <a:latin typeface="Calibri"/>
                <a:ea typeface="Calibri"/>
                <a:cs typeface="Calibri"/>
                <a:sym typeface="Calibri"/>
              </a:rPr>
              <a:t>Women’s Swimsuits</a:t>
            </a:r>
            <a:r>
              <a:rPr lang="en-US" sz="2000" b="0" i="0" u="none" strike="noStrike" cap="none" dirty="0">
                <a:solidFill>
                  <a:schemeClr val="dk1"/>
                </a:solidFill>
                <a:latin typeface="Calibri"/>
                <a:ea typeface="Calibri"/>
                <a:cs typeface="Calibri"/>
                <a:sym typeface="Calibri"/>
              </a:rPr>
              <a:t>: No tie fasteners (e.g. no tie-backs), must not extend past shoulders, above neck, or below knees</a:t>
            </a:r>
          </a:p>
          <a:p>
            <a:pPr marL="457200" marR="0" lvl="0" indent="-342900" algn="l" rtl="0">
              <a:lnSpc>
                <a:spcPct val="100000"/>
              </a:lnSpc>
              <a:spcBef>
                <a:spcPts val="0"/>
              </a:spcBef>
              <a:spcAft>
                <a:spcPts val="0"/>
              </a:spcAft>
              <a:buClr>
                <a:schemeClr val="dk1"/>
              </a:buClr>
              <a:buSzPts val="1800"/>
              <a:buFont typeface="Calibri"/>
              <a:buChar char="●"/>
            </a:pPr>
            <a:r>
              <a:rPr lang="en-US" sz="2000" dirty="0">
                <a:solidFill>
                  <a:schemeClr val="dk1"/>
                </a:solidFill>
                <a:latin typeface="Calibri"/>
                <a:ea typeface="Calibri"/>
                <a:cs typeface="Calibri"/>
                <a:sym typeface="Calibri"/>
              </a:rPr>
              <a:t>Men’s Swimsuits: No tie fasteners (e.g. drawstrings), must be one piece not above navel or below knees</a:t>
            </a: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All swim</a:t>
            </a:r>
            <a:r>
              <a:rPr lang="en-US" sz="2000" dirty="0">
                <a:solidFill>
                  <a:schemeClr val="dk1"/>
                </a:solidFill>
                <a:latin typeface="Calibri"/>
                <a:ea typeface="Calibri"/>
                <a:cs typeface="Calibri"/>
                <a:sym typeface="Calibri"/>
              </a:rPr>
              <a:t>wear – meet criteria of modesty &amp; decency, no oversize logos except for own team, no t-shirts or rash guards</a:t>
            </a:r>
            <a:endParaRPr lang="en-US" sz="20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endParaRPr lang="en-US" sz="2000" dirty="0">
              <a:solidFill>
                <a:schemeClr val="dk1"/>
              </a:solidFill>
              <a:latin typeface="Calibri"/>
              <a:ea typeface="Calibri"/>
              <a:cs typeface="Calibri"/>
              <a:sym typeface="Calibri"/>
            </a:endParaRPr>
          </a:p>
          <a:p>
            <a:pPr marL="114300" marR="0" lvl="0" algn="l" rtl="0">
              <a:lnSpc>
                <a:spcPct val="100000"/>
              </a:lnSpc>
              <a:spcBef>
                <a:spcPts val="0"/>
              </a:spcBef>
              <a:spcAft>
                <a:spcPts val="0"/>
              </a:spcAft>
              <a:buClr>
                <a:schemeClr val="dk1"/>
              </a:buClr>
              <a:buSzPts val="1800"/>
            </a:pPr>
            <a:r>
              <a:rPr lang="en-US" sz="2000" b="0" i="0" u="none" strike="noStrike" cap="none" dirty="0">
                <a:solidFill>
                  <a:schemeClr val="dk1"/>
                </a:solidFill>
                <a:latin typeface="Calibri"/>
                <a:ea typeface="Calibri"/>
                <a:cs typeface="Calibri"/>
                <a:sym typeface="Calibri"/>
              </a:rPr>
              <a:t>Swimwear exception requests for the season can be emailed to Midlakes Reps…. Or….</a:t>
            </a:r>
          </a:p>
          <a:p>
            <a:pPr marL="457200" marR="0" lvl="0" indent="-342900" algn="l" rtl="0">
              <a:lnSpc>
                <a:spcPct val="100000"/>
              </a:lnSpc>
              <a:spcBef>
                <a:spcPts val="0"/>
              </a:spcBef>
              <a:spcAft>
                <a:spcPts val="0"/>
              </a:spcAft>
              <a:buClr>
                <a:schemeClr val="dk1"/>
              </a:buClr>
              <a:buSzPts val="1800"/>
              <a:buFont typeface="Calibri"/>
              <a:buChar char="●"/>
            </a:pPr>
            <a:endParaRPr lang="en-US" sz="2000" dirty="0">
              <a:solidFill>
                <a:schemeClr val="dk1"/>
              </a:solidFill>
              <a:latin typeface="Calibri"/>
              <a:cs typeface="Calibri"/>
              <a:sym typeface="Calibri"/>
            </a:endParaRPr>
          </a:p>
          <a:p>
            <a:pPr marL="114300" marR="0" lvl="0" algn="l" rtl="0">
              <a:lnSpc>
                <a:spcPct val="100000"/>
              </a:lnSpc>
              <a:spcBef>
                <a:spcPts val="0"/>
              </a:spcBef>
              <a:spcAft>
                <a:spcPts val="0"/>
              </a:spcAft>
              <a:buClr>
                <a:schemeClr val="dk1"/>
              </a:buClr>
              <a:buSzPts val="1800"/>
            </a:pPr>
            <a:r>
              <a:rPr lang="en-US" sz="2000" b="1" u="sng" dirty="0">
                <a:solidFill>
                  <a:srgbClr val="FF0000"/>
                </a:solidFill>
                <a:latin typeface="Calibri"/>
                <a:cs typeface="Calibri"/>
                <a:sym typeface="Calibri"/>
              </a:rPr>
              <a:t>NEW!  Swimwear Exception Request Form:</a:t>
            </a:r>
            <a:br>
              <a:rPr lang="en-US" sz="2000" b="1" u="sng" dirty="0">
                <a:solidFill>
                  <a:srgbClr val="FF0000"/>
                </a:solidFill>
                <a:latin typeface="Calibri"/>
                <a:cs typeface="Calibri"/>
                <a:sym typeface="Calibri"/>
              </a:rPr>
            </a:br>
            <a:r>
              <a:rPr lang="en-US" sz="2000" b="0" i="0" u="none" strike="noStrike" cap="none" dirty="0">
                <a:solidFill>
                  <a:srgbClr val="000000"/>
                </a:solidFill>
                <a:latin typeface="Calibri"/>
                <a:ea typeface="Calibri"/>
                <a:cs typeface="Calibri"/>
                <a:sym typeface="Calibri"/>
                <a:hlinkClick r:id="rId4"/>
              </a:rPr>
              <a:t>https://docs.google.com/forms/d/e/1FAIpQLSe13a4firujMOxMcO-50WUD-BDJVsS1EZd-rK8otWOqYoS3dg/viewform</a:t>
            </a:r>
            <a:endParaRPr sz="2000" b="0" i="0" u="none" strike="noStrike" cap="none" dirty="0">
              <a:solidFill>
                <a:srgbClr val="000000"/>
              </a:solidFill>
              <a:latin typeface="Calibri"/>
              <a:ea typeface="Calibri"/>
              <a:cs typeface="Calibri"/>
              <a:sym typeface="Calibri"/>
            </a:endParaRPr>
          </a:p>
        </p:txBody>
      </p:sp>
      <p:sp>
        <p:nvSpPr>
          <p:cNvPr id="162" name="Google Shape;162;p1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spTree>
    <p:extLst>
      <p:ext uri="{BB962C8B-B14F-4D97-AF65-F5344CB8AC3E}">
        <p14:creationId xmlns:p14="http://schemas.microsoft.com/office/powerpoint/2010/main" val="132596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Meet Prep: What to Do</a:t>
            </a:r>
            <a:endParaRPr/>
          </a:p>
        </p:txBody>
      </p:sp>
      <p:sp>
        <p:nvSpPr>
          <p:cNvPr id="154" name="Google Shape;154;p15"/>
          <p:cNvSpPr txBox="1"/>
          <p:nvPr/>
        </p:nvSpPr>
        <p:spPr>
          <a:xfrm>
            <a:off x="461850" y="937077"/>
            <a:ext cx="11268300" cy="5786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strike="noStrike" cap="none" dirty="0">
                <a:solidFill>
                  <a:schemeClr val="dk1"/>
                </a:solidFill>
                <a:latin typeface="Calibri"/>
                <a:ea typeface="Calibri"/>
                <a:cs typeface="Calibri"/>
                <a:sym typeface="Calibri"/>
              </a:rPr>
              <a:t>Document Prep for Meets </a:t>
            </a:r>
            <a:r>
              <a:rPr lang="en-US" sz="1800" b="0" i="0" strike="noStrike" cap="none" dirty="0">
                <a:solidFill>
                  <a:schemeClr val="dk1"/>
                </a:solidFill>
                <a:latin typeface="Calibri"/>
                <a:ea typeface="Calibri"/>
                <a:cs typeface="Calibri"/>
                <a:sym typeface="Calibri"/>
              </a:rPr>
              <a:t>(Templates Available on Midlakes Dive Website linked at “Coach/Parent Rep Meet Forms”)</a:t>
            </a:r>
            <a:endParaRPr sz="1800" b="0" i="0"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Coaches, All Meets </a:t>
            </a:r>
            <a:endParaRPr dirty="0"/>
          </a:p>
          <a:p>
            <a:pPr marL="628650" marR="0" lvl="1" indent="-514350" algn="l" rtl="0">
              <a:lnSpc>
                <a:spcPct val="10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Prepare </a:t>
            </a:r>
            <a:r>
              <a:rPr lang="en-US" sz="1800" b="1" i="0" u="none" strike="noStrike" cap="none" dirty="0">
                <a:solidFill>
                  <a:schemeClr val="dk1"/>
                </a:solidFill>
                <a:latin typeface="Calibri"/>
                <a:ea typeface="Calibri"/>
                <a:cs typeface="Calibri"/>
                <a:sym typeface="Calibri"/>
              </a:rPr>
              <a:t>Electronic Dive Sheet </a:t>
            </a:r>
            <a:r>
              <a:rPr lang="en-US" sz="1800" b="0" i="0" u="none" strike="noStrike" cap="none" dirty="0">
                <a:solidFill>
                  <a:schemeClr val="dk1"/>
                </a:solidFill>
                <a:latin typeface="Calibri"/>
                <a:ea typeface="Calibri"/>
                <a:cs typeface="Calibri"/>
                <a:sym typeface="Calibri"/>
              </a:rPr>
              <a:t>in Excel Template prior to meet</a:t>
            </a:r>
            <a:endParaRPr dirty="0"/>
          </a:p>
          <a:p>
            <a:pPr marL="628650" marR="0" lvl="1" indent="-514350" algn="l" rtl="0">
              <a:lnSpc>
                <a:spcPct val="10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Print Dive Sheets: girls on pink paper, boys on blue paper, non-binary on white</a:t>
            </a:r>
            <a:endParaRPr dirty="0"/>
          </a:p>
          <a:p>
            <a:pPr marL="628650" marR="0" lvl="1" indent="-514350" algn="l" rtl="0">
              <a:lnSpc>
                <a:spcPct val="10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Emergency Contact Roster for Table (good to laminate for season)</a:t>
            </a:r>
            <a:endParaRPr dirty="0"/>
          </a:p>
          <a:p>
            <a:pPr marL="0" marR="0" lvl="0" indent="0" algn="l" rtl="0">
              <a:lnSpc>
                <a:spcPct val="100000"/>
              </a:lnSpc>
              <a:spcBef>
                <a:spcPts val="0"/>
              </a:spcBef>
              <a:spcAft>
                <a:spcPts val="0"/>
              </a:spcAft>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1" i="0" u="none" strike="noStrike" cap="none" dirty="0">
                <a:solidFill>
                  <a:schemeClr val="dk1"/>
                </a:solidFill>
                <a:latin typeface="Calibri"/>
                <a:ea typeface="Calibri"/>
                <a:cs typeface="Calibri"/>
                <a:sym typeface="Calibri"/>
              </a:rPr>
              <a:t>Parent Reps, Home Team</a:t>
            </a:r>
            <a:endParaRPr dirty="0"/>
          </a:p>
          <a:p>
            <a:pPr marL="628650" marR="0" lvl="1" indent="-514350" algn="l" rtl="0">
              <a:lnSpc>
                <a:spcPct val="10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Organize Volunteers for Meet</a:t>
            </a:r>
            <a:endParaRPr dirty="0"/>
          </a:p>
          <a:p>
            <a:pPr marL="628650" marR="0" lvl="1" indent="-514350" algn="l" rtl="0">
              <a:lnSpc>
                <a:spcPct val="10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Email </a:t>
            </a:r>
            <a:r>
              <a:rPr lang="en-US" sz="1800" b="1" i="0" u="none" strike="noStrike" cap="none" dirty="0">
                <a:solidFill>
                  <a:schemeClr val="dk1"/>
                </a:solidFill>
                <a:latin typeface="Calibri"/>
                <a:ea typeface="Calibri"/>
                <a:cs typeface="Calibri"/>
                <a:sym typeface="Calibri"/>
              </a:rPr>
              <a:t>Meet Information Sheet </a:t>
            </a:r>
            <a:r>
              <a:rPr lang="en-US" sz="1800" b="0" i="0" u="none" strike="noStrike" cap="none" dirty="0">
                <a:solidFill>
                  <a:schemeClr val="dk1"/>
                </a:solidFill>
                <a:latin typeface="Calibri"/>
                <a:ea typeface="Calibri"/>
                <a:cs typeface="Calibri"/>
                <a:sym typeface="Calibri"/>
              </a:rPr>
              <a:t>to Away Team 1 week or more prior to meet</a:t>
            </a:r>
            <a:endParaRPr dirty="0"/>
          </a:p>
          <a:p>
            <a:pPr marL="628650" marR="0" lvl="1" indent="-514350" algn="l" rtl="0">
              <a:lnSpc>
                <a:spcPct val="10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Print Label Sheet Template for back of ribbons in Word</a:t>
            </a:r>
            <a:endParaRPr dirty="0"/>
          </a:p>
          <a:p>
            <a:pPr marL="628650" marR="0" lvl="1" indent="-514350" algn="l" rtl="0">
              <a:lnSpc>
                <a:spcPct val="10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Print Dual Meet Score Sheet</a:t>
            </a:r>
            <a:endParaRPr dirty="0"/>
          </a:p>
          <a:p>
            <a:pPr marL="628650" marR="0" lvl="1" indent="-514350" algn="l" rtl="0">
              <a:lnSpc>
                <a:spcPct val="100000"/>
              </a:lnSpc>
              <a:spcBef>
                <a:spcPts val="0"/>
              </a:spcBef>
              <a:spcAft>
                <a:spcPts val="0"/>
              </a:spcAft>
              <a:buClr>
                <a:schemeClr val="dk1"/>
              </a:buClr>
              <a:buSzPts val="1800"/>
              <a:buAutoNum type="arabicPeriod"/>
            </a:pPr>
            <a:r>
              <a:rPr lang="en-US" sz="1800" b="1" i="0" u="none" strike="noStrike" cap="none" dirty="0">
                <a:solidFill>
                  <a:srgbClr val="FF0000"/>
                </a:solidFill>
                <a:latin typeface="Calibri"/>
                <a:ea typeface="Calibri"/>
                <a:cs typeface="Calibri"/>
                <a:sym typeface="Calibri"/>
              </a:rPr>
              <a:t>End of meet: Email Midlakes Dual Dive Meet Score Sheet to the other team and to </a:t>
            </a:r>
            <a:r>
              <a:rPr lang="en-US" sz="1800" b="1" i="0" u="sng" strike="noStrike" cap="none" dirty="0">
                <a:solidFill>
                  <a:srgbClr val="FF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midlakesdiving@gmail.com</a:t>
            </a:r>
            <a:br>
              <a:rPr lang="en-US" sz="1800" b="1" i="0" u="sng" strike="noStrike" cap="none" dirty="0">
                <a:solidFill>
                  <a:srgbClr val="FF0000"/>
                </a:solidFill>
                <a:latin typeface="Calibri"/>
                <a:ea typeface="Calibri"/>
                <a:cs typeface="Calibri"/>
                <a:sym typeface="Calibri"/>
              </a:rPr>
            </a:br>
            <a:r>
              <a:rPr lang="en-US" sz="1800" i="0" strike="noStrike" cap="none" dirty="0">
                <a:solidFill>
                  <a:schemeClr val="tx1">
                    <a:lumMod val="75000"/>
                  </a:schemeClr>
                </a:solidFill>
                <a:latin typeface="Calibri"/>
                <a:ea typeface="Calibri"/>
                <a:cs typeface="Calibri"/>
                <a:sym typeface="Calibri"/>
              </a:rPr>
              <a:t>Note: you can scan or just send a photo of the sheet, as long as they’re legible</a:t>
            </a:r>
            <a:endParaRPr sz="1800" i="0" strike="noStrike" cap="none" dirty="0">
              <a:solidFill>
                <a:schemeClr val="tx1">
                  <a:lumMod val="7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dk1"/>
                </a:solidFill>
                <a:latin typeface="Calibri"/>
                <a:ea typeface="Calibri"/>
                <a:cs typeface="Calibri"/>
                <a:sym typeface="Calibri"/>
              </a:rPr>
              <a:t>HOME TEAM: Supplies Needed for Meets</a:t>
            </a:r>
            <a:endParaRPr sz="1800" b="1" i="0" u="sng" strike="noStrike" cap="none" dirty="0">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800" b="0" i="0" u="none" strike="noStrike" cap="none" dirty="0">
                <a:solidFill>
                  <a:schemeClr val="dk1"/>
                </a:solidFill>
                <a:latin typeface="Calibri"/>
                <a:ea typeface="Calibri"/>
                <a:cs typeface="Calibri"/>
                <a:sym typeface="Calibri"/>
              </a:rPr>
              <a:t>Table: Dive sheets for both teams, Dual Meet Score Sheet, Emergency Contact Roster for both teams, PA system/microphone, dive list showing degree of difficulty, ribbons, meet labels for ribbons, pencils and erasers, calculators (phones ok), and paper weights to keep dive sheets, ribbons, etc. from blowing away.</a:t>
            </a:r>
            <a:endParaRPr sz="1800" b="0" i="0" u="none" strike="noStrike" cap="none" dirty="0">
              <a:solidFill>
                <a:schemeClr val="dk1"/>
              </a:solidFill>
              <a:latin typeface="Calibri"/>
              <a:ea typeface="Calibri"/>
              <a:cs typeface="Calibri"/>
              <a:sym typeface="Calibri"/>
            </a:endParaRPr>
          </a:p>
          <a:p>
            <a:pPr marL="457200" marR="0" lvl="0" indent="-330200" algn="l" rtl="0">
              <a:lnSpc>
                <a:spcPct val="100000"/>
              </a:lnSpc>
              <a:spcBef>
                <a:spcPts val="600"/>
              </a:spcBef>
              <a:spcAft>
                <a:spcPts val="600"/>
              </a:spcAft>
              <a:buClr>
                <a:schemeClr val="dk1"/>
              </a:buClr>
              <a:buSzPts val="1600"/>
              <a:buFont typeface="Calibri"/>
              <a:buChar char="●"/>
            </a:pPr>
            <a:r>
              <a:rPr lang="en-US" sz="1800" b="0" i="0" u="none" strike="noStrike" cap="none" dirty="0">
                <a:solidFill>
                  <a:schemeClr val="dk1"/>
                </a:solidFill>
                <a:latin typeface="Calibri"/>
                <a:ea typeface="Calibri"/>
                <a:cs typeface="Calibri"/>
                <a:sym typeface="Calibri"/>
              </a:rPr>
              <a:t>Judging Chairs: Laminated Judging Sheets</a:t>
            </a:r>
            <a:endParaRPr sz="1800" b="0" i="0" u="none" strike="noStrike" cap="none" dirty="0">
              <a:solidFill>
                <a:schemeClr val="dk1"/>
              </a:solidFill>
              <a:latin typeface="Calibri"/>
              <a:ea typeface="Calibri"/>
              <a:cs typeface="Calibri"/>
              <a:sym typeface="Calibri"/>
            </a:endParaRPr>
          </a:p>
        </p:txBody>
      </p:sp>
      <p:sp>
        <p:nvSpPr>
          <p:cNvPr id="155" name="Google Shape;155;p15"/>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Meet Prep: Volunteers, Scoring, Judging</a:t>
            </a:r>
            <a:endParaRPr/>
          </a:p>
        </p:txBody>
      </p:sp>
      <p:sp>
        <p:nvSpPr>
          <p:cNvPr id="161" name="Google Shape;161;p16"/>
          <p:cNvSpPr txBox="1"/>
          <p:nvPr/>
        </p:nvSpPr>
        <p:spPr>
          <a:xfrm>
            <a:off x="483476" y="1030150"/>
            <a:ext cx="10515600" cy="57092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sng" strike="noStrike" cap="none">
                <a:solidFill>
                  <a:schemeClr val="dk1"/>
                </a:solidFill>
                <a:latin typeface="Calibri"/>
                <a:ea typeface="Calibri"/>
                <a:cs typeface="Calibri"/>
                <a:sym typeface="Calibri"/>
              </a:rPr>
              <a:t>Volunteers (9-10 total)</a:t>
            </a:r>
            <a:endParaRPr sz="20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600"/>
              </a:spcBef>
              <a:spcAft>
                <a:spcPts val="0"/>
              </a:spcAft>
              <a:buClr>
                <a:schemeClr val="dk1"/>
              </a:buClr>
              <a:buSzPts val="1600"/>
              <a:buFont typeface="Calibri"/>
              <a:buChar char="●"/>
            </a:pPr>
            <a:r>
              <a:rPr lang="en-US" sz="2000" b="0" i="0" u="none" strike="noStrike" cap="none">
                <a:solidFill>
                  <a:schemeClr val="dk1"/>
                </a:solidFill>
                <a:latin typeface="Calibri"/>
                <a:ea typeface="Calibri"/>
                <a:cs typeface="Calibri"/>
                <a:sym typeface="Calibri"/>
              </a:rPr>
              <a:t>Home Team: Meet Referee, Announcer, 2-3 Scorekeepers, 3 Judges (may add 3 more second half judges)</a:t>
            </a:r>
            <a:endParaRPr sz="20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600"/>
              </a:spcBef>
              <a:spcAft>
                <a:spcPts val="0"/>
              </a:spcAft>
              <a:buClr>
                <a:schemeClr val="dk1"/>
              </a:buClr>
              <a:buSzPts val="1600"/>
              <a:buFont typeface="Calibri"/>
              <a:buChar char="●"/>
            </a:pPr>
            <a:r>
              <a:rPr lang="en-US" sz="2000" b="0" i="0" u="none" strike="noStrike" cap="none">
                <a:solidFill>
                  <a:schemeClr val="dk1"/>
                </a:solidFill>
                <a:latin typeface="Calibri"/>
                <a:ea typeface="Calibri"/>
                <a:cs typeface="Calibri"/>
                <a:sym typeface="Calibri"/>
              </a:rPr>
              <a:t>Away Team:  2 Judges  (may add 2 more second half judges)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r>
              <a:rPr lang="en-US" sz="2000" b="1" i="0" u="sng" strike="noStrike" cap="none">
                <a:solidFill>
                  <a:schemeClr val="dk1"/>
                </a:solidFill>
                <a:latin typeface="Calibri"/>
                <a:ea typeface="Calibri"/>
                <a:cs typeface="Calibri"/>
                <a:sym typeface="Calibri"/>
              </a:rPr>
              <a:t>Scoring</a:t>
            </a:r>
            <a:endParaRPr sz="2000" b="0" i="0" u="none" strike="noStrike" cap="none">
              <a:solidFill>
                <a:srgbClr val="000000"/>
              </a:solidFill>
              <a:latin typeface="Calibri"/>
              <a:ea typeface="Calibri"/>
              <a:cs typeface="Calibri"/>
              <a:sym typeface="Calibri"/>
            </a:endParaRPr>
          </a:p>
          <a:p>
            <a:pPr marL="457200" marR="0" lvl="0" indent="-330200" algn="l" rtl="0">
              <a:lnSpc>
                <a:spcPct val="100000"/>
              </a:lnSpc>
              <a:spcBef>
                <a:spcPts val="600"/>
              </a:spcBef>
              <a:spcAft>
                <a:spcPts val="0"/>
              </a:spcAft>
              <a:buClr>
                <a:schemeClr val="dk1"/>
              </a:buClr>
              <a:buSzPts val="1600"/>
              <a:buFont typeface="Calibri"/>
              <a:buChar char="●"/>
            </a:pPr>
            <a:r>
              <a:rPr lang="en-US" sz="2000" b="0" i="0" u="none" strike="noStrike" cap="none">
                <a:solidFill>
                  <a:schemeClr val="dk1"/>
                </a:solidFill>
                <a:latin typeface="Calibri"/>
                <a:ea typeface="Calibri"/>
                <a:cs typeface="Calibri"/>
                <a:sym typeface="Calibri"/>
              </a:rPr>
              <a:t>With 5 judges, drop the high and low score and average the remaining 3 scores.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r>
              <a:rPr lang="en-US" sz="2000" b="1" i="0" u="sng" strike="noStrike" cap="none">
                <a:solidFill>
                  <a:schemeClr val="dk1"/>
                </a:solidFill>
                <a:latin typeface="Calibri"/>
                <a:ea typeface="Calibri"/>
                <a:cs typeface="Calibri"/>
                <a:sym typeface="Calibri"/>
              </a:rPr>
              <a:t>Scoring Table Set-Up</a:t>
            </a:r>
            <a:endParaRPr sz="20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chemeClr val="dk1"/>
              </a:buClr>
              <a:buSzPts val="1800"/>
              <a:buFont typeface="Calibri"/>
              <a:buChar char="●"/>
            </a:pPr>
            <a:r>
              <a:rPr lang="en-US" sz="2000" b="0" i="0" u="none" strike="noStrike" cap="none">
                <a:solidFill>
                  <a:schemeClr val="dk1"/>
                </a:solidFill>
                <a:latin typeface="Calibri"/>
                <a:ea typeface="Calibri"/>
                <a:cs typeface="Calibri"/>
                <a:sym typeface="Calibri"/>
              </a:rPr>
              <a:t>Recommend tent cover to protect sheets from rain and scorers from sun.</a:t>
            </a:r>
            <a:endParaRPr sz="20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chemeClr val="dk1"/>
              </a:buClr>
              <a:buSzPts val="1800"/>
              <a:buFont typeface="Calibri"/>
              <a:buChar char="●"/>
            </a:pPr>
            <a:r>
              <a:rPr lang="en-US" sz="2000" b="0" i="0" u="none" strike="noStrike" cap="none">
                <a:solidFill>
                  <a:schemeClr val="dk1"/>
                </a:solidFill>
                <a:latin typeface="Calibri"/>
                <a:ea typeface="Calibri"/>
                <a:cs typeface="Calibri"/>
                <a:sym typeface="Calibri"/>
              </a:rPr>
              <a:t>Announcer table, score table, and may have a separate ribbons table if desired.</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r>
              <a:rPr lang="en-US" sz="2000" b="1" i="0" u="sng" strike="noStrike" cap="none">
                <a:solidFill>
                  <a:schemeClr val="dk1"/>
                </a:solidFill>
                <a:latin typeface="Calibri"/>
                <a:ea typeface="Calibri"/>
                <a:cs typeface="Calibri"/>
                <a:sym typeface="Calibri"/>
              </a:rPr>
              <a:t>Judging</a:t>
            </a:r>
            <a:endParaRPr sz="20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chemeClr val="dk1"/>
              </a:buClr>
              <a:buSzPts val="1800"/>
              <a:buFont typeface="Calibri"/>
              <a:buChar char="●"/>
            </a:pPr>
            <a:r>
              <a:rPr lang="en-US" sz="2000" b="0" i="0" u="none" strike="noStrike" cap="none">
                <a:solidFill>
                  <a:schemeClr val="dk1"/>
                </a:solidFill>
                <a:latin typeface="Calibri"/>
                <a:ea typeface="Calibri"/>
                <a:cs typeface="Calibri"/>
                <a:sym typeface="Calibri"/>
              </a:rPr>
              <a:t>With 5 judges, set up chairs with three on one side of the diving board, and two chairs on the other side.</a:t>
            </a:r>
            <a:endParaRPr sz="20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600"/>
              </a:spcBef>
              <a:spcAft>
                <a:spcPts val="0"/>
              </a:spcAft>
              <a:buClr>
                <a:schemeClr val="dk1"/>
              </a:buClr>
              <a:buSzPts val="1800"/>
              <a:buFont typeface="Calibri"/>
              <a:buChar char="●"/>
            </a:pPr>
            <a:r>
              <a:rPr lang="en-US" sz="2000" b="0" i="0" u="none" strike="noStrike" cap="none">
                <a:solidFill>
                  <a:schemeClr val="dk1"/>
                </a:solidFill>
                <a:latin typeface="Calibri"/>
                <a:ea typeface="Calibri"/>
                <a:cs typeface="Calibri"/>
                <a:sym typeface="Calibri"/>
              </a:rPr>
              <a:t>Judges will follow the home club’s protocols for masks.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None/>
            </a:pPr>
            <a:r>
              <a:rPr lang="en-US" sz="2000" b="1" i="0" u="sng" strike="noStrike" cap="none">
                <a:solidFill>
                  <a:schemeClr val="dk1"/>
                </a:solidFill>
                <a:latin typeface="Calibri"/>
                <a:ea typeface="Calibri"/>
                <a:cs typeface="Calibri"/>
                <a:sym typeface="Calibri"/>
              </a:rPr>
              <a:t>Ribbons </a:t>
            </a:r>
            <a:endParaRPr sz="2000" b="1" i="0" u="sng" strike="noStrike" cap="none">
              <a:solidFill>
                <a:schemeClr val="dk1"/>
              </a:solidFill>
              <a:latin typeface="Calibri"/>
              <a:ea typeface="Calibri"/>
              <a:cs typeface="Calibri"/>
              <a:sym typeface="Calibri"/>
            </a:endParaRPr>
          </a:p>
          <a:p>
            <a:pPr marL="457200" marR="0" lvl="0" indent="-342900" algn="l" rtl="0">
              <a:lnSpc>
                <a:spcPct val="100000"/>
              </a:lnSpc>
              <a:spcBef>
                <a:spcPts val="600"/>
              </a:spcBef>
              <a:spcAft>
                <a:spcPts val="600"/>
              </a:spcAft>
              <a:buClr>
                <a:schemeClr val="dk1"/>
              </a:buClr>
              <a:buSzPts val="1800"/>
              <a:buFont typeface="Calibri"/>
              <a:buChar char="●"/>
            </a:pPr>
            <a:r>
              <a:rPr lang="en-US" sz="2000" b="0" i="0" u="none" strike="noStrike" cap="none">
                <a:solidFill>
                  <a:schemeClr val="dk1"/>
                </a:solidFill>
                <a:latin typeface="Calibri"/>
                <a:ea typeface="Calibri"/>
                <a:cs typeface="Calibri"/>
                <a:sym typeface="Calibri"/>
              </a:rPr>
              <a:t>Ribbons can be awarded in between sessions</a:t>
            </a:r>
            <a:endParaRPr sz="2000" b="0" i="0" u="none" strike="noStrike" cap="none">
              <a:solidFill>
                <a:srgbClr val="000000"/>
              </a:solidFill>
              <a:latin typeface="Calibri"/>
              <a:ea typeface="Calibri"/>
              <a:cs typeface="Calibri"/>
              <a:sym typeface="Calibri"/>
            </a:endParaRPr>
          </a:p>
        </p:txBody>
      </p:sp>
      <p:sp>
        <p:nvSpPr>
          <p:cNvPr id="162" name="Google Shape;162;p1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e0d255fbc1_0_0"/>
          <p:cNvSpPr txBox="1">
            <a:spLocks noGrp="1"/>
          </p:cNvSpPr>
          <p:nvPr>
            <p:ph type="title"/>
          </p:nvPr>
        </p:nvSpPr>
        <p:spPr>
          <a:xfrm>
            <a:off x="91175" y="0"/>
            <a:ext cx="11262600" cy="8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Organizing Meets: Diver RSVP/Commitments &amp; Volunteer Sign Ups</a:t>
            </a:r>
            <a:endParaRPr/>
          </a:p>
        </p:txBody>
      </p:sp>
      <p:sp>
        <p:nvSpPr>
          <p:cNvPr id="168" name="Google Shape;168;ge0d255fbc1_0_0"/>
          <p:cNvSpPr txBox="1"/>
          <p:nvPr/>
        </p:nvSpPr>
        <p:spPr>
          <a:xfrm>
            <a:off x="1073450" y="1118375"/>
            <a:ext cx="10410300" cy="547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alibri"/>
                <a:ea typeface="Calibri"/>
                <a:cs typeface="Calibri"/>
                <a:sym typeface="Calibri"/>
              </a:rPr>
              <a:t>Options for Organizing Meet Diver RSVP/Commitments &amp; Volunteers Sign Ups</a:t>
            </a:r>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Team Unify</a:t>
            </a:r>
            <a:endParaRPr sz="2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SignUp Genius</a:t>
            </a:r>
            <a:endParaRPr sz="2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Google Docs/Forms</a:t>
            </a:r>
            <a:endParaRPr sz="2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Team Snap</a:t>
            </a:r>
            <a:endParaRPr sz="2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Slack Group</a:t>
            </a:r>
            <a:endParaRPr sz="24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Old School: Email or Paper</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i="0" u="sng" strike="noStrike" cap="none">
                <a:solidFill>
                  <a:schemeClr val="dk1"/>
                </a:solidFill>
                <a:latin typeface="Calibri"/>
                <a:ea typeface="Calibri"/>
                <a:cs typeface="Calibri"/>
                <a:sym typeface="Calibri"/>
              </a:rPr>
              <a:t>Tips</a:t>
            </a:r>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Preparation is key! Prepare for all home meets once! Make labels for ribbons and print out Dual Meet Scoring Sheets</a:t>
            </a:r>
            <a:r>
              <a:rPr lang="en-US" sz="2400">
                <a:solidFill>
                  <a:schemeClr val="dk1"/>
                </a:solidFill>
                <a:latin typeface="Calibri"/>
                <a:ea typeface="Calibri"/>
                <a:cs typeface="Calibri"/>
                <a:sym typeface="Calibri"/>
              </a:rPr>
              <a:t> ahead of time.</a:t>
            </a:r>
            <a:endParaRPr/>
          </a:p>
          <a:p>
            <a:pPr marL="457200" marR="0" lvl="0" indent="-342900" algn="l" rtl="0">
              <a:lnSpc>
                <a:spcPct val="100000"/>
              </a:lnSpc>
              <a:spcBef>
                <a:spcPts val="0"/>
              </a:spcBef>
              <a:spcAft>
                <a:spcPts val="0"/>
              </a:spcAft>
              <a:buClr>
                <a:schemeClr val="dk1"/>
              </a:buClr>
              <a:buSzPts val="1800"/>
              <a:buFont typeface="Calibri"/>
              <a:buChar char="●"/>
            </a:pPr>
            <a:r>
              <a:rPr lang="en-US" sz="2400">
                <a:solidFill>
                  <a:schemeClr val="dk1"/>
                </a:solidFill>
                <a:latin typeface="Calibri"/>
                <a:ea typeface="Calibri"/>
                <a:cs typeface="Calibri"/>
                <a:sym typeface="Calibri"/>
              </a:rPr>
              <a:t>Create</a:t>
            </a:r>
            <a:r>
              <a:rPr lang="en-US" sz="2400" b="0" i="0" u="none" strike="noStrike" cap="none">
                <a:solidFill>
                  <a:schemeClr val="dk1"/>
                </a:solidFill>
                <a:latin typeface="Calibri"/>
                <a:ea typeface="Calibri"/>
                <a:cs typeface="Calibri"/>
                <a:sym typeface="Calibri"/>
              </a:rPr>
              <a:t> sign</a:t>
            </a:r>
            <a:r>
              <a:rPr lang="en-US" sz="2400">
                <a:solidFill>
                  <a:schemeClr val="dk1"/>
                </a:solidFill>
                <a:latin typeface="Calibri"/>
                <a:ea typeface="Calibri"/>
                <a:cs typeface="Calibri"/>
                <a:sym typeface="Calibri"/>
              </a:rPr>
              <a:t>-</a:t>
            </a:r>
            <a:r>
              <a:rPr lang="en-US" sz="2400" b="0" i="0" u="none" strike="noStrike" cap="none">
                <a:solidFill>
                  <a:schemeClr val="dk1"/>
                </a:solidFill>
                <a:latin typeface="Calibri"/>
                <a:ea typeface="Calibri"/>
                <a:cs typeface="Calibri"/>
                <a:sym typeface="Calibri"/>
              </a:rPr>
              <a:t>ups (RSVP for divers and Sign Ups for Volunteers) for entire season</a:t>
            </a:r>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Require volunteering of all parents.  Communicate thi</a:t>
            </a:r>
            <a:r>
              <a:rPr lang="en-US" sz="2400">
                <a:solidFill>
                  <a:schemeClr val="dk1"/>
                </a:solidFill>
                <a:latin typeface="Calibri"/>
                <a:ea typeface="Calibri"/>
                <a:cs typeface="Calibri"/>
                <a:sym typeface="Calibri"/>
              </a:rPr>
              <a:t>s at season’s start.</a:t>
            </a:r>
            <a:endParaRPr/>
          </a:p>
          <a:p>
            <a:pPr marL="457200" marR="0" lvl="0" indent="-342900" algn="l" rtl="0">
              <a:lnSpc>
                <a:spcPct val="100000"/>
              </a:lnSpc>
              <a:spcBef>
                <a:spcPts val="0"/>
              </a:spcBef>
              <a:spcAft>
                <a:spcPts val="0"/>
              </a:spcAft>
              <a:buClr>
                <a:schemeClr val="dk1"/>
              </a:buClr>
              <a:buSzPts val="1800"/>
              <a:buFont typeface="Calibri"/>
              <a:buChar char="●"/>
            </a:pPr>
            <a:r>
              <a:rPr lang="en-US" sz="2400" b="0" i="0" u="none" strike="noStrike" cap="none">
                <a:solidFill>
                  <a:schemeClr val="dk1"/>
                </a:solidFill>
                <a:latin typeface="Calibri"/>
                <a:ea typeface="Calibri"/>
                <a:cs typeface="Calibri"/>
                <a:sym typeface="Calibri"/>
              </a:rPr>
              <a:t>Communicate frequently before each meet with other team and your team!</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e0d255fbc1_0_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NEW! Video Training for Parents &amp; Volunteers</a:t>
            </a:r>
            <a:endParaRPr/>
          </a:p>
        </p:txBody>
      </p:sp>
      <p:sp>
        <p:nvSpPr>
          <p:cNvPr id="175" name="Google Shape;175;p26"/>
          <p:cNvSpPr txBox="1"/>
          <p:nvPr/>
        </p:nvSpPr>
        <p:spPr>
          <a:xfrm>
            <a:off x="831050" y="1424113"/>
            <a:ext cx="10757100" cy="52424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sng" strike="noStrike" cap="none" dirty="0">
                <a:solidFill>
                  <a:srgbClr val="FF0000"/>
                </a:solidFill>
                <a:latin typeface="Calibri"/>
                <a:ea typeface="Calibri"/>
                <a:cs typeface="Calibri"/>
                <a:sym typeface="Calibri"/>
              </a:rPr>
              <a:t>Video Training for Parents &amp; Volunteers!</a:t>
            </a:r>
            <a:endParaRPr dirty="0"/>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No Parent Orientation Meeting. All done via awesome videos on website. </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Please take the time to watch these videos so you know what your parents are seeing.</a:t>
            </a:r>
            <a:br>
              <a:rPr lang="en-US" sz="2000" b="0" i="0" u="none" strike="noStrike" cap="none" dirty="0">
                <a:solidFill>
                  <a:schemeClr val="dk1"/>
                </a:solidFill>
                <a:latin typeface="Calibri"/>
                <a:ea typeface="Calibri"/>
                <a:cs typeface="Calibri"/>
                <a:sym typeface="Calibri"/>
              </a:rPr>
            </a:br>
            <a:endParaRPr dirty="0"/>
          </a:p>
          <a:p>
            <a:pPr marL="571500" marR="0" lvl="0" indent="-495300" algn="l" rtl="0">
              <a:lnSpc>
                <a:spcPct val="100000"/>
              </a:lnSpc>
              <a:spcBef>
                <a:spcPts val="600"/>
              </a:spcBef>
              <a:spcAft>
                <a:spcPts val="0"/>
              </a:spcAft>
              <a:buClr>
                <a:schemeClr val="dk1"/>
              </a:buClr>
              <a:buSzPts val="2400"/>
              <a:buFont typeface="Arial"/>
              <a:buAutoNum type="arabicPeriod"/>
            </a:pPr>
            <a:r>
              <a:rPr lang="en-US" sz="33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2023 Dive Parent Orientation</a:t>
            </a:r>
            <a:r>
              <a:rPr lang="en-US" sz="3300" b="0" i="0" u="none" strike="noStrike" cap="none" dirty="0">
                <a:solidFill>
                  <a:schemeClr val="dk1"/>
                </a:solidFill>
                <a:latin typeface="Calibri"/>
                <a:ea typeface="Calibri"/>
                <a:cs typeface="Calibri"/>
                <a:sym typeface="Calibri"/>
              </a:rPr>
              <a:t> (22 min)</a:t>
            </a:r>
            <a:endParaRPr sz="1100" dirty="0"/>
          </a:p>
          <a:p>
            <a:pPr marL="571500" marR="0" lvl="0" indent="-495300" algn="l" rtl="0">
              <a:lnSpc>
                <a:spcPct val="100000"/>
              </a:lnSpc>
              <a:spcBef>
                <a:spcPts val="1000"/>
              </a:spcBef>
              <a:spcAft>
                <a:spcPts val="0"/>
              </a:spcAft>
              <a:buClr>
                <a:schemeClr val="dk1"/>
              </a:buClr>
              <a:buSzPts val="2400"/>
              <a:buFont typeface="Arial"/>
              <a:buAutoNum type="arabicPeriod"/>
            </a:pPr>
            <a:r>
              <a:rPr lang="en-US" sz="33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Volunteer Judge Training</a:t>
            </a:r>
            <a:r>
              <a:rPr lang="en-US" sz="3300" b="0" i="0" u="none" strike="noStrike" cap="none" dirty="0">
                <a:solidFill>
                  <a:schemeClr val="dk1"/>
                </a:solidFill>
                <a:latin typeface="Calibri"/>
                <a:ea typeface="Calibri"/>
                <a:cs typeface="Calibri"/>
                <a:sym typeface="Calibri"/>
              </a:rPr>
              <a:t> – Best for New Judges (42 min)</a:t>
            </a:r>
            <a:endParaRPr sz="1100" dirty="0"/>
          </a:p>
          <a:p>
            <a:pPr marL="571500" marR="0" lvl="0" indent="-495300" algn="l" rtl="0">
              <a:lnSpc>
                <a:spcPct val="100000"/>
              </a:lnSpc>
              <a:spcBef>
                <a:spcPts val="1000"/>
              </a:spcBef>
              <a:spcAft>
                <a:spcPts val="0"/>
              </a:spcAft>
              <a:buClr>
                <a:schemeClr val="dk1"/>
              </a:buClr>
              <a:buSzPts val="2400"/>
              <a:buFont typeface="Arial"/>
              <a:buAutoNum type="arabicPeriod"/>
            </a:pPr>
            <a:r>
              <a:rPr lang="en-US" sz="33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Volunteer Judge Training - Refresher Only</a:t>
            </a:r>
            <a:r>
              <a:rPr lang="en-US" sz="3300" b="0" i="0" u="none" strike="noStrike" cap="none" dirty="0">
                <a:solidFill>
                  <a:schemeClr val="dk1"/>
                </a:solidFill>
                <a:latin typeface="Calibri"/>
                <a:ea typeface="Calibri"/>
                <a:cs typeface="Calibri"/>
                <a:sym typeface="Calibri"/>
              </a:rPr>
              <a:t> (19 min)</a:t>
            </a:r>
            <a:endParaRPr sz="1100" dirty="0"/>
          </a:p>
          <a:p>
            <a:pPr marL="571500" marR="0" lvl="0" indent="-495300" algn="l" rtl="0">
              <a:lnSpc>
                <a:spcPct val="100000"/>
              </a:lnSpc>
              <a:spcBef>
                <a:spcPts val="1000"/>
              </a:spcBef>
              <a:spcAft>
                <a:spcPts val="0"/>
              </a:spcAft>
              <a:buClr>
                <a:schemeClr val="dk1"/>
              </a:buClr>
              <a:buSzPts val="2400"/>
              <a:buFont typeface="Arial"/>
              <a:buAutoNum type="arabicPeriod"/>
            </a:pPr>
            <a:r>
              <a:rPr lang="en-US" sz="33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Volunteer Scorer Training</a:t>
            </a:r>
            <a:r>
              <a:rPr lang="en-US" sz="3300" b="0" i="0" u="none" strike="noStrike" cap="none" dirty="0">
                <a:solidFill>
                  <a:schemeClr val="dk1"/>
                </a:solidFill>
                <a:latin typeface="Calibri"/>
                <a:ea typeface="Calibri"/>
                <a:cs typeface="Calibri"/>
                <a:sym typeface="Calibri"/>
              </a:rPr>
              <a:t> (11 min)</a:t>
            </a:r>
          </a:p>
          <a:p>
            <a:pPr marL="571500" marR="0" lvl="0" indent="-495300" algn="l" rtl="0">
              <a:lnSpc>
                <a:spcPct val="100000"/>
              </a:lnSpc>
              <a:spcBef>
                <a:spcPts val="1000"/>
              </a:spcBef>
              <a:spcAft>
                <a:spcPts val="0"/>
              </a:spcAft>
              <a:buClr>
                <a:schemeClr val="dk1"/>
              </a:buClr>
              <a:buSzPts val="2400"/>
              <a:buFont typeface="Arial"/>
              <a:buAutoNum type="arabicPeriod"/>
            </a:pPr>
            <a:r>
              <a:rPr lang="en-US" sz="3300" dirty="0">
                <a:solidFill>
                  <a:schemeClr val="dk1"/>
                </a:solidFill>
                <a:latin typeface="Calibri"/>
                <a:ea typeface="Calibri"/>
                <a:cs typeface="Calibri"/>
                <a:sym typeface="Calibri"/>
                <a:hlinkClick r:id="rId7"/>
              </a:rPr>
              <a:t>NEW! Meet Referee Training</a:t>
            </a:r>
            <a:r>
              <a:rPr lang="en-US" sz="3300" dirty="0">
                <a:solidFill>
                  <a:schemeClr val="dk1"/>
                </a:solidFill>
                <a:latin typeface="Calibri"/>
                <a:ea typeface="Calibri"/>
                <a:cs typeface="Calibri"/>
                <a:sym typeface="Calibri"/>
              </a:rPr>
              <a:t> (32 min)</a:t>
            </a:r>
            <a:endParaRPr sz="3300" b="1" i="0" u="sng"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76" name="Google Shape;176;p2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Midlakes Website Tour</a:t>
            </a:r>
            <a:endParaRPr/>
          </a:p>
        </p:txBody>
      </p:sp>
      <p:sp>
        <p:nvSpPr>
          <p:cNvPr id="182" name="Google Shape;182;p27"/>
          <p:cNvSpPr txBox="1"/>
          <p:nvPr/>
        </p:nvSpPr>
        <p:spPr>
          <a:xfrm>
            <a:off x="507124" y="1053798"/>
            <a:ext cx="10857598" cy="5185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u="sng" dirty="0">
                <a:solidFill>
                  <a:srgbClr val="FF0000"/>
                </a:solidFill>
                <a:latin typeface="Calibri"/>
                <a:ea typeface="Calibri"/>
                <a:cs typeface="Calibri"/>
                <a:sym typeface="Calibri"/>
                <a:hlinkClick r:id="rId3"/>
              </a:rPr>
              <a:t>https://www.gomotionapp.com/team/reclmslwa/page/diving</a:t>
            </a:r>
            <a:endParaRPr lang="en-US" sz="3600" b="1" u="sng"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lang="en-US" sz="3600" b="1" u="sng"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2000" b="1" i="0" u="none" strike="noStrike" cap="none" dirty="0">
                <a:solidFill>
                  <a:schemeClr val="dk1"/>
                </a:solidFill>
                <a:latin typeface="Calibri"/>
                <a:ea typeface="Calibri"/>
                <a:cs typeface="Calibri"/>
                <a:sym typeface="Calibri"/>
              </a:rPr>
              <a:t>It’s all here!</a:t>
            </a:r>
            <a:endParaRPr dirty="0"/>
          </a:p>
          <a:p>
            <a:pPr marL="571500" marR="0" lvl="0" indent="-457200" algn="l" rtl="0">
              <a:lnSpc>
                <a:spcPct val="100000"/>
              </a:lnSpc>
              <a:spcBef>
                <a:spcPts val="0"/>
              </a:spcBef>
              <a:spcAft>
                <a:spcPts val="0"/>
              </a:spcAft>
              <a:buClr>
                <a:schemeClr val="dk1"/>
              </a:buClr>
              <a:buSzPts val="1800"/>
              <a:buFont typeface="Arial"/>
              <a:buAutoNum type="arabicPeriod"/>
            </a:pPr>
            <a:r>
              <a:rPr lang="en-US" sz="3600" b="0" i="0" u="none" strike="noStrike" cap="none" dirty="0">
                <a:solidFill>
                  <a:schemeClr val="dk1"/>
                </a:solidFill>
                <a:latin typeface="Calibri"/>
                <a:ea typeface="Calibri"/>
                <a:cs typeface="Calibri"/>
                <a:sym typeface="Calibri"/>
              </a:rPr>
              <a:t>Meet Schedule &amp; Pool Contact Info</a:t>
            </a:r>
            <a:endParaRPr dirty="0"/>
          </a:p>
          <a:p>
            <a:pPr marL="571500" marR="0" lvl="0" indent="-457200" algn="l" rtl="0">
              <a:lnSpc>
                <a:spcPct val="100000"/>
              </a:lnSpc>
              <a:spcBef>
                <a:spcPts val="0"/>
              </a:spcBef>
              <a:spcAft>
                <a:spcPts val="0"/>
              </a:spcAft>
              <a:buClr>
                <a:schemeClr val="dk1"/>
              </a:buClr>
              <a:buSzPts val="1800"/>
              <a:buFont typeface="Arial"/>
              <a:buAutoNum type="arabicPeriod"/>
            </a:pPr>
            <a:r>
              <a:rPr lang="en-US" sz="3600" b="0" i="0" u="none" strike="noStrike" cap="none" dirty="0">
                <a:solidFill>
                  <a:schemeClr val="dk1"/>
                </a:solidFill>
                <a:latin typeface="Calibri"/>
                <a:ea typeface="Calibri"/>
                <a:cs typeface="Calibri"/>
                <a:sym typeface="Calibri"/>
              </a:rPr>
              <a:t>Training Videos for Parents &amp; Volunteers</a:t>
            </a:r>
            <a:endParaRPr dirty="0"/>
          </a:p>
          <a:p>
            <a:pPr marL="571500" marR="0" lvl="0" indent="-457200" algn="l" rtl="0">
              <a:lnSpc>
                <a:spcPct val="100000"/>
              </a:lnSpc>
              <a:spcBef>
                <a:spcPts val="0"/>
              </a:spcBef>
              <a:spcAft>
                <a:spcPts val="0"/>
              </a:spcAft>
              <a:buClr>
                <a:schemeClr val="dk1"/>
              </a:buClr>
              <a:buSzPts val="1800"/>
              <a:buFont typeface="Arial"/>
              <a:buAutoNum type="arabicPeriod"/>
            </a:pPr>
            <a:r>
              <a:rPr lang="en-US" sz="3600" b="0" i="0" u="none" strike="noStrike" cap="none" dirty="0">
                <a:solidFill>
                  <a:schemeClr val="dk1"/>
                </a:solidFill>
                <a:latin typeface="Calibri"/>
                <a:ea typeface="Calibri"/>
                <a:cs typeface="Calibri"/>
                <a:sym typeface="Calibri"/>
              </a:rPr>
              <a:t>Parent Rep Section</a:t>
            </a:r>
            <a:endParaRPr dirty="0"/>
          </a:p>
          <a:p>
            <a:pPr marL="571500" marR="0" lvl="0" indent="-457200" algn="l" rtl="0">
              <a:lnSpc>
                <a:spcPct val="100000"/>
              </a:lnSpc>
              <a:spcBef>
                <a:spcPts val="0"/>
              </a:spcBef>
              <a:spcAft>
                <a:spcPts val="0"/>
              </a:spcAft>
              <a:buClr>
                <a:schemeClr val="dk1"/>
              </a:buClr>
              <a:buSzPts val="1800"/>
              <a:buFont typeface="Arial"/>
              <a:buAutoNum type="arabicPeriod"/>
            </a:pPr>
            <a:r>
              <a:rPr lang="en-US" sz="3600" b="0" i="0" u="none" strike="noStrike" cap="none" dirty="0">
                <a:solidFill>
                  <a:schemeClr val="dk1"/>
                </a:solidFill>
                <a:latin typeface="Calibri"/>
                <a:ea typeface="Calibri"/>
                <a:cs typeface="Calibri"/>
                <a:sym typeface="Calibri"/>
              </a:rPr>
              <a:t>Coaches Section</a:t>
            </a:r>
            <a:endParaRPr dirty="0"/>
          </a:p>
          <a:p>
            <a:pPr marL="571500" marR="0" lvl="0" indent="-457200" algn="l" rtl="0">
              <a:lnSpc>
                <a:spcPct val="100000"/>
              </a:lnSpc>
              <a:spcBef>
                <a:spcPts val="0"/>
              </a:spcBef>
              <a:spcAft>
                <a:spcPts val="0"/>
              </a:spcAft>
              <a:buClr>
                <a:schemeClr val="dk1"/>
              </a:buClr>
              <a:buSzPts val="1800"/>
              <a:buFont typeface="Arial"/>
              <a:buAutoNum type="arabicPeriod"/>
            </a:pPr>
            <a:r>
              <a:rPr lang="en-US" sz="3600" b="0" i="0" u="none" strike="noStrike" cap="none" dirty="0">
                <a:solidFill>
                  <a:schemeClr val="dk1"/>
                </a:solidFill>
                <a:latin typeface="Calibri"/>
                <a:ea typeface="Calibri"/>
                <a:cs typeface="Calibri"/>
                <a:sym typeface="Calibri"/>
              </a:rPr>
              <a:t>Forms &amp; Resources: Meet Prep Info</a:t>
            </a:r>
            <a:endParaRPr dirty="0"/>
          </a:p>
          <a:p>
            <a:pPr marL="0" marR="0" lvl="0" indent="0" algn="l" rtl="0">
              <a:lnSpc>
                <a:spcPct val="100000"/>
              </a:lnSpc>
              <a:spcBef>
                <a:spcPts val="0"/>
              </a:spcBef>
              <a:spcAft>
                <a:spcPts val="60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83" name="Google Shape;183;p27"/>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8"/>
          <p:cNvSpPr txBox="1">
            <a:spLocks noGrp="1"/>
          </p:cNvSpPr>
          <p:nvPr>
            <p:ph type="title"/>
          </p:nvPr>
        </p:nvSpPr>
        <p:spPr>
          <a:xfrm>
            <a:off x="1186544" y="37677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QUESTIONS?</a:t>
            </a:r>
            <a:endParaRPr/>
          </a:p>
        </p:txBody>
      </p:sp>
      <p:sp>
        <p:nvSpPr>
          <p:cNvPr id="189" name="Google Shape;189;p18"/>
          <p:cNvSpPr txBox="1"/>
          <p:nvPr/>
        </p:nvSpPr>
        <p:spPr>
          <a:xfrm>
            <a:off x="1186550" y="1943687"/>
            <a:ext cx="10515600" cy="3333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Thank you for joining us, </a:t>
            </a:r>
            <a:br>
              <a:rPr lang="en-US" sz="4400" b="0" i="0" u="none" strike="noStrike" cap="none" dirty="0">
                <a:solidFill>
                  <a:schemeClr val="dk1"/>
                </a:solidFill>
                <a:latin typeface="Calibri"/>
                <a:ea typeface="Calibri"/>
                <a:cs typeface="Calibri"/>
                <a:sym typeface="Calibri"/>
              </a:rPr>
            </a:br>
            <a:r>
              <a:rPr lang="en-US" sz="4400" b="0" i="0" u="none" strike="noStrike" cap="none" dirty="0">
                <a:solidFill>
                  <a:schemeClr val="dk1"/>
                </a:solidFill>
                <a:latin typeface="Calibri"/>
                <a:ea typeface="Calibri"/>
                <a:cs typeface="Calibri"/>
                <a:sym typeface="Calibri"/>
              </a:rPr>
              <a:t>Parent Representatives and Pool Managers</a:t>
            </a:r>
            <a:endParaRPr sz="4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400"/>
              <a:buFont typeface="Calibri"/>
              <a:buNone/>
            </a:pPr>
            <a:endParaRPr sz="4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Any questions before we continue with the coaches portion of the meeting?</a:t>
            </a:r>
            <a:endParaRPr sz="4400" b="0" i="0" u="none" strike="noStrike" cap="none" dirty="0">
              <a:solidFill>
                <a:schemeClr val="dk1"/>
              </a:solidFill>
              <a:latin typeface="Calibri"/>
              <a:ea typeface="Calibri"/>
              <a:cs typeface="Calibri"/>
              <a:sym typeface="Calibri"/>
            </a:endParaRPr>
          </a:p>
        </p:txBody>
      </p:sp>
      <p:sp>
        <p:nvSpPr>
          <p:cNvPr id="190" name="Google Shape;190;p18"/>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
          <p:cNvSpPr txBox="1">
            <a:spLocks noGrp="1"/>
          </p:cNvSpPr>
          <p:nvPr>
            <p:ph type="ctrTitle"/>
          </p:nvPr>
        </p:nvSpPr>
        <p:spPr>
          <a:xfrm>
            <a:off x="1524000" y="131699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b="1" dirty="0">
                <a:latin typeface="Arial"/>
                <a:ea typeface="Arial"/>
                <a:cs typeface="Arial"/>
                <a:sym typeface="Arial"/>
              </a:rPr>
              <a:t>Midlakes Dive </a:t>
            </a:r>
            <a:br>
              <a:rPr lang="en-US" b="1" dirty="0">
                <a:latin typeface="Arial"/>
                <a:ea typeface="Arial"/>
                <a:cs typeface="Arial"/>
                <a:sym typeface="Arial"/>
              </a:rPr>
            </a:br>
            <a:r>
              <a:rPr lang="en-US" b="1" dirty="0">
                <a:latin typeface="Arial"/>
                <a:ea typeface="Arial"/>
                <a:cs typeface="Arial"/>
                <a:sym typeface="Arial"/>
              </a:rPr>
              <a:t>Summer 2023</a:t>
            </a:r>
            <a:endParaRPr dirty="0"/>
          </a:p>
        </p:txBody>
      </p:sp>
      <p:pic>
        <p:nvPicPr>
          <p:cNvPr id="196" name="Google Shape;196;p19" descr="A picture containing drawing&#10;&#10;Description automatically generated"/>
          <p:cNvPicPr preferRelativeResize="0"/>
          <p:nvPr/>
        </p:nvPicPr>
        <p:blipFill rotWithShape="1">
          <a:blip r:embed="rId3">
            <a:alphaModFix/>
          </a:blip>
          <a:srcRect/>
          <a:stretch/>
        </p:blipFill>
        <p:spPr>
          <a:xfrm>
            <a:off x="4208644" y="354169"/>
            <a:ext cx="3774710" cy="1460649"/>
          </a:xfrm>
          <a:prstGeom prst="rect">
            <a:avLst/>
          </a:prstGeom>
          <a:noFill/>
          <a:ln>
            <a:noFill/>
          </a:ln>
        </p:spPr>
      </p:pic>
      <p:sp>
        <p:nvSpPr>
          <p:cNvPr id="197" name="Google Shape;197;p19"/>
          <p:cNvSpPr txBox="1"/>
          <p:nvPr/>
        </p:nvSpPr>
        <p:spPr>
          <a:xfrm>
            <a:off x="537030" y="3817454"/>
            <a:ext cx="106824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lt1"/>
                </a:solidFill>
                <a:latin typeface="Calibri"/>
                <a:ea typeface="Calibri"/>
                <a:cs typeface="Calibri"/>
                <a:sym typeface="Calibri"/>
              </a:rPr>
              <a:t>Season Kickoff Meeting for Dive Coaches</a:t>
            </a:r>
            <a:endParaRPr sz="14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Calibri"/>
                <a:ea typeface="Calibri"/>
                <a:cs typeface="Calibri"/>
                <a:sym typeface="Calibri"/>
              </a:rPr>
              <a:t>June 17, 2023</a:t>
            </a: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8" name="Google Shape;198;p19"/>
          <p:cNvSpPr txBox="1"/>
          <p:nvPr/>
        </p:nvSpPr>
        <p:spPr>
          <a:xfrm>
            <a:off x="2293257" y="5762171"/>
            <a:ext cx="809897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Hosted by Pauline Fox &amp; Kristen McSherry, Midlakes Dive Co-Representatives </a:t>
            </a:r>
            <a:r>
              <a:rPr lang="en-US" sz="1800" b="1" i="0" u="none" strike="noStrike" cap="none" dirty="0" err="1">
                <a:solidFill>
                  <a:schemeClr val="lt1"/>
                </a:solidFill>
                <a:latin typeface="Calibri"/>
                <a:ea typeface="Calibri"/>
                <a:cs typeface="Calibri"/>
                <a:sym typeface="Calibri"/>
              </a:rPr>
              <a:t>midlakesdiving@gmail.com</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e0d255fbc1_0_15"/>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Coaches Role</a:t>
            </a:r>
            <a:endParaRPr/>
          </a:p>
        </p:txBody>
      </p:sp>
      <p:sp>
        <p:nvSpPr>
          <p:cNvPr id="204" name="Google Shape;204;ge0d255fbc1_0_15"/>
          <p:cNvSpPr txBox="1"/>
          <p:nvPr/>
        </p:nvSpPr>
        <p:spPr>
          <a:xfrm>
            <a:off x="957950" y="1159276"/>
            <a:ext cx="10276200" cy="495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chemeClr val="dk1"/>
                </a:solidFill>
                <a:latin typeface="Calibri"/>
                <a:ea typeface="Calibri"/>
                <a:cs typeface="Calibri"/>
                <a:sym typeface="Calibri"/>
              </a:rPr>
              <a:t>Your Role As a Coach</a:t>
            </a:r>
            <a:endParaRPr sz="3500" b="1" i="0" u="none" strike="noStrike" cap="none">
              <a:solidFill>
                <a:schemeClr val="dk1"/>
              </a:solidFill>
              <a:latin typeface="Calibri"/>
              <a:ea typeface="Calibri"/>
              <a:cs typeface="Calibri"/>
              <a:sym typeface="Calibri"/>
            </a:endParaRPr>
          </a:p>
          <a:p>
            <a:pPr marL="457200" marR="0" lvl="0" indent="-450850" algn="l"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Safety</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Diving Instruction: Progression</a:t>
            </a:r>
            <a:r>
              <a:rPr lang="en-US" sz="3500">
                <a:solidFill>
                  <a:schemeClr val="dk1"/>
                </a:solidFill>
                <a:latin typeface="Calibri"/>
                <a:ea typeface="Calibri"/>
                <a:cs typeface="Calibri"/>
                <a:sym typeface="Calibri"/>
              </a:rPr>
              <a:t>, </a:t>
            </a:r>
            <a:r>
              <a:rPr lang="en-US" sz="3500" b="0" i="0" u="none" strike="noStrike" cap="none">
                <a:solidFill>
                  <a:schemeClr val="dk1"/>
                </a:solidFill>
                <a:latin typeface="Calibri"/>
                <a:ea typeface="Calibri"/>
                <a:cs typeface="Calibri"/>
                <a:sym typeface="Calibri"/>
              </a:rPr>
              <a:t>Consistency</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FUN!</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Communicate with Parent Rep, Families, and Pool Manager</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Make it a positive experience for all involved</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0"/>
              </a:spcBef>
              <a:spcAft>
                <a:spcPts val="0"/>
              </a:spcAft>
              <a:buClr>
                <a:schemeClr val="dk1"/>
              </a:buClr>
              <a:buSzPts val="3500"/>
              <a:buFont typeface="Calibri"/>
              <a:buAutoNum type="arabicPeriod"/>
            </a:pPr>
            <a:r>
              <a:rPr lang="en-US" sz="3500" b="0" i="0" u="none" strike="noStrike" cap="none">
                <a:solidFill>
                  <a:schemeClr val="dk1"/>
                </a:solidFill>
                <a:latin typeface="Calibri"/>
                <a:ea typeface="Calibri"/>
                <a:cs typeface="Calibri"/>
                <a:sym typeface="Calibri"/>
              </a:rPr>
              <a:t>Follow Rules in Midlakes Dive Coach Guide</a:t>
            </a:r>
            <a:endParaRPr sz="35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ge0d255fbc1_0_15"/>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e0c040dbdf_1_1"/>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Meeting Agenda</a:t>
            </a:r>
            <a:endParaRPr/>
          </a:p>
        </p:txBody>
      </p:sp>
      <p:sp>
        <p:nvSpPr>
          <p:cNvPr id="76" name="Google Shape;76;ge0c040dbdf_1_1"/>
          <p:cNvSpPr txBox="1"/>
          <p:nvPr/>
        </p:nvSpPr>
        <p:spPr>
          <a:xfrm>
            <a:off x="1129550" y="1074875"/>
            <a:ext cx="9771600" cy="5016718"/>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chemeClr val="dk1"/>
                </a:solidFill>
                <a:latin typeface="Calibri"/>
                <a:ea typeface="Calibri"/>
                <a:cs typeface="Calibri"/>
                <a:sym typeface="Calibri"/>
              </a:rPr>
              <a:t>Pool Contacts &amp; Team Rosters on Google Docs</a:t>
            </a:r>
            <a:endParaRPr dirty="0"/>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chemeClr val="dk1"/>
                </a:solidFill>
                <a:latin typeface="Calibri"/>
                <a:ea typeface="Calibri"/>
                <a:cs typeface="Calibri"/>
                <a:sym typeface="Calibri"/>
              </a:rPr>
              <a:t>Team Roles &amp; Dive Psychology</a:t>
            </a:r>
            <a:endParaRPr dirty="0"/>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chemeClr val="dk1"/>
                </a:solidFill>
                <a:latin typeface="Calibri"/>
                <a:ea typeface="Calibri"/>
                <a:cs typeface="Calibri"/>
                <a:sym typeface="Calibri"/>
              </a:rPr>
              <a:t>2023 Key Dates, Meet Schedule, Champs</a:t>
            </a:r>
            <a:endParaRPr sz="3200" b="0" i="0" u="none" strike="noStrike" cap="none" dirty="0">
              <a:solidFill>
                <a:schemeClr val="dk1"/>
              </a:solidFill>
              <a:latin typeface="Calibri"/>
              <a:ea typeface="Calibri"/>
              <a:cs typeface="Calibri"/>
              <a:sym typeface="Calibri"/>
            </a:endParaRPr>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chemeClr val="dk1"/>
                </a:solidFill>
                <a:latin typeface="Calibri"/>
                <a:ea typeface="Calibri"/>
                <a:cs typeface="Calibri"/>
                <a:sym typeface="Calibri"/>
              </a:rPr>
              <a:t>Insurance, Fees &amp; Forms</a:t>
            </a:r>
            <a:endParaRPr dirty="0"/>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chemeClr val="dk1"/>
                </a:solidFill>
                <a:latin typeface="Calibri"/>
                <a:ea typeface="Calibri"/>
                <a:cs typeface="Calibri"/>
                <a:sym typeface="Calibri"/>
              </a:rPr>
              <a:t>Mandatory SafeSport Training </a:t>
            </a:r>
            <a:endParaRPr dirty="0"/>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rgbClr val="FF0000"/>
                </a:solidFill>
                <a:latin typeface="Calibri"/>
                <a:ea typeface="Calibri"/>
                <a:cs typeface="Calibri"/>
                <a:sym typeface="Calibri"/>
              </a:rPr>
              <a:t>NEW! </a:t>
            </a:r>
            <a:r>
              <a:rPr lang="en-US" sz="3200" b="0" i="0" u="none" strike="noStrike" cap="none" dirty="0">
                <a:solidFill>
                  <a:schemeClr val="dk1"/>
                </a:solidFill>
                <a:latin typeface="Calibri"/>
                <a:ea typeface="Calibri"/>
                <a:cs typeface="Calibri"/>
                <a:sym typeface="Calibri"/>
              </a:rPr>
              <a:t>Swimwear Exception Form</a:t>
            </a:r>
            <a:endParaRPr sz="3200" b="0" i="0" u="none" strike="noStrike" cap="none" dirty="0">
              <a:solidFill>
                <a:schemeClr val="dk1"/>
              </a:solidFill>
              <a:latin typeface="Calibri"/>
              <a:ea typeface="Calibri"/>
              <a:cs typeface="Calibri"/>
              <a:sym typeface="Calibri"/>
            </a:endParaRPr>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chemeClr val="dk1"/>
                </a:solidFill>
                <a:latin typeface="Calibri"/>
                <a:ea typeface="Calibri"/>
                <a:cs typeface="Calibri"/>
                <a:sym typeface="Calibri"/>
              </a:rPr>
              <a:t>Meet Prep &amp; Organization </a:t>
            </a:r>
            <a:endParaRPr dirty="0"/>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rgbClr val="FF0000"/>
                </a:solidFill>
                <a:latin typeface="Calibri"/>
                <a:ea typeface="Calibri"/>
                <a:cs typeface="Calibri"/>
                <a:sym typeface="Calibri"/>
              </a:rPr>
              <a:t>NEW! </a:t>
            </a:r>
            <a:r>
              <a:rPr lang="en-US" sz="3200" b="0" i="0" u="none" strike="noStrike" cap="none" dirty="0">
                <a:solidFill>
                  <a:schemeClr val="dk1"/>
                </a:solidFill>
                <a:latin typeface="Calibri"/>
                <a:ea typeface="Calibri"/>
                <a:cs typeface="Calibri"/>
                <a:sym typeface="Calibri"/>
              </a:rPr>
              <a:t>Video Trainings for Parents &amp; Volunteers</a:t>
            </a:r>
            <a:endParaRPr dirty="0"/>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chemeClr val="dk1"/>
                </a:solidFill>
                <a:latin typeface="Calibri"/>
                <a:ea typeface="Calibri"/>
                <a:cs typeface="Calibri"/>
                <a:sym typeface="Calibri"/>
              </a:rPr>
              <a:t>Tour of Midlakes Dive Website</a:t>
            </a:r>
            <a:endParaRPr dirty="0"/>
          </a:p>
          <a:p>
            <a:pPr marL="457200" marR="0" lvl="0" indent="-444500" algn="l" rtl="0">
              <a:lnSpc>
                <a:spcPct val="100000"/>
              </a:lnSpc>
              <a:spcBef>
                <a:spcPts val="0"/>
              </a:spcBef>
              <a:spcAft>
                <a:spcPts val="0"/>
              </a:spcAft>
              <a:buClr>
                <a:schemeClr val="dk1"/>
              </a:buClr>
              <a:buSzPts val="3400"/>
              <a:buFont typeface="Calibri"/>
              <a:buAutoNum type="arabicPeriod"/>
            </a:pPr>
            <a:r>
              <a:rPr lang="en-US" sz="3200" b="0" i="0" u="none" strike="noStrike" cap="none" dirty="0">
                <a:solidFill>
                  <a:schemeClr val="dk1"/>
                </a:solidFill>
                <a:latin typeface="Calibri"/>
                <a:ea typeface="Calibri"/>
                <a:cs typeface="Calibri"/>
                <a:sym typeface="Calibri"/>
              </a:rPr>
              <a:t>Coaches Only Meeting</a:t>
            </a:r>
            <a:endParaRPr sz="3200" b="0" i="0" u="none" strike="noStrike" cap="none" dirty="0">
              <a:solidFill>
                <a:schemeClr val="dk1"/>
              </a:solidFill>
              <a:latin typeface="Calibri"/>
              <a:ea typeface="Calibri"/>
              <a:cs typeface="Calibri"/>
              <a:sym typeface="Calibri"/>
            </a:endParaRPr>
          </a:p>
        </p:txBody>
      </p:sp>
      <p:sp>
        <p:nvSpPr>
          <p:cNvPr id="77" name="Google Shape;77;ge0c040dbdf_1_1"/>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35527cca21_0_0"/>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 Case of Emergency</a:t>
            </a:r>
            <a:endParaRPr/>
          </a:p>
        </p:txBody>
      </p:sp>
      <p:sp>
        <p:nvSpPr>
          <p:cNvPr id="211" name="Google Shape;211;g135527cca21_0_0"/>
          <p:cNvSpPr txBox="1"/>
          <p:nvPr/>
        </p:nvSpPr>
        <p:spPr>
          <a:xfrm>
            <a:off x="957950" y="1159276"/>
            <a:ext cx="10276200" cy="487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a:solidFill>
                  <a:schemeClr val="dk1"/>
                </a:solidFill>
                <a:latin typeface="Calibri"/>
                <a:ea typeface="Calibri"/>
                <a:cs typeface="Calibri"/>
                <a:sym typeface="Calibri"/>
              </a:rPr>
              <a:t>What Happens If There Is an Injury at Dive Practice</a:t>
            </a:r>
            <a:endParaRPr sz="35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35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3500"/>
              <a:buFont typeface="Arial"/>
              <a:buNone/>
            </a:pPr>
            <a:r>
              <a:rPr lang="en-US" sz="3500" u="sng">
                <a:solidFill>
                  <a:schemeClr val="dk1"/>
                </a:solidFill>
                <a:latin typeface="Calibri"/>
                <a:ea typeface="Calibri"/>
                <a:cs typeface="Calibri"/>
                <a:sym typeface="Calibri"/>
              </a:rPr>
              <a:t>Lifeguard on Duty’s Role</a:t>
            </a:r>
            <a:endParaRPr sz="3500" u="sng">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Char char="•"/>
            </a:pPr>
            <a:r>
              <a:rPr lang="en-US" sz="3400">
                <a:solidFill>
                  <a:schemeClr val="dk1"/>
                </a:solidFill>
                <a:latin typeface="Calibri"/>
                <a:ea typeface="Calibri"/>
                <a:cs typeface="Calibri"/>
                <a:sym typeface="Calibri"/>
              </a:rPr>
              <a:t>CPR, First Aid </a:t>
            </a:r>
            <a:endParaRPr sz="3400">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Char char="•"/>
            </a:pPr>
            <a:r>
              <a:rPr lang="en-US" sz="3400">
                <a:solidFill>
                  <a:schemeClr val="dk1"/>
                </a:solidFill>
                <a:latin typeface="Calibri"/>
                <a:ea typeface="Calibri"/>
                <a:cs typeface="Calibri"/>
                <a:sym typeface="Calibri"/>
              </a:rPr>
              <a:t>Medical Report</a:t>
            </a:r>
            <a:endParaRPr sz="3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endParaRPr sz="3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0"/>
              <a:buFont typeface="Arial"/>
              <a:buNone/>
            </a:pPr>
            <a:r>
              <a:rPr lang="en-US" sz="3500" u="sng">
                <a:solidFill>
                  <a:schemeClr val="dk1"/>
                </a:solidFill>
                <a:latin typeface="Calibri"/>
                <a:ea typeface="Calibri"/>
                <a:cs typeface="Calibri"/>
                <a:sym typeface="Calibri"/>
              </a:rPr>
              <a:t>Coach’s Role</a:t>
            </a:r>
            <a:endParaRPr sz="3500" u="sng">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Char char="•"/>
            </a:pPr>
            <a:r>
              <a:rPr lang="en-US" sz="3400">
                <a:solidFill>
                  <a:schemeClr val="dk1"/>
                </a:solidFill>
                <a:latin typeface="Calibri"/>
                <a:ea typeface="Calibri"/>
                <a:cs typeface="Calibri"/>
                <a:sym typeface="Calibri"/>
              </a:rPr>
              <a:t>Maintain control of other divers</a:t>
            </a:r>
            <a:endParaRPr sz="3400">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Char char="•"/>
            </a:pPr>
            <a:r>
              <a:rPr lang="en-US" sz="3400">
                <a:solidFill>
                  <a:schemeClr val="dk1"/>
                </a:solidFill>
                <a:latin typeface="Calibri"/>
                <a:ea typeface="Calibri"/>
                <a:cs typeface="Calibri"/>
                <a:sym typeface="Calibri"/>
              </a:rPr>
              <a:t>Contact the injured diver’s parent/guardian</a:t>
            </a:r>
            <a:endParaRPr sz="3400">
              <a:solidFill>
                <a:schemeClr val="dk1"/>
              </a:solidFill>
              <a:latin typeface="Calibri"/>
              <a:ea typeface="Calibri"/>
              <a:cs typeface="Calibri"/>
              <a:sym typeface="Calibri"/>
            </a:endParaRPr>
          </a:p>
        </p:txBody>
      </p:sp>
      <p:sp>
        <p:nvSpPr>
          <p:cNvPr id="212" name="Google Shape;212;g135527cca21_0_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e0d255fbc1_0_10"/>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 or “B” Diver</a:t>
            </a:r>
            <a:endParaRPr/>
          </a:p>
        </p:txBody>
      </p:sp>
      <p:sp>
        <p:nvSpPr>
          <p:cNvPr id="218" name="Google Shape;218;ge0d255fbc1_0_10"/>
          <p:cNvSpPr txBox="1"/>
          <p:nvPr/>
        </p:nvSpPr>
        <p:spPr>
          <a:xfrm>
            <a:off x="678925" y="1173175"/>
            <a:ext cx="11053200" cy="56938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Calibri"/>
                <a:ea typeface="Calibri"/>
                <a:cs typeface="Calibri"/>
                <a:sym typeface="Calibri"/>
              </a:rPr>
              <a:t>“A” or “B” Diver?</a:t>
            </a:r>
            <a:endParaRPr sz="2600" b="1"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 Diver = Was an “A” Diver last year + no change in age group.</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 Diver = Won their age group at Champs in prior year, even if they move up to new age group.</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 Diver = After winning 2 meets in a season (against competition, not solo), the diver moves up to “A” Diver status.</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 Diver = Qualified for state level in high school.</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 Diver = Year-round or very experienced diver that coach designates as “A” caliber.</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Everyone else competes as a “B” Diver.</a:t>
            </a: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US" sz="2600" b="0" i="1" u="none" strike="noStrike" cap="none">
                <a:solidFill>
                  <a:srgbClr val="FF0000"/>
                </a:solidFill>
                <a:latin typeface="Calibri"/>
                <a:ea typeface="Calibri"/>
                <a:cs typeface="Calibri"/>
                <a:sym typeface="Calibri"/>
              </a:rPr>
              <a:t>Prior Year Champs Results are on Midlakes Website. Please check these before the first meet!</a:t>
            </a:r>
            <a:endParaRPr sz="2600" b="0" i="1" u="none" strike="noStrike" cap="none">
              <a:solidFill>
                <a:srgbClr val="FF0000"/>
              </a:solidFill>
              <a:latin typeface="Calibri"/>
              <a:ea typeface="Calibri"/>
              <a:cs typeface="Calibri"/>
              <a:sym typeface="Calibri"/>
            </a:endParaRPr>
          </a:p>
        </p:txBody>
      </p:sp>
      <p:sp>
        <p:nvSpPr>
          <p:cNvPr id="219" name="Google Shape;219;ge0d255fbc1_0_1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Coaches Meet Prep</a:t>
            </a:r>
            <a:endParaRPr/>
          </a:p>
        </p:txBody>
      </p:sp>
      <p:sp>
        <p:nvSpPr>
          <p:cNvPr id="225" name="Google Shape;225;p21"/>
          <p:cNvSpPr txBox="1"/>
          <p:nvPr/>
        </p:nvSpPr>
        <p:spPr>
          <a:xfrm>
            <a:off x="256032" y="885139"/>
            <a:ext cx="1099809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a:solidFill>
                  <a:schemeClr val="dk1"/>
                </a:solidFill>
                <a:latin typeface="Calibri"/>
                <a:ea typeface="Calibri"/>
                <a:cs typeface="Calibri"/>
                <a:sym typeface="Calibri"/>
              </a:rPr>
              <a:t>Preparing for Meets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Consistency!</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Every year Midlakes has coaches with differing backgrounds and differing instruction methods.  This has led to inconsistent methods for our divers and occasionally results in score deductions that could have been avoided.</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Examples:</a:t>
            </a:r>
            <a:endParaRPr sz="2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Arms up or down when doing jumps – </a:t>
            </a:r>
            <a:r>
              <a:rPr lang="en-US" sz="2400" b="0" i="0" u="none" strike="noStrike" cap="none" dirty="0">
                <a:solidFill>
                  <a:srgbClr val="FF0000"/>
                </a:solidFill>
                <a:latin typeface="Calibri"/>
                <a:ea typeface="Calibri"/>
                <a:cs typeface="Calibri"/>
                <a:sym typeface="Calibri"/>
              </a:rPr>
              <a:t>Midlakes Dive standard is arms up for jumps.</a:t>
            </a:r>
            <a:endParaRPr sz="2400" b="0" i="0" u="none" strike="noStrike" cap="none" dirty="0">
              <a:solidFill>
                <a:srgbClr val="FF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One-step vs. three-step hurdles – </a:t>
            </a:r>
            <a:r>
              <a:rPr lang="en-US" sz="2400" b="0" i="0" u="none" strike="noStrike" cap="none" dirty="0">
                <a:solidFill>
                  <a:srgbClr val="FF0000"/>
                </a:solidFill>
                <a:latin typeface="Calibri"/>
                <a:ea typeface="Calibri"/>
                <a:cs typeface="Calibri"/>
                <a:sym typeface="Calibri"/>
              </a:rPr>
              <a:t>Midlakes Dive standard is 3-step hurdle.  </a:t>
            </a:r>
            <a:endParaRPr sz="2400" b="0" i="0" u="none" strike="noStrike" cap="none" dirty="0">
              <a:solidFill>
                <a:srgbClr val="FF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Back dive ½ twist – This is a difficult dive that is often added in as an “extra” dive in a diver’s portfolio. </a:t>
            </a:r>
            <a:r>
              <a:rPr lang="en-US" sz="2400" b="0" i="0" u="none" strike="noStrike" cap="none" dirty="0">
                <a:solidFill>
                  <a:srgbClr val="FF0000"/>
                </a:solidFill>
                <a:latin typeface="Calibri"/>
                <a:ea typeface="Calibri"/>
                <a:cs typeface="Calibri"/>
                <a:sym typeface="Calibri"/>
              </a:rPr>
              <a:t>Midlakes Dive has specific max scores for this dive.</a:t>
            </a:r>
            <a:endParaRPr lang="en-US"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endParaRPr lang="en-US" sz="2400"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r>
              <a:rPr lang="en-US" sz="2400" b="0" i="0" u="none" strike="noStrike" cap="none" dirty="0">
                <a:solidFill>
                  <a:schemeClr val="dk1"/>
                </a:solidFill>
                <a:latin typeface="Calibri"/>
                <a:ea typeface="Calibri"/>
                <a:cs typeface="Calibri"/>
                <a:sym typeface="Calibri"/>
              </a:rPr>
              <a:t>We have created a simplified “Midlakes Dive Judging Chart”, and we hope that all coaches and meet judges will have a more clear understanding of the expectations and valuations of dives under various circumstances.</a:t>
            </a:r>
            <a:endParaRPr sz="2400" b="0" i="0" u="none" strike="noStrike" cap="none" dirty="0">
              <a:solidFill>
                <a:srgbClr val="000000"/>
              </a:solidFill>
              <a:latin typeface="Arial"/>
              <a:ea typeface="Arial"/>
              <a:cs typeface="Arial"/>
              <a:sym typeface="Arial"/>
            </a:endParaRPr>
          </a:p>
        </p:txBody>
      </p:sp>
      <p:sp>
        <p:nvSpPr>
          <p:cNvPr id="226" name="Google Shape;226;p21"/>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Midlakes Dive – Why We Do Things the Way We Do</a:t>
            </a:r>
          </a:p>
        </p:txBody>
      </p:sp>
      <p:sp>
        <p:nvSpPr>
          <p:cNvPr id="225" name="Google Shape;225;p21"/>
          <p:cNvSpPr txBox="1"/>
          <p:nvPr/>
        </p:nvSpPr>
        <p:spPr>
          <a:xfrm>
            <a:off x="231969" y="1125770"/>
            <a:ext cx="10998093" cy="526293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800"/>
            </a:pPr>
            <a:r>
              <a:rPr lang="en-US" sz="2400" dirty="0">
                <a:solidFill>
                  <a:srgbClr val="FF0000"/>
                </a:solidFill>
                <a:latin typeface="Calibri"/>
                <a:ea typeface="Calibri"/>
                <a:cs typeface="Calibri"/>
                <a:sym typeface="Calibri"/>
              </a:rPr>
              <a:t>Our </a:t>
            </a:r>
            <a:r>
              <a:rPr lang="en-US" sz="2400" b="0" i="0" u="none" strike="noStrike" cap="none" dirty="0">
                <a:solidFill>
                  <a:srgbClr val="FF0000"/>
                </a:solidFill>
                <a:latin typeface="Calibri"/>
                <a:ea typeface="Calibri"/>
                <a:cs typeface="Calibri"/>
                <a:sym typeface="Calibri"/>
              </a:rPr>
              <a:t>Midlakes Dive standard is 3-step hurdle.  </a:t>
            </a:r>
            <a:endParaRPr sz="2400" b="0" i="0" u="none" strike="noStrike" cap="none" dirty="0">
              <a:solidFill>
                <a:srgbClr val="FF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400" dirty="0">
                <a:solidFill>
                  <a:schemeClr val="dk1"/>
                </a:solidFill>
                <a:latin typeface="Calibri"/>
                <a:ea typeface="Calibri"/>
                <a:cs typeface="Calibri"/>
                <a:sym typeface="Calibri"/>
              </a:rPr>
              <a:t>We understand this is not USA Diving standard</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We do it because our parent volunteers are new at judging and </a:t>
            </a:r>
            <a:r>
              <a:rPr lang="en-US" sz="2400" dirty="0">
                <a:solidFill>
                  <a:schemeClr val="dk1"/>
                </a:solidFill>
                <a:latin typeface="Calibri"/>
                <a:ea typeface="Calibri"/>
                <a:cs typeface="Calibri"/>
                <a:sym typeface="Calibri"/>
              </a:rPr>
              <a:t>don’t enough credit for elements of the dive like power and height.</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Setting a max score for less than a 3-step hurdle helps parents set judging scores to the </a:t>
            </a:r>
            <a:r>
              <a:rPr lang="en-US" sz="2400" b="0" i="0" u="none" strike="noStrike" cap="none">
                <a:solidFill>
                  <a:schemeClr val="dk1"/>
                </a:solidFill>
                <a:latin typeface="Calibri"/>
                <a:ea typeface="Calibri"/>
                <a:cs typeface="Calibri"/>
                <a:sym typeface="Calibri"/>
              </a:rPr>
              <a:t>right level.</a:t>
            </a:r>
            <a:endParaRPr lang="en-US" sz="24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endParaRPr lang="en-US" sz="2400"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1800"/>
            </a:pPr>
            <a:r>
              <a:rPr lang="en-US" sz="2400" b="0" i="0" u="none" strike="noStrike" cap="none" dirty="0">
                <a:solidFill>
                  <a:srgbClr val="FF0000"/>
                </a:solidFill>
                <a:latin typeface="Calibri"/>
                <a:ea typeface="Calibri"/>
                <a:cs typeface="Calibri"/>
                <a:sym typeface="Calibri"/>
              </a:rPr>
              <a:t>Dive 5211 Back Dive Half Twist has specific max scores for various dive issues.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This is a difficult dive that is often added in as an “extra” dive in a diver’s portfolio when they need an additional dive group, but haven’t mastered other twist dives.  </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Be clear that foot movement and/or twisting before leaving the board will result in deductions.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400" dirty="0">
                <a:solidFill>
                  <a:schemeClr val="dk1"/>
                </a:solidFill>
                <a:latin typeface="Calibri"/>
                <a:ea typeface="Calibri"/>
                <a:cs typeface="Calibri"/>
                <a:sym typeface="Calibri"/>
              </a:rPr>
              <a:t>Parent judges aren’t well-equipped to know when a diver is “cheating” the twist, so we set up the max score system to create a defined standard.</a:t>
            </a:r>
            <a:endParaRPr sz="2400" b="0" i="0" u="none" strike="noStrike" cap="none" dirty="0">
              <a:solidFill>
                <a:srgbClr val="000000"/>
              </a:solidFill>
              <a:latin typeface="Arial"/>
              <a:ea typeface="Arial"/>
              <a:cs typeface="Arial"/>
              <a:sym typeface="Arial"/>
            </a:endParaRPr>
          </a:p>
        </p:txBody>
      </p:sp>
      <p:sp>
        <p:nvSpPr>
          <p:cNvPr id="226" name="Google Shape;226;p21"/>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23</a:t>
            </a:fld>
            <a:endParaRPr/>
          </a:p>
        </p:txBody>
      </p:sp>
    </p:spTree>
    <p:extLst>
      <p:ext uri="{BB962C8B-B14F-4D97-AF65-F5344CB8AC3E}">
        <p14:creationId xmlns:p14="http://schemas.microsoft.com/office/powerpoint/2010/main" val="4146621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3"/>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Meet Prep Using Excel Dive Sheets</a:t>
            </a:r>
            <a:endParaRPr/>
          </a:p>
        </p:txBody>
      </p:sp>
      <p:sp>
        <p:nvSpPr>
          <p:cNvPr id="232" name="Google Shape;232;p23"/>
          <p:cNvSpPr txBox="1"/>
          <p:nvPr/>
        </p:nvSpPr>
        <p:spPr>
          <a:xfrm>
            <a:off x="685800" y="985345"/>
            <a:ext cx="10548300" cy="564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a:ea typeface="Calibri"/>
                <a:cs typeface="Calibri"/>
                <a:sym typeface="Calibri"/>
              </a:rPr>
              <a:t>MEET PREP – Electronic Dive Sheets</a:t>
            </a:r>
            <a:endParaRPr sz="15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Our Excel spreadsheet for Dive Sheets for meets does all the dive number and DD validation for you using lookup tables.</a:t>
            </a:r>
            <a:endParaRPr sz="19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All you need to do is copy the template worksheet for the age group, “A”/”B” status, and gender of your diver and rename it with the diver’s name, then select the dives for that diver from the drop-down list.</a:t>
            </a:r>
            <a:endParaRPr dirty="0"/>
          </a:p>
          <a:p>
            <a:pPr marL="285750" marR="0" lvl="0" indent="-285750" algn="l" rtl="0">
              <a:lnSpc>
                <a:spcPct val="100000"/>
              </a:lnSpc>
              <a:spcBef>
                <a:spcPts val="0"/>
              </a:spcBef>
              <a:spcAft>
                <a:spcPts val="0"/>
              </a:spcAft>
              <a:buClr>
                <a:schemeClr val="dk1"/>
              </a:buClr>
              <a:buSzPts val="1900"/>
              <a:buFont typeface="Arial"/>
              <a:buChar char="•"/>
            </a:pPr>
            <a:r>
              <a:rPr lang="en-US" sz="1900" b="1" i="0" u="none" strike="noStrike" cap="none" dirty="0">
                <a:solidFill>
                  <a:srgbClr val="FF0000"/>
                </a:solidFill>
                <a:latin typeface="Calibri"/>
                <a:ea typeface="Calibri"/>
                <a:cs typeface="Calibri"/>
                <a:sym typeface="Calibri"/>
              </a:rPr>
              <a:t>Please fill out the “name pronunciation” on the dive sheet to make it easier for our announcers!</a:t>
            </a:r>
            <a:endParaRPr dirty="0"/>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chemeClr val="dk1"/>
                </a:solidFill>
                <a:latin typeface="Calibri"/>
                <a:ea typeface="Calibri"/>
                <a:cs typeface="Calibri"/>
                <a:sym typeface="Calibri"/>
              </a:rPr>
              <a:t>Benefits</a:t>
            </a:r>
            <a:endParaRPr sz="15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Arial"/>
              <a:buChar char="•"/>
            </a:pPr>
            <a:r>
              <a:rPr lang="en-US" sz="1900" b="1" i="0" u="none" strike="noStrike" cap="none" dirty="0">
                <a:solidFill>
                  <a:srgbClr val="FF0000"/>
                </a:solidFill>
                <a:latin typeface="Calibri"/>
                <a:ea typeface="Calibri"/>
                <a:cs typeface="Calibri"/>
                <a:sym typeface="Calibri"/>
              </a:rPr>
              <a:t>FASTER &amp; FEWER MISTAKES! </a:t>
            </a:r>
            <a:r>
              <a:rPr lang="en-US" sz="1900" b="0" i="0" u="none" strike="noStrike" cap="none" dirty="0">
                <a:solidFill>
                  <a:schemeClr val="dk1"/>
                </a:solidFill>
                <a:latin typeface="Calibri"/>
                <a:ea typeface="Calibri"/>
                <a:cs typeface="Calibri"/>
                <a:sym typeface="Calibri"/>
              </a:rPr>
              <a:t>Automatic pre-fill of club and meet details</a:t>
            </a:r>
            <a:endParaRPr sz="15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Automatic listing of required dives based on age group and for “A” or “B” dive rating</a:t>
            </a:r>
            <a:endParaRPr sz="15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Automatic lookup of dive names based on number</a:t>
            </a:r>
            <a:endParaRPr sz="15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Automatic lookup of degree of difficulty based on dive name and position</a:t>
            </a:r>
            <a:endParaRPr sz="15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Easy format for printing</a:t>
            </a:r>
            <a:endParaRPr sz="15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Color-coding for female/male divers on tabs for ease when printing. Can use white sheet for non-binary divers if desired.</a:t>
            </a:r>
            <a:endParaRPr sz="19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b="1"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US" sz="1900" b="1" i="1" u="none" strike="noStrike" cap="none" dirty="0">
                <a:solidFill>
                  <a:schemeClr val="dk1"/>
                </a:solidFill>
                <a:latin typeface="Calibri"/>
                <a:ea typeface="Calibri"/>
                <a:cs typeface="Calibri"/>
                <a:sym typeface="Calibri"/>
              </a:rPr>
              <a:t>Demonstration….</a:t>
            </a:r>
            <a:r>
              <a:rPr lang="en-US" sz="19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233" name="Google Shape;233;p23"/>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e0d255fbc1_0_5"/>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During the Meet</a:t>
            </a:r>
            <a:endParaRPr/>
          </a:p>
        </p:txBody>
      </p:sp>
      <p:sp>
        <p:nvSpPr>
          <p:cNvPr id="239" name="Google Shape;239;ge0d255fbc1_0_5"/>
          <p:cNvSpPr txBox="1"/>
          <p:nvPr/>
        </p:nvSpPr>
        <p:spPr>
          <a:xfrm>
            <a:off x="882869" y="1143000"/>
            <a:ext cx="10351200" cy="526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dirty="0">
                <a:solidFill>
                  <a:schemeClr val="dk1"/>
                </a:solidFill>
                <a:latin typeface="Calibri"/>
                <a:ea typeface="Calibri"/>
                <a:cs typeface="Calibri"/>
                <a:sym typeface="Calibri"/>
              </a:rPr>
              <a:t>Your Role During the Meet</a:t>
            </a:r>
            <a:endParaRPr sz="2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Make sure dive sheets are correct, especially the groups and </a:t>
            </a:r>
            <a:r>
              <a:rPr lang="en-US" sz="2600" dirty="0">
                <a:solidFill>
                  <a:schemeClr val="dk1"/>
                </a:solidFill>
                <a:latin typeface="Calibri"/>
                <a:ea typeface="Calibri"/>
                <a:cs typeface="Calibri"/>
                <a:sym typeface="Calibri"/>
              </a:rPr>
              <a:t>positions</a:t>
            </a:r>
            <a:r>
              <a:rPr lang="en-US" sz="2600" b="0" i="0" u="none" strike="noStrike" cap="none" dirty="0">
                <a:solidFill>
                  <a:schemeClr val="dk1"/>
                </a:solidFill>
                <a:latin typeface="Calibri"/>
                <a:ea typeface="Calibri"/>
                <a:cs typeface="Calibri"/>
                <a:sym typeface="Calibri"/>
              </a:rPr>
              <a:t>!</a:t>
            </a:r>
            <a:endParaRPr sz="2600" b="0" i="0" u="none" strike="noStrike" cap="none" dirty="0">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You can make a change to a dive after the meet starts, but the DD cannot go up, it can only go down.</a:t>
            </a:r>
            <a:endParaRPr sz="2600" b="0" i="0" u="none" strike="noStrike" cap="none" dirty="0">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Make sure to familiarize yourself with Midlakes dive rules which may be different from club or high school rules.</a:t>
            </a:r>
            <a:endParaRPr sz="2600" b="0" i="0" u="none" strike="noStrike" cap="none" dirty="0">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Please watch for failed dives, missed dives, or 1-step hurdles</a:t>
            </a:r>
            <a:r>
              <a:rPr lang="en-US" sz="2600" dirty="0">
                <a:solidFill>
                  <a:schemeClr val="dk1"/>
                </a:solidFill>
                <a:latin typeface="Calibri"/>
                <a:ea typeface="Calibri"/>
                <a:cs typeface="Calibri"/>
                <a:sym typeface="Calibri"/>
              </a:rPr>
              <a:t> during the meet. H</a:t>
            </a:r>
            <a:r>
              <a:rPr lang="en-US" sz="2600" b="0" i="0" u="none" strike="noStrike" cap="none" dirty="0">
                <a:solidFill>
                  <a:schemeClr val="dk1"/>
                </a:solidFill>
                <a:latin typeface="Calibri"/>
                <a:ea typeface="Calibri"/>
                <a:cs typeface="Calibri"/>
                <a:sym typeface="Calibri"/>
              </a:rPr>
              <a:t>elp the Meet Refer</a:t>
            </a:r>
            <a:r>
              <a:rPr lang="en-US" sz="2600" dirty="0">
                <a:solidFill>
                  <a:schemeClr val="dk1"/>
                </a:solidFill>
                <a:latin typeface="Calibri"/>
                <a:ea typeface="Calibri"/>
                <a:cs typeface="Calibri"/>
                <a:sym typeface="Calibri"/>
              </a:rPr>
              <a:t>ee </a:t>
            </a:r>
            <a:r>
              <a:rPr lang="en-US" sz="2600" b="0" i="0" u="none" strike="noStrike" cap="none" dirty="0">
                <a:solidFill>
                  <a:schemeClr val="dk1"/>
                </a:solidFill>
                <a:latin typeface="Calibri"/>
                <a:ea typeface="Calibri"/>
                <a:cs typeface="Calibri"/>
                <a:sym typeface="Calibri"/>
              </a:rPr>
              <a:t>by signaling the </a:t>
            </a:r>
            <a:r>
              <a:rPr lang="en-US" sz="2600" dirty="0">
                <a:solidFill>
                  <a:schemeClr val="dk1"/>
                </a:solidFill>
                <a:latin typeface="Calibri"/>
                <a:ea typeface="Calibri"/>
                <a:cs typeface="Calibri"/>
                <a:sym typeface="Calibri"/>
              </a:rPr>
              <a:t>infraction</a:t>
            </a:r>
            <a:r>
              <a:rPr lang="en-US" sz="2600" b="0" i="0" u="none" strike="noStrike" cap="none" dirty="0">
                <a:solidFill>
                  <a:schemeClr val="dk1"/>
                </a:solidFill>
                <a:latin typeface="Calibri"/>
                <a:ea typeface="Calibri"/>
                <a:cs typeface="Calibri"/>
                <a:sym typeface="Calibri"/>
              </a:rPr>
              <a:t>. </a:t>
            </a:r>
            <a:br>
              <a:rPr lang="en-US" sz="2600" b="0" i="0" u="none" strike="noStrike" cap="none" dirty="0">
                <a:solidFill>
                  <a:schemeClr val="dk1"/>
                </a:solidFill>
                <a:latin typeface="Calibri"/>
                <a:ea typeface="Calibri"/>
                <a:cs typeface="Calibri"/>
                <a:sym typeface="Calibri"/>
              </a:rPr>
            </a:br>
            <a:r>
              <a:rPr lang="en-US" sz="2600" b="0" i="0" u="none" strike="noStrike" cap="none" dirty="0">
                <a:solidFill>
                  <a:schemeClr val="dk1"/>
                </a:solidFill>
                <a:latin typeface="Calibri"/>
                <a:ea typeface="Calibri"/>
                <a:cs typeface="Calibri"/>
                <a:sym typeface="Calibri"/>
              </a:rPr>
              <a:t>                  </a:t>
            </a:r>
            <a:r>
              <a:rPr lang="en-US" sz="2600" b="0" i="1" u="none" strike="noStrike" cap="none" dirty="0">
                <a:solidFill>
                  <a:schemeClr val="dk1"/>
                </a:solidFill>
                <a:latin typeface="Calibri"/>
                <a:ea typeface="Calibri"/>
                <a:cs typeface="Calibri"/>
                <a:sym typeface="Calibri"/>
              </a:rPr>
              <a:t>You are usually the diving expert on deck.</a:t>
            </a:r>
            <a:endParaRPr sz="2600" b="0" i="1" u="none" strike="noStrike" cap="none" dirty="0">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Please cheer on all the participating divers, not just your own team.</a:t>
            </a:r>
            <a:endParaRPr sz="2600" b="0" i="0" u="none" strike="noStrike" cap="none" dirty="0">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Remember Midlakes League is for FUN!</a:t>
            </a:r>
            <a:endParaRPr sz="2600" b="0" i="0" u="none" strike="noStrike" cap="none" dirty="0">
              <a:solidFill>
                <a:schemeClr val="dk1"/>
              </a:solidFill>
              <a:latin typeface="Calibri"/>
              <a:ea typeface="Calibri"/>
              <a:cs typeface="Calibri"/>
              <a:sym typeface="Calibri"/>
            </a:endParaRPr>
          </a:p>
          <a:p>
            <a:pPr marL="457200" marR="0" lvl="0" indent="-393700" algn="l" rtl="0">
              <a:lnSpc>
                <a:spcPct val="100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After the meet, keep all your dive sheets and final scorecard.</a:t>
            </a:r>
            <a:endParaRPr sz="1800" b="0" i="0" u="none" strike="noStrike" cap="none" dirty="0">
              <a:solidFill>
                <a:schemeClr val="dk1"/>
              </a:solidFill>
              <a:latin typeface="Calibri"/>
              <a:ea typeface="Calibri"/>
              <a:cs typeface="Calibri"/>
              <a:sym typeface="Calibri"/>
            </a:endParaRPr>
          </a:p>
        </p:txBody>
      </p:sp>
      <p:sp>
        <p:nvSpPr>
          <p:cNvPr id="240" name="Google Shape;240;ge0d255fbc1_0_5"/>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Dive Progression</a:t>
            </a:r>
            <a:endParaRPr/>
          </a:p>
        </p:txBody>
      </p:sp>
      <p:sp>
        <p:nvSpPr>
          <p:cNvPr id="246" name="Google Shape;246;p20"/>
          <p:cNvSpPr txBox="1"/>
          <p:nvPr/>
        </p:nvSpPr>
        <p:spPr>
          <a:xfrm>
            <a:off x="957950" y="1250451"/>
            <a:ext cx="10804200"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TEACHING BEGINNING DIVE - HELPFUL PROGRESSION – </a:t>
            </a:r>
            <a:r>
              <a:rPr lang="en-US" sz="1800" b="1" i="0" u="none" strike="noStrike" cap="none" dirty="0">
                <a:solidFill>
                  <a:srgbClr val="FF0000"/>
                </a:solidFill>
                <a:latin typeface="Calibri"/>
                <a:ea typeface="Calibri"/>
                <a:cs typeface="Calibri"/>
                <a:sym typeface="Calibri"/>
              </a:rPr>
              <a:t>UTILIZE VIDEOS FOR TEACHING!</a:t>
            </a:r>
            <a:endParaRPr sz="18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Dryland warm-up</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Dryland hurdle (3-step)</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Board hurdle</a:t>
            </a:r>
            <a:endParaRPr dirty="0"/>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Review arm position for head-first dives – arms behind ears with flat palms-out </a:t>
            </a:r>
            <a:r>
              <a:rPr lang="en-US" sz="1800" b="0" i="0" u="none" strike="noStrike" cap="none" dirty="0" err="1">
                <a:solidFill>
                  <a:schemeClr val="dk1"/>
                </a:solidFill>
                <a:latin typeface="Calibri"/>
                <a:ea typeface="Calibri"/>
                <a:cs typeface="Calibri"/>
                <a:sym typeface="Calibri"/>
              </a:rPr>
              <a:t>handlock</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Forward jump (arms up)</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Forward dive (line-up first, then progressing to standing, 1-step, and finally 3-step hurdle)</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Back jump (arms up)</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Back dive</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Egg roll</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Front somersault</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Back somersault</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Inward dive (may replace somersaults if appropriate)</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Back dive half twist (make note of Midlakes deductions for foot movement or hip twist before takeoff)</a:t>
            </a:r>
            <a:endParaRPr sz="14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dirty="0">
                <a:solidFill>
                  <a:schemeClr val="dk1"/>
                </a:solidFill>
                <a:latin typeface="Calibri"/>
                <a:ea typeface="Calibri"/>
                <a:cs typeface="Calibri"/>
                <a:sym typeface="Calibri"/>
              </a:rPr>
              <a:t>Reverse dive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Coaching techniques to increase consistency - e.g. arms up/down, 3-step hurdles</a:t>
            </a:r>
            <a:endParaRPr sz="1800" b="1"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7" name="Google Shape;247;p20"/>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1186544" y="37677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QUESTIONS?</a:t>
            </a:r>
            <a:endParaRPr/>
          </a:p>
        </p:txBody>
      </p:sp>
      <p:sp>
        <p:nvSpPr>
          <p:cNvPr id="253" name="Google Shape;253;p24"/>
          <p:cNvSpPr txBox="1"/>
          <p:nvPr/>
        </p:nvSpPr>
        <p:spPr>
          <a:xfrm>
            <a:off x="839300" y="1398850"/>
            <a:ext cx="10863000" cy="509339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chemeClr val="dk1"/>
              </a:buClr>
              <a:buSzPct val="105028"/>
              <a:buFont typeface="Calibri"/>
              <a:buNone/>
            </a:pPr>
            <a:r>
              <a:rPr lang="en-US" sz="4529" b="0" i="0" u="none" strike="noStrike" cap="none" dirty="0">
                <a:solidFill>
                  <a:schemeClr val="dk1"/>
                </a:solidFill>
                <a:latin typeface="Calibri"/>
                <a:ea typeface="Calibri"/>
                <a:cs typeface="Calibri"/>
                <a:sym typeface="Calibri"/>
              </a:rPr>
              <a:t>Substitutes for Illness and Vacation coverage</a:t>
            </a:r>
          </a:p>
          <a:p>
            <a:pPr marL="0" marR="0" lvl="0" indent="0" algn="l" rtl="0">
              <a:lnSpc>
                <a:spcPct val="90000"/>
              </a:lnSpc>
              <a:spcBef>
                <a:spcPts val="0"/>
              </a:spcBef>
              <a:spcAft>
                <a:spcPts val="0"/>
              </a:spcAft>
              <a:buClr>
                <a:schemeClr val="dk1"/>
              </a:buClr>
              <a:buSzPct val="105028"/>
              <a:buFont typeface="Calibri"/>
              <a:buNone/>
            </a:pPr>
            <a:endParaRPr lang="en-US"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105028"/>
              <a:buFont typeface="Calibri"/>
              <a:buNone/>
            </a:pPr>
            <a:r>
              <a:rPr lang="en-US" sz="3200" b="0" i="0" u="none" strike="noStrike" cap="none" dirty="0">
                <a:solidFill>
                  <a:schemeClr val="dk1"/>
                </a:solidFill>
                <a:latin typeface="Calibri"/>
                <a:ea typeface="Calibri"/>
                <a:cs typeface="Calibri"/>
                <a:sym typeface="Calibri"/>
              </a:rPr>
              <a:t>What is your plan if you’re ill or have planned vacation?  Who will coach in your place?  </a:t>
            </a:r>
          </a:p>
          <a:p>
            <a:pPr marL="0" marR="0" lvl="0" indent="0" algn="l" rtl="0">
              <a:lnSpc>
                <a:spcPct val="90000"/>
              </a:lnSpc>
              <a:spcBef>
                <a:spcPts val="0"/>
              </a:spcBef>
              <a:spcAft>
                <a:spcPts val="0"/>
              </a:spcAft>
              <a:buClr>
                <a:schemeClr val="dk1"/>
              </a:buClr>
              <a:buSzPct val="105028"/>
              <a:buFont typeface="Calibri"/>
              <a:buNone/>
            </a:pPr>
            <a:endParaRPr lang="en-US"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105028"/>
              <a:buFont typeface="Calibri"/>
              <a:buNone/>
            </a:pPr>
            <a:r>
              <a:rPr lang="en-US" sz="3200" b="0" i="0" u="none" strike="noStrike" cap="none" dirty="0">
                <a:solidFill>
                  <a:schemeClr val="dk1"/>
                </a:solidFill>
                <a:latin typeface="Calibri"/>
                <a:ea typeface="Calibri"/>
                <a:cs typeface="Calibri"/>
                <a:sym typeface="Calibri"/>
              </a:rPr>
              <a:t>Do they have the necessary credentials?</a:t>
            </a:r>
          </a:p>
          <a:p>
            <a:pPr marL="457200" marR="0" lvl="0" indent="-457200" algn="l" rtl="0">
              <a:lnSpc>
                <a:spcPct val="90000"/>
              </a:lnSpc>
              <a:spcBef>
                <a:spcPts val="0"/>
              </a:spcBef>
              <a:spcAft>
                <a:spcPts val="0"/>
              </a:spcAft>
              <a:buClr>
                <a:schemeClr val="dk1"/>
              </a:buClr>
              <a:buSzPct val="105028"/>
              <a:buFont typeface="Arial" panose="020B0604020202020204" pitchFamily="34" charset="0"/>
              <a:buChar char="•"/>
            </a:pPr>
            <a:r>
              <a:rPr lang="en-US" sz="3200" dirty="0">
                <a:solidFill>
                  <a:schemeClr val="dk1"/>
                </a:solidFill>
                <a:latin typeface="Calibri"/>
                <a:ea typeface="Calibri"/>
                <a:cs typeface="Calibri"/>
                <a:sym typeface="Calibri"/>
              </a:rPr>
              <a:t>SafeSport Trained</a:t>
            </a:r>
          </a:p>
          <a:p>
            <a:pPr marL="457200" marR="0" lvl="0" indent="-457200" algn="l" rtl="0">
              <a:lnSpc>
                <a:spcPct val="90000"/>
              </a:lnSpc>
              <a:spcBef>
                <a:spcPts val="0"/>
              </a:spcBef>
              <a:spcAft>
                <a:spcPts val="0"/>
              </a:spcAft>
              <a:buClr>
                <a:schemeClr val="dk1"/>
              </a:buClr>
              <a:buSzPct val="105028"/>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AAU Non-Athlete membership with Extended Coverage</a:t>
            </a:r>
          </a:p>
          <a:p>
            <a:pPr marL="457200" marR="0" lvl="0" indent="-457200" algn="l" rtl="0">
              <a:lnSpc>
                <a:spcPct val="90000"/>
              </a:lnSpc>
              <a:spcBef>
                <a:spcPts val="0"/>
              </a:spcBef>
              <a:spcAft>
                <a:spcPts val="0"/>
              </a:spcAft>
              <a:buClr>
                <a:schemeClr val="dk1"/>
              </a:buClr>
              <a:buSzPct val="105028"/>
              <a:buFont typeface="Arial" panose="020B0604020202020204" pitchFamily="34" charset="0"/>
              <a:buChar char="•"/>
            </a:pPr>
            <a:endParaRPr lang="en-US" sz="3200"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ct val="105028"/>
            </a:pPr>
            <a:r>
              <a:rPr lang="en-US" sz="3200" b="0" i="0" u="none" strike="noStrike" cap="none" dirty="0">
                <a:solidFill>
                  <a:schemeClr val="dk1"/>
                </a:solidFill>
                <a:latin typeface="Calibri"/>
                <a:ea typeface="Calibri"/>
                <a:cs typeface="Calibri"/>
                <a:sym typeface="Calibri"/>
              </a:rPr>
              <a:t>If your substitute does not have the credentials listed above, then practice will have to be canceled.</a:t>
            </a:r>
          </a:p>
          <a:p>
            <a:pPr marR="0" lvl="0" algn="l" rtl="0">
              <a:lnSpc>
                <a:spcPct val="90000"/>
              </a:lnSpc>
              <a:spcBef>
                <a:spcPts val="0"/>
              </a:spcBef>
              <a:spcAft>
                <a:spcPts val="0"/>
              </a:spcAft>
              <a:buClr>
                <a:schemeClr val="dk1"/>
              </a:buClr>
              <a:buSzPct val="105028"/>
            </a:pPr>
            <a:endParaRPr lang="en-US" sz="3200"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ct val="105028"/>
            </a:pPr>
            <a:r>
              <a:rPr lang="en-US" sz="3200" b="0" i="0" u="none" strike="noStrike" cap="none" dirty="0">
                <a:solidFill>
                  <a:schemeClr val="dk1"/>
                </a:solidFill>
                <a:latin typeface="Calibri"/>
                <a:ea typeface="Calibri"/>
                <a:cs typeface="Calibri"/>
                <a:sym typeface="Calibri"/>
              </a:rPr>
              <a:t>A parent rep could fill in if they have SafeSport and AAU non-athlete.</a:t>
            </a:r>
            <a:endParaRPr sz="2800" b="0" i="0" u="none" strike="noStrike" cap="none" dirty="0">
              <a:solidFill>
                <a:schemeClr val="dk1"/>
              </a:solidFill>
              <a:latin typeface="Calibri"/>
              <a:ea typeface="Calibri"/>
              <a:cs typeface="Calibri"/>
              <a:sym typeface="Calibri"/>
            </a:endParaRPr>
          </a:p>
        </p:txBody>
      </p:sp>
      <p:sp>
        <p:nvSpPr>
          <p:cNvPr id="254" name="Google Shape;254;p24"/>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1186544" y="37677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QUESTIONS?</a:t>
            </a:r>
            <a:endParaRPr/>
          </a:p>
        </p:txBody>
      </p:sp>
      <p:sp>
        <p:nvSpPr>
          <p:cNvPr id="253" name="Google Shape;253;p24"/>
          <p:cNvSpPr txBox="1"/>
          <p:nvPr/>
        </p:nvSpPr>
        <p:spPr>
          <a:xfrm>
            <a:off x="839300" y="1398850"/>
            <a:ext cx="10863000" cy="45351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chemeClr val="dk1"/>
              </a:buClr>
              <a:buSzPct val="105028"/>
              <a:buFont typeface="Calibri"/>
              <a:buNone/>
            </a:pPr>
            <a:r>
              <a:rPr lang="en-US" sz="4529" b="0" i="0" u="none" strike="noStrike" cap="none" dirty="0">
                <a:solidFill>
                  <a:schemeClr val="dk1"/>
                </a:solidFill>
                <a:latin typeface="Calibri"/>
                <a:ea typeface="Calibri"/>
                <a:cs typeface="Calibri"/>
                <a:sym typeface="Calibri"/>
              </a:rPr>
              <a:t>Group Discussion: Coaching Tips &amp; more…</a:t>
            </a:r>
            <a:endParaRPr sz="4529"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108108"/>
              <a:buFont typeface="Calibri"/>
              <a:buNone/>
            </a:pPr>
            <a:endParaRPr sz="4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108108"/>
              <a:buFont typeface="Calibri"/>
              <a:buNone/>
            </a:pPr>
            <a:r>
              <a:rPr lang="en-US" sz="4400" b="0" i="0" u="none" strike="noStrike" cap="none" dirty="0">
                <a:solidFill>
                  <a:schemeClr val="dk1"/>
                </a:solidFill>
                <a:latin typeface="Calibri"/>
                <a:ea typeface="Calibri"/>
                <a:cs typeface="Calibri"/>
                <a:sym typeface="Calibri"/>
              </a:rPr>
              <a:t>Let’s make it a great 2023 Season!</a:t>
            </a:r>
            <a:endParaRPr sz="4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108108"/>
              <a:buFont typeface="Calibri"/>
              <a:buNone/>
            </a:pPr>
            <a:endParaRPr sz="4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108108"/>
              <a:buFont typeface="Calibri"/>
              <a:buNone/>
            </a:pPr>
            <a:r>
              <a:rPr lang="en-US" sz="4400" b="0" i="0" u="none" strike="noStrike" cap="none" dirty="0">
                <a:solidFill>
                  <a:schemeClr val="dk1"/>
                </a:solidFill>
                <a:latin typeface="Calibri"/>
                <a:ea typeface="Calibri"/>
                <a:cs typeface="Calibri"/>
                <a:sym typeface="Calibri"/>
              </a:rPr>
              <a:t>Your questions are welcome. We are here to support you. </a:t>
            </a:r>
            <a:endParaRPr sz="4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108108"/>
              <a:buFont typeface="Calibri"/>
              <a:buNone/>
            </a:pPr>
            <a:endParaRPr sz="4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108108"/>
              <a:buFont typeface="Calibri"/>
              <a:buNone/>
            </a:pPr>
            <a:r>
              <a:rPr lang="en-US" sz="4400" b="0" i="0" u="none" strike="noStrike" cap="none" dirty="0">
                <a:solidFill>
                  <a:schemeClr val="dk1"/>
                </a:solidFill>
                <a:latin typeface="Calibri"/>
                <a:ea typeface="Calibri"/>
                <a:cs typeface="Calibri"/>
                <a:sym typeface="Calibri"/>
              </a:rPr>
              <a:t>Text us!</a:t>
            </a:r>
            <a:br>
              <a:rPr lang="en-US" sz="4400" b="0" i="0" u="none" strike="noStrike" cap="none" dirty="0">
                <a:solidFill>
                  <a:schemeClr val="dk1"/>
                </a:solidFill>
                <a:latin typeface="Calibri"/>
                <a:ea typeface="Calibri"/>
                <a:cs typeface="Calibri"/>
                <a:sym typeface="Calibri"/>
              </a:rPr>
            </a:br>
            <a:endParaRPr dirty="0"/>
          </a:p>
          <a:p>
            <a:pPr marL="0" lvl="0" indent="0" algn="l" rtl="0">
              <a:spcBef>
                <a:spcPts val="0"/>
              </a:spcBef>
              <a:spcAft>
                <a:spcPts val="0"/>
              </a:spcAft>
              <a:buClr>
                <a:schemeClr val="dk1"/>
              </a:buClr>
              <a:buSzPct val="108108"/>
              <a:buFont typeface="Calibri"/>
              <a:buNone/>
            </a:pPr>
            <a:r>
              <a:rPr lang="en-US" sz="4400" dirty="0">
                <a:solidFill>
                  <a:schemeClr val="dk1"/>
                </a:solidFill>
                <a:latin typeface="Calibri"/>
                <a:ea typeface="Calibri"/>
                <a:cs typeface="Calibri"/>
                <a:sym typeface="Calibri"/>
              </a:rPr>
              <a:t>Pauline: 425-466-8275</a:t>
            </a:r>
            <a:endParaRPr sz="4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108108"/>
              <a:buFont typeface="Calibri"/>
              <a:buNone/>
            </a:pPr>
            <a:r>
              <a:rPr lang="en-US" sz="4400" b="0" i="0" u="none" strike="noStrike" cap="none" dirty="0">
                <a:solidFill>
                  <a:schemeClr val="dk1"/>
                </a:solidFill>
                <a:latin typeface="Calibri"/>
                <a:ea typeface="Calibri"/>
                <a:cs typeface="Calibri"/>
                <a:sym typeface="Calibri"/>
              </a:rPr>
              <a:t>Kristen: 425-444-5996</a:t>
            </a:r>
            <a:endParaRPr sz="4400" b="0" i="0" u="none" strike="noStrike" cap="none" dirty="0">
              <a:solidFill>
                <a:schemeClr val="dk1"/>
              </a:solidFill>
              <a:latin typeface="Calibri"/>
              <a:ea typeface="Calibri"/>
              <a:cs typeface="Calibri"/>
              <a:sym typeface="Calibri"/>
            </a:endParaRPr>
          </a:p>
        </p:txBody>
      </p:sp>
      <p:sp>
        <p:nvSpPr>
          <p:cNvPr id="254" name="Google Shape;254;p24"/>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28</a:t>
            </a:fld>
            <a:endParaRPr/>
          </a:p>
        </p:txBody>
      </p:sp>
    </p:spTree>
    <p:extLst>
      <p:ext uri="{BB962C8B-B14F-4D97-AF65-F5344CB8AC3E}">
        <p14:creationId xmlns:p14="http://schemas.microsoft.com/office/powerpoint/2010/main" val="58733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Contacts &amp; Rosters</a:t>
            </a:r>
            <a:endParaRPr/>
          </a:p>
        </p:txBody>
      </p:sp>
      <p:graphicFrame>
        <p:nvGraphicFramePr>
          <p:cNvPr id="83" name="Google Shape;83;p3"/>
          <p:cNvGraphicFramePr/>
          <p:nvPr>
            <p:extLst>
              <p:ext uri="{D42A27DB-BD31-4B8C-83A1-F6EECF244321}">
                <p14:modId xmlns:p14="http://schemas.microsoft.com/office/powerpoint/2010/main" val="4002117135"/>
              </p:ext>
            </p:extLst>
          </p:nvPr>
        </p:nvGraphicFramePr>
        <p:xfrm>
          <a:off x="327720" y="1133858"/>
          <a:ext cx="11768700" cy="6004580"/>
        </p:xfrm>
        <a:graphic>
          <a:graphicData uri="http://schemas.openxmlformats.org/drawingml/2006/table">
            <a:tbl>
              <a:tblPr firstRow="1" bandRow="1">
                <a:noFill/>
                <a:tableStyleId>{03F6E55A-7555-4C95-AF9A-E5087F36FBA4}</a:tableStyleId>
              </a:tblPr>
              <a:tblGrid>
                <a:gridCol w="5884350">
                  <a:extLst>
                    <a:ext uri="{9D8B030D-6E8A-4147-A177-3AD203B41FA5}">
                      <a16:colId xmlns:a16="http://schemas.microsoft.com/office/drawing/2014/main" val="20000"/>
                    </a:ext>
                  </a:extLst>
                </a:gridCol>
                <a:gridCol w="5884350">
                  <a:extLst>
                    <a:ext uri="{9D8B030D-6E8A-4147-A177-3AD203B41FA5}">
                      <a16:colId xmlns:a16="http://schemas.microsoft.com/office/drawing/2014/main" val="20001"/>
                    </a:ext>
                  </a:extLst>
                </a:gridCol>
              </a:tblGrid>
              <a:tr h="5375455">
                <a:tc>
                  <a:txBody>
                    <a:bodyPr/>
                    <a:lstStyle/>
                    <a:p>
                      <a:pPr marL="114300" marR="0" lvl="1" indent="0" algn="l" rtl="0">
                        <a:lnSpc>
                          <a:spcPct val="100000"/>
                        </a:lnSpc>
                        <a:spcBef>
                          <a:spcPts val="0"/>
                        </a:spcBef>
                        <a:spcAft>
                          <a:spcPts val="0"/>
                        </a:spcAft>
                        <a:buClr>
                          <a:schemeClr val="dk1"/>
                        </a:buClr>
                        <a:buSzPts val="1800"/>
                        <a:buFont typeface="Calibri"/>
                        <a:buNone/>
                      </a:pPr>
                      <a:r>
                        <a:rPr lang="en-US" sz="2400" b="1" i="0" u="none" strike="noStrike" cap="none" dirty="0">
                          <a:solidFill>
                            <a:schemeClr val="dk1"/>
                          </a:solidFill>
                          <a:latin typeface="Calibri"/>
                          <a:ea typeface="Calibri"/>
                          <a:cs typeface="Calibri"/>
                          <a:sym typeface="Calibri"/>
                        </a:rPr>
                        <a:t>Midlakes Dive Representatives  </a:t>
                      </a:r>
                      <a:br>
                        <a:rPr lang="en-US" sz="2400" b="1"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Pauline Fox, PLC: 425-466-8275</a:t>
                      </a:r>
                      <a:endParaRPr dirty="0"/>
                    </a:p>
                    <a:p>
                      <a:pPr marL="0" marR="0" lvl="0" indent="0" algn="l" rtl="0">
                        <a:lnSpc>
                          <a:spcPct val="90000"/>
                        </a:lnSpc>
                        <a:spcBef>
                          <a:spcPts val="0"/>
                        </a:spcBef>
                        <a:spcAft>
                          <a:spcPts val="0"/>
                        </a:spcAft>
                        <a:buClr>
                          <a:schemeClr val="dk1"/>
                        </a:buClr>
                        <a:buSzPts val="4400"/>
                        <a:buFont typeface="Calibri"/>
                        <a:buNone/>
                      </a:pPr>
                      <a:r>
                        <a:rPr lang="en-US" sz="2000" b="0" dirty="0">
                          <a:solidFill>
                            <a:schemeClr val="dk1"/>
                          </a:solidFill>
                        </a:rPr>
                        <a:t>  </a:t>
                      </a:r>
                      <a:r>
                        <a:rPr lang="en-US" sz="2000" b="0" i="0" u="none" strike="noStrike" cap="none" dirty="0">
                          <a:solidFill>
                            <a:schemeClr val="dk1"/>
                          </a:solidFill>
                          <a:latin typeface="Calibri"/>
                          <a:ea typeface="Calibri"/>
                          <a:cs typeface="Calibri"/>
                          <a:sym typeface="Calibri"/>
                        </a:rPr>
                        <a:t>Kristen McSherry, NHSTC: 425-444-5996</a:t>
                      </a:r>
                      <a:endParaRPr dirty="0"/>
                    </a:p>
                    <a:p>
                      <a:pPr marL="0" marR="0" lvl="0" indent="0" algn="l" rtl="0">
                        <a:lnSpc>
                          <a:spcPct val="100000"/>
                        </a:lnSpc>
                        <a:spcBef>
                          <a:spcPts val="0"/>
                        </a:spcBef>
                        <a:spcAft>
                          <a:spcPts val="0"/>
                        </a:spcAft>
                        <a:buClr>
                          <a:srgbClr val="000000"/>
                        </a:buClr>
                        <a:buSzPts val="1800"/>
                        <a:buFont typeface="Arial"/>
                        <a:buNone/>
                      </a:pPr>
                      <a:r>
                        <a:rPr lang="en-US" sz="1800" b="0" dirty="0">
                          <a:solidFill>
                            <a:srgbClr val="000000"/>
                          </a:solidFill>
                        </a:rPr>
                        <a:t>      </a:t>
                      </a:r>
                      <a:r>
                        <a:rPr lang="en-US" sz="1800" b="0" u="none" strike="noStrike" cap="none" dirty="0">
                          <a:solidFill>
                            <a:srgbClr val="000000"/>
                          </a:solidFill>
                          <a:latin typeface="Calibri"/>
                          <a:ea typeface="Calibri"/>
                          <a:cs typeface="Calibri"/>
                          <a:sym typeface="Calibri"/>
                        </a:rPr>
                        <a:t> </a:t>
                      </a:r>
                      <a:r>
                        <a:rPr lang="en-US" sz="2000" b="0" u="sng" dirty="0">
                          <a:solidFill>
                            <a:schemeClr val="dk1"/>
                          </a:solidFill>
                          <a:hlinkClick r:id="rId3">
                            <a:extLst>
                              <a:ext uri="{A12FA001-AC4F-418D-AE19-62706E023703}">
                                <ahyp:hlinkClr xmlns:ahyp="http://schemas.microsoft.com/office/drawing/2018/hyperlinkcolor" val="tx"/>
                              </a:ext>
                            </a:extLst>
                          </a:hlinkClick>
                        </a:rPr>
                        <a:t>midlakesdiving@gmail.com</a:t>
                      </a:r>
                      <a:endParaRPr b="0" dirty="0"/>
                    </a:p>
                    <a:p>
                      <a:pPr marL="0" marR="0" lvl="0" indent="0" algn="l" rtl="0">
                        <a:lnSpc>
                          <a:spcPct val="100000"/>
                        </a:lnSpc>
                        <a:spcBef>
                          <a:spcPts val="0"/>
                        </a:spcBef>
                        <a:spcAft>
                          <a:spcPts val="0"/>
                        </a:spcAft>
                        <a:buClr>
                          <a:srgbClr val="000000"/>
                        </a:buClr>
                        <a:buSzPts val="1800"/>
                        <a:buFont typeface="Arial"/>
                        <a:buNone/>
                      </a:pPr>
                      <a:endParaRPr b="0" dirty="0"/>
                    </a:p>
                    <a:p>
                      <a:pPr marL="114300" marR="0" lvl="1" indent="0" algn="l" rtl="0">
                        <a:lnSpc>
                          <a:spcPct val="100000"/>
                        </a:lnSpc>
                        <a:spcBef>
                          <a:spcPts val="0"/>
                        </a:spcBef>
                        <a:spcAft>
                          <a:spcPts val="0"/>
                        </a:spcAft>
                        <a:buClr>
                          <a:schemeClr val="dk1"/>
                        </a:buClr>
                        <a:buSzPts val="1800"/>
                        <a:buFont typeface="Calibri"/>
                        <a:buNone/>
                      </a:pPr>
                      <a:r>
                        <a:rPr lang="en-US" sz="2400" b="1" i="0" u="none" strike="noStrike" cap="none" dirty="0">
                          <a:solidFill>
                            <a:schemeClr val="dk1"/>
                          </a:solidFill>
                          <a:latin typeface="Calibri"/>
                          <a:ea typeface="Calibri"/>
                          <a:cs typeface="Calibri"/>
                          <a:sym typeface="Calibri"/>
                        </a:rPr>
                        <a:t>Pool Managers</a:t>
                      </a:r>
                      <a:endParaRPr sz="2400" b="1"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MIBC – Katie </a:t>
                      </a:r>
                      <a:r>
                        <a:rPr lang="en-US" sz="2000" b="0" i="0" u="none" strike="noStrike" cap="none" dirty="0" err="1">
                          <a:solidFill>
                            <a:schemeClr val="dk1"/>
                          </a:solidFill>
                          <a:latin typeface="Calibri"/>
                          <a:ea typeface="Calibri"/>
                          <a:cs typeface="Calibri"/>
                          <a:sym typeface="Calibri"/>
                        </a:rPr>
                        <a:t>Boussaneault</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MSC/MICC – Paul Von </a:t>
                      </a:r>
                      <a:r>
                        <a:rPr lang="en-US" sz="2000" b="0" i="0" u="none" strike="noStrike" cap="none" dirty="0" err="1">
                          <a:solidFill>
                            <a:schemeClr val="dk1"/>
                          </a:solidFill>
                          <a:latin typeface="Calibri"/>
                          <a:ea typeface="Calibri"/>
                          <a:cs typeface="Calibri"/>
                          <a:sym typeface="Calibri"/>
                        </a:rPr>
                        <a:t>Destinon</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NHSTC – Emily Vukmir</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PLC – Claudia Stern</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STC – Roger </a:t>
                      </a:r>
                      <a:r>
                        <a:rPr lang="en-US" sz="2000" b="0" i="0" u="none" strike="noStrike" cap="none" dirty="0" err="1">
                          <a:solidFill>
                            <a:schemeClr val="dk1"/>
                          </a:solidFill>
                          <a:latin typeface="Calibri"/>
                          <a:ea typeface="Calibri"/>
                          <a:cs typeface="Calibri"/>
                          <a:sym typeface="Calibri"/>
                        </a:rPr>
                        <a:t>Miron</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WR – Charlotte Powell &amp; </a:t>
                      </a:r>
                      <a:r>
                        <a:rPr lang="en-US" sz="2000" b="0" i="0" u="none" strike="noStrike" cap="none" dirty="0" err="1">
                          <a:solidFill>
                            <a:schemeClr val="dk1"/>
                          </a:solidFill>
                          <a:latin typeface="Calibri"/>
                          <a:ea typeface="Calibri"/>
                          <a:cs typeface="Calibri"/>
                          <a:sym typeface="Calibri"/>
                        </a:rPr>
                        <a:t>Lilje</a:t>
                      </a:r>
                      <a:r>
                        <a:rPr lang="en-US" sz="2000" b="0" i="0" u="none" strike="noStrike" cap="none" dirty="0">
                          <a:solidFill>
                            <a:schemeClr val="dk1"/>
                          </a:solidFill>
                          <a:latin typeface="Calibri"/>
                          <a:ea typeface="Calibri"/>
                          <a:cs typeface="Calibri"/>
                          <a:sym typeface="Calibri"/>
                        </a:rPr>
                        <a:t> Stratton</a:t>
                      </a:r>
                      <a:endParaRPr dirty="0"/>
                    </a:p>
                    <a:p>
                      <a:pPr marL="114300" marR="0" lvl="1" indent="0" algn="l" rtl="0">
                        <a:lnSpc>
                          <a:spcPct val="100000"/>
                        </a:lnSpc>
                        <a:spcBef>
                          <a:spcPts val="0"/>
                        </a:spcBef>
                        <a:spcAft>
                          <a:spcPts val="0"/>
                        </a:spcAft>
                        <a:buClr>
                          <a:schemeClr val="dk1"/>
                        </a:buClr>
                        <a:buSzPts val="1800"/>
                        <a:buFont typeface="Calibri"/>
                        <a:buNone/>
                      </a:pPr>
                      <a:r>
                        <a:rPr lang="en-US" sz="2400" b="1" i="0" u="none" strike="noStrike" cap="none" dirty="0">
                          <a:solidFill>
                            <a:srgbClr val="FF0000"/>
                          </a:solidFill>
                          <a:latin typeface="Calibri"/>
                          <a:ea typeface="Calibri"/>
                          <a:cs typeface="Calibri"/>
                          <a:sym typeface="Calibri"/>
                        </a:rPr>
                        <a:t>Team Rosters on Google Docs</a:t>
                      </a:r>
                      <a:endParaRPr dirty="0"/>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Each team has unique link</a:t>
                      </a:r>
                      <a:endParaRPr dirty="0"/>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Please keep updated!</a:t>
                      </a:r>
                      <a:endParaRPr dirty="0"/>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Add AAU # and SafeSport Info</a:t>
                      </a:r>
                      <a:endParaRPr dirty="0"/>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Check if diver also doing swim or water polo (important for insurance)</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0000">
                        <a:alpha val="0"/>
                      </a:srgbClr>
                    </a:solidFill>
                  </a:tcPr>
                </a:tc>
                <a:tc>
                  <a:txBody>
                    <a:bodyPr/>
                    <a:lstStyle/>
                    <a:p>
                      <a:pPr marL="114300" marR="0" lvl="1" indent="0" algn="l" rtl="0">
                        <a:lnSpc>
                          <a:spcPct val="100000"/>
                        </a:lnSpc>
                        <a:spcBef>
                          <a:spcPts val="0"/>
                        </a:spcBef>
                        <a:spcAft>
                          <a:spcPts val="0"/>
                        </a:spcAft>
                        <a:buClr>
                          <a:schemeClr val="dk1"/>
                        </a:buClr>
                        <a:buSzPts val="1800"/>
                        <a:buFont typeface="Calibri"/>
                        <a:buNone/>
                      </a:pPr>
                      <a:r>
                        <a:rPr lang="en-US" sz="2400" b="1" i="0" u="none" strike="noStrike" cap="none" dirty="0">
                          <a:solidFill>
                            <a:schemeClr val="dk1"/>
                          </a:solidFill>
                          <a:latin typeface="Calibri"/>
                          <a:ea typeface="Calibri"/>
                          <a:cs typeface="Calibri"/>
                          <a:sym typeface="Calibri"/>
                        </a:rPr>
                        <a:t>Parent Representatives</a:t>
                      </a:r>
                      <a:endParaRPr sz="2400" b="1"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MIBC – </a:t>
                      </a:r>
                      <a:r>
                        <a:rPr lang="en-US" sz="2000" b="0" i="0" u="none" strike="noStrike" cap="none" dirty="0">
                          <a:solidFill>
                            <a:schemeClr val="tx1"/>
                          </a:solidFill>
                          <a:effectLst/>
                          <a:latin typeface="Calibri"/>
                          <a:ea typeface="Calibri"/>
                          <a:cs typeface="Calibri"/>
                          <a:sym typeface="Arial"/>
                        </a:rPr>
                        <a:t>Courtney Kinsman-Cordero &amp; Louise </a:t>
                      </a:r>
                      <a:r>
                        <a:rPr lang="en-US" sz="2000" b="0" i="0" u="none" strike="noStrike" cap="none" dirty="0" err="1">
                          <a:solidFill>
                            <a:schemeClr val="tx1"/>
                          </a:solidFill>
                          <a:effectLst/>
                          <a:latin typeface="Calibri"/>
                          <a:ea typeface="Calibri"/>
                          <a:cs typeface="Calibri"/>
                          <a:sym typeface="Arial"/>
                        </a:rPr>
                        <a:t>Farrel</a:t>
                      </a:r>
                      <a:endParaRPr sz="2000" b="0" i="0" u="none" strike="noStrike" cap="none" dirty="0">
                        <a:solidFill>
                          <a:schemeClr val="tx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MSC/MICC – Jen </a:t>
                      </a:r>
                      <a:r>
                        <a:rPr lang="en-US" sz="2000" b="0" i="0" u="none" strike="noStrike" cap="none" dirty="0" err="1">
                          <a:solidFill>
                            <a:schemeClr val="dk1"/>
                          </a:solidFill>
                          <a:latin typeface="Calibri"/>
                          <a:ea typeface="Calibri"/>
                          <a:cs typeface="Calibri"/>
                          <a:sym typeface="Calibri"/>
                        </a:rPr>
                        <a:t>Capasso</a:t>
                      </a:r>
                      <a:r>
                        <a:rPr lang="en-US" sz="2000" b="0" i="0" u="none" strike="noStrike" cap="none" dirty="0">
                          <a:solidFill>
                            <a:schemeClr val="dk1"/>
                          </a:solidFill>
                          <a:latin typeface="Calibri"/>
                          <a:ea typeface="Calibri"/>
                          <a:cs typeface="Calibri"/>
                          <a:sym typeface="Calibri"/>
                        </a:rPr>
                        <a:t> &amp; Sarah Merriman</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NHSTC – Melinda Van </a:t>
                      </a:r>
                      <a:r>
                        <a:rPr lang="en-US" sz="2000" b="0" i="0" u="none" strike="noStrike" cap="none" dirty="0" err="1">
                          <a:solidFill>
                            <a:schemeClr val="dk1"/>
                          </a:solidFill>
                          <a:latin typeface="Calibri"/>
                          <a:ea typeface="Calibri"/>
                          <a:cs typeface="Calibri"/>
                          <a:sym typeface="Calibri"/>
                        </a:rPr>
                        <a:t>Honschooten</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PLC – Pauline Fox</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STC – </a:t>
                      </a:r>
                      <a:r>
                        <a:rPr lang="en-US" sz="2000" b="0" i="0" u="none" strike="noStrike" cap="none" dirty="0">
                          <a:solidFill>
                            <a:schemeClr val="tx1"/>
                          </a:solidFill>
                          <a:effectLst/>
                          <a:latin typeface="Calibri"/>
                          <a:ea typeface="Calibri"/>
                          <a:cs typeface="Calibri"/>
                          <a:sym typeface="Arial"/>
                        </a:rPr>
                        <a:t>Tessa Gorman, Brooke Bevis, &amp; Robert </a:t>
                      </a:r>
                      <a:r>
                        <a:rPr lang="en-US" sz="2000" b="0" i="0" u="none" strike="noStrike" cap="none" dirty="0" err="1">
                          <a:solidFill>
                            <a:schemeClr val="tx1"/>
                          </a:solidFill>
                          <a:effectLst/>
                          <a:latin typeface="Calibri"/>
                          <a:ea typeface="Calibri"/>
                          <a:cs typeface="Calibri"/>
                          <a:sym typeface="Arial"/>
                        </a:rPr>
                        <a:t>Jungerhans</a:t>
                      </a:r>
                      <a:endParaRPr sz="2000" b="0" i="0" u="none" strike="sngStrike" cap="none" dirty="0">
                        <a:solidFill>
                          <a:schemeClr val="tx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WR – Marissa Stratton</a:t>
                      </a:r>
                      <a:endParaRPr sz="2000" b="0" i="0" u="none" strike="noStrike" cap="none" dirty="0">
                        <a:solidFill>
                          <a:schemeClr val="dk1"/>
                        </a:solidFill>
                        <a:latin typeface="Calibri"/>
                        <a:ea typeface="Calibri"/>
                        <a:cs typeface="Calibri"/>
                        <a:sym typeface="Calibri"/>
                      </a:endParaRPr>
                    </a:p>
                    <a:p>
                      <a:pPr marL="114300" marR="0" lvl="1" indent="0" algn="l" rtl="0">
                        <a:lnSpc>
                          <a:spcPct val="100000"/>
                        </a:lnSpc>
                        <a:spcBef>
                          <a:spcPts val="0"/>
                        </a:spcBef>
                        <a:spcAft>
                          <a:spcPts val="0"/>
                        </a:spcAft>
                        <a:buClr>
                          <a:schemeClr val="dk1"/>
                        </a:buClr>
                        <a:buSzPts val="1800"/>
                        <a:buFont typeface="Calibri"/>
                        <a:buNone/>
                      </a:pPr>
                      <a:r>
                        <a:rPr lang="en-US" sz="2400" b="1" i="0" u="none" strike="noStrike" cap="none" dirty="0">
                          <a:solidFill>
                            <a:schemeClr val="dk1"/>
                          </a:solidFill>
                          <a:latin typeface="Calibri"/>
                          <a:ea typeface="Calibri"/>
                          <a:cs typeface="Calibri"/>
                          <a:sym typeface="Calibri"/>
                        </a:rPr>
                        <a:t>Coaches (make a text group)</a:t>
                      </a:r>
                      <a:endParaRPr sz="2400" b="1"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MIBC – Brooke Andrews &amp; Elise McDonald</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MSC/MICC – Anna </a:t>
                      </a:r>
                      <a:r>
                        <a:rPr lang="en-US" sz="2000" b="0" i="0" u="none" strike="noStrike" cap="none" dirty="0" err="1">
                          <a:solidFill>
                            <a:schemeClr val="dk1"/>
                          </a:solidFill>
                          <a:latin typeface="Calibri"/>
                          <a:ea typeface="Calibri"/>
                          <a:cs typeface="Calibri"/>
                          <a:sym typeface="Calibri"/>
                        </a:rPr>
                        <a:t>Bertlin</a:t>
                      </a:r>
                      <a:r>
                        <a:rPr lang="en-US" sz="2000" b="0" i="0" u="none" strike="noStrike" cap="none" dirty="0">
                          <a:solidFill>
                            <a:schemeClr val="dk1"/>
                          </a:solidFill>
                          <a:latin typeface="Calibri"/>
                          <a:ea typeface="Calibri"/>
                          <a:cs typeface="Calibri"/>
                          <a:sym typeface="Calibri"/>
                        </a:rPr>
                        <a:t> &amp; Jane Raffetto</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NHSTC – Erin Whipple</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PLC – Ace Shriner &amp; Braelyn Fox</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STC – Izzy </a:t>
                      </a:r>
                      <a:r>
                        <a:rPr lang="en-US" sz="2000" b="0" i="0" u="none" strike="noStrike" cap="none" dirty="0" err="1">
                          <a:solidFill>
                            <a:schemeClr val="dk1"/>
                          </a:solidFill>
                          <a:latin typeface="Calibri"/>
                          <a:ea typeface="Calibri"/>
                          <a:cs typeface="Calibri"/>
                          <a:sym typeface="Calibri"/>
                        </a:rPr>
                        <a:t>Doud</a:t>
                      </a:r>
                      <a:r>
                        <a:rPr lang="en-US" sz="2000" b="0" i="0" u="none" strike="noStrike" cap="none" dirty="0">
                          <a:solidFill>
                            <a:schemeClr val="dk1"/>
                          </a:solidFill>
                          <a:latin typeface="Calibri"/>
                          <a:ea typeface="Calibri"/>
                          <a:cs typeface="Calibri"/>
                          <a:sym typeface="Calibri"/>
                        </a:rPr>
                        <a:t> &amp; </a:t>
                      </a:r>
                      <a:r>
                        <a:rPr lang="en-US" sz="2000" b="0" i="0" u="none" strike="noStrike" cap="none" dirty="0" err="1">
                          <a:solidFill>
                            <a:schemeClr val="dk1"/>
                          </a:solidFill>
                          <a:latin typeface="Calibri"/>
                          <a:ea typeface="Calibri"/>
                          <a:cs typeface="Calibri"/>
                          <a:sym typeface="Calibri"/>
                        </a:rPr>
                        <a:t>Meilan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Uyeno</a:t>
                      </a:r>
                      <a:endParaRPr sz="2000" b="0" i="0" u="none" strike="noStrike" cap="none" dirty="0">
                        <a:solidFill>
                          <a:schemeClr val="dk1"/>
                        </a:solidFill>
                        <a:latin typeface="Calibri"/>
                        <a:ea typeface="Calibri"/>
                        <a:cs typeface="Calibri"/>
                        <a:sym typeface="Calibri"/>
                      </a:endParaRPr>
                    </a:p>
                    <a:p>
                      <a:pPr marL="457200" marR="0" lvl="1"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WR – </a:t>
                      </a:r>
                      <a:r>
                        <a:rPr lang="en-US" sz="2000" b="0" i="0" u="none" strike="noStrike" cap="none" dirty="0" err="1">
                          <a:solidFill>
                            <a:schemeClr val="dk1"/>
                          </a:solidFill>
                          <a:latin typeface="Calibri"/>
                          <a:ea typeface="Calibri"/>
                          <a:cs typeface="Calibri"/>
                          <a:sym typeface="Calibri"/>
                        </a:rPr>
                        <a:t>Lilje</a:t>
                      </a:r>
                      <a:r>
                        <a:rPr lang="en-US" sz="2000" b="0" i="0" u="none" strike="noStrike" cap="none" dirty="0">
                          <a:solidFill>
                            <a:schemeClr val="dk1"/>
                          </a:solidFill>
                          <a:latin typeface="Calibri"/>
                          <a:ea typeface="Calibri"/>
                          <a:cs typeface="Calibri"/>
                          <a:sym typeface="Calibri"/>
                        </a:rPr>
                        <a:t> Stratton</a:t>
                      </a:r>
                      <a:endParaRPr sz="1800" b="0" u="none" strike="noStrike" cap="none" dirty="0">
                        <a:solidFill>
                          <a:srgbClr val="00000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0"/>
                  </a:ext>
                </a:extLst>
              </a:tr>
              <a:tr h="348687">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0000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4" name="Google Shape;84;p3"/>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Team Roles &amp; Dive Psychology</a:t>
            </a:r>
            <a:endParaRPr/>
          </a:p>
        </p:txBody>
      </p:sp>
      <p:sp>
        <p:nvSpPr>
          <p:cNvPr id="90" name="Google Shape;90;p22"/>
          <p:cNvSpPr txBox="1"/>
          <p:nvPr/>
        </p:nvSpPr>
        <p:spPr>
          <a:xfrm>
            <a:off x="725004" y="1341958"/>
            <a:ext cx="9699300" cy="4154943"/>
          </a:xfrm>
          <a:prstGeom prst="rect">
            <a:avLst/>
          </a:prstGeom>
          <a:noFill/>
          <a:ln>
            <a:noFill/>
          </a:ln>
        </p:spPr>
        <p:txBody>
          <a:bodyPr spcFirstLastPara="1" wrap="square" lIns="91425" tIns="45700" rIns="91425" bIns="45700" anchor="t" anchorCtr="0">
            <a:spAutoFit/>
          </a:bodyPr>
          <a:lstStyle/>
          <a:p>
            <a:pPr marL="285750" marR="0" lvl="0" indent="-260350" algn="l" rtl="0">
              <a:lnSpc>
                <a:spcPct val="100000"/>
              </a:lnSpc>
              <a:spcBef>
                <a:spcPts val="0"/>
              </a:spcBef>
              <a:spcAft>
                <a:spcPts val="1200"/>
              </a:spcAft>
              <a:buClr>
                <a:schemeClr val="dk1"/>
              </a:buClr>
              <a:buSzPts val="2000"/>
              <a:buFont typeface="Arial"/>
              <a:buChar char="•"/>
            </a:pPr>
            <a:r>
              <a:rPr lang="en-US" sz="3200" b="1" i="0" u="none" strike="noStrike" cap="none" dirty="0">
                <a:solidFill>
                  <a:schemeClr val="dk1"/>
                </a:solidFill>
                <a:latin typeface="Calibri"/>
                <a:ea typeface="Calibri"/>
                <a:cs typeface="Calibri"/>
                <a:sym typeface="Calibri"/>
              </a:rPr>
              <a:t>Coaches: </a:t>
            </a:r>
            <a:r>
              <a:rPr lang="en-US" sz="3200" b="0" i="0" u="none" strike="noStrike" cap="none" dirty="0">
                <a:solidFill>
                  <a:schemeClr val="dk1"/>
                </a:solidFill>
                <a:latin typeface="Calibri"/>
                <a:ea typeface="Calibri"/>
                <a:cs typeface="Calibri"/>
                <a:sym typeface="Calibri"/>
              </a:rPr>
              <a:t>Instructor &amp; cheerleader for kids. Dive sheet meet prep.</a:t>
            </a:r>
            <a:endParaRPr sz="3200" b="1" i="0" u="none" strike="noStrike" cap="none" dirty="0">
              <a:solidFill>
                <a:schemeClr val="dk1"/>
              </a:solidFill>
              <a:latin typeface="Calibri"/>
              <a:ea typeface="Calibri"/>
              <a:cs typeface="Calibri"/>
              <a:sym typeface="Calibri"/>
            </a:endParaRPr>
          </a:p>
          <a:p>
            <a:pPr marL="285750" marR="0" lvl="0" indent="-260350" algn="l" rtl="0">
              <a:lnSpc>
                <a:spcPct val="100000"/>
              </a:lnSpc>
              <a:spcBef>
                <a:spcPts val="0"/>
              </a:spcBef>
              <a:spcAft>
                <a:spcPts val="1200"/>
              </a:spcAft>
              <a:buClr>
                <a:schemeClr val="dk1"/>
              </a:buClr>
              <a:buSzPts val="2000"/>
              <a:buFont typeface="Arial"/>
              <a:buChar char="•"/>
            </a:pPr>
            <a:r>
              <a:rPr lang="en-US" sz="3200" b="1" i="0" u="none" strike="noStrike" cap="none" dirty="0">
                <a:solidFill>
                  <a:schemeClr val="dk1"/>
                </a:solidFill>
                <a:latin typeface="Calibri"/>
                <a:ea typeface="Calibri"/>
                <a:cs typeface="Calibri"/>
                <a:sym typeface="Calibri"/>
              </a:rPr>
              <a:t>Parent Reps: </a:t>
            </a:r>
            <a:r>
              <a:rPr lang="en-US" sz="3200" b="0" i="0" u="none" strike="noStrike" cap="none" dirty="0">
                <a:solidFill>
                  <a:schemeClr val="dk1"/>
                </a:solidFill>
                <a:latin typeface="Calibri"/>
                <a:ea typeface="Calibri"/>
                <a:cs typeface="Calibri"/>
                <a:sym typeface="Calibri"/>
              </a:rPr>
              <a:t>Organizer of team &amp; volunteer lead </a:t>
            </a:r>
            <a:endParaRPr sz="1000" dirty="0"/>
          </a:p>
          <a:p>
            <a:pPr marL="285750" marR="0" lvl="0" indent="-260350" algn="l" rtl="0">
              <a:lnSpc>
                <a:spcPct val="100000"/>
              </a:lnSpc>
              <a:spcBef>
                <a:spcPts val="0"/>
              </a:spcBef>
              <a:spcAft>
                <a:spcPts val="1200"/>
              </a:spcAft>
              <a:buClr>
                <a:schemeClr val="dk1"/>
              </a:buClr>
              <a:buSzPts val="2000"/>
              <a:buFont typeface="Arial"/>
              <a:buChar char="•"/>
            </a:pPr>
            <a:r>
              <a:rPr lang="en-US" sz="3200" b="1" i="0" u="none" strike="noStrike" cap="none" dirty="0">
                <a:solidFill>
                  <a:schemeClr val="dk1"/>
                </a:solidFill>
                <a:latin typeface="Calibri"/>
                <a:ea typeface="Calibri"/>
                <a:cs typeface="Calibri"/>
                <a:sym typeface="Calibri"/>
              </a:rPr>
              <a:t>Parents: </a:t>
            </a:r>
            <a:r>
              <a:rPr lang="en-US" sz="3200" b="0" i="0" u="none" strike="noStrike" cap="none" dirty="0">
                <a:solidFill>
                  <a:schemeClr val="dk1"/>
                </a:solidFill>
                <a:latin typeface="Calibri"/>
                <a:ea typeface="Calibri"/>
                <a:cs typeface="Calibri"/>
                <a:sym typeface="Calibri"/>
              </a:rPr>
              <a:t>Not the coach; Encourage, not criticize own divers. Be a helpful and educated volunteer at meets.</a:t>
            </a:r>
            <a:endParaRPr sz="3200" b="0" i="0" u="none" strike="noStrike" cap="none" dirty="0">
              <a:solidFill>
                <a:schemeClr val="dk1"/>
              </a:solidFill>
              <a:latin typeface="Calibri"/>
              <a:ea typeface="Calibri"/>
              <a:cs typeface="Calibri"/>
              <a:sym typeface="Calibri"/>
            </a:endParaRPr>
          </a:p>
          <a:p>
            <a:pPr marL="285750" marR="0" lvl="0" indent="-260350" algn="l" rtl="0">
              <a:lnSpc>
                <a:spcPct val="100000"/>
              </a:lnSpc>
              <a:spcBef>
                <a:spcPts val="0"/>
              </a:spcBef>
              <a:spcAft>
                <a:spcPts val="1200"/>
              </a:spcAft>
              <a:buClr>
                <a:schemeClr val="dk1"/>
              </a:buClr>
              <a:buSzPts val="2000"/>
              <a:buFont typeface="Arial"/>
              <a:buChar char="•"/>
            </a:pPr>
            <a:r>
              <a:rPr lang="en-US" sz="3200" b="1" i="0" u="none" strike="noStrike" cap="none" dirty="0">
                <a:solidFill>
                  <a:schemeClr val="dk1"/>
                </a:solidFill>
                <a:latin typeface="Calibri"/>
                <a:ea typeface="Calibri"/>
                <a:cs typeface="Calibri"/>
                <a:sym typeface="Calibri"/>
              </a:rPr>
              <a:t>Dive Psychology: </a:t>
            </a:r>
            <a:r>
              <a:rPr lang="en-US" sz="3200" b="0" i="0" u="none" strike="noStrike" cap="none" dirty="0">
                <a:solidFill>
                  <a:schemeClr val="dk1"/>
                </a:solidFill>
                <a:latin typeface="Calibri"/>
                <a:ea typeface="Calibri"/>
                <a:cs typeface="Calibri"/>
                <a:sym typeface="Calibri"/>
              </a:rPr>
              <a:t>All divers </a:t>
            </a:r>
            <a:r>
              <a:rPr lang="en-US" sz="3200" dirty="0">
                <a:solidFill>
                  <a:schemeClr val="dk1"/>
                </a:solidFill>
                <a:latin typeface="Calibri"/>
                <a:ea typeface="Calibri"/>
                <a:cs typeface="Calibri"/>
                <a:sym typeface="Calibri"/>
              </a:rPr>
              <a:t>handle stress in different ways</a:t>
            </a:r>
            <a:r>
              <a:rPr lang="en-US" sz="3200" b="0" i="0" u="none" strike="noStrike" cap="none" dirty="0">
                <a:solidFill>
                  <a:schemeClr val="dk1"/>
                </a:solidFill>
                <a:latin typeface="Calibri"/>
                <a:ea typeface="Calibri"/>
                <a:cs typeface="Calibri"/>
                <a:sym typeface="Calibri"/>
              </a:rPr>
              <a:t>! Respect divers when they are on the board.</a:t>
            </a:r>
            <a:endParaRPr sz="1000" dirty="0"/>
          </a:p>
        </p:txBody>
      </p:sp>
      <p:sp>
        <p:nvSpPr>
          <p:cNvPr id="91" name="Google Shape;91;p22"/>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Key Dates: 2023 Regular Season</a:t>
            </a:r>
            <a:endParaRPr dirty="0"/>
          </a:p>
        </p:txBody>
      </p:sp>
      <p:sp>
        <p:nvSpPr>
          <p:cNvPr id="97" name="Google Shape;97;p5"/>
          <p:cNvSpPr txBox="1"/>
          <p:nvPr/>
        </p:nvSpPr>
        <p:spPr>
          <a:xfrm>
            <a:off x="534809" y="1137132"/>
            <a:ext cx="9699300" cy="560149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June 17: </a:t>
            </a:r>
            <a:r>
              <a:rPr lang="en-US" sz="2400" b="0" i="0" u="none" strike="noStrike" cap="none" dirty="0">
                <a:solidFill>
                  <a:schemeClr val="dk1"/>
                </a:solidFill>
                <a:latin typeface="Calibri"/>
                <a:ea typeface="Calibri"/>
                <a:cs typeface="Calibri"/>
                <a:sym typeface="Calibri"/>
              </a:rPr>
              <a:t>Midlakes Dive Season Kickoff Meeting</a:t>
            </a:r>
            <a:endParaRPr sz="1400" b="0" i="0" u="none" strike="noStrike" cap="none" dirty="0">
              <a:solidFill>
                <a:srgbClr val="000000"/>
              </a:solidFill>
              <a:latin typeface="Arial"/>
              <a:ea typeface="Arial"/>
              <a:cs typeface="Arial"/>
              <a:sym typeface="Arial"/>
            </a:endParaRPr>
          </a:p>
          <a:p>
            <a:pPr marL="285750" indent="-285750">
              <a:spcBef>
                <a:spcPts val="1200"/>
              </a:spcBef>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June 17: </a:t>
            </a:r>
            <a:r>
              <a:rPr lang="en-US" sz="2400" b="0" i="0" u="none" strike="noStrike" cap="none" dirty="0">
                <a:solidFill>
                  <a:schemeClr val="dk1"/>
                </a:solidFill>
                <a:latin typeface="Calibri"/>
                <a:ea typeface="Calibri"/>
                <a:cs typeface="Calibri"/>
                <a:sym typeface="Calibri"/>
              </a:rPr>
              <a:t>Official Midlakes Dive Practices May Begin</a:t>
            </a:r>
          </a:p>
          <a:p>
            <a:pPr marL="285750" marR="0" lvl="0" indent="-285750" algn="l" rtl="0">
              <a:lnSpc>
                <a:spcPct val="100000"/>
              </a:lnSpc>
              <a:spcBef>
                <a:spcPts val="1200"/>
              </a:spcBef>
              <a:spcAft>
                <a:spcPts val="0"/>
              </a:spcAft>
              <a:buClr>
                <a:schemeClr val="dk1"/>
              </a:buClr>
              <a:buSzPts val="2400"/>
              <a:buFont typeface="Arial"/>
              <a:buChar char="•"/>
            </a:pPr>
            <a:r>
              <a:rPr lang="en-US" sz="2400" b="1" dirty="0">
                <a:solidFill>
                  <a:schemeClr val="dk1"/>
                </a:solidFill>
                <a:latin typeface="Calibri"/>
                <a:ea typeface="Calibri"/>
                <a:cs typeface="Calibri"/>
                <a:sym typeface="Calibri"/>
              </a:rPr>
              <a:t>Due now</a:t>
            </a:r>
            <a:r>
              <a:rPr lang="en-US" sz="2400" b="1" i="0" u="none" strike="noStrike" cap="none" dirty="0">
                <a:solidFill>
                  <a:schemeClr val="dk1"/>
                </a:solidFill>
                <a:latin typeface="Calibri"/>
                <a:ea typeface="Calibri"/>
                <a:cs typeface="Calibri"/>
                <a:sym typeface="Calibri"/>
              </a:rPr>
              <a:t>: </a:t>
            </a:r>
            <a:r>
              <a:rPr lang="en-US" sz="2400" b="1" i="0" u="sng" strike="noStrike" cap="none" dirty="0">
                <a:solidFill>
                  <a:schemeClr val="dk1"/>
                </a:solidFill>
                <a:latin typeface="Calibri"/>
                <a:ea typeface="Calibri"/>
                <a:cs typeface="Calibri"/>
                <a:sym typeface="Calibri"/>
              </a:rPr>
              <a:t>ALL Coaches</a:t>
            </a:r>
            <a:r>
              <a:rPr lang="en-US" sz="2400" b="1" i="0" u="none" strike="noStrike" cap="none"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email your AAU number (non-athlete, extended coverage) &amp; confirmation of CPR/First Aid and SafeSport </a:t>
            </a:r>
            <a:r>
              <a:rPr lang="en-US" sz="2400" dirty="0">
                <a:solidFill>
                  <a:schemeClr val="dk1"/>
                </a:solidFill>
                <a:latin typeface="Calibri"/>
                <a:ea typeface="Calibri"/>
                <a:cs typeface="Calibri"/>
                <a:sym typeface="Calibri"/>
              </a:rPr>
              <a:t>training </a:t>
            </a:r>
            <a:br>
              <a:rPr lang="en-US" sz="2400"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to Midlakes Dive Reps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2400"/>
              <a:buFont typeface="Arial"/>
              <a:buChar char="•"/>
            </a:pPr>
            <a:r>
              <a:rPr lang="en-US" sz="2400" b="1" i="0" u="sng" strike="noStrike" cap="none" dirty="0">
                <a:solidFill>
                  <a:schemeClr val="dk1"/>
                </a:solidFill>
                <a:latin typeface="Calibri"/>
                <a:ea typeface="Calibri"/>
                <a:cs typeface="Calibri"/>
                <a:sym typeface="Calibri"/>
              </a:rPr>
              <a:t>June </a:t>
            </a:r>
            <a:r>
              <a:rPr lang="en-US" sz="2400" b="1" u="sng" dirty="0">
                <a:solidFill>
                  <a:schemeClr val="dk1"/>
                </a:solidFill>
                <a:latin typeface="Calibri"/>
                <a:ea typeface="Calibri"/>
                <a:cs typeface="Calibri"/>
                <a:sym typeface="Calibri"/>
              </a:rPr>
              <a:t>19</a:t>
            </a:r>
            <a:r>
              <a:rPr lang="en-US" sz="2400" b="1" i="0" u="sng" strike="noStrike" cap="none" dirty="0">
                <a:solidFill>
                  <a:schemeClr val="dk1"/>
                </a:solidFill>
                <a:latin typeface="Calibri"/>
                <a:ea typeface="Calibri"/>
                <a:cs typeface="Calibri"/>
                <a:sym typeface="Calibri"/>
              </a:rPr>
              <a:t>: *****Please reserve time at your pool for all home meets****</a:t>
            </a: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June 26: </a:t>
            </a:r>
            <a:r>
              <a:rPr lang="en-US" sz="2400" b="0" i="0" u="none" strike="noStrike" cap="none" dirty="0">
                <a:solidFill>
                  <a:schemeClr val="dk1"/>
                </a:solidFill>
                <a:latin typeface="Calibri"/>
                <a:ea typeface="Calibri"/>
                <a:cs typeface="Calibri"/>
                <a:sym typeface="Calibri"/>
              </a:rPr>
              <a:t>Make sure dive rosters are updated with AAU, SafeSport. Send Meet Info to all Away Teams coming to your pool this summer!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June 28: </a:t>
            </a:r>
            <a:r>
              <a:rPr lang="en-US" sz="2400" b="0" i="0" u="none" strike="noStrike" cap="none" dirty="0">
                <a:solidFill>
                  <a:schemeClr val="dk1"/>
                </a:solidFill>
                <a:latin typeface="Calibri"/>
                <a:ea typeface="Calibri"/>
                <a:cs typeface="Calibri"/>
                <a:sym typeface="Calibri"/>
              </a:rPr>
              <a:t>First Dive meet</a:t>
            </a:r>
          </a:p>
          <a:p>
            <a:pPr marL="285750" marR="0" lvl="0" indent="-285750" algn="l" rtl="0">
              <a:lnSpc>
                <a:spcPct val="100000"/>
              </a:lnSpc>
              <a:spcBef>
                <a:spcPts val="1200"/>
              </a:spcBef>
              <a:spcAft>
                <a:spcPts val="0"/>
              </a:spcAft>
              <a:buClr>
                <a:schemeClr val="dk1"/>
              </a:buClr>
              <a:buSzPts val="2400"/>
              <a:buFont typeface="Arial"/>
              <a:buChar char="•"/>
            </a:pPr>
            <a:r>
              <a:rPr lang="en-US" sz="2400" b="1" dirty="0">
                <a:solidFill>
                  <a:schemeClr val="dk1"/>
                </a:solidFill>
                <a:latin typeface="Calibri"/>
                <a:cs typeface="Calibri"/>
                <a:sym typeface="Calibri"/>
              </a:rPr>
              <a:t>July 26: Mandatory Coach/Parent Rep Champs Meeting 7:00 pm</a:t>
            </a:r>
            <a:endParaRPr b="1" dirty="0"/>
          </a:p>
          <a:p>
            <a:pPr marL="285750" marR="0" lvl="0" indent="-285750" algn="l" rtl="0">
              <a:lnSpc>
                <a:spcPct val="100000"/>
              </a:lnSpc>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5 Regular Season Meets: June 28-July 24: </a:t>
            </a:r>
            <a:br>
              <a:rPr lang="en-US" sz="2400" b="1"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Meets on Wed 6/28, Wed 7/5, Mon 7/10, Mon 7/17, Mon 7/24</a:t>
            </a:r>
            <a:endParaRPr dirty="0"/>
          </a:p>
        </p:txBody>
      </p:sp>
      <p:sp>
        <p:nvSpPr>
          <p:cNvPr id="98" name="Google Shape;98;p5"/>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Key Dates: Champs</a:t>
            </a:r>
            <a:endParaRPr/>
          </a:p>
        </p:txBody>
      </p:sp>
      <p:sp>
        <p:nvSpPr>
          <p:cNvPr id="112" name="Google Shape;112;p6"/>
          <p:cNvSpPr txBox="1"/>
          <p:nvPr/>
        </p:nvSpPr>
        <p:spPr>
          <a:xfrm>
            <a:off x="617483" y="1080819"/>
            <a:ext cx="9699300" cy="5386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None/>
            </a:pPr>
            <a:r>
              <a:rPr lang="en-US" sz="2400" b="1" i="0" u="none" strike="noStrike" cap="none" dirty="0">
                <a:solidFill>
                  <a:srgbClr val="FF0000"/>
                </a:solidFill>
                <a:latin typeface="Calibri"/>
                <a:ea typeface="Calibri"/>
                <a:cs typeface="Calibri"/>
                <a:sym typeface="Calibri"/>
              </a:rPr>
              <a:t>MANDATORY MEETING: July 26, EVENING: </a:t>
            </a:r>
            <a:r>
              <a:rPr lang="en-US" sz="2400" b="0" i="0" u="none" strike="noStrike" cap="none" dirty="0">
                <a:solidFill>
                  <a:schemeClr val="dk1"/>
                </a:solidFill>
                <a:latin typeface="Calibri"/>
                <a:ea typeface="Calibri"/>
                <a:cs typeface="Calibri"/>
                <a:sym typeface="Calibri"/>
              </a:rPr>
              <a:t>Dive Champs in Person Meeting for Coaches &amp; Parent Reps. </a:t>
            </a:r>
            <a:endParaRPr dirty="0"/>
          </a:p>
          <a:p>
            <a:pPr marL="0" marR="0" lvl="0" indent="0" algn="l" rtl="0">
              <a:lnSpc>
                <a:spcPct val="100000"/>
              </a:lnSpc>
              <a:spcBef>
                <a:spcPts val="1200"/>
              </a:spcBef>
              <a:spcAft>
                <a:spcPts val="0"/>
              </a:spcAft>
              <a:buNone/>
            </a:pPr>
            <a:r>
              <a:rPr lang="en-US" sz="2400" b="1" i="0" u="none" strike="noStrike" cap="none" dirty="0">
                <a:solidFill>
                  <a:schemeClr val="dk1"/>
                </a:solidFill>
                <a:latin typeface="Calibri"/>
                <a:ea typeface="Calibri"/>
                <a:cs typeface="Calibri"/>
                <a:sym typeface="Calibri"/>
              </a:rPr>
              <a:t>PLEASE BRING 3 THINGS:</a:t>
            </a:r>
            <a:endParaRPr dirty="0"/>
          </a:p>
          <a:p>
            <a:pPr marL="457200" marR="0" lvl="8" indent="-457200" algn="l" rtl="0">
              <a:lnSpc>
                <a:spcPct val="100000"/>
              </a:lnSpc>
              <a:spcBef>
                <a:spcPts val="120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Champs Dive Sheets Printed Out on Appropriate Paper</a:t>
            </a:r>
            <a:endParaRPr dirty="0"/>
          </a:p>
          <a:p>
            <a:pPr marL="457200" marR="0" lvl="8" indent="-457200" algn="l" rtl="0">
              <a:lnSpc>
                <a:spcPct val="100000"/>
              </a:lnSpc>
              <a:spcBef>
                <a:spcPts val="120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Make sure Dive Rosters are in FINAL FORMAT</a:t>
            </a:r>
            <a:endParaRPr dirty="0"/>
          </a:p>
          <a:p>
            <a:pPr marL="457200" marR="0" lvl="8" indent="-457200" algn="l" rtl="0">
              <a:lnSpc>
                <a:spcPct val="100000"/>
              </a:lnSpc>
              <a:spcBef>
                <a:spcPts val="1200"/>
              </a:spcBef>
              <a:spcAft>
                <a:spcPts val="0"/>
              </a:spcAft>
              <a:buClr>
                <a:schemeClr val="dk1"/>
              </a:buClr>
              <a:buSzPts val="2400"/>
              <a:buFont typeface="Arial"/>
              <a:buAutoNum type="arabicPeriod"/>
            </a:pPr>
            <a:r>
              <a:rPr lang="en-US" sz="2400" b="0" i="0" u="none" strike="noStrike" cap="none" dirty="0">
                <a:solidFill>
                  <a:schemeClr val="dk1"/>
                </a:solidFill>
                <a:latin typeface="Calibri"/>
                <a:ea typeface="Calibri"/>
                <a:cs typeface="Calibri"/>
                <a:sym typeface="Calibri"/>
              </a:rPr>
              <a:t>Registration check made out to Midlakes $15 per diver</a:t>
            </a:r>
            <a:endParaRPr dirty="0"/>
          </a:p>
          <a:p>
            <a:pPr marL="457200" marR="0" lvl="8" indent="-304800" algn="l" rtl="0">
              <a:lnSpc>
                <a:spcPct val="100000"/>
              </a:lnSpc>
              <a:spcBef>
                <a:spcPts val="1200"/>
              </a:spcBef>
              <a:spcAft>
                <a:spcPts val="0"/>
              </a:spcAft>
              <a:buClr>
                <a:schemeClr val="dk1"/>
              </a:buClr>
              <a:buSzPts val="2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Sat. July </a:t>
            </a:r>
            <a:r>
              <a:rPr lang="en-US" sz="2400" b="1" dirty="0">
                <a:solidFill>
                  <a:schemeClr val="dk1"/>
                </a:solidFill>
                <a:latin typeface="Calibri"/>
                <a:ea typeface="Calibri"/>
                <a:cs typeface="Calibri"/>
                <a:sym typeface="Calibri"/>
              </a:rPr>
              <a:t>29</a:t>
            </a:r>
            <a:r>
              <a:rPr lang="en-US" sz="2400" b="1" i="0" u="none" strike="noStrike" cap="none" dirty="0">
                <a:solidFill>
                  <a:schemeClr val="dk1"/>
                </a:solidFill>
                <a:latin typeface="Calibri"/>
                <a:ea typeface="Calibri"/>
                <a:cs typeface="Calibri"/>
                <a:sym typeface="Calibri"/>
              </a:rPr>
              <a:t>, morning: </a:t>
            </a:r>
            <a:r>
              <a:rPr lang="en-US" sz="2400" b="0" i="0" u="none" strike="noStrike" cap="none" dirty="0">
                <a:solidFill>
                  <a:schemeClr val="dk1"/>
                </a:solidFill>
                <a:latin typeface="Calibri"/>
                <a:ea typeface="Calibri"/>
                <a:cs typeface="Calibri"/>
                <a:sym typeface="Calibri"/>
              </a:rPr>
              <a:t>Junior Championships: 8’s &amp; 10’s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Sun. July 30, morning: </a:t>
            </a:r>
            <a:r>
              <a:rPr lang="en-US" sz="2400" b="0" i="0" u="none" strike="noStrike" cap="none" dirty="0">
                <a:solidFill>
                  <a:schemeClr val="dk1"/>
                </a:solidFill>
                <a:latin typeface="Calibri"/>
                <a:ea typeface="Calibri"/>
                <a:cs typeface="Calibri"/>
                <a:sym typeface="Calibri"/>
              </a:rPr>
              <a:t>Senior Championships: 12’s &amp; 14’s &amp; 15+’s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Tues. August 1 via Zoom: </a:t>
            </a:r>
            <a:r>
              <a:rPr lang="en-US" sz="2400" b="0" i="0" u="none" strike="noStrike" cap="none" dirty="0">
                <a:solidFill>
                  <a:schemeClr val="dk1"/>
                </a:solidFill>
                <a:latin typeface="Calibri"/>
                <a:ea typeface="Calibri"/>
                <a:cs typeface="Calibri"/>
                <a:sym typeface="Calibri"/>
              </a:rPr>
              <a:t>Wrap-Up Meeting for Managers, Coaches, Parent Reps</a:t>
            </a:r>
            <a:endParaRPr sz="1400" b="0" i="0" u="none" strike="noStrike" cap="none" dirty="0">
              <a:solidFill>
                <a:srgbClr val="000000"/>
              </a:solidFill>
              <a:latin typeface="Arial"/>
              <a:ea typeface="Arial"/>
              <a:cs typeface="Arial"/>
              <a:sym typeface="Arial"/>
            </a:endParaRPr>
          </a:p>
        </p:txBody>
      </p:sp>
      <p:sp>
        <p:nvSpPr>
          <p:cNvPr id="113" name="Google Shape;113;p6"/>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AAU Insurance – 2022 + 2023 Club Code = W34AB4</a:t>
            </a:r>
            <a:endParaRPr dirty="0"/>
          </a:p>
        </p:txBody>
      </p:sp>
      <p:sp>
        <p:nvSpPr>
          <p:cNvPr id="119" name="Google Shape;119;p8"/>
          <p:cNvSpPr txBox="1"/>
          <p:nvPr/>
        </p:nvSpPr>
        <p:spPr>
          <a:xfrm>
            <a:off x="736091" y="1244040"/>
            <a:ext cx="10842900" cy="542195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Arial"/>
              <a:buChar char="•"/>
            </a:pPr>
            <a:r>
              <a:rPr lang="en-US" sz="2400" b="1" i="0" u="none" strike="noStrike" cap="none" dirty="0">
                <a:solidFill>
                  <a:schemeClr val="dk1"/>
                </a:solidFill>
                <a:latin typeface="Calibri"/>
                <a:ea typeface="Calibri"/>
                <a:cs typeface="Calibri"/>
                <a:sym typeface="Calibri"/>
              </a:rPr>
              <a:t>MIDLAKES 2022-23 Club Code = W34AB4</a:t>
            </a:r>
            <a:endParaRPr sz="2400" b="1"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1000"/>
              </a:spcBef>
              <a:spcAft>
                <a:spcPts val="0"/>
              </a:spcAft>
              <a:buClr>
                <a:schemeClr val="dk1"/>
              </a:buClr>
              <a:buSzPts val="1800"/>
              <a:buFont typeface="Arial"/>
              <a:buChar char="•"/>
            </a:pPr>
            <a:r>
              <a:rPr lang="en-US" sz="2400" b="1" i="0" u="none" strike="noStrike" cap="none" dirty="0">
                <a:solidFill>
                  <a:schemeClr val="dk1"/>
                </a:solidFill>
                <a:latin typeface="Calibri"/>
                <a:ea typeface="Calibri"/>
                <a:cs typeface="Calibri"/>
                <a:sym typeface="Calibri"/>
              </a:rPr>
              <a:t>Why is this important? </a:t>
            </a:r>
            <a:r>
              <a:rPr lang="en-US" sz="2400" b="0" i="0" u="none" strike="noStrike" cap="none" dirty="0">
                <a:solidFill>
                  <a:schemeClr val="dk1"/>
                </a:solidFill>
                <a:latin typeface="Calibri"/>
                <a:ea typeface="Calibri"/>
                <a:cs typeface="Calibri"/>
                <a:sym typeface="Calibri"/>
              </a:rPr>
              <a:t>AAU provides excess insurance for all our divers as long as EVERY diver has it! Need AAU number. </a:t>
            </a:r>
            <a:r>
              <a:rPr lang="en-US" sz="2400" b="1" i="0" u="none" strike="noStrike" cap="none" dirty="0">
                <a:solidFill>
                  <a:srgbClr val="FF0000"/>
                </a:solidFill>
                <a:latin typeface="Calibri"/>
                <a:ea typeface="Calibri"/>
                <a:cs typeface="Calibri"/>
                <a:sym typeface="Calibri"/>
              </a:rPr>
              <a:t>Get it before first practice!</a:t>
            </a:r>
            <a:endParaRPr sz="2400" b="1" i="0" u="none" strike="noStrike" cap="none" dirty="0">
              <a:solidFill>
                <a:srgbClr val="FF0000"/>
              </a:solidFill>
              <a:latin typeface="Calibri"/>
              <a:ea typeface="Calibri"/>
              <a:cs typeface="Calibri"/>
              <a:sym typeface="Calibri"/>
            </a:endParaRPr>
          </a:p>
          <a:p>
            <a:pPr marL="342900" marR="0" lvl="0" indent="-342900" algn="l" rtl="0">
              <a:lnSpc>
                <a:spcPct val="100000"/>
              </a:lnSpc>
              <a:spcBef>
                <a:spcPts val="1000"/>
              </a:spcBef>
              <a:spcAft>
                <a:spcPts val="0"/>
              </a:spcAft>
              <a:buClr>
                <a:schemeClr val="dk1"/>
              </a:buClr>
              <a:buSzPts val="1800"/>
              <a:buFont typeface="Arial"/>
              <a:buChar char="•"/>
            </a:pPr>
            <a:r>
              <a:rPr lang="en-US" sz="2400" b="1" i="0" u="none" strike="noStrike" cap="none" dirty="0">
                <a:solidFill>
                  <a:schemeClr val="dk1"/>
                </a:solidFill>
                <a:latin typeface="Calibri"/>
                <a:ea typeface="Calibri"/>
                <a:cs typeface="Calibri"/>
                <a:sym typeface="Calibri"/>
              </a:rPr>
              <a:t>Individual Divers &amp; Under 18 Asst. Coaches </a:t>
            </a:r>
            <a:r>
              <a:rPr lang="en-US" sz="2400" b="0" i="0" u="none" strike="noStrike" cap="none" dirty="0">
                <a:solidFill>
                  <a:schemeClr val="dk1"/>
                </a:solidFill>
                <a:latin typeface="Calibri"/>
                <a:ea typeface="Calibri"/>
                <a:cs typeface="Calibri"/>
                <a:sym typeface="Calibri"/>
              </a:rPr>
              <a:t>= Purchase $16 AAU youth athlete membership with Extended Coverage (AB).</a:t>
            </a: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1800"/>
              <a:buFont typeface="Arial"/>
              <a:buChar char="•"/>
            </a:pPr>
            <a:r>
              <a:rPr lang="en-US" sz="2400" b="1" i="0" u="none" strike="noStrike" cap="none" dirty="0">
                <a:solidFill>
                  <a:schemeClr val="dk1"/>
                </a:solidFill>
                <a:latin typeface="Calibri"/>
                <a:ea typeface="Calibri"/>
                <a:cs typeface="Calibri"/>
                <a:sym typeface="Calibri"/>
              </a:rPr>
              <a:t>Head Coaches, 18+ Asst. Coaches &amp; Parent Reps </a:t>
            </a:r>
            <a:r>
              <a:rPr lang="en-US" sz="2400" b="0" i="0" u="none" strike="noStrike" cap="none" dirty="0">
                <a:solidFill>
                  <a:schemeClr val="dk1"/>
                </a:solidFill>
                <a:latin typeface="Calibri"/>
                <a:ea typeface="Calibri"/>
                <a:cs typeface="Calibri"/>
                <a:sym typeface="Calibri"/>
              </a:rPr>
              <a:t>= Purchase $18 AAU adult non-athlete membership with Extended Coverage (AB). Includes background check.</a:t>
            </a: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1800"/>
              <a:buFont typeface="Arial"/>
              <a:buChar char="•"/>
            </a:pPr>
            <a:r>
              <a:rPr lang="en-US" sz="2400" b="1" i="0" u="none" strike="noStrike" cap="none" dirty="0">
                <a:solidFill>
                  <a:srgbClr val="FF0000"/>
                </a:solidFill>
                <a:latin typeface="Calibri"/>
                <a:ea typeface="Calibri"/>
                <a:cs typeface="Calibri"/>
                <a:sym typeface="Calibri"/>
              </a:rPr>
              <a:t>Extended Coverage is required</a:t>
            </a:r>
            <a:r>
              <a:rPr lang="en-US" sz="2400" b="0" i="0" u="none" strike="noStrike" cap="none" dirty="0">
                <a:solidFill>
                  <a:schemeClr val="dk1"/>
                </a:solidFill>
                <a:latin typeface="Calibri"/>
                <a:ea typeface="Calibri"/>
                <a:cs typeface="Calibri"/>
                <a:sym typeface="Calibri"/>
              </a:rPr>
              <a:t>.  This allows us to practice and compete at our Midlakes pools instead of a registered AAU facility (e.g. KCAC). </a:t>
            </a:r>
            <a:endParaRPr dirty="0"/>
          </a:p>
          <a:p>
            <a:pPr marL="342900" marR="0" lvl="0" indent="-342900" algn="l" rtl="0">
              <a:lnSpc>
                <a:spcPct val="100000"/>
              </a:lnSpc>
              <a:spcBef>
                <a:spcPts val="100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If you need to add Extended (AB) or change from your Club Diving Team to the Midlakes Code for the summer, then call AAU at 1-407-934-7200.</a:t>
            </a:r>
            <a:endParaRPr dirty="0"/>
          </a:p>
          <a:p>
            <a:pPr marL="342900" marR="0" lvl="0" indent="-342900" algn="l" rtl="0">
              <a:lnSpc>
                <a:spcPct val="100000"/>
              </a:lnSpc>
              <a:spcBef>
                <a:spcPts val="1000"/>
              </a:spcBef>
              <a:spcAft>
                <a:spcPts val="1000"/>
              </a:spcAft>
              <a:buClr>
                <a:schemeClr val="dk1"/>
              </a:buClr>
              <a:buSzPts val="1800"/>
              <a:buFont typeface="Arial"/>
              <a:buChar char="•"/>
            </a:pPr>
            <a:r>
              <a:rPr lang="en-US" sz="2400" b="1" i="0" u="none" strike="noStrike" cap="none" dirty="0">
                <a:solidFill>
                  <a:srgbClr val="FF0000"/>
                </a:solidFill>
                <a:latin typeface="Calibri"/>
                <a:ea typeface="Calibri"/>
                <a:cs typeface="Calibri"/>
                <a:sym typeface="Calibri"/>
              </a:rPr>
              <a:t>Tracking AAU # using Rosters on Google Docs!</a:t>
            </a:r>
            <a:endParaRPr sz="2400" b="0" i="0" u="none" strike="noStrike" cap="none" dirty="0">
              <a:solidFill>
                <a:schemeClr val="dk1"/>
              </a:solidFill>
              <a:latin typeface="Calibri"/>
              <a:ea typeface="Calibri"/>
              <a:cs typeface="Calibri"/>
              <a:sym typeface="Calibri"/>
            </a:endParaRPr>
          </a:p>
        </p:txBody>
      </p:sp>
      <p:sp>
        <p:nvSpPr>
          <p:cNvPr id="120" name="Google Shape;120;p8"/>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Midlakes Fees</a:t>
            </a:r>
            <a:endParaRPr/>
          </a:p>
        </p:txBody>
      </p:sp>
      <p:sp>
        <p:nvSpPr>
          <p:cNvPr id="126" name="Google Shape;126;p9"/>
          <p:cNvSpPr txBox="1"/>
          <p:nvPr/>
        </p:nvSpPr>
        <p:spPr>
          <a:xfrm>
            <a:off x="957949" y="993228"/>
            <a:ext cx="10795243"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sng" strike="noStrike" cap="none" dirty="0">
                <a:solidFill>
                  <a:schemeClr val="dk1"/>
                </a:solidFill>
                <a:latin typeface="Calibri"/>
                <a:ea typeface="Calibri"/>
                <a:cs typeface="Calibri"/>
                <a:sym typeface="Calibri"/>
              </a:rPr>
              <a:t>MIDLAKES DIVE CLUB FEE </a:t>
            </a:r>
            <a:endParaRPr sz="20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Char char="●"/>
            </a:pPr>
            <a:r>
              <a:rPr lang="en-US" sz="2000" b="1" i="0" u="none" strike="noStrike" cap="none" dirty="0">
                <a:solidFill>
                  <a:schemeClr val="dk1"/>
                </a:solidFill>
                <a:latin typeface="Calibri"/>
                <a:ea typeface="Calibri"/>
                <a:cs typeface="Calibri"/>
                <a:sym typeface="Calibri"/>
              </a:rPr>
              <a:t>$60 PAID - THANK YOU!</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sng" strike="noStrike" cap="none" dirty="0">
                <a:solidFill>
                  <a:schemeClr val="dk1"/>
                </a:solidFill>
                <a:latin typeface="Calibri"/>
                <a:ea typeface="Calibri"/>
                <a:cs typeface="Calibri"/>
                <a:sym typeface="Calibri"/>
              </a:rPr>
              <a:t>MIDLAKES DIVER REGISTRATION FEE:</a:t>
            </a:r>
            <a:endParaRPr sz="20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000" b="1" i="0" u="none" strike="noStrike" cap="none" dirty="0">
                <a:solidFill>
                  <a:srgbClr val="FF0000"/>
                </a:solidFill>
                <a:latin typeface="Calibri"/>
                <a:ea typeface="Calibri"/>
                <a:cs typeface="Calibri"/>
                <a:sym typeface="Calibri"/>
              </a:rPr>
              <a:t>$15 </a:t>
            </a:r>
            <a:r>
              <a:rPr lang="en-US" sz="2000" b="1" i="0" u="none" strike="noStrike" cap="none" dirty="0">
                <a:solidFill>
                  <a:schemeClr val="dk1"/>
                </a:solidFill>
                <a:latin typeface="Calibri"/>
                <a:ea typeface="Calibri"/>
                <a:cs typeface="Calibri"/>
                <a:sym typeface="Calibri"/>
              </a:rPr>
              <a:t>FOR EACH DIVER ON YOUR ROSTER</a:t>
            </a:r>
            <a:endParaRPr sz="20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Fee is due 3 days prior to Dive Championships competition at the Mandatory Coaches Meeting.</a:t>
            </a:r>
            <a:endParaRPr sz="20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This payment may be made as soon as the Dive Team roster is finalized for each club.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sng" strike="noStrike" cap="none" dirty="0">
                <a:solidFill>
                  <a:schemeClr val="dk1"/>
                </a:solidFill>
                <a:latin typeface="Calibri"/>
                <a:ea typeface="Calibri"/>
                <a:cs typeface="Calibri"/>
                <a:sym typeface="Calibri"/>
              </a:rPr>
              <a:t>PAYMENT INSTRUCTIONS:</a:t>
            </a:r>
            <a:endParaRPr sz="20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Checks should be made payable to “Midlakes Swim League”. </a:t>
            </a:r>
            <a:endParaRPr sz="20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dirty="0">
                <a:solidFill>
                  <a:schemeClr val="dk1"/>
                </a:solidFill>
                <a:latin typeface="Calibri"/>
                <a:ea typeface="Calibri"/>
                <a:cs typeface="Calibri"/>
                <a:sym typeface="Calibri"/>
              </a:rPr>
              <a:t>Please indicate “Dive League” in the memo section.</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Send payments to the attention of the Midlakes Treasurer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rgbClr val="FF0000"/>
                </a:solidFill>
                <a:latin typeface="Calibri"/>
                <a:ea typeface="Calibri"/>
                <a:cs typeface="Calibri"/>
                <a:sym typeface="Calibri"/>
              </a:rPr>
              <a:t>Midlakes Swim League, c/o Nancy Anderson, PO Box 928, Cle Elum, WA 98922</a:t>
            </a:r>
            <a:br>
              <a:rPr lang="en-US" sz="2000" b="1" i="0" u="none" strike="noStrike" cap="none" dirty="0">
                <a:solidFill>
                  <a:srgbClr val="FF0000"/>
                </a:solidFill>
                <a:latin typeface="Calibri"/>
                <a:ea typeface="Calibri"/>
                <a:cs typeface="Calibri"/>
                <a:sym typeface="Calibri"/>
              </a:rPr>
            </a:br>
            <a:r>
              <a:rPr lang="en-US" sz="2000" b="1" i="0" u="none" strike="noStrike" cap="none" dirty="0">
                <a:solidFill>
                  <a:srgbClr val="FF0000"/>
                </a:solidFill>
                <a:latin typeface="Calibri"/>
                <a:ea typeface="Calibri"/>
                <a:cs typeface="Calibri"/>
                <a:sym typeface="Calibri"/>
              </a:rPr>
              <a:t>                (</a:t>
            </a:r>
            <a:r>
              <a:rPr lang="en-US" sz="2000" b="1" i="0" u="none" strike="noStrike" cap="none" dirty="0">
                <a:solidFill>
                  <a:srgbClr val="FF0000"/>
                </a:solidFill>
                <a:latin typeface="Calibri"/>
                <a:ea typeface="Arial"/>
                <a:cs typeface="Calibri"/>
                <a:sym typeface="Calibri"/>
              </a:rPr>
              <a:t>New address!)</a:t>
            </a:r>
          </a:p>
          <a:p>
            <a:pPr marL="0" marR="0" lvl="0" indent="0" algn="l" rtl="0">
              <a:lnSpc>
                <a:spcPct val="100000"/>
              </a:lnSpc>
              <a:spcBef>
                <a:spcPts val="0"/>
              </a:spcBef>
              <a:spcAft>
                <a:spcPts val="0"/>
              </a:spcAft>
              <a:buClr>
                <a:srgbClr val="000000"/>
              </a:buClr>
              <a:buSzPts val="2000"/>
              <a:buFont typeface="Arial"/>
              <a:buNone/>
            </a:pPr>
            <a:endParaRPr sz="2000" i="0" u="none" strike="noStrike" cap="none" dirty="0">
              <a:solidFill>
                <a:srgbClr val="FF0000"/>
              </a:solidFill>
              <a:latin typeface="Arial"/>
              <a:ea typeface="Arial"/>
              <a:cs typeface="Arial"/>
              <a:sym typeface="Arial"/>
            </a:endParaRPr>
          </a:p>
        </p:txBody>
      </p:sp>
      <p:sp>
        <p:nvSpPr>
          <p:cNvPr id="127" name="Google Shape;127;p9"/>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131000" y="21800"/>
            <a:ext cx="11768700" cy="8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Forms to Collect</a:t>
            </a:r>
            <a:endParaRPr/>
          </a:p>
        </p:txBody>
      </p:sp>
      <p:sp>
        <p:nvSpPr>
          <p:cNvPr id="133" name="Google Shape;133;p2"/>
          <p:cNvSpPr txBox="1"/>
          <p:nvPr/>
        </p:nvSpPr>
        <p:spPr>
          <a:xfrm>
            <a:off x="1210128" y="1316422"/>
            <a:ext cx="10154594" cy="4031833"/>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None/>
            </a:pPr>
            <a:r>
              <a:rPr lang="en-US" sz="3200" b="0" i="0" u="none" strike="noStrike" cap="none" dirty="0">
                <a:solidFill>
                  <a:schemeClr val="dk1"/>
                </a:solidFill>
                <a:latin typeface="Calibri"/>
                <a:ea typeface="Calibri"/>
                <a:cs typeface="Calibri"/>
                <a:sym typeface="Calibri"/>
              </a:rPr>
              <a:t>Reminder to collect from each diving family (Links here plus all on website):</a:t>
            </a:r>
            <a:endParaRPr sz="3200" b="0" i="0" u="none" strike="noStrike" cap="none" dirty="0">
              <a:solidFill>
                <a:schemeClr val="dk1"/>
              </a:solidFill>
              <a:latin typeface="Calibri"/>
              <a:ea typeface="Calibri"/>
              <a:cs typeface="Calibri"/>
              <a:sym typeface="Calibri"/>
            </a:endParaRPr>
          </a:p>
          <a:p>
            <a:pPr marL="628650" marR="0" lvl="1" indent="-514350" algn="l" rtl="0">
              <a:lnSpc>
                <a:spcPct val="100000"/>
              </a:lnSpc>
              <a:spcBef>
                <a:spcPts val="0"/>
              </a:spcBef>
              <a:spcAft>
                <a:spcPts val="0"/>
              </a:spcAft>
              <a:buClr>
                <a:schemeClr val="dk1"/>
              </a:buClr>
              <a:buSzPts val="1800"/>
              <a:buFont typeface="Arial"/>
              <a:buAutoNum type="arabicPeriod"/>
            </a:pPr>
            <a:r>
              <a:rPr lang="en-US" sz="3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Risk of Injury</a:t>
            </a:r>
            <a:endParaRPr sz="3200" b="0" i="0" u="none" strike="noStrike" cap="none" dirty="0">
              <a:solidFill>
                <a:schemeClr val="dk1"/>
              </a:solidFill>
              <a:latin typeface="Calibri"/>
              <a:ea typeface="Calibri"/>
              <a:cs typeface="Calibri"/>
              <a:sym typeface="Calibri"/>
            </a:endParaRPr>
          </a:p>
          <a:p>
            <a:pPr marL="628650" marR="0" lvl="1" indent="-514350" algn="l" rtl="0">
              <a:lnSpc>
                <a:spcPct val="100000"/>
              </a:lnSpc>
              <a:spcBef>
                <a:spcPts val="0"/>
              </a:spcBef>
              <a:spcAft>
                <a:spcPts val="0"/>
              </a:spcAft>
              <a:buClr>
                <a:schemeClr val="dk1"/>
              </a:buClr>
              <a:buSzPts val="1800"/>
              <a:buFont typeface="Arial"/>
              <a:buAutoNum type="arabicPeriod"/>
            </a:pPr>
            <a:r>
              <a:rPr lang="en-US" sz="3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Hold Harmless Agreement</a:t>
            </a:r>
            <a:r>
              <a:rPr lang="en-US" sz="3200" b="0" i="0" u="none" strike="noStrike" cap="none" dirty="0">
                <a:solidFill>
                  <a:schemeClr val="dk1"/>
                </a:solidFill>
                <a:latin typeface="Calibri"/>
                <a:ea typeface="Calibri"/>
                <a:cs typeface="Calibri"/>
                <a:sym typeface="Calibri"/>
              </a:rPr>
              <a:t>  </a:t>
            </a:r>
            <a:endParaRPr sz="3200" b="0" i="0" u="none" strike="noStrike" cap="none" dirty="0">
              <a:solidFill>
                <a:schemeClr val="dk1"/>
              </a:solidFill>
              <a:latin typeface="Calibri"/>
              <a:ea typeface="Calibri"/>
              <a:cs typeface="Calibri"/>
              <a:sym typeface="Calibri"/>
            </a:endParaRPr>
          </a:p>
          <a:p>
            <a:pPr marL="628650" marR="0" lvl="1" indent="-514350" algn="l" rtl="0">
              <a:lnSpc>
                <a:spcPct val="100000"/>
              </a:lnSpc>
              <a:spcBef>
                <a:spcPts val="0"/>
              </a:spcBef>
              <a:spcAft>
                <a:spcPts val="0"/>
              </a:spcAft>
              <a:buClr>
                <a:schemeClr val="dk1"/>
              </a:buClr>
              <a:buSzPts val="1800"/>
              <a:buFont typeface="Arial"/>
              <a:buAutoNum type="arabicPeriod"/>
            </a:pPr>
            <a:r>
              <a:rPr lang="en-US" sz="3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Concussion Information Sheet</a:t>
            </a:r>
            <a:endParaRPr sz="3200" b="0" i="0" u="none" strike="noStrike" cap="none" dirty="0">
              <a:solidFill>
                <a:schemeClr val="dk1"/>
              </a:solidFill>
              <a:latin typeface="Calibri"/>
              <a:ea typeface="Calibri"/>
              <a:cs typeface="Calibri"/>
              <a:sym typeface="Calibri"/>
            </a:endParaRPr>
          </a:p>
          <a:p>
            <a:pPr marL="628650" marR="0" lvl="1" indent="-514350" algn="l" rtl="0">
              <a:lnSpc>
                <a:spcPct val="100000"/>
              </a:lnSpc>
              <a:spcBef>
                <a:spcPts val="0"/>
              </a:spcBef>
              <a:spcAft>
                <a:spcPts val="0"/>
              </a:spcAft>
              <a:buClr>
                <a:schemeClr val="dk1"/>
              </a:buClr>
              <a:buSzPts val="1800"/>
              <a:buFont typeface="Arial"/>
              <a:buAutoNum type="arabicPeriod"/>
            </a:pPr>
            <a:r>
              <a:rPr lang="en-US" sz="32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AAU Diving Registration for 202</a:t>
            </a:r>
            <a:r>
              <a:rPr lang="en-US" sz="3200" b="0" i="0" u="sng" strike="noStrike" cap="none" dirty="0">
                <a:solidFill>
                  <a:schemeClr val="dk1"/>
                </a:solidFill>
                <a:latin typeface="Calibri"/>
                <a:ea typeface="Calibri"/>
                <a:cs typeface="Calibri"/>
                <a:sym typeface="Calibri"/>
              </a:rPr>
              <a:t>3</a:t>
            </a:r>
            <a:r>
              <a:rPr lang="en-US" sz="3200" b="0" i="0" u="none" strike="noStrike" cap="none" dirty="0">
                <a:solidFill>
                  <a:schemeClr val="dk1"/>
                </a:solidFill>
                <a:latin typeface="Calibri"/>
                <a:ea typeface="Calibri"/>
                <a:cs typeface="Calibri"/>
                <a:sym typeface="Calibri"/>
              </a:rPr>
              <a:t>: We do look at this list</a:t>
            </a:r>
            <a:endParaRPr sz="3200" b="0" i="0" u="none" strike="noStrike" cap="none" dirty="0">
              <a:solidFill>
                <a:schemeClr val="dk1"/>
              </a:solidFill>
              <a:latin typeface="Calibri"/>
              <a:ea typeface="Calibri"/>
              <a:cs typeface="Calibri"/>
              <a:sym typeface="Calibri"/>
            </a:endParaRPr>
          </a:p>
          <a:p>
            <a:pPr marL="628650" marR="0" lvl="1" indent="-514350" algn="l" rtl="0">
              <a:lnSpc>
                <a:spcPct val="100000"/>
              </a:lnSpc>
              <a:spcBef>
                <a:spcPts val="0"/>
              </a:spcBef>
              <a:spcAft>
                <a:spcPts val="0"/>
              </a:spcAft>
              <a:buClr>
                <a:schemeClr val="dk1"/>
              </a:buClr>
              <a:buSzPts val="1800"/>
              <a:buFont typeface="Arial"/>
              <a:buAutoNum type="arabicPeriod"/>
            </a:pPr>
            <a:r>
              <a:rPr lang="en-US" sz="3200" b="0" i="0"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SafeSport Training</a:t>
            </a:r>
            <a:r>
              <a:rPr lang="en-US" sz="3200" b="0" i="0" u="none" strike="noStrike" cap="none" dirty="0">
                <a:solidFill>
                  <a:schemeClr val="dk1"/>
                </a:solidFill>
                <a:latin typeface="Calibri"/>
                <a:ea typeface="Calibri"/>
                <a:cs typeface="Calibri"/>
                <a:sym typeface="Calibri"/>
              </a:rPr>
              <a:t> for Parents &amp; Divers: Midlakes is tracking this info weekly!</a:t>
            </a:r>
            <a:endParaRPr sz="3200" b="0" i="0" u="none" strike="noStrike" cap="none" dirty="0">
              <a:solidFill>
                <a:schemeClr val="dk1"/>
              </a:solidFill>
              <a:latin typeface="Calibri"/>
              <a:ea typeface="Calibri"/>
              <a:cs typeface="Calibri"/>
              <a:sym typeface="Calibri"/>
            </a:endParaRPr>
          </a:p>
        </p:txBody>
      </p:sp>
      <p:sp>
        <p:nvSpPr>
          <p:cNvPr id="134" name="Google Shape;134;p2"/>
          <p:cNvSpPr txBox="1">
            <a:spLocks noGrp="1"/>
          </p:cNvSpPr>
          <p:nvPr>
            <p:ph type="sldNum" idx="12"/>
          </p:nvPr>
        </p:nvSpPr>
        <p:spPr>
          <a:xfrm>
            <a:off x="11364722" y="6260831"/>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30775</TotalTime>
  <Words>3014</Words>
  <Application>Microsoft Office PowerPoint</Application>
  <PresentationFormat>Widescreen</PresentationFormat>
  <Paragraphs>337</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Roboto</vt:lpstr>
      <vt:lpstr>Material</vt:lpstr>
      <vt:lpstr>Midlakes Dive  Summer 2023</vt:lpstr>
      <vt:lpstr>Meeting Agenda</vt:lpstr>
      <vt:lpstr>Contacts &amp; Rosters</vt:lpstr>
      <vt:lpstr>Team Roles &amp; Dive Psychology</vt:lpstr>
      <vt:lpstr>Key Dates: 2023 Regular Season</vt:lpstr>
      <vt:lpstr>Key Dates: Champs</vt:lpstr>
      <vt:lpstr>AAU Insurance – 2022 + 2023 Club Code = W34AB4</vt:lpstr>
      <vt:lpstr>Midlakes Fees</vt:lpstr>
      <vt:lpstr>Forms to Collect</vt:lpstr>
      <vt:lpstr>SafeSport Training</vt:lpstr>
      <vt:lpstr>New Midlakes Diving Swimwear Exception Request Form on Website</vt:lpstr>
      <vt:lpstr>Meet Prep: What to Do</vt:lpstr>
      <vt:lpstr>Meet Prep: Volunteers, Scoring, Judging</vt:lpstr>
      <vt:lpstr>Organizing Meets: Diver RSVP/Commitments &amp; Volunteer Sign Ups</vt:lpstr>
      <vt:lpstr>NEW! Video Training for Parents &amp; Volunteers</vt:lpstr>
      <vt:lpstr>Midlakes Website Tour</vt:lpstr>
      <vt:lpstr>QUESTIONS?</vt:lpstr>
      <vt:lpstr>Midlakes Dive  Summer 2023</vt:lpstr>
      <vt:lpstr>Coaches Role</vt:lpstr>
      <vt:lpstr>In Case of Emergency</vt:lpstr>
      <vt:lpstr>“A” or “B” Diver</vt:lpstr>
      <vt:lpstr>Coaches Meet Prep</vt:lpstr>
      <vt:lpstr>Midlakes Dive – Why We Do Things the Way We Do</vt:lpstr>
      <vt:lpstr>Meet Prep Using Excel Dive Sheets</vt:lpstr>
      <vt:lpstr>During the Meet</vt:lpstr>
      <vt:lpstr>Dive Progression</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Midlakes Dive  Summer 2022</dc:title>
  <dc:creator>Pauline Fox</dc:creator>
  <cp:lastModifiedBy>Pauline</cp:lastModifiedBy>
  <cp:revision>6</cp:revision>
  <dcterms:created xsi:type="dcterms:W3CDTF">2020-06-24T17:18:31Z</dcterms:created>
  <dcterms:modified xsi:type="dcterms:W3CDTF">2023-06-13T19:56:29Z</dcterms:modified>
</cp:coreProperties>
</file>