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9"/>
  </p:notesMasterIdLst>
  <p:handoutMasterIdLst>
    <p:handoutMasterId r:id="rId30"/>
  </p:handoutMasterIdLst>
  <p:sldIdLst>
    <p:sldId id="318" r:id="rId5"/>
    <p:sldId id="297" r:id="rId6"/>
    <p:sldId id="298" r:id="rId7"/>
    <p:sldId id="299" r:id="rId8"/>
    <p:sldId id="320" r:id="rId9"/>
    <p:sldId id="312" r:id="rId10"/>
    <p:sldId id="300" r:id="rId11"/>
    <p:sldId id="301" r:id="rId12"/>
    <p:sldId id="313" r:id="rId13"/>
    <p:sldId id="302" r:id="rId14"/>
    <p:sldId id="303" r:id="rId15"/>
    <p:sldId id="314" r:id="rId16"/>
    <p:sldId id="304" r:id="rId17"/>
    <p:sldId id="315" r:id="rId18"/>
    <p:sldId id="305" r:id="rId19"/>
    <p:sldId id="316" r:id="rId20"/>
    <p:sldId id="306" r:id="rId21"/>
    <p:sldId id="317" r:id="rId22"/>
    <p:sldId id="307" r:id="rId23"/>
    <p:sldId id="308" r:id="rId24"/>
    <p:sldId id="319" r:id="rId25"/>
    <p:sldId id="310" r:id="rId26"/>
    <p:sldId id="311" r:id="rId27"/>
    <p:sldId id="309" r:id="rId2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337F"/>
    <a:srgbClr val="7F8184"/>
    <a:srgbClr val="E6E7E8"/>
    <a:srgbClr val="BEC0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26CA6A-9609-4DD5-B0AE-21BA4C08DBCB}" v="10" dt="2023-06-21T13:29:58.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75" autoAdjust="0"/>
    <p:restoredTop sz="95291" autoAdjust="0"/>
  </p:normalViewPr>
  <p:slideViewPr>
    <p:cSldViewPr>
      <p:cViewPr varScale="1">
        <p:scale>
          <a:sx n="121" d="100"/>
          <a:sy n="121" d="100"/>
        </p:scale>
        <p:origin x="1742"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e, Christopher J" userId="d4d3e16d-4a36-4f62-a7ca-46d84e585657" providerId="ADAL" clId="{B426CA6A-9609-4DD5-B0AE-21BA4C08DBCB}"/>
    <pc:docChg chg="addSld delSld modSld">
      <pc:chgData name="Race, Christopher J" userId="d4d3e16d-4a36-4f62-a7ca-46d84e585657" providerId="ADAL" clId="{B426CA6A-9609-4DD5-B0AE-21BA4C08DBCB}" dt="2023-06-21T13:29:58.794" v="10" actId="12"/>
      <pc:docMkLst>
        <pc:docMk/>
      </pc:docMkLst>
      <pc:sldChg chg="del">
        <pc:chgData name="Race, Christopher J" userId="d4d3e16d-4a36-4f62-a7ca-46d84e585657" providerId="ADAL" clId="{B426CA6A-9609-4DD5-B0AE-21BA4C08DBCB}" dt="2023-06-05T20:58:40.891" v="1" actId="47"/>
        <pc:sldMkLst>
          <pc:docMk/>
          <pc:sldMk cId="1194456801" sldId="296"/>
        </pc:sldMkLst>
      </pc:sldChg>
      <pc:sldChg chg="modSp">
        <pc:chgData name="Race, Christopher J" userId="d4d3e16d-4a36-4f62-a7ca-46d84e585657" providerId="ADAL" clId="{B426CA6A-9609-4DD5-B0AE-21BA4C08DBCB}" dt="2023-06-21T13:29:58.794" v="10" actId="12"/>
        <pc:sldMkLst>
          <pc:docMk/>
          <pc:sldMk cId="3187085892" sldId="300"/>
        </pc:sldMkLst>
        <pc:spChg chg="mod">
          <ac:chgData name="Race, Christopher J" userId="d4d3e16d-4a36-4f62-a7ca-46d84e585657" providerId="ADAL" clId="{B426CA6A-9609-4DD5-B0AE-21BA4C08DBCB}" dt="2023-06-21T13:29:58.794" v="10" actId="12"/>
          <ac:spMkLst>
            <pc:docMk/>
            <pc:sldMk cId="3187085892" sldId="300"/>
            <ac:spMk id="2" creationId="{E434C0DF-8E00-42AC-9F17-85D509E57E00}"/>
          </ac:spMkLst>
        </pc:spChg>
      </pc:sldChg>
      <pc:sldChg chg="add setBg">
        <pc:chgData name="Race, Christopher J" userId="d4d3e16d-4a36-4f62-a7ca-46d84e585657" providerId="ADAL" clId="{B426CA6A-9609-4DD5-B0AE-21BA4C08DBCB}" dt="2023-06-05T20:58:38.974" v="0"/>
        <pc:sldMkLst>
          <pc:docMk/>
          <pc:sldMk cId="3674310320" sldId="318"/>
        </pc:sldMkLst>
      </pc:sldChg>
      <pc:sldChg chg="add">
        <pc:chgData name="Race, Christopher J" userId="d4d3e16d-4a36-4f62-a7ca-46d84e585657" providerId="ADAL" clId="{B426CA6A-9609-4DD5-B0AE-21BA4C08DBCB}" dt="2023-06-05T20:59:28.286" v="2"/>
        <pc:sldMkLst>
          <pc:docMk/>
          <pc:sldMk cId="2665457288" sldId="319"/>
        </pc:sldMkLst>
      </pc:sldChg>
      <pc:sldChg chg="modSp add">
        <pc:chgData name="Race, Christopher J" userId="d4d3e16d-4a36-4f62-a7ca-46d84e585657" providerId="ADAL" clId="{B426CA6A-9609-4DD5-B0AE-21BA4C08DBCB}" dt="2023-06-21T13:29:13.618" v="3"/>
        <pc:sldMkLst>
          <pc:docMk/>
          <pc:sldMk cId="4104912330" sldId="320"/>
        </pc:sldMkLst>
        <pc:spChg chg="mod">
          <ac:chgData name="Race, Christopher J" userId="d4d3e16d-4a36-4f62-a7ca-46d84e585657" providerId="ADAL" clId="{B426CA6A-9609-4DD5-B0AE-21BA4C08DBCB}" dt="2023-06-21T13:29:13.618" v="3"/>
          <ac:spMkLst>
            <pc:docMk/>
            <pc:sldMk cId="4104912330" sldId="320"/>
            <ac:spMk id="4" creationId="{D356E84B-6A41-8799-728C-AC34B6CCF2C7}"/>
          </ac:spMkLst>
        </pc:spChg>
      </pc:sldChg>
    </pc:docChg>
  </pc:docChgLst>
  <pc:docChgLst>
    <pc:chgData name="Race, Christopher J" userId="d4d3e16d-4a36-4f62-a7ca-46d84e585657" providerId="ADAL" clId="{DE37A106-4303-4E81-A4CB-1D8813A96A9C}"/>
    <pc:docChg chg="modSld">
      <pc:chgData name="Race, Christopher J" userId="d4d3e16d-4a36-4f62-a7ca-46d84e585657" providerId="ADAL" clId="{DE37A106-4303-4E81-A4CB-1D8813A96A9C}" dt="2022-06-01T21:54:22.403" v="1" actId="20577"/>
      <pc:docMkLst>
        <pc:docMk/>
      </pc:docMkLst>
      <pc:sldChg chg="modSp mod">
        <pc:chgData name="Race, Christopher J" userId="d4d3e16d-4a36-4f62-a7ca-46d84e585657" providerId="ADAL" clId="{DE37A106-4303-4E81-A4CB-1D8813A96A9C}" dt="2022-06-01T21:54:22.403" v="1" actId="20577"/>
        <pc:sldMkLst>
          <pc:docMk/>
          <pc:sldMk cId="1194456801" sldId="296"/>
        </pc:sldMkLst>
        <pc:spChg chg="mod">
          <ac:chgData name="Race, Christopher J" userId="d4d3e16d-4a36-4f62-a7ca-46d84e585657" providerId="ADAL" clId="{DE37A106-4303-4E81-A4CB-1D8813A96A9C}" dt="2022-06-01T21:54:22.403" v="1" actId="20577"/>
          <ac:spMkLst>
            <pc:docMk/>
            <pc:sldMk cId="1194456801" sldId="296"/>
            <ac:spMk id="2" creationId="{3FED1434-D362-4709-A861-86E4C44133F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Arial" charset="0"/>
                <a:ea typeface="ＭＳ Ｐゴシック" charset="-128"/>
              </a:defRPr>
            </a:lvl1pPr>
          </a:lstStyle>
          <a:p>
            <a:pPr>
              <a:defRPr/>
            </a:pPr>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atin typeface="Arial" charset="0"/>
                <a:ea typeface="ＭＳ Ｐゴシック" charset="-128"/>
              </a:defRPr>
            </a:lvl1pPr>
          </a:lstStyle>
          <a:p>
            <a:pPr>
              <a:defRPr/>
            </a:pPr>
            <a:fld id="{FFDE3B1F-D47F-4385-B36F-E571A2F1BAA7}" type="datetimeFigureOut">
              <a:rPr lang="en-US"/>
              <a:pPr>
                <a:defRPr/>
              </a:pPr>
              <a:t>6/21/2023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atin typeface="Arial" charset="0"/>
                <a:ea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atin typeface="Arial" charset="0"/>
                <a:ea typeface="ＭＳ Ｐゴシック" charset="-128"/>
              </a:defRPr>
            </a:lvl1pPr>
          </a:lstStyle>
          <a:p>
            <a:pPr>
              <a:defRPr/>
            </a:pPr>
            <a:fld id="{069BDC7F-8944-4890-B227-CE99698A6173}" type="slidenum">
              <a:rPr lang="en-US"/>
              <a:pPr>
                <a:defRPr/>
              </a:pPr>
              <a:t>‹#›</a:t>
            </a:fld>
            <a:endParaRPr lang="en-US" dirty="0"/>
          </a:p>
        </p:txBody>
      </p:sp>
    </p:spTree>
    <p:extLst>
      <p:ext uri="{BB962C8B-B14F-4D97-AF65-F5344CB8AC3E}">
        <p14:creationId xmlns:p14="http://schemas.microsoft.com/office/powerpoint/2010/main" val="2290455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atin typeface="Arial" charset="0"/>
                <a:ea typeface="ＭＳ Ｐゴシック" pitchFamily="-80" charset="-128"/>
                <a:cs typeface="ＭＳ Ｐゴシック" pitchFamily="-80" charset="-128"/>
              </a:defRPr>
            </a:lvl1pPr>
          </a:lstStyle>
          <a:p>
            <a:pPr>
              <a:defRPr/>
            </a:pPr>
            <a:endParaRPr lang="en-US" dirty="0"/>
          </a:p>
        </p:txBody>
      </p:sp>
      <p:sp>
        <p:nvSpPr>
          <p:cNvPr id="40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pitchFamily="-80" charset="-128"/>
                <a:cs typeface="ＭＳ Ｐゴシック" pitchFamily="-80" charset="-128"/>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atin typeface="Arial" charset="0"/>
                <a:ea typeface="ＭＳ Ｐゴシック" pitchFamily="-80" charset="-128"/>
                <a:cs typeface="ＭＳ Ｐゴシック" pitchFamily="-80" charset="-128"/>
              </a:defRPr>
            </a:lvl1pPr>
          </a:lstStyle>
          <a:p>
            <a:pPr>
              <a:defRPr/>
            </a:pPr>
            <a:endParaRPr lang="en-US" dirty="0"/>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atin typeface="Arial" panose="020B0604020202020204" pitchFamily="34" charset="0"/>
                <a:ea typeface="ＭＳ Ｐゴシック" panose="020B0600070205080204" pitchFamily="34" charset="-128"/>
              </a:defRPr>
            </a:lvl1pPr>
          </a:lstStyle>
          <a:p>
            <a:pPr>
              <a:defRPr/>
            </a:pPr>
            <a:fld id="{1E01668D-E50C-4FEA-A323-B090385B15DB}" type="slidenum">
              <a:rPr lang="en-US" altLang="en-US"/>
              <a:pPr>
                <a:defRPr/>
              </a:pPr>
              <a:t>‹#›</a:t>
            </a:fld>
            <a:endParaRPr lang="en-US" altLang="en-US" dirty="0"/>
          </a:p>
        </p:txBody>
      </p:sp>
    </p:spTree>
    <p:extLst>
      <p:ext uri="{BB962C8B-B14F-4D97-AF65-F5344CB8AC3E}">
        <p14:creationId xmlns:p14="http://schemas.microsoft.com/office/powerpoint/2010/main" val="414478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0" charset="-128"/>
        <a:cs typeface="ＭＳ Ｐゴシック" pitchFamily="-80"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0" charset="-128"/>
        <a:cs typeface="ＭＳ Ｐゴシック" pitchFamily="-80"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0" charset="-128"/>
        <a:cs typeface="ＭＳ Ｐゴシック" pitchFamily="-80"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0" charset="-128"/>
        <a:cs typeface="ＭＳ Ｐゴシック" pitchFamily="-80"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0" charset="-128"/>
        <a:cs typeface="ＭＳ Ｐゴシック" pitchFamily="-80"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124E0F4-26AC-44C9-9DBB-6678A0E4DE7C}"/>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61BE40FF-CF53-49D4-8A27-76B4EE84E0B9}"/>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6388" name="Slide Number Placeholder 3">
            <a:extLst>
              <a:ext uri="{FF2B5EF4-FFF2-40B4-BE49-F238E27FC236}">
                <a16:creationId xmlns:a16="http://schemas.microsoft.com/office/drawing/2014/main" id="{D65ED271-ECFB-40F7-996C-DB43B35AE886}"/>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1363" indent="-284163">
              <a:defRPr sz="2400">
                <a:solidFill>
                  <a:schemeClr val="tx1"/>
                </a:solidFill>
                <a:latin typeface="Arial" panose="020B0604020202020204" pitchFamily="34" charset="0"/>
                <a:ea typeface="ＭＳ Ｐゴシック" panose="020B0600070205080204" pitchFamily="34" charset="-128"/>
              </a:defRPr>
            </a:lvl2pPr>
            <a:lvl3pPr marL="1141413" indent="-227013">
              <a:defRPr sz="2400">
                <a:solidFill>
                  <a:schemeClr val="tx1"/>
                </a:solidFill>
                <a:latin typeface="Arial" panose="020B0604020202020204" pitchFamily="34" charset="0"/>
                <a:ea typeface="ＭＳ Ｐゴシック" panose="020B0600070205080204" pitchFamily="34" charset="-128"/>
              </a:defRPr>
            </a:lvl3pPr>
            <a:lvl4pPr marL="1598613" indent="-227013">
              <a:defRPr sz="2400">
                <a:solidFill>
                  <a:schemeClr val="tx1"/>
                </a:solidFill>
                <a:latin typeface="Arial" panose="020B0604020202020204" pitchFamily="34" charset="0"/>
                <a:ea typeface="ＭＳ Ｐゴシック" panose="020B0600070205080204" pitchFamily="34" charset="-128"/>
              </a:defRPr>
            </a:lvl4pPr>
            <a:lvl5pPr marL="2055813" indent="-227013">
              <a:defRPr sz="2400">
                <a:solidFill>
                  <a:schemeClr val="tx1"/>
                </a:solidFill>
                <a:latin typeface="Arial" panose="020B0604020202020204" pitchFamily="34" charset="0"/>
                <a:ea typeface="ＭＳ Ｐゴシック" panose="020B0600070205080204" pitchFamily="34" charset="-128"/>
              </a:defRPr>
            </a:lvl5pPr>
            <a:lvl6pPr marL="2513013" indent="-2270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0213" indent="-2270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7413" indent="-2270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4613" indent="-2270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EEFBA7C-C56A-45DE-A7C7-ED8CAAFCFD51}" type="slidenum">
              <a:rPr lang="en-US" altLang="en-US" sz="1200" smtClean="0"/>
              <a:pPr/>
              <a:t>1</a:t>
            </a:fld>
            <a:endParaRPr lang="en-US" altLang="en-US" sz="1200" dirty="0"/>
          </a:p>
        </p:txBody>
      </p:sp>
    </p:spTree>
    <p:extLst>
      <p:ext uri="{BB962C8B-B14F-4D97-AF65-F5344CB8AC3E}">
        <p14:creationId xmlns:p14="http://schemas.microsoft.com/office/powerpoint/2010/main" val="1910164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8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auto">
          <a:xfrm>
            <a:off x="0" y="6583363"/>
            <a:ext cx="9144000" cy="274637"/>
          </a:xfrm>
          <a:prstGeom prst="rect">
            <a:avLst/>
          </a:prstGeom>
          <a:solidFill>
            <a:srgbClr val="0033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x-none" altLang="x-none"/>
          </a:p>
        </p:txBody>
      </p:sp>
      <p:pic>
        <p:nvPicPr>
          <p:cNvPr id="5" name="Picture 9" descr="logo"/>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1650" y="5791200"/>
            <a:ext cx="2012950" cy="42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8" name="Rectangle 4"/>
          <p:cNvSpPr>
            <a:spLocks noGrp="1" noChangeArrowheads="1"/>
          </p:cNvSpPr>
          <p:nvPr>
            <p:ph type="ctrTitle"/>
          </p:nvPr>
        </p:nvSpPr>
        <p:spPr>
          <a:xfrm>
            <a:off x="1524000" y="2814640"/>
            <a:ext cx="7315200" cy="599464"/>
          </a:xfrm>
        </p:spPr>
        <p:txBody>
          <a:bodyPr anchor="b"/>
          <a:lstStyle>
            <a:lvl1pPr>
              <a:defRPr sz="3200"/>
            </a:lvl1pPr>
          </a:lstStyle>
          <a:p>
            <a:r>
              <a:rPr lang="en-US" dirty="0"/>
              <a:t>Click to edit Master title style</a:t>
            </a:r>
          </a:p>
        </p:txBody>
      </p:sp>
    </p:spTree>
    <p:extLst>
      <p:ext uri="{BB962C8B-B14F-4D97-AF65-F5344CB8AC3E}">
        <p14:creationId xmlns:p14="http://schemas.microsoft.com/office/powerpoint/2010/main" val="372434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304800"/>
            <a:ext cx="8229600" cy="533400"/>
          </a:xfrm>
        </p:spPr>
        <p:txBody>
          <a:bodyPr anchor="b"/>
          <a:lstStyle>
            <a:lvl1pPr>
              <a:defRPr sz="2200"/>
            </a:lvl1pPr>
          </a:lstStyle>
          <a:p>
            <a:r>
              <a:rPr lang="en-US" dirty="0"/>
              <a:t>Click to edit Master title style</a:t>
            </a:r>
          </a:p>
        </p:txBody>
      </p:sp>
      <p:sp>
        <p:nvSpPr>
          <p:cNvPr id="7" name="Content Placeholder 2"/>
          <p:cNvSpPr>
            <a:spLocks noGrp="1"/>
          </p:cNvSpPr>
          <p:nvPr>
            <p:ph idx="1"/>
          </p:nvPr>
        </p:nvSpPr>
        <p:spPr>
          <a:xfrm>
            <a:off x="457200" y="1371600"/>
            <a:ext cx="8229600" cy="48768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457200" y="895350"/>
            <a:ext cx="8229600" cy="381000"/>
          </a:xfrm>
        </p:spPr>
        <p:txBody>
          <a:bodyPr/>
          <a:lstStyle>
            <a:lvl1pPr marL="0" indent="0">
              <a:buFontTx/>
              <a:buNone/>
              <a:defRPr sz="1800" b="1">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048823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038600" cy="4419600"/>
          </a:xfrm>
        </p:spPr>
        <p:txBody>
          <a:bodyPr/>
          <a:lstStyle>
            <a:lvl1pPr>
              <a:defRPr sz="16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47800"/>
            <a:ext cx="4038600" cy="4419600"/>
          </a:xfrm>
        </p:spPr>
        <p:txBody>
          <a:bodyPr/>
          <a:lstStyle>
            <a:lvl1pPr>
              <a:defRPr sz="16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304800"/>
            <a:ext cx="8229600" cy="533400"/>
          </a:xfrm>
        </p:spPr>
        <p:txBody>
          <a:bodyPr anchor="b"/>
          <a:lstStyle>
            <a:lvl1pPr>
              <a:defRPr sz="2200"/>
            </a:lvl1pPr>
          </a:lstStyle>
          <a:p>
            <a:r>
              <a:rPr lang="en-US" dirty="0"/>
              <a:t>Click to edit Master title style</a:t>
            </a:r>
          </a:p>
        </p:txBody>
      </p:sp>
      <p:sp>
        <p:nvSpPr>
          <p:cNvPr id="6" name="Text Placeholder 7"/>
          <p:cNvSpPr>
            <a:spLocks noGrp="1"/>
          </p:cNvSpPr>
          <p:nvPr>
            <p:ph type="body" sz="quarter" idx="10"/>
          </p:nvPr>
        </p:nvSpPr>
        <p:spPr>
          <a:xfrm>
            <a:off x="457200" y="895350"/>
            <a:ext cx="8229600" cy="381000"/>
          </a:xfrm>
        </p:spPr>
        <p:txBody>
          <a:bodyPr/>
          <a:lstStyle>
            <a:lvl1pPr marL="0" indent="0">
              <a:buFontTx/>
              <a:buNone/>
              <a:defRPr sz="1800" b="1">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25495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860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31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88841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0" y="6581775"/>
            <a:ext cx="9144000" cy="274638"/>
          </a:xfrm>
          <a:prstGeom prst="rect">
            <a:avLst/>
          </a:prstGeom>
          <a:solidFill>
            <a:srgbClr val="E6E7E8"/>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x-none" altLang="x-none">
              <a:solidFill>
                <a:schemeClr val="bg1">
                  <a:lumMod val="95000"/>
                </a:schemeClr>
              </a:solidFill>
            </a:endParaRPr>
          </a:p>
        </p:txBody>
      </p:sp>
      <p:sp>
        <p:nvSpPr>
          <p:cNvPr id="1027" name="Rectangle 2"/>
          <p:cNvSpPr>
            <a:spLocks noGrp="1" noChangeArrowheads="1"/>
          </p:cNvSpPr>
          <p:nvPr>
            <p:ph type="title"/>
          </p:nvPr>
        </p:nvSpPr>
        <p:spPr bwMode="auto">
          <a:xfrm>
            <a:off x="457200" y="304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4478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6" name="Text Box 12"/>
          <p:cNvSpPr txBox="1">
            <a:spLocks noChangeArrowheads="1"/>
          </p:cNvSpPr>
          <p:nvPr userDrawn="1"/>
        </p:nvSpPr>
        <p:spPr bwMode="auto">
          <a:xfrm>
            <a:off x="7391400" y="6657975"/>
            <a:ext cx="1295400" cy="122238"/>
          </a:xfrm>
          <a:prstGeom prst="rect">
            <a:avLst/>
          </a:prstGeom>
          <a:noFill/>
          <a:ln w="9525">
            <a:noFill/>
            <a:miter lim="800000"/>
            <a:headEnd/>
            <a:tailEnd/>
          </a:ln>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defRPr/>
            </a:pPr>
            <a:fld id="{0A710E77-8E08-4590-BE2C-FD5EDDE2FBEF}" type="slidenum">
              <a:rPr lang="en-US" altLang="en-US" sz="800" smtClean="0">
                <a:solidFill>
                  <a:schemeClr val="accent3"/>
                </a:solidFill>
              </a:rPr>
              <a:pPr algn="r">
                <a:defRPr/>
              </a:pPr>
              <a:t>‹#›</a:t>
            </a:fld>
            <a:endParaRPr lang="en-US" altLang="en-US" sz="800" dirty="0">
              <a:solidFill>
                <a:schemeClr val="accent3"/>
              </a:solidFill>
            </a:endParaRPr>
          </a:p>
        </p:txBody>
      </p:sp>
      <p:sp>
        <p:nvSpPr>
          <p:cNvPr id="8" name="Rectangle 7"/>
          <p:cNvSpPr>
            <a:spLocks noChangeArrowheads="1"/>
          </p:cNvSpPr>
          <p:nvPr userDrawn="1"/>
        </p:nvSpPr>
        <p:spPr bwMode="auto">
          <a:xfrm>
            <a:off x="0" y="0"/>
            <a:ext cx="9144000" cy="109538"/>
          </a:xfrm>
          <a:prstGeom prst="rect">
            <a:avLst/>
          </a:prstGeom>
          <a:solidFill>
            <a:srgbClr val="0033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x-none" altLang="x-none"/>
          </a:p>
        </p:txBody>
      </p:sp>
    </p:spTree>
  </p:cSld>
  <p:clrMap bg1="lt1" tx1="dk1" bg2="lt2" tx2="dk2" accent1="accent1" accent2="accent2" accent3="accent3" accent4="accent4" accent5="accent5" accent6="accent6" hlink="hlink" folHlink="folHlink"/>
  <p:sldLayoutIdLst>
    <p:sldLayoutId id="2147483927" r:id="rId1"/>
    <p:sldLayoutId id="2147483923" r:id="rId2"/>
    <p:sldLayoutId id="2147483924" r:id="rId3"/>
    <p:sldLayoutId id="2147483925" r:id="rId4"/>
    <p:sldLayoutId id="2147483926" r:id="rId5"/>
    <p:sldLayoutId id="2147483928" r:id="rId6"/>
  </p:sldLayoutIdLst>
  <p:txStyles>
    <p:titleStyle>
      <a:lvl1pPr algn="l" rtl="0" eaLnBrk="0" fontAlgn="base" hangingPunct="0">
        <a:spcBef>
          <a:spcPct val="0"/>
        </a:spcBef>
        <a:spcAft>
          <a:spcPct val="0"/>
        </a:spcAft>
        <a:defRPr sz="2200" b="1">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Arial" charset="0"/>
          <a:ea typeface="ＭＳ Ｐゴシック" pitchFamily="-80" charset="-128"/>
          <a:cs typeface="ＭＳ Ｐゴシック" pitchFamily="-80" charset="-128"/>
        </a:defRPr>
      </a:lvl2pPr>
      <a:lvl3pPr algn="l" rtl="0" eaLnBrk="0" fontAlgn="base" hangingPunct="0">
        <a:spcBef>
          <a:spcPct val="0"/>
        </a:spcBef>
        <a:spcAft>
          <a:spcPct val="0"/>
        </a:spcAft>
        <a:defRPr sz="2200" b="1">
          <a:solidFill>
            <a:schemeClr val="tx2"/>
          </a:solidFill>
          <a:latin typeface="Arial" charset="0"/>
          <a:ea typeface="ＭＳ Ｐゴシック" pitchFamily="-80" charset="-128"/>
          <a:cs typeface="ＭＳ Ｐゴシック" pitchFamily="-80" charset="-128"/>
        </a:defRPr>
      </a:lvl3pPr>
      <a:lvl4pPr algn="l" rtl="0" eaLnBrk="0" fontAlgn="base" hangingPunct="0">
        <a:spcBef>
          <a:spcPct val="0"/>
        </a:spcBef>
        <a:spcAft>
          <a:spcPct val="0"/>
        </a:spcAft>
        <a:defRPr sz="2200" b="1">
          <a:solidFill>
            <a:schemeClr val="tx2"/>
          </a:solidFill>
          <a:latin typeface="Arial" charset="0"/>
          <a:ea typeface="ＭＳ Ｐゴシック" pitchFamily="-80" charset="-128"/>
          <a:cs typeface="ＭＳ Ｐゴシック" pitchFamily="-80" charset="-128"/>
        </a:defRPr>
      </a:lvl4pPr>
      <a:lvl5pPr algn="l" rtl="0" eaLnBrk="0" fontAlgn="base" hangingPunct="0">
        <a:spcBef>
          <a:spcPct val="0"/>
        </a:spcBef>
        <a:spcAft>
          <a:spcPct val="0"/>
        </a:spcAft>
        <a:defRPr sz="2200" b="1">
          <a:solidFill>
            <a:schemeClr val="tx2"/>
          </a:solidFill>
          <a:latin typeface="Arial" charset="0"/>
          <a:ea typeface="ＭＳ Ｐゴシック" pitchFamily="-80" charset="-128"/>
          <a:cs typeface="ＭＳ Ｐゴシック" pitchFamily="-80" charset="-128"/>
        </a:defRPr>
      </a:lvl5pPr>
      <a:lvl6pPr marL="457200" algn="l" rtl="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6pPr>
      <a:lvl7pPr marL="914400" algn="l" rtl="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7pPr>
      <a:lvl8pPr marL="1371600" algn="l" rtl="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8pPr>
      <a:lvl9pPr marL="1828800" algn="l" rtl="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9pPr>
    </p:titleStyle>
    <p:bodyStyle>
      <a:lvl1pPr marL="169863" indent="-169863" algn="l" rtl="0" eaLnBrk="0" fontAlgn="base" hangingPunct="0">
        <a:spcBef>
          <a:spcPct val="20000"/>
        </a:spcBef>
        <a:spcAft>
          <a:spcPct val="0"/>
        </a:spcAft>
        <a:buClr>
          <a:schemeClr val="tx2"/>
        </a:buClr>
        <a:buFont typeface="Wingdings" panose="05000000000000000000" pitchFamily="2" charset="2"/>
        <a:buChar char="§"/>
        <a:defRPr>
          <a:solidFill>
            <a:schemeClr val="tx1"/>
          </a:solidFill>
          <a:latin typeface="+mn-lt"/>
          <a:ea typeface="+mn-ea"/>
          <a:cs typeface="+mn-cs"/>
        </a:defRPr>
      </a:lvl1pPr>
      <a:lvl2pPr marL="457200" indent="-173038" algn="l" rtl="0" eaLnBrk="0" fontAlgn="base" hangingPunct="0">
        <a:spcBef>
          <a:spcPct val="20000"/>
        </a:spcBef>
        <a:spcAft>
          <a:spcPct val="0"/>
        </a:spcAft>
        <a:buFont typeface="Times" panose="02020603050405020304" pitchFamily="18" charset="0"/>
        <a:buChar char="–"/>
        <a:defRPr sz="1600">
          <a:solidFill>
            <a:srgbClr val="7F8184"/>
          </a:solidFill>
          <a:latin typeface="+mn-lt"/>
          <a:ea typeface="+mn-ea"/>
          <a:cs typeface="+mn-cs"/>
        </a:defRPr>
      </a:lvl2pPr>
      <a:lvl3pPr marL="739775" indent="-168275" algn="l" rtl="0" eaLnBrk="0" fontAlgn="base" hangingPunct="0">
        <a:spcBef>
          <a:spcPct val="20000"/>
        </a:spcBef>
        <a:spcAft>
          <a:spcPct val="0"/>
        </a:spcAft>
        <a:buChar char="•"/>
        <a:defRPr sz="1400">
          <a:solidFill>
            <a:srgbClr val="7F8184"/>
          </a:solidFill>
          <a:latin typeface="+mn-lt"/>
          <a:ea typeface="+mn-ea"/>
          <a:cs typeface="+mn-cs"/>
        </a:defRPr>
      </a:lvl3pPr>
      <a:lvl4pPr marL="1033463" indent="-179388" algn="l" rtl="0" eaLnBrk="0" fontAlgn="base" hangingPunct="0">
        <a:spcBef>
          <a:spcPct val="20000"/>
        </a:spcBef>
        <a:spcAft>
          <a:spcPct val="0"/>
        </a:spcAft>
        <a:buChar char="–"/>
        <a:defRPr sz="1400">
          <a:solidFill>
            <a:srgbClr val="7F8184"/>
          </a:solidFill>
          <a:latin typeface="+mn-lt"/>
          <a:ea typeface="+mn-ea"/>
          <a:cs typeface="+mn-cs"/>
        </a:defRPr>
      </a:lvl4pPr>
      <a:lvl5pPr marL="1603375" indent="-230188" algn="l" rtl="0" eaLnBrk="0" fontAlgn="base" hangingPunct="0">
        <a:spcBef>
          <a:spcPct val="20000"/>
        </a:spcBef>
        <a:spcAft>
          <a:spcPct val="0"/>
        </a:spcAft>
        <a:buChar char="»"/>
        <a:defRPr sz="1400">
          <a:solidFill>
            <a:srgbClr val="7F8184"/>
          </a:solidFill>
          <a:latin typeface="+mn-lt"/>
          <a:ea typeface="+mn-ea"/>
          <a:cs typeface="+mn-cs"/>
        </a:defRPr>
      </a:lvl5pPr>
      <a:lvl6pPr marL="2060575" indent="-230188" algn="l" rtl="0" fontAlgn="base">
        <a:spcBef>
          <a:spcPct val="20000"/>
        </a:spcBef>
        <a:spcAft>
          <a:spcPct val="0"/>
        </a:spcAft>
        <a:buChar char="»"/>
        <a:defRPr sz="1400">
          <a:solidFill>
            <a:srgbClr val="7F8184"/>
          </a:solidFill>
          <a:latin typeface="+mn-lt"/>
          <a:ea typeface="+mn-ea"/>
          <a:cs typeface="+mn-cs"/>
        </a:defRPr>
      </a:lvl6pPr>
      <a:lvl7pPr marL="2517775" indent="-230188" algn="l" rtl="0" fontAlgn="base">
        <a:spcBef>
          <a:spcPct val="20000"/>
        </a:spcBef>
        <a:spcAft>
          <a:spcPct val="0"/>
        </a:spcAft>
        <a:buChar char="»"/>
        <a:defRPr sz="1400">
          <a:solidFill>
            <a:srgbClr val="7F8184"/>
          </a:solidFill>
          <a:latin typeface="+mn-lt"/>
          <a:ea typeface="+mn-ea"/>
          <a:cs typeface="+mn-cs"/>
        </a:defRPr>
      </a:lvl7pPr>
      <a:lvl8pPr marL="2974975" indent="-230188" algn="l" rtl="0" fontAlgn="base">
        <a:spcBef>
          <a:spcPct val="20000"/>
        </a:spcBef>
        <a:spcAft>
          <a:spcPct val="0"/>
        </a:spcAft>
        <a:buChar char="»"/>
        <a:defRPr sz="1400">
          <a:solidFill>
            <a:srgbClr val="7F8184"/>
          </a:solidFill>
          <a:latin typeface="+mn-lt"/>
          <a:ea typeface="+mn-ea"/>
          <a:cs typeface="+mn-cs"/>
        </a:defRPr>
      </a:lvl8pPr>
      <a:lvl9pPr marL="3432175" indent="-230188" algn="l" rtl="0" fontAlgn="base">
        <a:spcBef>
          <a:spcPct val="20000"/>
        </a:spcBef>
        <a:spcAft>
          <a:spcPct val="0"/>
        </a:spcAft>
        <a:buChar char="»"/>
        <a:defRPr sz="1400">
          <a:solidFill>
            <a:srgbClr val="7F8184"/>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hyperlink" Target="https://www.usaswimming.org/officials/officials-training-videos"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usaswimming.org/officials/officials-training-videos"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4ajQQQnSKQ0"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usaswimming.org/officials/officials-training-videos"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baQJzcnG3oQ"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usaswimming.org/officials/officials-training-videos"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6w452d_ZcAA"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usaswimming.org/officials/officials-training-videos"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BV2dAE0VXTE"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www.teamunify.com/TabGeneric.jsp?_tabid_=81732&amp;team=recssasj"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usaswimming.org/officials/officials-training-video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v5IjKFBIY18"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usaswimming.org/officials/officials-training-video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usaswimming.org/officials/officials-training-video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6ZXUEfP-Agc"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ter, aqua, teal, turquoise&#10;&#10;Description automatically generated">
            <a:extLst>
              <a:ext uri="{FF2B5EF4-FFF2-40B4-BE49-F238E27FC236}">
                <a16:creationId xmlns:a16="http://schemas.microsoft.com/office/drawing/2014/main" id="{20D536D1-0424-0387-A07A-D0018AD709A1}"/>
              </a:ext>
            </a:extLst>
          </p:cNvPr>
          <p:cNvPicPr>
            <a:picLocks noChangeAspect="1"/>
          </p:cNvPicPr>
          <p:nvPr/>
        </p:nvPicPr>
        <p:blipFill>
          <a:blip r:embed="rId3"/>
          <a:stretch>
            <a:fillRect/>
          </a:stretch>
        </p:blipFill>
        <p:spPr>
          <a:xfrm>
            <a:off x="0" y="76200"/>
            <a:ext cx="9144000" cy="6553199"/>
          </a:xfrm>
          <a:prstGeom prst="rect">
            <a:avLst/>
          </a:prstGeom>
        </p:spPr>
      </p:pic>
      <p:sp>
        <p:nvSpPr>
          <p:cNvPr id="2" name="TextBox 1">
            <a:extLst>
              <a:ext uri="{FF2B5EF4-FFF2-40B4-BE49-F238E27FC236}">
                <a16:creationId xmlns:a16="http://schemas.microsoft.com/office/drawing/2014/main" id="{3FED1434-D362-4709-A861-86E4C44133FE}"/>
              </a:ext>
            </a:extLst>
          </p:cNvPr>
          <p:cNvSpPr txBox="1"/>
          <p:nvPr/>
        </p:nvSpPr>
        <p:spPr>
          <a:xfrm>
            <a:off x="723900" y="2819400"/>
            <a:ext cx="7696200" cy="1815882"/>
          </a:xfrm>
          <a:prstGeom prst="rect">
            <a:avLst/>
          </a:prstGeom>
          <a:noFill/>
        </p:spPr>
        <p:txBody>
          <a:bodyPr wrap="square" rtlCol="0">
            <a:spAutoFit/>
          </a:bodyPr>
          <a:lstStyle/>
          <a:p>
            <a:pPr algn="ctr"/>
            <a:endParaRPr lang="en-US" sz="2800" dirty="0"/>
          </a:p>
          <a:p>
            <a:pPr algn="ctr"/>
            <a:r>
              <a:rPr lang="en-US" sz="2800" dirty="0"/>
              <a:t>Stroke &amp; Turn Training</a:t>
            </a:r>
          </a:p>
          <a:p>
            <a:pPr algn="ctr"/>
            <a:endParaRPr lang="en-US" sz="2800" dirty="0"/>
          </a:p>
          <a:p>
            <a:pPr algn="ctr"/>
            <a:r>
              <a:rPr lang="en-US" sz="2800" dirty="0"/>
              <a:t>June 5, 2023</a:t>
            </a:r>
          </a:p>
        </p:txBody>
      </p:sp>
      <p:pic>
        <p:nvPicPr>
          <p:cNvPr id="3" name="Picture 2">
            <a:extLst>
              <a:ext uri="{FF2B5EF4-FFF2-40B4-BE49-F238E27FC236}">
                <a16:creationId xmlns:a16="http://schemas.microsoft.com/office/drawing/2014/main" id="{E8E08EF8-EE17-4A3B-94DA-07D9E4077D98}"/>
              </a:ext>
            </a:extLst>
          </p:cNvPr>
          <p:cNvPicPr>
            <a:picLocks noChangeAspect="1"/>
          </p:cNvPicPr>
          <p:nvPr/>
        </p:nvPicPr>
        <p:blipFill>
          <a:blip r:embed="rId4"/>
          <a:stretch>
            <a:fillRect/>
          </a:stretch>
        </p:blipFill>
        <p:spPr>
          <a:xfrm>
            <a:off x="2516407" y="533400"/>
            <a:ext cx="4111186" cy="1995488"/>
          </a:xfrm>
          <a:prstGeom prst="rect">
            <a:avLst/>
          </a:prstGeom>
        </p:spPr>
      </p:pic>
    </p:spTree>
    <p:extLst>
      <p:ext uri="{BB962C8B-B14F-4D97-AF65-F5344CB8AC3E}">
        <p14:creationId xmlns:p14="http://schemas.microsoft.com/office/powerpoint/2010/main" val="367431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37AC00-1DF9-4394-92BA-746E7BAF0A72}"/>
              </a:ext>
            </a:extLst>
          </p:cNvPr>
          <p:cNvSpPr txBox="1"/>
          <p:nvPr/>
        </p:nvSpPr>
        <p:spPr>
          <a:xfrm>
            <a:off x="2743200" y="6184627"/>
            <a:ext cx="3657600" cy="430887"/>
          </a:xfrm>
          <a:prstGeom prst="rect">
            <a:avLst/>
          </a:prstGeom>
          <a:noFill/>
        </p:spPr>
        <p:txBody>
          <a:bodyPr wrap="square" rtlCol="0">
            <a:spAutoFit/>
          </a:bodyPr>
          <a:lstStyle/>
          <a:p>
            <a:pPr algn="ctr"/>
            <a:r>
              <a:rPr lang="en-US" sz="1100" dirty="0">
                <a:solidFill>
                  <a:srgbClr val="FF0000"/>
                </a:solidFill>
              </a:rPr>
              <a:t>BENEFIT OF THE DOUBT GOES TO THE SWIMMER </a:t>
            </a:r>
          </a:p>
          <a:p>
            <a:pPr algn="ctr"/>
            <a:r>
              <a:rPr lang="en-US" sz="1100" dirty="0">
                <a:solidFill>
                  <a:srgbClr val="FF0000"/>
                </a:solidFill>
              </a:rPr>
              <a:t>Call what you see and see what you call.</a:t>
            </a:r>
          </a:p>
        </p:txBody>
      </p:sp>
      <p:sp>
        <p:nvSpPr>
          <p:cNvPr id="5" name="TextBox 4">
            <a:extLst>
              <a:ext uri="{FF2B5EF4-FFF2-40B4-BE49-F238E27FC236}">
                <a16:creationId xmlns:a16="http://schemas.microsoft.com/office/drawing/2014/main" id="{261470A9-197F-498D-8D7B-CBB6B363E02B}"/>
              </a:ext>
            </a:extLst>
          </p:cNvPr>
          <p:cNvSpPr txBox="1"/>
          <p:nvPr/>
        </p:nvSpPr>
        <p:spPr>
          <a:xfrm>
            <a:off x="152400" y="304800"/>
            <a:ext cx="8305800" cy="461665"/>
          </a:xfrm>
          <a:prstGeom prst="rect">
            <a:avLst/>
          </a:prstGeom>
          <a:noFill/>
        </p:spPr>
        <p:txBody>
          <a:bodyPr wrap="square" rtlCol="0">
            <a:spAutoFit/>
          </a:bodyPr>
          <a:lstStyle/>
          <a:p>
            <a:r>
              <a:rPr lang="en-US" dirty="0"/>
              <a:t>Officiating the Strokes</a:t>
            </a:r>
          </a:p>
        </p:txBody>
      </p:sp>
      <p:sp>
        <p:nvSpPr>
          <p:cNvPr id="6" name="TextBox 5">
            <a:extLst>
              <a:ext uri="{FF2B5EF4-FFF2-40B4-BE49-F238E27FC236}">
                <a16:creationId xmlns:a16="http://schemas.microsoft.com/office/drawing/2014/main" id="{D7750ED9-22AA-43E0-90A9-E0F428B94492}"/>
              </a:ext>
            </a:extLst>
          </p:cNvPr>
          <p:cNvSpPr txBox="1"/>
          <p:nvPr/>
        </p:nvSpPr>
        <p:spPr>
          <a:xfrm>
            <a:off x="533400" y="990600"/>
            <a:ext cx="7924800" cy="646331"/>
          </a:xfrm>
          <a:prstGeom prst="rect">
            <a:avLst/>
          </a:prstGeom>
          <a:noFill/>
        </p:spPr>
        <p:txBody>
          <a:bodyPr wrap="square" rtlCol="0">
            <a:spAutoFit/>
          </a:bodyPr>
          <a:lstStyle/>
          <a:p>
            <a:r>
              <a:rPr lang="en-US" sz="1800" dirty="0">
                <a:hlinkClick r:id="rId2"/>
              </a:rPr>
              <a:t>https://www.usaswimming.org/officials/officials-training-videos</a:t>
            </a:r>
            <a:endParaRPr lang="en-US" sz="1800" dirty="0"/>
          </a:p>
          <a:p>
            <a:endParaRPr lang="en-US" sz="1800" dirty="0"/>
          </a:p>
        </p:txBody>
      </p:sp>
      <p:sp>
        <p:nvSpPr>
          <p:cNvPr id="2" name="TextBox 1">
            <a:extLst>
              <a:ext uri="{FF2B5EF4-FFF2-40B4-BE49-F238E27FC236}">
                <a16:creationId xmlns:a16="http://schemas.microsoft.com/office/drawing/2014/main" id="{E434C0DF-8E00-42AC-9F17-85D509E57E00}"/>
              </a:ext>
            </a:extLst>
          </p:cNvPr>
          <p:cNvSpPr txBox="1"/>
          <p:nvPr/>
        </p:nvSpPr>
        <p:spPr>
          <a:xfrm>
            <a:off x="533400" y="1524000"/>
            <a:ext cx="8077200" cy="4708981"/>
          </a:xfrm>
          <a:prstGeom prst="rect">
            <a:avLst/>
          </a:prstGeom>
          <a:noFill/>
        </p:spPr>
        <p:txBody>
          <a:bodyPr wrap="square" rtlCol="0">
            <a:spAutoFit/>
          </a:bodyPr>
          <a:lstStyle/>
          <a:p>
            <a:r>
              <a:rPr lang="en-US" u="sng" dirty="0"/>
              <a:t>Butterfly Highlights</a:t>
            </a:r>
          </a:p>
          <a:p>
            <a:pPr marL="285750" indent="-285750">
              <a:buFont typeface="Arial" panose="020B0604020202020204" pitchFamily="34" charset="0"/>
              <a:buChar char="•"/>
            </a:pPr>
            <a:r>
              <a:rPr lang="en-US" sz="1800" dirty="0"/>
              <a:t>The forward start shall be used (the swimmers shoulders must be at or past vertical towards the breast once their feet leave the wall/platform)</a:t>
            </a:r>
          </a:p>
          <a:p>
            <a:pPr marL="285750" indent="-285750">
              <a:buFont typeface="Arial" panose="020B0604020202020204" pitchFamily="34" charset="0"/>
              <a:buChar char="•"/>
            </a:pPr>
            <a:r>
              <a:rPr lang="en-US" sz="1800" dirty="0"/>
              <a:t>After the start and after each turn, the swimmer’s shoulders must be at or past the vertical toward the breast. </a:t>
            </a:r>
          </a:p>
          <a:p>
            <a:pPr marL="285750" indent="-285750">
              <a:buFont typeface="Arial" panose="020B0604020202020204" pitchFamily="34" charset="0"/>
              <a:buChar char="•"/>
            </a:pPr>
            <a:r>
              <a:rPr lang="en-US" sz="1800" dirty="0"/>
              <a:t>The swimmer is permitted one or more leg kicks, but only one arm pull under water, which must bring the swimmer to the surface. </a:t>
            </a:r>
          </a:p>
          <a:p>
            <a:pPr marL="285750" indent="-285750">
              <a:buFont typeface="Arial" panose="020B0604020202020204" pitchFamily="34" charset="0"/>
              <a:buChar char="•"/>
            </a:pPr>
            <a:r>
              <a:rPr lang="en-US" sz="1800" dirty="0"/>
              <a:t>At the start and after each turn, the swimmer may remain submerged for not more than 15 meters.  </a:t>
            </a:r>
          </a:p>
          <a:p>
            <a:pPr marL="285750" indent="-285750">
              <a:buFont typeface="Arial" panose="020B0604020202020204" pitchFamily="34" charset="0"/>
              <a:buChar char="•"/>
            </a:pPr>
            <a:r>
              <a:rPr lang="en-US" sz="1800" dirty="0"/>
              <a:t>Both arms must be brought forward simultaneously over the water and pulled back simultaneously under the water throughout the race.</a:t>
            </a:r>
          </a:p>
          <a:p>
            <a:pPr marL="285750" indent="-285750">
              <a:buFont typeface="Arial" panose="020B0604020202020204" pitchFamily="34" charset="0"/>
              <a:buChar char="•"/>
            </a:pPr>
            <a:r>
              <a:rPr lang="en-US" sz="1800" dirty="0"/>
              <a:t>All up and down movements of the legs and feet must be simultaneous. The position of the legs or the feet need not be on the same level, but they shall not alternate in relation to each other. A scissors or breaststroke kicking movement is not permitted.</a:t>
            </a:r>
          </a:p>
          <a:p>
            <a:endParaRPr lang="en-US" u="sng" dirty="0"/>
          </a:p>
        </p:txBody>
      </p:sp>
    </p:spTree>
    <p:extLst>
      <p:ext uri="{BB962C8B-B14F-4D97-AF65-F5344CB8AC3E}">
        <p14:creationId xmlns:p14="http://schemas.microsoft.com/office/powerpoint/2010/main" val="62698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37AC00-1DF9-4394-92BA-746E7BAF0A72}"/>
              </a:ext>
            </a:extLst>
          </p:cNvPr>
          <p:cNvSpPr txBox="1"/>
          <p:nvPr/>
        </p:nvSpPr>
        <p:spPr>
          <a:xfrm>
            <a:off x="2743200" y="6184627"/>
            <a:ext cx="3657600" cy="430887"/>
          </a:xfrm>
          <a:prstGeom prst="rect">
            <a:avLst/>
          </a:prstGeom>
          <a:noFill/>
        </p:spPr>
        <p:txBody>
          <a:bodyPr wrap="square" rtlCol="0">
            <a:spAutoFit/>
          </a:bodyPr>
          <a:lstStyle/>
          <a:p>
            <a:pPr algn="ctr"/>
            <a:r>
              <a:rPr lang="en-US" sz="1100" dirty="0">
                <a:solidFill>
                  <a:srgbClr val="FF0000"/>
                </a:solidFill>
              </a:rPr>
              <a:t>BENEFIT OF THE DOUBT GOES TO THE SWIMMER </a:t>
            </a:r>
          </a:p>
          <a:p>
            <a:pPr algn="ctr"/>
            <a:r>
              <a:rPr lang="en-US" sz="1100" dirty="0">
                <a:solidFill>
                  <a:srgbClr val="FF0000"/>
                </a:solidFill>
              </a:rPr>
              <a:t>Call what you see and see what you call.</a:t>
            </a:r>
          </a:p>
        </p:txBody>
      </p:sp>
      <p:sp>
        <p:nvSpPr>
          <p:cNvPr id="5" name="TextBox 4">
            <a:extLst>
              <a:ext uri="{FF2B5EF4-FFF2-40B4-BE49-F238E27FC236}">
                <a16:creationId xmlns:a16="http://schemas.microsoft.com/office/drawing/2014/main" id="{261470A9-197F-498D-8D7B-CBB6B363E02B}"/>
              </a:ext>
            </a:extLst>
          </p:cNvPr>
          <p:cNvSpPr txBox="1"/>
          <p:nvPr/>
        </p:nvSpPr>
        <p:spPr>
          <a:xfrm>
            <a:off x="152400" y="304800"/>
            <a:ext cx="8305800" cy="461665"/>
          </a:xfrm>
          <a:prstGeom prst="rect">
            <a:avLst/>
          </a:prstGeom>
          <a:noFill/>
        </p:spPr>
        <p:txBody>
          <a:bodyPr wrap="square" rtlCol="0">
            <a:spAutoFit/>
          </a:bodyPr>
          <a:lstStyle/>
          <a:p>
            <a:r>
              <a:rPr lang="en-US" dirty="0"/>
              <a:t>Officiating the Strokes</a:t>
            </a:r>
          </a:p>
        </p:txBody>
      </p:sp>
      <p:sp>
        <p:nvSpPr>
          <p:cNvPr id="6" name="TextBox 5">
            <a:extLst>
              <a:ext uri="{FF2B5EF4-FFF2-40B4-BE49-F238E27FC236}">
                <a16:creationId xmlns:a16="http://schemas.microsoft.com/office/drawing/2014/main" id="{D7750ED9-22AA-43E0-90A9-E0F428B94492}"/>
              </a:ext>
            </a:extLst>
          </p:cNvPr>
          <p:cNvSpPr txBox="1"/>
          <p:nvPr/>
        </p:nvSpPr>
        <p:spPr>
          <a:xfrm>
            <a:off x="533400" y="990600"/>
            <a:ext cx="7924800" cy="646331"/>
          </a:xfrm>
          <a:prstGeom prst="rect">
            <a:avLst/>
          </a:prstGeom>
          <a:noFill/>
        </p:spPr>
        <p:txBody>
          <a:bodyPr wrap="square" rtlCol="0">
            <a:spAutoFit/>
          </a:bodyPr>
          <a:lstStyle/>
          <a:p>
            <a:r>
              <a:rPr lang="en-US" sz="1800" dirty="0">
                <a:hlinkClick r:id="rId2"/>
              </a:rPr>
              <a:t>https://www.usaswimming.org/officials/officials-training-videos</a:t>
            </a:r>
            <a:endParaRPr lang="en-US" sz="1800" dirty="0"/>
          </a:p>
          <a:p>
            <a:endParaRPr lang="en-US" sz="1800" dirty="0"/>
          </a:p>
        </p:txBody>
      </p:sp>
      <p:sp>
        <p:nvSpPr>
          <p:cNvPr id="2" name="TextBox 1">
            <a:extLst>
              <a:ext uri="{FF2B5EF4-FFF2-40B4-BE49-F238E27FC236}">
                <a16:creationId xmlns:a16="http://schemas.microsoft.com/office/drawing/2014/main" id="{E434C0DF-8E00-42AC-9F17-85D509E57E00}"/>
              </a:ext>
            </a:extLst>
          </p:cNvPr>
          <p:cNvSpPr txBox="1"/>
          <p:nvPr/>
        </p:nvSpPr>
        <p:spPr>
          <a:xfrm>
            <a:off x="533400" y="1524000"/>
            <a:ext cx="8077200" cy="2954655"/>
          </a:xfrm>
          <a:prstGeom prst="rect">
            <a:avLst/>
          </a:prstGeom>
          <a:noFill/>
        </p:spPr>
        <p:txBody>
          <a:bodyPr wrap="square" rtlCol="0">
            <a:spAutoFit/>
          </a:bodyPr>
          <a:lstStyle/>
          <a:p>
            <a:r>
              <a:rPr lang="en-US" u="sng" dirty="0"/>
              <a:t>Butterfly Highlights (</a:t>
            </a:r>
            <a:r>
              <a:rPr lang="en-US" u="sng" dirty="0" err="1"/>
              <a:t>cont</a:t>
            </a:r>
            <a:r>
              <a:rPr lang="en-US" u="sng" dirty="0"/>
              <a:t>)</a:t>
            </a:r>
          </a:p>
          <a:p>
            <a:pPr marL="285750" indent="-285750">
              <a:buFont typeface="Arial" panose="020B0604020202020204" pitchFamily="34" charset="0"/>
              <a:buChar char="•"/>
            </a:pPr>
            <a:r>
              <a:rPr lang="en-US" sz="1800" dirty="0"/>
              <a:t>At each turn the body shall be on the breast. </a:t>
            </a:r>
          </a:p>
          <a:p>
            <a:pPr marL="285750" indent="-285750">
              <a:buFont typeface="Arial" panose="020B0604020202020204" pitchFamily="34" charset="0"/>
              <a:buChar char="•"/>
            </a:pPr>
            <a:r>
              <a:rPr lang="en-US" sz="1800" dirty="0"/>
              <a:t>The touch shall be made with both hands separated and simultaneously at, above, or below the water surface. Once a touch has been made, the swimmer may turn in any manner desired. </a:t>
            </a:r>
          </a:p>
          <a:p>
            <a:pPr marL="285750" indent="-285750">
              <a:buFont typeface="Arial" panose="020B0604020202020204" pitchFamily="34" charset="0"/>
              <a:buChar char="•"/>
            </a:pPr>
            <a:r>
              <a:rPr lang="en-US" sz="1800" dirty="0"/>
              <a:t>The shoulders must be at or past the vertical toward the breast when the swimmer leaves the wall.</a:t>
            </a:r>
          </a:p>
          <a:p>
            <a:pPr marL="285750" indent="-285750">
              <a:buFont typeface="Arial" panose="020B0604020202020204" pitchFamily="34" charset="0"/>
              <a:buChar char="•"/>
            </a:pPr>
            <a:r>
              <a:rPr lang="en-US" sz="1800" dirty="0"/>
              <a:t>At the finish, the body shall be on the breast and the touch shall be made with both hands separated and simultaneously at, above, or below the water surface.</a:t>
            </a:r>
            <a:endParaRPr lang="en-US" sz="1800" u="sng" dirty="0"/>
          </a:p>
        </p:txBody>
      </p:sp>
    </p:spTree>
    <p:extLst>
      <p:ext uri="{BB962C8B-B14F-4D97-AF65-F5344CB8AC3E}">
        <p14:creationId xmlns:p14="http://schemas.microsoft.com/office/powerpoint/2010/main" val="759412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847524-2C05-4F0F-AE7A-F239C51C70D9}"/>
              </a:ext>
            </a:extLst>
          </p:cNvPr>
          <p:cNvSpPr txBox="1"/>
          <p:nvPr/>
        </p:nvSpPr>
        <p:spPr>
          <a:xfrm>
            <a:off x="381000" y="609600"/>
            <a:ext cx="8458200" cy="2677656"/>
          </a:xfrm>
          <a:prstGeom prst="rect">
            <a:avLst/>
          </a:prstGeom>
          <a:noFill/>
        </p:spPr>
        <p:txBody>
          <a:bodyPr wrap="square" rtlCol="0">
            <a:spAutoFit/>
          </a:bodyPr>
          <a:lstStyle/>
          <a:p>
            <a:pPr algn="ctr"/>
            <a:r>
              <a:rPr lang="en-US" dirty="0"/>
              <a:t>Watch “Officiating the Butterfly” Training Video from USA Swimming</a:t>
            </a:r>
          </a:p>
          <a:p>
            <a:endParaRPr lang="en-US" dirty="0"/>
          </a:p>
          <a:p>
            <a:endParaRPr lang="en-US" dirty="0"/>
          </a:p>
          <a:p>
            <a:endParaRPr lang="en-US" dirty="0"/>
          </a:p>
          <a:p>
            <a:endParaRPr lang="en-US" dirty="0"/>
          </a:p>
          <a:p>
            <a:pPr algn="ctr"/>
            <a:r>
              <a:rPr lang="en-US" dirty="0">
                <a:solidFill>
                  <a:schemeClr val="tx2">
                    <a:lumMod val="60000"/>
                    <a:lumOff val="40000"/>
                  </a:schemeClr>
                </a:solidFill>
                <a:hlinkClick r:id="rId2"/>
              </a:rPr>
              <a:t>https://www.youtube.com/watch?v=4ajQQQnSKQ0</a:t>
            </a:r>
            <a:endParaRPr lang="en-US" dirty="0">
              <a:solidFill>
                <a:schemeClr val="tx2">
                  <a:lumMod val="60000"/>
                  <a:lumOff val="40000"/>
                </a:schemeClr>
              </a:solidFill>
            </a:endParaRPr>
          </a:p>
        </p:txBody>
      </p:sp>
    </p:spTree>
    <p:extLst>
      <p:ext uri="{BB962C8B-B14F-4D97-AF65-F5344CB8AC3E}">
        <p14:creationId xmlns:p14="http://schemas.microsoft.com/office/powerpoint/2010/main" val="660800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37AC00-1DF9-4394-92BA-746E7BAF0A72}"/>
              </a:ext>
            </a:extLst>
          </p:cNvPr>
          <p:cNvSpPr txBox="1"/>
          <p:nvPr/>
        </p:nvSpPr>
        <p:spPr>
          <a:xfrm>
            <a:off x="2743200" y="6184627"/>
            <a:ext cx="3657600" cy="430887"/>
          </a:xfrm>
          <a:prstGeom prst="rect">
            <a:avLst/>
          </a:prstGeom>
          <a:noFill/>
        </p:spPr>
        <p:txBody>
          <a:bodyPr wrap="square" rtlCol="0">
            <a:spAutoFit/>
          </a:bodyPr>
          <a:lstStyle/>
          <a:p>
            <a:pPr algn="ctr"/>
            <a:r>
              <a:rPr lang="en-US" sz="1100" dirty="0">
                <a:solidFill>
                  <a:srgbClr val="FF0000"/>
                </a:solidFill>
              </a:rPr>
              <a:t>BENEFIT OF THE DOUBT GOES TO THE SWIMMER </a:t>
            </a:r>
          </a:p>
          <a:p>
            <a:pPr algn="ctr"/>
            <a:r>
              <a:rPr lang="en-US" sz="1100" dirty="0">
                <a:solidFill>
                  <a:srgbClr val="FF0000"/>
                </a:solidFill>
              </a:rPr>
              <a:t>Call what you see and see what you call.</a:t>
            </a:r>
          </a:p>
        </p:txBody>
      </p:sp>
      <p:sp>
        <p:nvSpPr>
          <p:cNvPr id="5" name="TextBox 4">
            <a:extLst>
              <a:ext uri="{FF2B5EF4-FFF2-40B4-BE49-F238E27FC236}">
                <a16:creationId xmlns:a16="http://schemas.microsoft.com/office/drawing/2014/main" id="{261470A9-197F-498D-8D7B-CBB6B363E02B}"/>
              </a:ext>
            </a:extLst>
          </p:cNvPr>
          <p:cNvSpPr txBox="1"/>
          <p:nvPr/>
        </p:nvSpPr>
        <p:spPr>
          <a:xfrm>
            <a:off x="152400" y="304800"/>
            <a:ext cx="8305800" cy="461665"/>
          </a:xfrm>
          <a:prstGeom prst="rect">
            <a:avLst/>
          </a:prstGeom>
          <a:noFill/>
        </p:spPr>
        <p:txBody>
          <a:bodyPr wrap="square" rtlCol="0">
            <a:spAutoFit/>
          </a:bodyPr>
          <a:lstStyle/>
          <a:p>
            <a:r>
              <a:rPr lang="en-US" dirty="0"/>
              <a:t>Officiating the Strokes</a:t>
            </a:r>
          </a:p>
        </p:txBody>
      </p:sp>
      <p:sp>
        <p:nvSpPr>
          <p:cNvPr id="6" name="TextBox 5">
            <a:extLst>
              <a:ext uri="{FF2B5EF4-FFF2-40B4-BE49-F238E27FC236}">
                <a16:creationId xmlns:a16="http://schemas.microsoft.com/office/drawing/2014/main" id="{D7750ED9-22AA-43E0-90A9-E0F428B94492}"/>
              </a:ext>
            </a:extLst>
          </p:cNvPr>
          <p:cNvSpPr txBox="1"/>
          <p:nvPr/>
        </p:nvSpPr>
        <p:spPr>
          <a:xfrm>
            <a:off x="533400" y="990600"/>
            <a:ext cx="7924800" cy="646331"/>
          </a:xfrm>
          <a:prstGeom prst="rect">
            <a:avLst/>
          </a:prstGeom>
          <a:noFill/>
        </p:spPr>
        <p:txBody>
          <a:bodyPr wrap="square" rtlCol="0">
            <a:spAutoFit/>
          </a:bodyPr>
          <a:lstStyle/>
          <a:p>
            <a:r>
              <a:rPr lang="en-US" sz="1800" dirty="0">
                <a:hlinkClick r:id="rId2"/>
              </a:rPr>
              <a:t>https://www.usaswimming.org/officials/officials-training-videos</a:t>
            </a:r>
            <a:endParaRPr lang="en-US" sz="1800" dirty="0"/>
          </a:p>
          <a:p>
            <a:endParaRPr lang="en-US" sz="1800" dirty="0"/>
          </a:p>
        </p:txBody>
      </p:sp>
      <p:sp>
        <p:nvSpPr>
          <p:cNvPr id="2" name="TextBox 1">
            <a:extLst>
              <a:ext uri="{FF2B5EF4-FFF2-40B4-BE49-F238E27FC236}">
                <a16:creationId xmlns:a16="http://schemas.microsoft.com/office/drawing/2014/main" id="{E434C0DF-8E00-42AC-9F17-85D509E57E00}"/>
              </a:ext>
            </a:extLst>
          </p:cNvPr>
          <p:cNvSpPr txBox="1"/>
          <p:nvPr/>
        </p:nvSpPr>
        <p:spPr>
          <a:xfrm>
            <a:off x="533400" y="1524000"/>
            <a:ext cx="8077200" cy="3323987"/>
          </a:xfrm>
          <a:prstGeom prst="rect">
            <a:avLst/>
          </a:prstGeom>
          <a:noFill/>
        </p:spPr>
        <p:txBody>
          <a:bodyPr wrap="square" rtlCol="0">
            <a:spAutoFit/>
          </a:bodyPr>
          <a:lstStyle/>
          <a:p>
            <a:r>
              <a:rPr lang="en-US" u="sng" dirty="0"/>
              <a:t>Freestyle Highlights</a:t>
            </a:r>
          </a:p>
          <a:p>
            <a:pPr marL="285750" indent="-285750">
              <a:buFont typeface="Arial" panose="020B0604020202020204" pitchFamily="34" charset="0"/>
              <a:buChar char="•"/>
            </a:pPr>
            <a:r>
              <a:rPr lang="en-US" sz="1800" dirty="0"/>
              <a:t>The forward start shall be used (the swimmers shoulders must be at or past vertical towards the breast once their feet leave the wall/platform)</a:t>
            </a:r>
          </a:p>
          <a:p>
            <a:pPr marL="285750" indent="-285750">
              <a:buFont typeface="Arial" panose="020B0604020202020204" pitchFamily="34" charset="0"/>
              <a:buChar char="•"/>
            </a:pPr>
            <a:r>
              <a:rPr lang="en-US" sz="1800" dirty="0"/>
              <a:t>Some part of the swimmer must break the surface of the water throughout the race except it shall be permissible for the swimmer to be completely submerged during the turn and for a distance of not more than 15 meters after the start and each turn.</a:t>
            </a:r>
          </a:p>
          <a:p>
            <a:pPr marL="285750" indent="-285750">
              <a:buFont typeface="Arial" panose="020B0604020202020204" pitchFamily="34" charset="0"/>
              <a:buChar char="•"/>
            </a:pPr>
            <a:r>
              <a:rPr lang="en-US" sz="1800" dirty="0"/>
              <a:t>Upon completion of each length the swimmer must touch the wall.</a:t>
            </a:r>
          </a:p>
          <a:p>
            <a:pPr marL="285750" indent="-285750">
              <a:buFont typeface="Arial" panose="020B0604020202020204" pitchFamily="34" charset="0"/>
              <a:buChar char="•"/>
            </a:pPr>
            <a:r>
              <a:rPr lang="en-US" sz="1800" dirty="0"/>
              <a:t>The swimmer shall have finished the race when any part of his person touches the wall after completing the prescribed distance</a:t>
            </a:r>
          </a:p>
          <a:p>
            <a:endParaRPr lang="en-US" u="sng" dirty="0"/>
          </a:p>
        </p:txBody>
      </p:sp>
    </p:spTree>
    <p:extLst>
      <p:ext uri="{BB962C8B-B14F-4D97-AF65-F5344CB8AC3E}">
        <p14:creationId xmlns:p14="http://schemas.microsoft.com/office/powerpoint/2010/main" val="424949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370E97-C6E1-46CD-A6B2-5C6317464414}"/>
              </a:ext>
            </a:extLst>
          </p:cNvPr>
          <p:cNvSpPr txBox="1"/>
          <p:nvPr/>
        </p:nvSpPr>
        <p:spPr>
          <a:xfrm>
            <a:off x="381000" y="609600"/>
            <a:ext cx="8458200" cy="2677656"/>
          </a:xfrm>
          <a:prstGeom prst="rect">
            <a:avLst/>
          </a:prstGeom>
          <a:noFill/>
        </p:spPr>
        <p:txBody>
          <a:bodyPr wrap="square" rtlCol="0">
            <a:spAutoFit/>
          </a:bodyPr>
          <a:lstStyle/>
          <a:p>
            <a:pPr algn="ctr"/>
            <a:r>
              <a:rPr lang="en-US" dirty="0"/>
              <a:t>Watch “Officiating the Freestyle” Training Video from USA Swimming</a:t>
            </a:r>
          </a:p>
          <a:p>
            <a:endParaRPr lang="en-US" dirty="0"/>
          </a:p>
          <a:p>
            <a:endParaRPr lang="en-US" dirty="0"/>
          </a:p>
          <a:p>
            <a:endParaRPr lang="en-US" dirty="0"/>
          </a:p>
          <a:p>
            <a:endParaRPr lang="en-US" dirty="0"/>
          </a:p>
          <a:p>
            <a:pPr algn="ctr"/>
            <a:r>
              <a:rPr lang="en-US" dirty="0">
                <a:solidFill>
                  <a:schemeClr val="tx2">
                    <a:lumMod val="60000"/>
                    <a:lumOff val="40000"/>
                  </a:schemeClr>
                </a:solidFill>
                <a:hlinkClick r:id="rId2"/>
              </a:rPr>
              <a:t>https://www.youtube.com/watch?v=baQJzcnG3oQ</a:t>
            </a:r>
            <a:endParaRPr lang="en-US" dirty="0">
              <a:solidFill>
                <a:schemeClr val="tx2">
                  <a:lumMod val="60000"/>
                  <a:lumOff val="40000"/>
                </a:schemeClr>
              </a:solidFill>
            </a:endParaRPr>
          </a:p>
        </p:txBody>
      </p:sp>
    </p:spTree>
    <p:extLst>
      <p:ext uri="{BB962C8B-B14F-4D97-AF65-F5344CB8AC3E}">
        <p14:creationId xmlns:p14="http://schemas.microsoft.com/office/powerpoint/2010/main" val="1483232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37AC00-1DF9-4394-92BA-746E7BAF0A72}"/>
              </a:ext>
            </a:extLst>
          </p:cNvPr>
          <p:cNvSpPr txBox="1"/>
          <p:nvPr/>
        </p:nvSpPr>
        <p:spPr>
          <a:xfrm>
            <a:off x="2743200" y="6184627"/>
            <a:ext cx="3657600" cy="430887"/>
          </a:xfrm>
          <a:prstGeom prst="rect">
            <a:avLst/>
          </a:prstGeom>
          <a:noFill/>
        </p:spPr>
        <p:txBody>
          <a:bodyPr wrap="square" rtlCol="0">
            <a:spAutoFit/>
          </a:bodyPr>
          <a:lstStyle/>
          <a:p>
            <a:pPr algn="ctr"/>
            <a:r>
              <a:rPr lang="en-US" sz="1100" dirty="0">
                <a:solidFill>
                  <a:srgbClr val="FF0000"/>
                </a:solidFill>
              </a:rPr>
              <a:t>BENEFIT OF THE DOUBT GOES TO THE SWIMMER </a:t>
            </a:r>
          </a:p>
          <a:p>
            <a:pPr algn="ctr"/>
            <a:r>
              <a:rPr lang="en-US" sz="1100" dirty="0">
                <a:solidFill>
                  <a:srgbClr val="FF0000"/>
                </a:solidFill>
              </a:rPr>
              <a:t>Call what you see and see what you call.</a:t>
            </a:r>
          </a:p>
        </p:txBody>
      </p:sp>
      <p:sp>
        <p:nvSpPr>
          <p:cNvPr id="5" name="TextBox 4">
            <a:extLst>
              <a:ext uri="{FF2B5EF4-FFF2-40B4-BE49-F238E27FC236}">
                <a16:creationId xmlns:a16="http://schemas.microsoft.com/office/drawing/2014/main" id="{261470A9-197F-498D-8D7B-CBB6B363E02B}"/>
              </a:ext>
            </a:extLst>
          </p:cNvPr>
          <p:cNvSpPr txBox="1"/>
          <p:nvPr/>
        </p:nvSpPr>
        <p:spPr>
          <a:xfrm>
            <a:off x="152400" y="304800"/>
            <a:ext cx="8305800" cy="461665"/>
          </a:xfrm>
          <a:prstGeom prst="rect">
            <a:avLst/>
          </a:prstGeom>
          <a:noFill/>
        </p:spPr>
        <p:txBody>
          <a:bodyPr wrap="square" rtlCol="0">
            <a:spAutoFit/>
          </a:bodyPr>
          <a:lstStyle/>
          <a:p>
            <a:r>
              <a:rPr lang="en-US" dirty="0"/>
              <a:t>Officiating the Strokes</a:t>
            </a:r>
          </a:p>
        </p:txBody>
      </p:sp>
      <p:sp>
        <p:nvSpPr>
          <p:cNvPr id="6" name="TextBox 5">
            <a:extLst>
              <a:ext uri="{FF2B5EF4-FFF2-40B4-BE49-F238E27FC236}">
                <a16:creationId xmlns:a16="http://schemas.microsoft.com/office/drawing/2014/main" id="{D7750ED9-22AA-43E0-90A9-E0F428B94492}"/>
              </a:ext>
            </a:extLst>
          </p:cNvPr>
          <p:cNvSpPr txBox="1"/>
          <p:nvPr/>
        </p:nvSpPr>
        <p:spPr>
          <a:xfrm>
            <a:off x="533400" y="990600"/>
            <a:ext cx="7924800" cy="646331"/>
          </a:xfrm>
          <a:prstGeom prst="rect">
            <a:avLst/>
          </a:prstGeom>
          <a:noFill/>
        </p:spPr>
        <p:txBody>
          <a:bodyPr wrap="square" rtlCol="0">
            <a:spAutoFit/>
          </a:bodyPr>
          <a:lstStyle/>
          <a:p>
            <a:r>
              <a:rPr lang="en-US" sz="1800" dirty="0">
                <a:hlinkClick r:id="rId2"/>
              </a:rPr>
              <a:t>https://www.usaswimming.org/officials/officials-training-videos</a:t>
            </a:r>
            <a:endParaRPr lang="en-US" sz="1800" dirty="0"/>
          </a:p>
          <a:p>
            <a:endParaRPr lang="en-US" sz="1800" dirty="0"/>
          </a:p>
        </p:txBody>
      </p:sp>
      <p:sp>
        <p:nvSpPr>
          <p:cNvPr id="2" name="TextBox 1">
            <a:extLst>
              <a:ext uri="{FF2B5EF4-FFF2-40B4-BE49-F238E27FC236}">
                <a16:creationId xmlns:a16="http://schemas.microsoft.com/office/drawing/2014/main" id="{E434C0DF-8E00-42AC-9F17-85D509E57E00}"/>
              </a:ext>
            </a:extLst>
          </p:cNvPr>
          <p:cNvSpPr txBox="1"/>
          <p:nvPr/>
        </p:nvSpPr>
        <p:spPr>
          <a:xfrm>
            <a:off x="533400" y="1524000"/>
            <a:ext cx="8077200" cy="4339650"/>
          </a:xfrm>
          <a:prstGeom prst="rect">
            <a:avLst/>
          </a:prstGeom>
          <a:noFill/>
        </p:spPr>
        <p:txBody>
          <a:bodyPr wrap="square" rtlCol="0">
            <a:spAutoFit/>
          </a:bodyPr>
          <a:lstStyle/>
          <a:p>
            <a:r>
              <a:rPr lang="en-US" u="sng" dirty="0"/>
              <a:t>Individual Medley Highlights</a:t>
            </a:r>
          </a:p>
          <a:p>
            <a:pPr marL="285750" indent="-285750">
              <a:buFont typeface="Arial" panose="020B0604020202020204" pitchFamily="34" charset="0"/>
              <a:buChar char="•"/>
            </a:pPr>
            <a:r>
              <a:rPr lang="en-US" sz="1800" dirty="0"/>
              <a:t>The swimmer shall swim the prescribed distance in the following order: the first one-fourth, butterfly; the second one-fourth, backstroke; the third one-fourth, breaststroke; and the last one-fourth, freestyle.</a:t>
            </a:r>
          </a:p>
          <a:p>
            <a:endParaRPr lang="en-US" sz="1800" u="sng" dirty="0"/>
          </a:p>
          <a:p>
            <a:pPr marL="285750" indent="-285750">
              <a:buFont typeface="Arial" panose="020B0604020202020204" pitchFamily="34" charset="0"/>
              <a:buChar char="•"/>
            </a:pPr>
            <a:r>
              <a:rPr lang="en-US" sz="1800" dirty="0"/>
              <a:t>The forward start shall be used (the swimmers shoulders must be at or past vertical towards the breast once their feet leave the wall/platform)</a:t>
            </a:r>
          </a:p>
          <a:p>
            <a:pPr marL="285750" indent="-285750">
              <a:buFont typeface="Arial" panose="020B0604020202020204" pitchFamily="34" charset="0"/>
              <a:buChar char="•"/>
            </a:pPr>
            <a:r>
              <a:rPr lang="en-US" sz="1800" dirty="0"/>
              <a:t>The stroke for each one-fourth of the designated distance shall follow the prescribed rules for that stroke.</a:t>
            </a:r>
          </a:p>
          <a:p>
            <a:pPr marL="285750" indent="-285750">
              <a:buFont typeface="Arial" panose="020B0604020202020204" pitchFamily="34" charset="0"/>
              <a:buChar char="•"/>
            </a:pPr>
            <a:r>
              <a:rPr lang="en-US" sz="1800" dirty="0"/>
              <a:t>Intermediate turns within each stroke shall conform to the turn rules for that stroke.</a:t>
            </a:r>
          </a:p>
          <a:p>
            <a:pPr marL="285750" indent="-285750">
              <a:buFont typeface="Arial" panose="020B0604020202020204" pitchFamily="34" charset="0"/>
              <a:buChar char="•"/>
            </a:pPr>
            <a:r>
              <a:rPr lang="en-US" sz="1800" dirty="0"/>
              <a:t>The turns when changing from one stroke to another shall conform to the finish rules for the stroke just completed.</a:t>
            </a:r>
          </a:p>
          <a:p>
            <a:pPr marL="285750" indent="-285750">
              <a:buFont typeface="Arial" panose="020B0604020202020204" pitchFamily="34" charset="0"/>
              <a:buChar char="•"/>
            </a:pPr>
            <a:r>
              <a:rPr lang="en-US" sz="1800" dirty="0"/>
              <a:t>The swimmer shall have finished the race when any part of his/her person touches the wall after the prescribed distance.</a:t>
            </a:r>
            <a:endParaRPr lang="en-US" u="sng" dirty="0"/>
          </a:p>
        </p:txBody>
      </p:sp>
    </p:spTree>
    <p:extLst>
      <p:ext uri="{BB962C8B-B14F-4D97-AF65-F5344CB8AC3E}">
        <p14:creationId xmlns:p14="http://schemas.microsoft.com/office/powerpoint/2010/main" val="29136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868EC5-B99C-430B-BCC9-AE819336111A}"/>
              </a:ext>
            </a:extLst>
          </p:cNvPr>
          <p:cNvSpPr txBox="1"/>
          <p:nvPr/>
        </p:nvSpPr>
        <p:spPr>
          <a:xfrm>
            <a:off x="381000" y="609600"/>
            <a:ext cx="8458200" cy="2677656"/>
          </a:xfrm>
          <a:prstGeom prst="rect">
            <a:avLst/>
          </a:prstGeom>
          <a:noFill/>
        </p:spPr>
        <p:txBody>
          <a:bodyPr wrap="square" rtlCol="0">
            <a:spAutoFit/>
          </a:bodyPr>
          <a:lstStyle/>
          <a:p>
            <a:pPr algn="ctr"/>
            <a:r>
              <a:rPr lang="en-US" dirty="0"/>
              <a:t>Watch “Officiating the Individual Medley” Training Video from USA Swimming</a:t>
            </a:r>
          </a:p>
          <a:p>
            <a:endParaRPr lang="en-US" dirty="0"/>
          </a:p>
          <a:p>
            <a:endParaRPr lang="en-US" dirty="0"/>
          </a:p>
          <a:p>
            <a:endParaRPr lang="en-US" dirty="0"/>
          </a:p>
          <a:p>
            <a:endParaRPr lang="en-US" dirty="0"/>
          </a:p>
          <a:p>
            <a:pPr algn="ctr"/>
            <a:r>
              <a:rPr lang="en-US" dirty="0">
                <a:solidFill>
                  <a:schemeClr val="tx2">
                    <a:lumMod val="60000"/>
                    <a:lumOff val="40000"/>
                  </a:schemeClr>
                </a:solidFill>
                <a:hlinkClick r:id="rId2"/>
              </a:rPr>
              <a:t>https://www.youtube.com/watch?v=4ajQQQnSKQ0</a:t>
            </a:r>
            <a:endParaRPr lang="en-US" dirty="0">
              <a:solidFill>
                <a:schemeClr val="tx2">
                  <a:lumMod val="60000"/>
                  <a:lumOff val="40000"/>
                </a:schemeClr>
              </a:solidFill>
            </a:endParaRPr>
          </a:p>
        </p:txBody>
      </p:sp>
    </p:spTree>
    <p:extLst>
      <p:ext uri="{BB962C8B-B14F-4D97-AF65-F5344CB8AC3E}">
        <p14:creationId xmlns:p14="http://schemas.microsoft.com/office/powerpoint/2010/main" val="1482118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37AC00-1DF9-4394-92BA-746E7BAF0A72}"/>
              </a:ext>
            </a:extLst>
          </p:cNvPr>
          <p:cNvSpPr txBox="1"/>
          <p:nvPr/>
        </p:nvSpPr>
        <p:spPr>
          <a:xfrm>
            <a:off x="2743200" y="6184627"/>
            <a:ext cx="3657600" cy="430887"/>
          </a:xfrm>
          <a:prstGeom prst="rect">
            <a:avLst/>
          </a:prstGeom>
          <a:noFill/>
        </p:spPr>
        <p:txBody>
          <a:bodyPr wrap="square" rtlCol="0">
            <a:spAutoFit/>
          </a:bodyPr>
          <a:lstStyle/>
          <a:p>
            <a:pPr algn="ctr"/>
            <a:r>
              <a:rPr lang="en-US" sz="1100" dirty="0">
                <a:solidFill>
                  <a:srgbClr val="FF0000"/>
                </a:solidFill>
              </a:rPr>
              <a:t>BENEFIT OF THE DOUBT GOES TO THE SWIMMER </a:t>
            </a:r>
          </a:p>
          <a:p>
            <a:pPr algn="ctr"/>
            <a:r>
              <a:rPr lang="en-US" sz="1100" dirty="0">
                <a:solidFill>
                  <a:srgbClr val="FF0000"/>
                </a:solidFill>
              </a:rPr>
              <a:t>Call what you see and see what you call.</a:t>
            </a:r>
          </a:p>
        </p:txBody>
      </p:sp>
      <p:sp>
        <p:nvSpPr>
          <p:cNvPr id="5" name="TextBox 4">
            <a:extLst>
              <a:ext uri="{FF2B5EF4-FFF2-40B4-BE49-F238E27FC236}">
                <a16:creationId xmlns:a16="http://schemas.microsoft.com/office/drawing/2014/main" id="{261470A9-197F-498D-8D7B-CBB6B363E02B}"/>
              </a:ext>
            </a:extLst>
          </p:cNvPr>
          <p:cNvSpPr txBox="1"/>
          <p:nvPr/>
        </p:nvSpPr>
        <p:spPr>
          <a:xfrm>
            <a:off x="152400" y="304800"/>
            <a:ext cx="8305800" cy="461665"/>
          </a:xfrm>
          <a:prstGeom prst="rect">
            <a:avLst/>
          </a:prstGeom>
          <a:noFill/>
        </p:spPr>
        <p:txBody>
          <a:bodyPr wrap="square" rtlCol="0">
            <a:spAutoFit/>
          </a:bodyPr>
          <a:lstStyle/>
          <a:p>
            <a:r>
              <a:rPr lang="en-US" dirty="0"/>
              <a:t>Officiating the Strokes</a:t>
            </a:r>
          </a:p>
        </p:txBody>
      </p:sp>
      <p:sp>
        <p:nvSpPr>
          <p:cNvPr id="6" name="TextBox 5">
            <a:extLst>
              <a:ext uri="{FF2B5EF4-FFF2-40B4-BE49-F238E27FC236}">
                <a16:creationId xmlns:a16="http://schemas.microsoft.com/office/drawing/2014/main" id="{D7750ED9-22AA-43E0-90A9-E0F428B94492}"/>
              </a:ext>
            </a:extLst>
          </p:cNvPr>
          <p:cNvSpPr txBox="1"/>
          <p:nvPr/>
        </p:nvSpPr>
        <p:spPr>
          <a:xfrm>
            <a:off x="533400" y="990600"/>
            <a:ext cx="7924800" cy="646331"/>
          </a:xfrm>
          <a:prstGeom prst="rect">
            <a:avLst/>
          </a:prstGeom>
          <a:noFill/>
        </p:spPr>
        <p:txBody>
          <a:bodyPr wrap="square" rtlCol="0">
            <a:spAutoFit/>
          </a:bodyPr>
          <a:lstStyle/>
          <a:p>
            <a:r>
              <a:rPr lang="en-US" sz="1800" dirty="0">
                <a:hlinkClick r:id="rId2"/>
              </a:rPr>
              <a:t>https://www.usaswimming.org/officials/officials-training-videos</a:t>
            </a:r>
            <a:endParaRPr lang="en-US" sz="1800" dirty="0"/>
          </a:p>
          <a:p>
            <a:endParaRPr lang="en-US" sz="1800" dirty="0"/>
          </a:p>
        </p:txBody>
      </p:sp>
      <p:sp>
        <p:nvSpPr>
          <p:cNvPr id="2" name="TextBox 1">
            <a:extLst>
              <a:ext uri="{FF2B5EF4-FFF2-40B4-BE49-F238E27FC236}">
                <a16:creationId xmlns:a16="http://schemas.microsoft.com/office/drawing/2014/main" id="{E434C0DF-8E00-42AC-9F17-85D509E57E00}"/>
              </a:ext>
            </a:extLst>
          </p:cNvPr>
          <p:cNvSpPr txBox="1"/>
          <p:nvPr/>
        </p:nvSpPr>
        <p:spPr>
          <a:xfrm>
            <a:off x="533400" y="1524000"/>
            <a:ext cx="8077200" cy="4616648"/>
          </a:xfrm>
          <a:prstGeom prst="rect">
            <a:avLst/>
          </a:prstGeom>
          <a:noFill/>
        </p:spPr>
        <p:txBody>
          <a:bodyPr wrap="square" rtlCol="0">
            <a:spAutoFit/>
          </a:bodyPr>
          <a:lstStyle/>
          <a:p>
            <a:r>
              <a:rPr lang="en-US" u="sng" dirty="0"/>
              <a:t>Relay Highlights</a:t>
            </a:r>
          </a:p>
          <a:p>
            <a:pPr marL="342900" indent="-342900">
              <a:buFont typeface="Arial" panose="020B0604020202020204" pitchFamily="34" charset="0"/>
              <a:buChar char="•"/>
            </a:pPr>
            <a:r>
              <a:rPr lang="en-US" sz="1800" dirty="0"/>
              <a:t>Freestyle Relay — Four swimmers on each team, each to swim one-fourth of the prescribed distance using any desired stroke(s). Freestyle finish rules apply.</a:t>
            </a:r>
          </a:p>
          <a:p>
            <a:endParaRPr lang="en-US" sz="1800" dirty="0"/>
          </a:p>
          <a:p>
            <a:pPr marL="342900" indent="-342900">
              <a:buFont typeface="Arial" panose="020B0604020202020204" pitchFamily="34" charset="0"/>
              <a:buChar char="•"/>
            </a:pPr>
            <a:r>
              <a:rPr lang="en-US" sz="1800" dirty="0"/>
              <a:t>Medley Relay — Four swimmers on each team, each to swim one-fourth of the prescribed distance in the following order: first, backstroke; second, breaststroke; third, butterfly; and fourth, freestyle. Rules pertaining to each stroke used shall govern where applicable. At the end of each leg, the finish rule for each stroke applies in each case.</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In both the Freestyle Relay and the Medley Relay, swimmers must compete in the order entered.  The order entry is considered official when the Referee blows the long whistle to step the first swimmer up onto the block or into the water.</a:t>
            </a:r>
          </a:p>
          <a:p>
            <a:pPr marL="342900" indent="-342900">
              <a:buFont typeface="Arial" panose="020B0604020202020204" pitchFamily="34" charset="0"/>
              <a:buChar char="•"/>
            </a:pPr>
            <a:endParaRPr lang="en-US" sz="1800" u="sng" dirty="0"/>
          </a:p>
        </p:txBody>
      </p:sp>
    </p:spTree>
    <p:extLst>
      <p:ext uri="{BB962C8B-B14F-4D97-AF65-F5344CB8AC3E}">
        <p14:creationId xmlns:p14="http://schemas.microsoft.com/office/powerpoint/2010/main" val="347739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74C7D5-AC12-4682-92DA-B01983B311F2}"/>
              </a:ext>
            </a:extLst>
          </p:cNvPr>
          <p:cNvSpPr txBox="1"/>
          <p:nvPr/>
        </p:nvSpPr>
        <p:spPr>
          <a:xfrm>
            <a:off x="381000" y="609600"/>
            <a:ext cx="8458200" cy="2677656"/>
          </a:xfrm>
          <a:prstGeom prst="rect">
            <a:avLst/>
          </a:prstGeom>
          <a:noFill/>
        </p:spPr>
        <p:txBody>
          <a:bodyPr wrap="square" rtlCol="0">
            <a:spAutoFit/>
          </a:bodyPr>
          <a:lstStyle/>
          <a:p>
            <a:pPr algn="ctr"/>
            <a:r>
              <a:rPr lang="en-US" dirty="0"/>
              <a:t>Watch “Officiating Relays” Training Video from USA Swimming</a:t>
            </a:r>
          </a:p>
          <a:p>
            <a:endParaRPr lang="en-US" dirty="0"/>
          </a:p>
          <a:p>
            <a:endParaRPr lang="en-US" dirty="0"/>
          </a:p>
          <a:p>
            <a:endParaRPr lang="en-US" dirty="0"/>
          </a:p>
          <a:p>
            <a:endParaRPr lang="en-US" dirty="0"/>
          </a:p>
          <a:p>
            <a:pPr algn="ctr"/>
            <a:r>
              <a:rPr lang="en-US" dirty="0">
                <a:solidFill>
                  <a:schemeClr val="tx2">
                    <a:lumMod val="60000"/>
                    <a:lumOff val="40000"/>
                  </a:schemeClr>
                </a:solidFill>
                <a:hlinkClick r:id="rId2"/>
              </a:rPr>
              <a:t>https://www.youtube.com/watch?v=BV2dAE0VXTE</a:t>
            </a:r>
            <a:endParaRPr lang="en-US" dirty="0">
              <a:solidFill>
                <a:schemeClr val="tx2">
                  <a:lumMod val="60000"/>
                  <a:lumOff val="40000"/>
                </a:schemeClr>
              </a:solidFill>
            </a:endParaRPr>
          </a:p>
        </p:txBody>
      </p:sp>
    </p:spTree>
    <p:extLst>
      <p:ext uri="{BB962C8B-B14F-4D97-AF65-F5344CB8AC3E}">
        <p14:creationId xmlns:p14="http://schemas.microsoft.com/office/powerpoint/2010/main" val="3621342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37AC00-1DF9-4394-92BA-746E7BAF0A72}"/>
              </a:ext>
            </a:extLst>
          </p:cNvPr>
          <p:cNvSpPr txBox="1"/>
          <p:nvPr/>
        </p:nvSpPr>
        <p:spPr>
          <a:xfrm>
            <a:off x="2743200" y="6184627"/>
            <a:ext cx="3657600" cy="430887"/>
          </a:xfrm>
          <a:prstGeom prst="rect">
            <a:avLst/>
          </a:prstGeom>
          <a:noFill/>
        </p:spPr>
        <p:txBody>
          <a:bodyPr wrap="square" rtlCol="0">
            <a:spAutoFit/>
          </a:bodyPr>
          <a:lstStyle/>
          <a:p>
            <a:pPr algn="ctr"/>
            <a:r>
              <a:rPr lang="en-US" sz="1100" dirty="0">
                <a:solidFill>
                  <a:srgbClr val="FF0000"/>
                </a:solidFill>
              </a:rPr>
              <a:t>BENEFIT OF THE DOUBT GOES TO THE SWIMMER </a:t>
            </a:r>
          </a:p>
          <a:p>
            <a:pPr algn="ctr"/>
            <a:r>
              <a:rPr lang="en-US" sz="1100" dirty="0">
                <a:solidFill>
                  <a:srgbClr val="FF0000"/>
                </a:solidFill>
              </a:rPr>
              <a:t>Call what you see and see what you call.</a:t>
            </a:r>
          </a:p>
        </p:txBody>
      </p:sp>
      <p:sp>
        <p:nvSpPr>
          <p:cNvPr id="5" name="TextBox 4">
            <a:extLst>
              <a:ext uri="{FF2B5EF4-FFF2-40B4-BE49-F238E27FC236}">
                <a16:creationId xmlns:a16="http://schemas.microsoft.com/office/drawing/2014/main" id="{261470A9-197F-498D-8D7B-CBB6B363E02B}"/>
              </a:ext>
            </a:extLst>
          </p:cNvPr>
          <p:cNvSpPr txBox="1"/>
          <p:nvPr/>
        </p:nvSpPr>
        <p:spPr>
          <a:xfrm>
            <a:off x="152400" y="304800"/>
            <a:ext cx="8305800" cy="461665"/>
          </a:xfrm>
          <a:prstGeom prst="rect">
            <a:avLst/>
          </a:prstGeom>
          <a:noFill/>
        </p:spPr>
        <p:txBody>
          <a:bodyPr wrap="square" rtlCol="0">
            <a:spAutoFit/>
          </a:bodyPr>
          <a:lstStyle/>
          <a:p>
            <a:r>
              <a:rPr lang="en-US" dirty="0"/>
              <a:t>The “Lochte” Rule</a:t>
            </a:r>
          </a:p>
        </p:txBody>
      </p:sp>
      <p:sp>
        <p:nvSpPr>
          <p:cNvPr id="2" name="TextBox 1">
            <a:extLst>
              <a:ext uri="{FF2B5EF4-FFF2-40B4-BE49-F238E27FC236}">
                <a16:creationId xmlns:a16="http://schemas.microsoft.com/office/drawing/2014/main" id="{E434C0DF-8E00-42AC-9F17-85D509E57E00}"/>
              </a:ext>
            </a:extLst>
          </p:cNvPr>
          <p:cNvSpPr txBox="1"/>
          <p:nvPr/>
        </p:nvSpPr>
        <p:spPr>
          <a:xfrm>
            <a:off x="533400" y="770137"/>
            <a:ext cx="8077200" cy="3416320"/>
          </a:xfrm>
          <a:prstGeom prst="rect">
            <a:avLst/>
          </a:prstGeom>
          <a:noFill/>
        </p:spPr>
        <p:txBody>
          <a:bodyPr wrap="square" rtlCol="0">
            <a:spAutoFit/>
          </a:bodyPr>
          <a:lstStyle/>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Individual Medley - Upon completion of the breaststroke leg of the event and during any subsequent freestyle turns, the swimmer may leave the wall in any position  Before any propulsive kick or pull is initiated, the swimmer must have returned to a position at or past vertical towards the breast before continuing the freestyle portion of the event.</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Medley Relay – During the fourth swimmer’s turns of the freestyle leg of the event, the swimmer may leave the wall in any position.  Before any propulsive kick or pull is initiated, the swimmer must have returned to a position at or past vertical towards the breast.  </a:t>
            </a:r>
          </a:p>
          <a:p>
            <a:pPr marL="342900" indent="-342900">
              <a:buFont typeface="Arial" panose="020B0604020202020204" pitchFamily="34" charset="0"/>
              <a:buChar char="•"/>
            </a:pPr>
            <a:endParaRPr lang="en-US" sz="1800" u="sng" dirty="0"/>
          </a:p>
        </p:txBody>
      </p:sp>
    </p:spTree>
    <p:extLst>
      <p:ext uri="{BB962C8B-B14F-4D97-AF65-F5344CB8AC3E}">
        <p14:creationId xmlns:p14="http://schemas.microsoft.com/office/powerpoint/2010/main" val="8631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1B58F4-A51A-4BA0-84C1-FDF57B9EE88E}"/>
              </a:ext>
            </a:extLst>
          </p:cNvPr>
          <p:cNvSpPr txBox="1"/>
          <p:nvPr/>
        </p:nvSpPr>
        <p:spPr>
          <a:xfrm>
            <a:off x="3505200" y="3198167"/>
            <a:ext cx="2133600" cy="461665"/>
          </a:xfrm>
          <a:prstGeom prst="rect">
            <a:avLst/>
          </a:prstGeom>
          <a:noFill/>
        </p:spPr>
        <p:txBody>
          <a:bodyPr wrap="square" rtlCol="0">
            <a:spAutoFit/>
          </a:bodyPr>
          <a:lstStyle/>
          <a:p>
            <a:r>
              <a:rPr lang="en-US" dirty="0"/>
              <a:t>Swim Officials</a:t>
            </a:r>
          </a:p>
        </p:txBody>
      </p:sp>
      <p:sp>
        <p:nvSpPr>
          <p:cNvPr id="5" name="TextBox 4">
            <a:extLst>
              <a:ext uri="{FF2B5EF4-FFF2-40B4-BE49-F238E27FC236}">
                <a16:creationId xmlns:a16="http://schemas.microsoft.com/office/drawing/2014/main" id="{009516CD-8FD8-4D51-8DF1-1E37DD284CFA}"/>
              </a:ext>
            </a:extLst>
          </p:cNvPr>
          <p:cNvSpPr txBox="1"/>
          <p:nvPr/>
        </p:nvSpPr>
        <p:spPr>
          <a:xfrm>
            <a:off x="3788884" y="1569665"/>
            <a:ext cx="1524000" cy="646331"/>
          </a:xfrm>
          <a:prstGeom prst="rect">
            <a:avLst/>
          </a:prstGeom>
          <a:noFill/>
        </p:spPr>
        <p:txBody>
          <a:bodyPr wrap="square" rtlCol="0">
            <a:spAutoFit/>
          </a:bodyPr>
          <a:lstStyle/>
          <a:p>
            <a:r>
              <a:rPr lang="en-US" sz="3600" dirty="0"/>
              <a:t>SAFE</a:t>
            </a:r>
          </a:p>
        </p:txBody>
      </p:sp>
      <p:sp>
        <p:nvSpPr>
          <p:cNvPr id="6" name="TextBox 5">
            <a:extLst>
              <a:ext uri="{FF2B5EF4-FFF2-40B4-BE49-F238E27FC236}">
                <a16:creationId xmlns:a16="http://schemas.microsoft.com/office/drawing/2014/main" id="{9734715C-2C2A-4218-A36D-DEE6583BF2F7}"/>
              </a:ext>
            </a:extLst>
          </p:cNvPr>
          <p:cNvSpPr txBox="1"/>
          <p:nvPr/>
        </p:nvSpPr>
        <p:spPr>
          <a:xfrm>
            <a:off x="3979386" y="4642004"/>
            <a:ext cx="1142995" cy="646331"/>
          </a:xfrm>
          <a:prstGeom prst="rect">
            <a:avLst/>
          </a:prstGeom>
          <a:noFill/>
        </p:spPr>
        <p:txBody>
          <a:bodyPr wrap="square" rtlCol="0">
            <a:spAutoFit/>
          </a:bodyPr>
          <a:lstStyle/>
          <a:p>
            <a:r>
              <a:rPr lang="en-US" sz="3600" dirty="0"/>
              <a:t>FUN</a:t>
            </a:r>
          </a:p>
        </p:txBody>
      </p:sp>
      <p:sp>
        <p:nvSpPr>
          <p:cNvPr id="7" name="TextBox 6">
            <a:extLst>
              <a:ext uri="{FF2B5EF4-FFF2-40B4-BE49-F238E27FC236}">
                <a16:creationId xmlns:a16="http://schemas.microsoft.com/office/drawing/2014/main" id="{437843BF-D003-4421-89D6-9E1E6A345E8A}"/>
              </a:ext>
            </a:extLst>
          </p:cNvPr>
          <p:cNvSpPr txBox="1"/>
          <p:nvPr/>
        </p:nvSpPr>
        <p:spPr>
          <a:xfrm>
            <a:off x="1219202" y="3105833"/>
            <a:ext cx="1371595" cy="646331"/>
          </a:xfrm>
          <a:prstGeom prst="rect">
            <a:avLst/>
          </a:prstGeom>
          <a:noFill/>
        </p:spPr>
        <p:txBody>
          <a:bodyPr wrap="square" rtlCol="0">
            <a:spAutoFit/>
          </a:bodyPr>
          <a:lstStyle/>
          <a:p>
            <a:r>
              <a:rPr lang="en-US" sz="3600" dirty="0"/>
              <a:t>FAST</a:t>
            </a:r>
          </a:p>
        </p:txBody>
      </p:sp>
      <p:sp>
        <p:nvSpPr>
          <p:cNvPr id="8" name="TextBox 7">
            <a:extLst>
              <a:ext uri="{FF2B5EF4-FFF2-40B4-BE49-F238E27FC236}">
                <a16:creationId xmlns:a16="http://schemas.microsoft.com/office/drawing/2014/main" id="{0099D7CF-7F29-4A42-A16C-5A330747A393}"/>
              </a:ext>
            </a:extLst>
          </p:cNvPr>
          <p:cNvSpPr txBox="1"/>
          <p:nvPr/>
        </p:nvSpPr>
        <p:spPr>
          <a:xfrm>
            <a:off x="6319092" y="3105833"/>
            <a:ext cx="1377108" cy="646331"/>
          </a:xfrm>
          <a:prstGeom prst="rect">
            <a:avLst/>
          </a:prstGeom>
          <a:noFill/>
        </p:spPr>
        <p:txBody>
          <a:bodyPr wrap="square" rtlCol="0">
            <a:spAutoFit/>
          </a:bodyPr>
          <a:lstStyle/>
          <a:p>
            <a:r>
              <a:rPr lang="en-US" sz="3600" dirty="0"/>
              <a:t>FAIR</a:t>
            </a:r>
          </a:p>
        </p:txBody>
      </p:sp>
      <p:sp>
        <p:nvSpPr>
          <p:cNvPr id="9" name="Oval 8">
            <a:extLst>
              <a:ext uri="{FF2B5EF4-FFF2-40B4-BE49-F238E27FC236}">
                <a16:creationId xmlns:a16="http://schemas.microsoft.com/office/drawing/2014/main" id="{28F428F2-983E-46B0-8859-E72CB57AA4D7}"/>
              </a:ext>
            </a:extLst>
          </p:cNvPr>
          <p:cNvSpPr/>
          <p:nvPr/>
        </p:nvSpPr>
        <p:spPr bwMode="auto">
          <a:xfrm>
            <a:off x="762000" y="990600"/>
            <a:ext cx="7543800" cy="4953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cs typeface="ＭＳ Ｐゴシック" pitchFamily="-80" charset="-128"/>
            </a:endParaRPr>
          </a:p>
        </p:txBody>
      </p:sp>
      <p:sp>
        <p:nvSpPr>
          <p:cNvPr id="10" name="Rectangle 9">
            <a:extLst>
              <a:ext uri="{FF2B5EF4-FFF2-40B4-BE49-F238E27FC236}">
                <a16:creationId xmlns:a16="http://schemas.microsoft.com/office/drawing/2014/main" id="{558E219C-64B0-4716-95EE-43047AE06A66}"/>
              </a:ext>
            </a:extLst>
          </p:cNvPr>
          <p:cNvSpPr/>
          <p:nvPr/>
        </p:nvSpPr>
        <p:spPr bwMode="auto">
          <a:xfrm>
            <a:off x="3505200" y="3198167"/>
            <a:ext cx="2057400" cy="46166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cs typeface="ＭＳ Ｐゴシック" pitchFamily="-80" charset="-128"/>
            </a:endParaRPr>
          </a:p>
        </p:txBody>
      </p:sp>
      <p:cxnSp>
        <p:nvCxnSpPr>
          <p:cNvPr id="12" name="Straight Arrow Connector 11">
            <a:extLst>
              <a:ext uri="{FF2B5EF4-FFF2-40B4-BE49-F238E27FC236}">
                <a16:creationId xmlns:a16="http://schemas.microsoft.com/office/drawing/2014/main" id="{E9D67345-5EF9-4120-81FD-FDA0DE3FF1D6}"/>
              </a:ext>
            </a:extLst>
          </p:cNvPr>
          <p:cNvCxnSpPr>
            <a:cxnSpLocks/>
          </p:cNvCxnSpPr>
          <p:nvPr/>
        </p:nvCxnSpPr>
        <p:spPr bwMode="auto">
          <a:xfrm>
            <a:off x="4550884" y="2057400"/>
            <a:ext cx="0" cy="1140767"/>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17" name="Straight Arrow Connector 16">
            <a:extLst>
              <a:ext uri="{FF2B5EF4-FFF2-40B4-BE49-F238E27FC236}">
                <a16:creationId xmlns:a16="http://schemas.microsoft.com/office/drawing/2014/main" id="{0277DDD2-86CC-4464-B588-178536C8B6E5}"/>
              </a:ext>
            </a:extLst>
          </p:cNvPr>
          <p:cNvCxnSpPr>
            <a:cxnSpLocks/>
          </p:cNvCxnSpPr>
          <p:nvPr/>
        </p:nvCxnSpPr>
        <p:spPr bwMode="auto">
          <a:xfrm>
            <a:off x="4550884" y="3659832"/>
            <a:ext cx="0" cy="1140767"/>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19" name="Straight Arrow Connector 18">
            <a:extLst>
              <a:ext uri="{FF2B5EF4-FFF2-40B4-BE49-F238E27FC236}">
                <a16:creationId xmlns:a16="http://schemas.microsoft.com/office/drawing/2014/main" id="{E9324C68-FC5B-44AC-8ADE-EBB91A4444BC}"/>
              </a:ext>
            </a:extLst>
          </p:cNvPr>
          <p:cNvCxnSpPr>
            <a:cxnSpLocks/>
            <a:stCxn id="10" idx="1"/>
            <a:endCxn id="7" idx="3"/>
          </p:cNvCxnSpPr>
          <p:nvPr/>
        </p:nvCxnSpPr>
        <p:spPr bwMode="auto">
          <a:xfrm flipH="1" flipV="1">
            <a:off x="2590797" y="3428999"/>
            <a:ext cx="914403" cy="1"/>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20" name="Straight Arrow Connector 19">
            <a:extLst>
              <a:ext uri="{FF2B5EF4-FFF2-40B4-BE49-F238E27FC236}">
                <a16:creationId xmlns:a16="http://schemas.microsoft.com/office/drawing/2014/main" id="{E3828EED-613B-487E-B854-723B68CCE7A1}"/>
              </a:ext>
            </a:extLst>
          </p:cNvPr>
          <p:cNvCxnSpPr>
            <a:cxnSpLocks/>
            <a:stCxn id="8" idx="1"/>
          </p:cNvCxnSpPr>
          <p:nvPr/>
        </p:nvCxnSpPr>
        <p:spPr bwMode="auto">
          <a:xfrm flipH="1">
            <a:off x="5562600" y="3428999"/>
            <a:ext cx="756492" cy="0"/>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22" name="TextBox 21">
            <a:extLst>
              <a:ext uri="{FF2B5EF4-FFF2-40B4-BE49-F238E27FC236}">
                <a16:creationId xmlns:a16="http://schemas.microsoft.com/office/drawing/2014/main" id="{7F68D474-8CBF-4D3C-B9E0-80C2241119C6}"/>
              </a:ext>
            </a:extLst>
          </p:cNvPr>
          <p:cNvSpPr txBox="1"/>
          <p:nvPr/>
        </p:nvSpPr>
        <p:spPr>
          <a:xfrm>
            <a:off x="2743200" y="6184627"/>
            <a:ext cx="3657600" cy="430887"/>
          </a:xfrm>
          <a:prstGeom prst="rect">
            <a:avLst/>
          </a:prstGeom>
          <a:noFill/>
        </p:spPr>
        <p:txBody>
          <a:bodyPr wrap="square" rtlCol="0">
            <a:spAutoFit/>
          </a:bodyPr>
          <a:lstStyle/>
          <a:p>
            <a:pPr algn="ctr"/>
            <a:r>
              <a:rPr lang="en-US" sz="1100" dirty="0">
                <a:solidFill>
                  <a:srgbClr val="FF0000"/>
                </a:solidFill>
              </a:rPr>
              <a:t>BENEFIT OF THE DOUBT GOES TO THE SWIMMER </a:t>
            </a:r>
          </a:p>
          <a:p>
            <a:pPr algn="ctr"/>
            <a:r>
              <a:rPr lang="en-US" sz="1100" dirty="0">
                <a:solidFill>
                  <a:srgbClr val="FF0000"/>
                </a:solidFill>
              </a:rPr>
              <a:t>Call what you see and see what you call.</a:t>
            </a:r>
          </a:p>
        </p:txBody>
      </p:sp>
      <p:sp>
        <p:nvSpPr>
          <p:cNvPr id="23" name="TextBox 22">
            <a:extLst>
              <a:ext uri="{FF2B5EF4-FFF2-40B4-BE49-F238E27FC236}">
                <a16:creationId xmlns:a16="http://schemas.microsoft.com/office/drawing/2014/main" id="{2505610E-FEE6-4AAF-83DC-183B97B5FFAA}"/>
              </a:ext>
            </a:extLst>
          </p:cNvPr>
          <p:cNvSpPr txBox="1"/>
          <p:nvPr/>
        </p:nvSpPr>
        <p:spPr>
          <a:xfrm>
            <a:off x="152400" y="304800"/>
            <a:ext cx="8305800" cy="461665"/>
          </a:xfrm>
          <a:prstGeom prst="rect">
            <a:avLst/>
          </a:prstGeom>
          <a:noFill/>
        </p:spPr>
        <p:txBody>
          <a:bodyPr wrap="square" rtlCol="0">
            <a:spAutoFit/>
          </a:bodyPr>
          <a:lstStyle/>
          <a:p>
            <a:r>
              <a:rPr lang="en-US" dirty="0"/>
              <a:t>Our Role as Officials</a:t>
            </a:r>
          </a:p>
        </p:txBody>
      </p:sp>
    </p:spTree>
    <p:extLst>
      <p:ext uri="{BB962C8B-B14F-4D97-AF65-F5344CB8AC3E}">
        <p14:creationId xmlns:p14="http://schemas.microsoft.com/office/powerpoint/2010/main" val="222268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37AC00-1DF9-4394-92BA-746E7BAF0A72}"/>
              </a:ext>
            </a:extLst>
          </p:cNvPr>
          <p:cNvSpPr txBox="1"/>
          <p:nvPr/>
        </p:nvSpPr>
        <p:spPr>
          <a:xfrm>
            <a:off x="2743200" y="6184627"/>
            <a:ext cx="3657600" cy="430887"/>
          </a:xfrm>
          <a:prstGeom prst="rect">
            <a:avLst/>
          </a:prstGeom>
          <a:noFill/>
        </p:spPr>
        <p:txBody>
          <a:bodyPr wrap="square" rtlCol="0">
            <a:spAutoFit/>
          </a:bodyPr>
          <a:lstStyle/>
          <a:p>
            <a:pPr algn="ctr"/>
            <a:r>
              <a:rPr lang="en-US" sz="1100" dirty="0">
                <a:solidFill>
                  <a:srgbClr val="FF0000"/>
                </a:solidFill>
              </a:rPr>
              <a:t>BENEFIT OF THE DOUBT GOES TO THE SWIMMER </a:t>
            </a:r>
          </a:p>
          <a:p>
            <a:pPr algn="ctr"/>
            <a:r>
              <a:rPr lang="en-US" sz="1100" dirty="0">
                <a:solidFill>
                  <a:srgbClr val="FF0000"/>
                </a:solidFill>
              </a:rPr>
              <a:t>Call what you see and see what you call.</a:t>
            </a:r>
          </a:p>
        </p:txBody>
      </p:sp>
      <p:sp>
        <p:nvSpPr>
          <p:cNvPr id="5" name="TextBox 4">
            <a:extLst>
              <a:ext uri="{FF2B5EF4-FFF2-40B4-BE49-F238E27FC236}">
                <a16:creationId xmlns:a16="http://schemas.microsoft.com/office/drawing/2014/main" id="{261470A9-197F-498D-8D7B-CBB6B363E02B}"/>
              </a:ext>
            </a:extLst>
          </p:cNvPr>
          <p:cNvSpPr txBox="1"/>
          <p:nvPr/>
        </p:nvSpPr>
        <p:spPr>
          <a:xfrm>
            <a:off x="152400" y="304800"/>
            <a:ext cx="8305800" cy="461665"/>
          </a:xfrm>
          <a:prstGeom prst="rect">
            <a:avLst/>
          </a:prstGeom>
          <a:noFill/>
        </p:spPr>
        <p:txBody>
          <a:bodyPr wrap="square" rtlCol="0">
            <a:spAutoFit/>
          </a:bodyPr>
          <a:lstStyle/>
          <a:p>
            <a:r>
              <a:rPr lang="en-US" dirty="0"/>
              <a:t>Completing the DQ Slip</a:t>
            </a:r>
          </a:p>
        </p:txBody>
      </p:sp>
      <p:graphicFrame>
        <p:nvGraphicFramePr>
          <p:cNvPr id="6" name="Object 5">
            <a:extLst>
              <a:ext uri="{FF2B5EF4-FFF2-40B4-BE49-F238E27FC236}">
                <a16:creationId xmlns:a16="http://schemas.microsoft.com/office/drawing/2014/main" id="{8F9A86C1-4167-4373-B944-B60BC9F9E3F2}"/>
              </a:ext>
            </a:extLst>
          </p:cNvPr>
          <p:cNvGraphicFramePr>
            <a:graphicFrameLocks noChangeAspect="1"/>
          </p:cNvGraphicFramePr>
          <p:nvPr>
            <p:extLst>
              <p:ext uri="{D42A27DB-BD31-4B8C-83A1-F6EECF244321}">
                <p14:modId xmlns:p14="http://schemas.microsoft.com/office/powerpoint/2010/main" val="2776323562"/>
              </p:ext>
            </p:extLst>
          </p:nvPr>
        </p:nvGraphicFramePr>
        <p:xfrm>
          <a:off x="609600" y="1057275"/>
          <a:ext cx="914400" cy="792163"/>
        </p:xfrm>
        <a:graphic>
          <a:graphicData uri="http://schemas.openxmlformats.org/presentationml/2006/ole">
            <mc:AlternateContent xmlns:mc="http://schemas.openxmlformats.org/markup-compatibility/2006">
              <mc:Choice xmlns:v="urn:schemas-microsoft-com:vml" Requires="v">
                <p:oleObj name="Acrobat Document" showAsIcon="1" r:id="rId2" imgW="914400" imgH="792360" progId="Acrobat.Document.2015">
                  <p:embed/>
                </p:oleObj>
              </mc:Choice>
              <mc:Fallback>
                <p:oleObj name="Acrobat Document" showAsIcon="1" r:id="rId2" imgW="914400" imgH="792360" progId="Acrobat.Document.2015">
                  <p:embed/>
                  <p:pic>
                    <p:nvPicPr>
                      <p:cNvPr id="6" name="Object 5">
                        <a:extLst>
                          <a:ext uri="{FF2B5EF4-FFF2-40B4-BE49-F238E27FC236}">
                            <a16:creationId xmlns:a16="http://schemas.microsoft.com/office/drawing/2014/main" id="{8F9A86C1-4167-4373-B944-B60BC9F9E3F2}"/>
                          </a:ext>
                        </a:extLst>
                      </p:cNvPr>
                      <p:cNvPicPr/>
                      <p:nvPr/>
                    </p:nvPicPr>
                    <p:blipFill>
                      <a:blip r:embed="rId3"/>
                      <a:stretch>
                        <a:fillRect/>
                      </a:stretch>
                    </p:blipFill>
                    <p:spPr>
                      <a:xfrm>
                        <a:off x="609600" y="1057275"/>
                        <a:ext cx="914400" cy="792163"/>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55076CA-EBBA-4DE9-8581-A2CA41783B7B}"/>
              </a:ext>
            </a:extLst>
          </p:cNvPr>
          <p:cNvSpPr txBox="1"/>
          <p:nvPr/>
        </p:nvSpPr>
        <p:spPr>
          <a:xfrm>
            <a:off x="303882" y="1981200"/>
            <a:ext cx="8305800" cy="3970318"/>
          </a:xfrm>
          <a:prstGeom prst="rect">
            <a:avLst/>
          </a:prstGeom>
          <a:noFill/>
        </p:spPr>
        <p:txBody>
          <a:bodyPr wrap="square" rtlCol="0">
            <a:spAutoFit/>
          </a:bodyPr>
          <a:lstStyle/>
          <a:p>
            <a:pPr marL="342900" indent="-342900">
              <a:buFont typeface="Arial" panose="020B0604020202020204" pitchFamily="34" charset="0"/>
              <a:buChar char="•"/>
            </a:pPr>
            <a:r>
              <a:rPr lang="en-US" sz="1800" dirty="0"/>
              <a:t>Scrivener’s Error - A scrivener’s error (aka clerical error) is a typographical error or the unintentional addition or omission of a word, phrase, or figure in writing or copying something on a record. </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Should a mistake in filling out the disqualification form result in the disqualification being overturned? The simple answer to that idea is “No.” Clerical errors should be corrected. The DQ slip is informational. When the referee, after vetting the call, determines the DQ is valid, the swimmer is disqualified. After the vetting process, the slip is filled out to provide information to the swimmer and/or coach.   </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If the slip is filled out incorrectly due to a scrivener’s error, correct the slip. The DQ is valid. Having vetted the call, the referee decided the DQ was valid. A clerical error is filling out the form does not invalidate the call.</a:t>
            </a:r>
          </a:p>
        </p:txBody>
      </p:sp>
    </p:spTree>
    <p:extLst>
      <p:ext uri="{BB962C8B-B14F-4D97-AF65-F5344CB8AC3E}">
        <p14:creationId xmlns:p14="http://schemas.microsoft.com/office/powerpoint/2010/main" val="127075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4B2D-8B8B-21D1-0262-AB94CF0C9796}"/>
              </a:ext>
            </a:extLst>
          </p:cNvPr>
          <p:cNvSpPr>
            <a:spLocks noGrp="1"/>
          </p:cNvSpPr>
          <p:nvPr>
            <p:ph type="title"/>
          </p:nvPr>
        </p:nvSpPr>
        <p:spPr/>
        <p:txBody>
          <a:bodyPr/>
          <a:lstStyle/>
          <a:p>
            <a:r>
              <a:rPr lang="en-US" dirty="0"/>
              <a:t>Attire</a:t>
            </a:r>
          </a:p>
        </p:txBody>
      </p:sp>
      <p:sp>
        <p:nvSpPr>
          <p:cNvPr id="3" name="Content Placeholder 2">
            <a:extLst>
              <a:ext uri="{FF2B5EF4-FFF2-40B4-BE49-F238E27FC236}">
                <a16:creationId xmlns:a16="http://schemas.microsoft.com/office/drawing/2014/main" id="{C22CDF33-6F10-AF11-DB2C-CA2C123D0A95}"/>
              </a:ext>
            </a:extLst>
          </p:cNvPr>
          <p:cNvSpPr>
            <a:spLocks noGrp="1"/>
          </p:cNvSpPr>
          <p:nvPr>
            <p:ph idx="1"/>
          </p:nvPr>
        </p:nvSpPr>
        <p:spPr/>
        <p:txBody>
          <a:bodyPr/>
          <a:lstStyle/>
          <a:p>
            <a:r>
              <a:rPr lang="en-US" dirty="0"/>
              <a:t>All officials are encouraged to wear a collared white shirt (golf style) preferably of light moisture wicking material.</a:t>
            </a:r>
          </a:p>
          <a:p>
            <a:r>
              <a:rPr lang="en-US" dirty="0"/>
              <a:t>Men’s shirts should be quarter sleeve (not sleeveless).</a:t>
            </a:r>
          </a:p>
          <a:p>
            <a:r>
              <a:rPr lang="en-US" dirty="0"/>
              <a:t>Women’s shirts may be sleeveless but should not tank top.</a:t>
            </a:r>
          </a:p>
          <a:p>
            <a:r>
              <a:rPr lang="en-US" dirty="0"/>
              <a:t>Shirt can be embroidered with “SSASJ Official” (and logo if desired) or a magnetic badge may be worn (most teams have these and distribute them at the pre-meet officials meeting) </a:t>
            </a:r>
          </a:p>
          <a:p>
            <a:r>
              <a:rPr lang="en-US" dirty="0"/>
              <a:t>Tan/khaki or dark blue shorts.  Cargo shorts are fine.</a:t>
            </a:r>
          </a:p>
          <a:p>
            <a:r>
              <a:rPr lang="en-US" dirty="0"/>
              <a:t>Sneakers, flip-flops, Crocs, or bare feet are acceptable.  Your feet are going to get wet.  Wear footwear what provides you with the most comfortable experience on deck.</a:t>
            </a:r>
          </a:p>
          <a:p>
            <a:r>
              <a:rPr lang="en-US" dirty="0"/>
              <a:t>Baseball caps, sun hats, sunglasses are encouraged.</a:t>
            </a:r>
          </a:p>
          <a:p>
            <a:r>
              <a:rPr lang="en-US" dirty="0"/>
              <a:t>Sunscreen, lots and lots of sunscreen.   </a:t>
            </a:r>
          </a:p>
        </p:txBody>
      </p:sp>
    </p:spTree>
    <p:extLst>
      <p:ext uri="{BB962C8B-B14F-4D97-AF65-F5344CB8AC3E}">
        <p14:creationId xmlns:p14="http://schemas.microsoft.com/office/powerpoint/2010/main" val="2665457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37AC00-1DF9-4394-92BA-746E7BAF0A72}"/>
              </a:ext>
            </a:extLst>
          </p:cNvPr>
          <p:cNvSpPr txBox="1"/>
          <p:nvPr/>
        </p:nvSpPr>
        <p:spPr>
          <a:xfrm>
            <a:off x="2743200" y="6184627"/>
            <a:ext cx="3657600" cy="430887"/>
          </a:xfrm>
          <a:prstGeom prst="rect">
            <a:avLst/>
          </a:prstGeom>
          <a:noFill/>
        </p:spPr>
        <p:txBody>
          <a:bodyPr wrap="square" rtlCol="0">
            <a:spAutoFit/>
          </a:bodyPr>
          <a:lstStyle/>
          <a:p>
            <a:pPr algn="ctr"/>
            <a:r>
              <a:rPr lang="en-US" sz="1100" dirty="0">
                <a:solidFill>
                  <a:srgbClr val="FF0000"/>
                </a:solidFill>
              </a:rPr>
              <a:t>BENEFIT OF THE DOUBT GOES TO THE SWIMMER </a:t>
            </a:r>
          </a:p>
          <a:p>
            <a:pPr algn="ctr"/>
            <a:r>
              <a:rPr lang="en-US" sz="1100" dirty="0">
                <a:solidFill>
                  <a:srgbClr val="FF0000"/>
                </a:solidFill>
              </a:rPr>
              <a:t>Call what you see and see what you call.</a:t>
            </a:r>
          </a:p>
        </p:txBody>
      </p:sp>
      <p:sp>
        <p:nvSpPr>
          <p:cNvPr id="5" name="TextBox 4">
            <a:extLst>
              <a:ext uri="{FF2B5EF4-FFF2-40B4-BE49-F238E27FC236}">
                <a16:creationId xmlns:a16="http://schemas.microsoft.com/office/drawing/2014/main" id="{261470A9-197F-498D-8D7B-CBB6B363E02B}"/>
              </a:ext>
            </a:extLst>
          </p:cNvPr>
          <p:cNvSpPr txBox="1"/>
          <p:nvPr/>
        </p:nvSpPr>
        <p:spPr>
          <a:xfrm>
            <a:off x="152400" y="304800"/>
            <a:ext cx="8305800" cy="461665"/>
          </a:xfrm>
          <a:prstGeom prst="rect">
            <a:avLst/>
          </a:prstGeom>
          <a:noFill/>
        </p:spPr>
        <p:txBody>
          <a:bodyPr wrap="square" rtlCol="0">
            <a:spAutoFit/>
          </a:bodyPr>
          <a:lstStyle/>
          <a:p>
            <a:r>
              <a:rPr lang="en-US" dirty="0"/>
              <a:t>Miscellaneous Rules</a:t>
            </a:r>
          </a:p>
        </p:txBody>
      </p:sp>
      <p:sp>
        <p:nvSpPr>
          <p:cNvPr id="2" name="TextBox 1">
            <a:extLst>
              <a:ext uri="{FF2B5EF4-FFF2-40B4-BE49-F238E27FC236}">
                <a16:creationId xmlns:a16="http://schemas.microsoft.com/office/drawing/2014/main" id="{E434C0DF-8E00-42AC-9F17-85D509E57E00}"/>
              </a:ext>
            </a:extLst>
          </p:cNvPr>
          <p:cNvSpPr txBox="1"/>
          <p:nvPr/>
        </p:nvSpPr>
        <p:spPr>
          <a:xfrm>
            <a:off x="533400" y="770137"/>
            <a:ext cx="8077200" cy="5355312"/>
          </a:xfrm>
          <a:prstGeom prst="rect">
            <a:avLst/>
          </a:prstGeom>
          <a:noFill/>
        </p:spPr>
        <p:txBody>
          <a:bodyPr wrap="square" rtlCol="0">
            <a:spAutoFit/>
          </a:bodyPr>
          <a:lstStyle/>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Swimwear shall include only a swimsuit, cap and goggles.  Armbands or leg bands shall not be regarded as part of the swimsuit and are not allowed.</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Tie-back suits should not be worn.  If a swimmer is observed wearing a tie-back suit, effort should be made to notify the Referee prior to the start of the swimmer’s event.</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Jewelry, watches, Fitbits etc. should not be worn.</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“Buddy Taping” - No more than two (2) injured fingers or toes together should be permitted. Advanced notification to the Referee is recommended.</a:t>
            </a:r>
          </a:p>
          <a:p>
            <a:pPr marL="342900" indent="-342900">
              <a:buFont typeface="Arial" panose="020B0604020202020204" pitchFamily="34" charset="0"/>
              <a:buChar char="•"/>
            </a:pPr>
            <a:endParaRPr lang="en-US" sz="1800" u="sng" dirty="0"/>
          </a:p>
          <a:p>
            <a:pPr marL="342900" indent="-342900">
              <a:buFont typeface="Arial" panose="020B0604020202020204" pitchFamily="34" charset="0"/>
              <a:buChar char="•"/>
            </a:pPr>
            <a:r>
              <a:rPr lang="en-US" sz="1800" u="sng" dirty="0"/>
              <a:t>SSASJ has modified their rule to allow Elastic Therapeutic Tape and Kinesio Tape.  These tapes are allowed with a current, executed physicians note (must be a M.D., not a Physical Therapist, Chiropractor, Dentist, Psychiatrist, etc.)</a:t>
            </a:r>
          </a:p>
        </p:txBody>
      </p:sp>
    </p:spTree>
    <p:extLst>
      <p:ext uri="{BB962C8B-B14F-4D97-AF65-F5344CB8AC3E}">
        <p14:creationId xmlns:p14="http://schemas.microsoft.com/office/powerpoint/2010/main" val="2108322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37AC00-1DF9-4394-92BA-746E7BAF0A72}"/>
              </a:ext>
            </a:extLst>
          </p:cNvPr>
          <p:cNvSpPr txBox="1"/>
          <p:nvPr/>
        </p:nvSpPr>
        <p:spPr>
          <a:xfrm>
            <a:off x="2743200" y="6184627"/>
            <a:ext cx="3657600" cy="430887"/>
          </a:xfrm>
          <a:prstGeom prst="rect">
            <a:avLst/>
          </a:prstGeom>
          <a:noFill/>
        </p:spPr>
        <p:txBody>
          <a:bodyPr wrap="square" rtlCol="0">
            <a:spAutoFit/>
          </a:bodyPr>
          <a:lstStyle/>
          <a:p>
            <a:pPr algn="ctr"/>
            <a:r>
              <a:rPr lang="en-US" sz="1100" dirty="0">
                <a:solidFill>
                  <a:srgbClr val="FF0000"/>
                </a:solidFill>
              </a:rPr>
              <a:t>BENEFIT OF THE DOUBT GOES TO THE SWIMMER </a:t>
            </a:r>
          </a:p>
          <a:p>
            <a:pPr algn="ctr"/>
            <a:r>
              <a:rPr lang="en-US" sz="1100" dirty="0">
                <a:solidFill>
                  <a:srgbClr val="FF0000"/>
                </a:solidFill>
              </a:rPr>
              <a:t>Call what you see and see what you call.</a:t>
            </a:r>
          </a:p>
        </p:txBody>
      </p:sp>
      <p:sp>
        <p:nvSpPr>
          <p:cNvPr id="5" name="TextBox 4">
            <a:extLst>
              <a:ext uri="{FF2B5EF4-FFF2-40B4-BE49-F238E27FC236}">
                <a16:creationId xmlns:a16="http://schemas.microsoft.com/office/drawing/2014/main" id="{261470A9-197F-498D-8D7B-CBB6B363E02B}"/>
              </a:ext>
            </a:extLst>
          </p:cNvPr>
          <p:cNvSpPr txBox="1"/>
          <p:nvPr/>
        </p:nvSpPr>
        <p:spPr>
          <a:xfrm>
            <a:off x="152400" y="293783"/>
            <a:ext cx="8305800" cy="461665"/>
          </a:xfrm>
          <a:prstGeom prst="rect">
            <a:avLst/>
          </a:prstGeom>
          <a:noFill/>
        </p:spPr>
        <p:txBody>
          <a:bodyPr wrap="square" rtlCol="0">
            <a:spAutoFit/>
          </a:bodyPr>
          <a:lstStyle/>
          <a:p>
            <a:r>
              <a:rPr lang="en-US" dirty="0"/>
              <a:t>Recommendations</a:t>
            </a:r>
          </a:p>
        </p:txBody>
      </p:sp>
      <p:sp>
        <p:nvSpPr>
          <p:cNvPr id="2" name="TextBox 1">
            <a:extLst>
              <a:ext uri="{FF2B5EF4-FFF2-40B4-BE49-F238E27FC236}">
                <a16:creationId xmlns:a16="http://schemas.microsoft.com/office/drawing/2014/main" id="{DDA30ED6-C3A9-43CA-84DA-3BC0EFEFAB0C}"/>
              </a:ext>
            </a:extLst>
          </p:cNvPr>
          <p:cNvSpPr txBox="1"/>
          <p:nvPr/>
        </p:nvSpPr>
        <p:spPr>
          <a:xfrm>
            <a:off x="419100" y="990600"/>
            <a:ext cx="8305800" cy="4339650"/>
          </a:xfrm>
          <a:prstGeom prst="rect">
            <a:avLst/>
          </a:prstGeom>
          <a:noFill/>
        </p:spPr>
        <p:txBody>
          <a:bodyPr wrap="square" rtlCol="0">
            <a:spAutoFit/>
          </a:bodyPr>
          <a:lstStyle/>
          <a:p>
            <a:pPr marL="342900" indent="-342900">
              <a:buFont typeface="Arial" panose="020B0604020202020204" pitchFamily="34" charset="0"/>
              <a:buChar char="•"/>
            </a:pPr>
            <a:r>
              <a:rPr lang="en-US" dirty="0"/>
              <a:t>Shadowing – Observe along side a seasoned S&amp;T Official for Time Trials or a dual meet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Ask questions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Practice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Practice</a:t>
            </a:r>
          </a:p>
          <a:p>
            <a:endParaRPr lang="en-US" dirty="0"/>
          </a:p>
          <a:p>
            <a:pPr marL="342900" indent="-342900">
              <a:buFont typeface="Arial" panose="020B0604020202020204" pitchFamily="34" charset="0"/>
              <a:buChar char="•"/>
            </a:pPr>
            <a:r>
              <a:rPr lang="en-US" dirty="0"/>
              <a:t>Practice</a:t>
            </a:r>
          </a:p>
          <a:p>
            <a:endParaRPr lang="en-US" sz="1800" dirty="0"/>
          </a:p>
          <a:p>
            <a:endParaRPr lang="en-US" sz="1800" dirty="0"/>
          </a:p>
        </p:txBody>
      </p:sp>
    </p:spTree>
    <p:extLst>
      <p:ext uri="{BB962C8B-B14F-4D97-AF65-F5344CB8AC3E}">
        <p14:creationId xmlns:p14="http://schemas.microsoft.com/office/powerpoint/2010/main" val="3794327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37AC00-1DF9-4394-92BA-746E7BAF0A72}"/>
              </a:ext>
            </a:extLst>
          </p:cNvPr>
          <p:cNvSpPr txBox="1"/>
          <p:nvPr/>
        </p:nvSpPr>
        <p:spPr>
          <a:xfrm>
            <a:off x="2743200" y="6184627"/>
            <a:ext cx="3657600" cy="430887"/>
          </a:xfrm>
          <a:prstGeom prst="rect">
            <a:avLst/>
          </a:prstGeom>
          <a:noFill/>
        </p:spPr>
        <p:txBody>
          <a:bodyPr wrap="square" rtlCol="0">
            <a:spAutoFit/>
          </a:bodyPr>
          <a:lstStyle/>
          <a:p>
            <a:pPr algn="ctr"/>
            <a:r>
              <a:rPr lang="en-US" sz="1100" dirty="0">
                <a:solidFill>
                  <a:srgbClr val="FF0000"/>
                </a:solidFill>
              </a:rPr>
              <a:t>BENEFIT OF THE DOUBT GOES TO THE SWIMMER </a:t>
            </a:r>
          </a:p>
          <a:p>
            <a:pPr algn="ctr"/>
            <a:r>
              <a:rPr lang="en-US" sz="1100" dirty="0">
                <a:solidFill>
                  <a:srgbClr val="FF0000"/>
                </a:solidFill>
              </a:rPr>
              <a:t>Call what you see and see what you call.</a:t>
            </a:r>
          </a:p>
        </p:txBody>
      </p:sp>
      <p:sp>
        <p:nvSpPr>
          <p:cNvPr id="5" name="TextBox 4">
            <a:extLst>
              <a:ext uri="{FF2B5EF4-FFF2-40B4-BE49-F238E27FC236}">
                <a16:creationId xmlns:a16="http://schemas.microsoft.com/office/drawing/2014/main" id="{261470A9-197F-498D-8D7B-CBB6B363E02B}"/>
              </a:ext>
            </a:extLst>
          </p:cNvPr>
          <p:cNvSpPr txBox="1"/>
          <p:nvPr/>
        </p:nvSpPr>
        <p:spPr>
          <a:xfrm>
            <a:off x="152400" y="304800"/>
            <a:ext cx="8305800" cy="461665"/>
          </a:xfrm>
          <a:prstGeom prst="rect">
            <a:avLst/>
          </a:prstGeom>
          <a:noFill/>
        </p:spPr>
        <p:txBody>
          <a:bodyPr wrap="square" rtlCol="0">
            <a:spAutoFit/>
          </a:bodyPr>
          <a:lstStyle/>
          <a:p>
            <a:r>
              <a:rPr lang="en-US" dirty="0"/>
              <a:t>Questions/Issues/Weird Scenarios/Resources?</a:t>
            </a:r>
          </a:p>
        </p:txBody>
      </p:sp>
      <p:sp>
        <p:nvSpPr>
          <p:cNvPr id="2" name="TextBox 1">
            <a:extLst>
              <a:ext uri="{FF2B5EF4-FFF2-40B4-BE49-F238E27FC236}">
                <a16:creationId xmlns:a16="http://schemas.microsoft.com/office/drawing/2014/main" id="{DDA30ED6-C3A9-43CA-84DA-3BC0EFEFAB0C}"/>
              </a:ext>
            </a:extLst>
          </p:cNvPr>
          <p:cNvSpPr txBox="1"/>
          <p:nvPr/>
        </p:nvSpPr>
        <p:spPr>
          <a:xfrm>
            <a:off x="419100" y="990600"/>
            <a:ext cx="8305800" cy="2954655"/>
          </a:xfrm>
          <a:prstGeom prst="rect">
            <a:avLst/>
          </a:prstGeom>
          <a:noFill/>
        </p:spPr>
        <p:txBody>
          <a:bodyPr wrap="square" rtlCol="0">
            <a:spAutoFit/>
          </a:bodyPr>
          <a:lstStyle/>
          <a:p>
            <a:r>
              <a:rPr lang="en-US" dirty="0"/>
              <a:t>Christopher Race</a:t>
            </a:r>
          </a:p>
          <a:p>
            <a:r>
              <a:rPr lang="en-US" dirty="0"/>
              <a:t>crace13@gmail.com</a:t>
            </a:r>
          </a:p>
          <a:p>
            <a:r>
              <a:rPr lang="en-US" dirty="0"/>
              <a:t>863-838-2870</a:t>
            </a:r>
          </a:p>
          <a:p>
            <a:endParaRPr lang="en-US" dirty="0"/>
          </a:p>
          <a:p>
            <a:r>
              <a:rPr lang="en-US" sz="1800" dirty="0"/>
              <a:t>SSASJ.ORG Officials Page</a:t>
            </a:r>
          </a:p>
          <a:p>
            <a:r>
              <a:rPr lang="en-US" sz="1800" dirty="0">
                <a:hlinkClick r:id="rId2"/>
              </a:rPr>
              <a:t>https://www.teamunify.com/TabGeneric.jsp?_tabid_=81732&amp;team=recssasj</a:t>
            </a:r>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180768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37AC00-1DF9-4394-92BA-746E7BAF0A72}"/>
              </a:ext>
            </a:extLst>
          </p:cNvPr>
          <p:cNvSpPr txBox="1"/>
          <p:nvPr/>
        </p:nvSpPr>
        <p:spPr>
          <a:xfrm>
            <a:off x="2743200" y="6184627"/>
            <a:ext cx="3657600" cy="430887"/>
          </a:xfrm>
          <a:prstGeom prst="rect">
            <a:avLst/>
          </a:prstGeom>
          <a:noFill/>
        </p:spPr>
        <p:txBody>
          <a:bodyPr wrap="square" rtlCol="0">
            <a:spAutoFit/>
          </a:bodyPr>
          <a:lstStyle/>
          <a:p>
            <a:pPr algn="ctr"/>
            <a:r>
              <a:rPr lang="en-US" sz="1100" dirty="0">
                <a:solidFill>
                  <a:srgbClr val="FF0000"/>
                </a:solidFill>
              </a:rPr>
              <a:t>BENEFIT OF THE DOUBT GOES TO THE SWIMMER </a:t>
            </a:r>
          </a:p>
          <a:p>
            <a:pPr algn="ctr"/>
            <a:r>
              <a:rPr lang="en-US" sz="1100" dirty="0">
                <a:solidFill>
                  <a:srgbClr val="FF0000"/>
                </a:solidFill>
              </a:rPr>
              <a:t>Call what you see and see what you call.</a:t>
            </a:r>
          </a:p>
        </p:txBody>
      </p:sp>
      <p:sp>
        <p:nvSpPr>
          <p:cNvPr id="5" name="TextBox 4">
            <a:extLst>
              <a:ext uri="{FF2B5EF4-FFF2-40B4-BE49-F238E27FC236}">
                <a16:creationId xmlns:a16="http://schemas.microsoft.com/office/drawing/2014/main" id="{261470A9-197F-498D-8D7B-CBB6B363E02B}"/>
              </a:ext>
            </a:extLst>
          </p:cNvPr>
          <p:cNvSpPr txBox="1"/>
          <p:nvPr/>
        </p:nvSpPr>
        <p:spPr>
          <a:xfrm>
            <a:off x="152400" y="304800"/>
            <a:ext cx="8305800" cy="461665"/>
          </a:xfrm>
          <a:prstGeom prst="rect">
            <a:avLst/>
          </a:prstGeom>
          <a:noFill/>
        </p:spPr>
        <p:txBody>
          <a:bodyPr wrap="square" rtlCol="0">
            <a:spAutoFit/>
          </a:bodyPr>
          <a:lstStyle/>
          <a:p>
            <a:r>
              <a:rPr lang="en-US" dirty="0"/>
              <a:t>Fair Officiating, Jurisdiction, &amp; Making a Call</a:t>
            </a:r>
          </a:p>
        </p:txBody>
      </p:sp>
      <p:sp>
        <p:nvSpPr>
          <p:cNvPr id="6" name="TextBox 5">
            <a:extLst>
              <a:ext uri="{FF2B5EF4-FFF2-40B4-BE49-F238E27FC236}">
                <a16:creationId xmlns:a16="http://schemas.microsoft.com/office/drawing/2014/main" id="{D7750ED9-22AA-43E0-90A9-E0F428B94492}"/>
              </a:ext>
            </a:extLst>
          </p:cNvPr>
          <p:cNvSpPr txBox="1"/>
          <p:nvPr/>
        </p:nvSpPr>
        <p:spPr>
          <a:xfrm>
            <a:off x="609600" y="838200"/>
            <a:ext cx="7924800" cy="4770537"/>
          </a:xfrm>
          <a:prstGeom prst="rect">
            <a:avLst/>
          </a:prstGeom>
          <a:noFill/>
        </p:spPr>
        <p:txBody>
          <a:bodyPr wrap="square" rtlCol="0">
            <a:spAutoFit/>
          </a:bodyPr>
          <a:lstStyle/>
          <a:p>
            <a:pPr marL="285750" indent="-285750">
              <a:buFont typeface="Arial" panose="020B0604020202020204" pitchFamily="34" charset="0"/>
              <a:buChar char="•"/>
            </a:pPr>
            <a:r>
              <a:rPr lang="en-US" sz="1600" dirty="0"/>
              <a:t>Each S&amp;T official will be assigned a specific number of lanes (usually 2-3).</a:t>
            </a:r>
          </a:p>
          <a:p>
            <a:pPr marL="285750" indent="-285750">
              <a:buFont typeface="Arial" panose="020B0604020202020204" pitchFamily="34" charset="0"/>
              <a:buChar char="•"/>
            </a:pPr>
            <a:r>
              <a:rPr lang="en-US" sz="1600" dirty="0"/>
              <a:t>In the event the pool has an odd number of lanes, the official with fewer lanes should officiate their lanes AS IF they had an equal number as the other S&amp;T Officials</a:t>
            </a:r>
          </a:p>
          <a:p>
            <a:pPr marL="285750" indent="-285750">
              <a:buFont typeface="Arial" panose="020B0604020202020204" pitchFamily="34" charset="0"/>
              <a:buChar char="•"/>
            </a:pPr>
            <a:r>
              <a:rPr lang="en-US" sz="1600" dirty="0"/>
              <a:t>Should an event have empty lanes, the official should review all lanes AS IF there were a swimmer in each lane.</a:t>
            </a:r>
          </a:p>
          <a:p>
            <a:pPr marL="285750" indent="-285750">
              <a:buFont typeface="Arial" panose="020B0604020202020204" pitchFamily="34" charset="0"/>
              <a:buChar char="•"/>
            </a:pPr>
            <a:r>
              <a:rPr lang="en-US" sz="1600" dirty="0"/>
              <a:t>S&amp;T Officials should be positioned at the end of the pool, equally distanced among their assigned lanes, including during individual freestyle events and relays.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S&amp;T Official’s jurisdiction begins at the half-way point of the pool and continues to the wall closest to the official.</a:t>
            </a:r>
          </a:p>
          <a:p>
            <a:pPr marL="285750" indent="-285750">
              <a:buFont typeface="Arial" panose="020B0604020202020204" pitchFamily="34" charset="0"/>
              <a:buChar char="•"/>
            </a:pPr>
            <a:r>
              <a:rPr lang="en-US" sz="1600" dirty="0"/>
              <a:t>The S&amp;T Official has the authority to make a call for any observed or stroke/turn infraction within his/her jurisdiction.</a:t>
            </a:r>
          </a:p>
          <a:p>
            <a:pPr marL="285750" indent="-285750">
              <a:buFont typeface="Arial" panose="020B0604020202020204" pitchFamily="34" charset="0"/>
              <a:buChar char="•"/>
            </a:pPr>
            <a:r>
              <a:rPr lang="en-US" sz="1600" dirty="0"/>
              <a:t>Observed stoke/turn infractions not occurring in the S&amp;T Official’s assigned lane(s) or, an infraction occurring beyond the half way point are outside of the official’s jurisdiction and may not be called.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u="sng" dirty="0">
                <a:solidFill>
                  <a:srgbClr val="FF0000"/>
                </a:solidFill>
              </a:rPr>
              <a:t>Upon observing an infraction, within the official’s jurisdiction, the official must immediately raise their hand above their head.   </a:t>
            </a:r>
          </a:p>
        </p:txBody>
      </p:sp>
    </p:spTree>
    <p:extLst>
      <p:ext uri="{BB962C8B-B14F-4D97-AF65-F5344CB8AC3E}">
        <p14:creationId xmlns:p14="http://schemas.microsoft.com/office/powerpoint/2010/main" val="24678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37AC00-1DF9-4394-92BA-746E7BAF0A72}"/>
              </a:ext>
            </a:extLst>
          </p:cNvPr>
          <p:cNvSpPr txBox="1"/>
          <p:nvPr/>
        </p:nvSpPr>
        <p:spPr>
          <a:xfrm>
            <a:off x="2743200" y="6184627"/>
            <a:ext cx="3657600" cy="430887"/>
          </a:xfrm>
          <a:prstGeom prst="rect">
            <a:avLst/>
          </a:prstGeom>
          <a:noFill/>
        </p:spPr>
        <p:txBody>
          <a:bodyPr wrap="square" rtlCol="0">
            <a:spAutoFit/>
          </a:bodyPr>
          <a:lstStyle/>
          <a:p>
            <a:pPr algn="ctr"/>
            <a:r>
              <a:rPr lang="en-US" sz="1100" dirty="0">
                <a:solidFill>
                  <a:srgbClr val="FF0000"/>
                </a:solidFill>
              </a:rPr>
              <a:t>BENEFIT OF THE DOUBT GOES TO THE SWIMMER </a:t>
            </a:r>
          </a:p>
          <a:p>
            <a:pPr algn="ctr"/>
            <a:r>
              <a:rPr lang="en-US" sz="1100" dirty="0">
                <a:solidFill>
                  <a:srgbClr val="FF0000"/>
                </a:solidFill>
              </a:rPr>
              <a:t>Call what you see and see what you call.</a:t>
            </a:r>
          </a:p>
        </p:txBody>
      </p:sp>
      <p:sp>
        <p:nvSpPr>
          <p:cNvPr id="5" name="TextBox 4">
            <a:extLst>
              <a:ext uri="{FF2B5EF4-FFF2-40B4-BE49-F238E27FC236}">
                <a16:creationId xmlns:a16="http://schemas.microsoft.com/office/drawing/2014/main" id="{261470A9-197F-498D-8D7B-CBB6B363E02B}"/>
              </a:ext>
            </a:extLst>
          </p:cNvPr>
          <p:cNvSpPr txBox="1"/>
          <p:nvPr/>
        </p:nvSpPr>
        <p:spPr>
          <a:xfrm>
            <a:off x="152400" y="304800"/>
            <a:ext cx="8305800" cy="461665"/>
          </a:xfrm>
          <a:prstGeom prst="rect">
            <a:avLst/>
          </a:prstGeom>
          <a:noFill/>
        </p:spPr>
        <p:txBody>
          <a:bodyPr wrap="square" rtlCol="0">
            <a:spAutoFit/>
          </a:bodyPr>
          <a:lstStyle/>
          <a:p>
            <a:r>
              <a:rPr lang="en-US" dirty="0"/>
              <a:t>Officiating the Strokes</a:t>
            </a:r>
          </a:p>
        </p:txBody>
      </p:sp>
      <p:sp>
        <p:nvSpPr>
          <p:cNvPr id="6" name="TextBox 5">
            <a:extLst>
              <a:ext uri="{FF2B5EF4-FFF2-40B4-BE49-F238E27FC236}">
                <a16:creationId xmlns:a16="http://schemas.microsoft.com/office/drawing/2014/main" id="{D7750ED9-22AA-43E0-90A9-E0F428B94492}"/>
              </a:ext>
            </a:extLst>
          </p:cNvPr>
          <p:cNvSpPr txBox="1"/>
          <p:nvPr/>
        </p:nvSpPr>
        <p:spPr>
          <a:xfrm>
            <a:off x="533400" y="990600"/>
            <a:ext cx="7924800" cy="646331"/>
          </a:xfrm>
          <a:prstGeom prst="rect">
            <a:avLst/>
          </a:prstGeom>
          <a:noFill/>
        </p:spPr>
        <p:txBody>
          <a:bodyPr wrap="square" rtlCol="0">
            <a:spAutoFit/>
          </a:bodyPr>
          <a:lstStyle/>
          <a:p>
            <a:r>
              <a:rPr lang="en-US" sz="1800" dirty="0">
                <a:hlinkClick r:id="rId2"/>
              </a:rPr>
              <a:t>https://www.usaswimming.org/officials/officials-training-videos</a:t>
            </a:r>
            <a:endParaRPr lang="en-US" sz="1800" dirty="0"/>
          </a:p>
          <a:p>
            <a:endParaRPr lang="en-US" sz="1800" dirty="0"/>
          </a:p>
        </p:txBody>
      </p:sp>
      <p:sp>
        <p:nvSpPr>
          <p:cNvPr id="2" name="TextBox 1">
            <a:extLst>
              <a:ext uri="{FF2B5EF4-FFF2-40B4-BE49-F238E27FC236}">
                <a16:creationId xmlns:a16="http://schemas.microsoft.com/office/drawing/2014/main" id="{E434C0DF-8E00-42AC-9F17-85D509E57E00}"/>
              </a:ext>
            </a:extLst>
          </p:cNvPr>
          <p:cNvSpPr txBox="1"/>
          <p:nvPr/>
        </p:nvSpPr>
        <p:spPr>
          <a:xfrm>
            <a:off x="533400" y="1524000"/>
            <a:ext cx="8077200" cy="4616648"/>
          </a:xfrm>
          <a:prstGeom prst="rect">
            <a:avLst/>
          </a:prstGeom>
          <a:noFill/>
        </p:spPr>
        <p:txBody>
          <a:bodyPr wrap="square" rtlCol="0">
            <a:spAutoFit/>
          </a:bodyPr>
          <a:lstStyle/>
          <a:p>
            <a:r>
              <a:rPr lang="en-US" u="sng" dirty="0"/>
              <a:t>Backstroke Highlights</a:t>
            </a:r>
          </a:p>
          <a:p>
            <a:pPr marL="342900" indent="-342900">
              <a:buFont typeface="Arial" panose="020B0604020202020204" pitchFamily="34" charset="0"/>
              <a:buChar char="•"/>
            </a:pPr>
            <a:r>
              <a:rPr lang="en-US" sz="1800" dirty="0"/>
              <a:t>The backward start shall be used (the swimmers shoulders must be at or past vertical towards the back once their feet leave the wall)</a:t>
            </a:r>
          </a:p>
          <a:p>
            <a:pPr marL="342900" indent="-342900">
              <a:buFont typeface="Arial" panose="020B0604020202020204" pitchFamily="34" charset="0"/>
              <a:buChar char="•"/>
            </a:pPr>
            <a:r>
              <a:rPr lang="en-US" sz="1800" dirty="0"/>
              <a:t>Standing in or on the gutter, or curling the toes over the lip of the gutter is not permitted.  Prior to the start of the race legal positioning of the feet/toes is the responsibility of the Starter.  </a:t>
            </a:r>
          </a:p>
          <a:p>
            <a:pPr marL="342900" indent="-342900">
              <a:buFont typeface="Arial" panose="020B0604020202020204" pitchFamily="34" charset="0"/>
              <a:buChar char="•"/>
            </a:pPr>
            <a:r>
              <a:rPr lang="en-US" sz="1800" dirty="0"/>
              <a:t>At the start and after each turn, the swimmer may remain submerged for not more than 15 meters.  </a:t>
            </a:r>
          </a:p>
          <a:p>
            <a:pPr marL="342900" indent="-342900">
              <a:buFont typeface="Arial" panose="020B0604020202020204" pitchFamily="34" charset="0"/>
              <a:buChar char="•"/>
            </a:pPr>
            <a:r>
              <a:rPr lang="en-US" sz="1800" dirty="0"/>
              <a:t>Upon completion of each length, some part of the swimmer must touch the wall.  During the turn, the shoulders may be turned past vertical toward the breast, after which an immediate, continuous single arm pull or double arm pull may be used to initiate the turn.  </a:t>
            </a:r>
          </a:p>
          <a:p>
            <a:pPr marL="342900" indent="-342900">
              <a:buFont typeface="Arial" panose="020B0604020202020204" pitchFamily="34" charset="0"/>
              <a:buChar char="•"/>
            </a:pPr>
            <a:r>
              <a:rPr lang="en-US" sz="1800" dirty="0"/>
              <a:t>The swimmer’s shoulders must be at or past vertical towards the back upon leaving the wall.</a:t>
            </a:r>
          </a:p>
          <a:p>
            <a:pPr marL="342900" indent="-342900">
              <a:buFont typeface="Arial" panose="020B0604020202020204" pitchFamily="34" charset="0"/>
              <a:buChar char="•"/>
            </a:pPr>
            <a:r>
              <a:rPr lang="en-US" sz="1800" dirty="0"/>
              <a:t>At the finish of the race the swimmer must touch the wall while on the back.</a:t>
            </a:r>
          </a:p>
        </p:txBody>
      </p:sp>
    </p:spTree>
    <p:extLst>
      <p:ext uri="{BB962C8B-B14F-4D97-AF65-F5344CB8AC3E}">
        <p14:creationId xmlns:p14="http://schemas.microsoft.com/office/powerpoint/2010/main" val="3841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0EC8-A17A-9604-604D-E85920898EC5}"/>
              </a:ext>
            </a:extLst>
          </p:cNvPr>
          <p:cNvSpPr>
            <a:spLocks noGrp="1"/>
          </p:cNvSpPr>
          <p:nvPr>
            <p:ph type="title"/>
          </p:nvPr>
        </p:nvSpPr>
        <p:spPr/>
        <p:txBody>
          <a:bodyPr/>
          <a:lstStyle/>
          <a:p>
            <a:r>
              <a:rPr lang="en-US" dirty="0"/>
              <a:t>Backstroke Finish – USA Swimming Rule Change</a:t>
            </a:r>
          </a:p>
        </p:txBody>
      </p:sp>
      <p:sp>
        <p:nvSpPr>
          <p:cNvPr id="3" name="Content Placeholder 2">
            <a:extLst>
              <a:ext uri="{FF2B5EF4-FFF2-40B4-BE49-F238E27FC236}">
                <a16:creationId xmlns:a16="http://schemas.microsoft.com/office/drawing/2014/main" id="{49B95570-CD73-4A44-E21D-9D9C3D0A5803}"/>
              </a:ext>
            </a:extLst>
          </p:cNvPr>
          <p:cNvSpPr>
            <a:spLocks noGrp="1"/>
          </p:cNvSpPr>
          <p:nvPr>
            <p:ph idx="1"/>
          </p:nvPr>
        </p:nvSpPr>
        <p:spPr/>
        <p:txBody>
          <a:bodyPr/>
          <a:lstStyle/>
          <a:p>
            <a:pPr marL="0" indent="0">
              <a:buNone/>
            </a:pPr>
            <a:r>
              <a:rPr lang="en-US" sz="1800" dirty="0"/>
              <a:t>USA Swimming Rule USA Swimming Rule 101.4.2 (pp 24) – To Comply with World Aquatics SW6.3</a:t>
            </a:r>
          </a:p>
          <a:p>
            <a:r>
              <a:rPr lang="en-US" sz="1800" dirty="0"/>
              <a:t>Stroke — The swimmer shall push off on his back and continue swimming on the back throughout the race. Some part of the swimmer must break the surface of the water throughout the </a:t>
            </a:r>
            <a:r>
              <a:rPr lang="en-US" sz="1800" dirty="0" err="1"/>
              <a:t>race,</a:t>
            </a:r>
            <a:r>
              <a:rPr lang="en-US" sz="1800" dirty="0"/>
              <a:t> except it is permissible for the swimmer to be completely submerged during the turn and for a distance of not more than 15 meters (16.4 yards) after the start and after each turn. By that point, the head must have broken the surface of the water.  </a:t>
            </a:r>
          </a:p>
          <a:p>
            <a:endParaRPr lang="en-US" sz="1800" dirty="0"/>
          </a:p>
          <a:p>
            <a:r>
              <a:rPr lang="en-US" sz="1800" b="1" i="1" dirty="0">
                <a:solidFill>
                  <a:srgbClr val="FF0000"/>
                </a:solidFill>
              </a:rPr>
              <a:t>Additionally, once some part of the head of the swimmer has passed the 5 meter mark (long course and short course meters) or 5 yard mark (short course yards) immediately prior to reaching the finish, the swimmer may be completely submerged prior to the touch.</a:t>
            </a:r>
          </a:p>
        </p:txBody>
      </p:sp>
      <p:sp>
        <p:nvSpPr>
          <p:cNvPr id="4" name="Slide Number Placeholder 3">
            <a:extLst>
              <a:ext uri="{FF2B5EF4-FFF2-40B4-BE49-F238E27FC236}">
                <a16:creationId xmlns:a16="http://schemas.microsoft.com/office/drawing/2014/main" id="{D356E84B-6A41-8799-728C-AC34B6CCF2C7}"/>
              </a:ext>
            </a:extLst>
          </p:cNvPr>
          <p:cNvSpPr>
            <a:spLocks noGrp="1"/>
          </p:cNvSpPr>
          <p:nvPr>
            <p:ph type="sldNum" sz="quarter" idx="10"/>
          </p:nvPr>
        </p:nvSpPr>
        <p:spPr bwMode="auto">
          <a:xfrm>
            <a:off x="7239000" y="65532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BBCDD8E8-1C35-47C2-A1CC-C3EC94A5AC59}" type="slidenum">
              <a:rPr lang="en-US" smtClean="0"/>
              <a:pPr/>
              <a:t>5</a:t>
            </a:fld>
            <a:endParaRPr lang="en-US" dirty="0"/>
          </a:p>
        </p:txBody>
      </p:sp>
    </p:spTree>
    <p:extLst>
      <p:ext uri="{BB962C8B-B14F-4D97-AF65-F5344CB8AC3E}">
        <p14:creationId xmlns:p14="http://schemas.microsoft.com/office/powerpoint/2010/main" val="41049123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F53400-9F47-4FAA-BC81-22F5DC1C41E6}"/>
              </a:ext>
            </a:extLst>
          </p:cNvPr>
          <p:cNvSpPr txBox="1"/>
          <p:nvPr/>
        </p:nvSpPr>
        <p:spPr>
          <a:xfrm>
            <a:off x="381000" y="609600"/>
            <a:ext cx="8458200" cy="2677656"/>
          </a:xfrm>
          <a:prstGeom prst="rect">
            <a:avLst/>
          </a:prstGeom>
          <a:noFill/>
        </p:spPr>
        <p:txBody>
          <a:bodyPr wrap="square" rtlCol="0">
            <a:spAutoFit/>
          </a:bodyPr>
          <a:lstStyle/>
          <a:p>
            <a:pPr algn="ctr"/>
            <a:r>
              <a:rPr lang="en-US" dirty="0"/>
              <a:t>Watch “Officiating the Backstroke” Training Video from USA Swimming</a:t>
            </a:r>
          </a:p>
          <a:p>
            <a:endParaRPr lang="en-US" dirty="0"/>
          </a:p>
          <a:p>
            <a:endParaRPr lang="en-US" dirty="0"/>
          </a:p>
          <a:p>
            <a:endParaRPr lang="en-US" dirty="0"/>
          </a:p>
          <a:p>
            <a:endParaRPr lang="en-US" dirty="0"/>
          </a:p>
          <a:p>
            <a:pPr algn="ctr"/>
            <a:r>
              <a:rPr lang="en-US" dirty="0">
                <a:solidFill>
                  <a:schemeClr val="tx2">
                    <a:lumMod val="60000"/>
                    <a:lumOff val="40000"/>
                  </a:schemeClr>
                </a:solidFill>
                <a:hlinkClick r:id="rId2"/>
              </a:rPr>
              <a:t>https://www.youtube.com/watch?v=v5IjKFBIY18</a:t>
            </a:r>
            <a:endParaRPr lang="en-US" dirty="0">
              <a:solidFill>
                <a:schemeClr val="tx2">
                  <a:lumMod val="60000"/>
                  <a:lumOff val="40000"/>
                </a:schemeClr>
              </a:solidFill>
            </a:endParaRPr>
          </a:p>
        </p:txBody>
      </p:sp>
    </p:spTree>
    <p:extLst>
      <p:ext uri="{BB962C8B-B14F-4D97-AF65-F5344CB8AC3E}">
        <p14:creationId xmlns:p14="http://schemas.microsoft.com/office/powerpoint/2010/main" val="876729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37AC00-1DF9-4394-92BA-746E7BAF0A72}"/>
              </a:ext>
            </a:extLst>
          </p:cNvPr>
          <p:cNvSpPr txBox="1"/>
          <p:nvPr/>
        </p:nvSpPr>
        <p:spPr>
          <a:xfrm>
            <a:off x="2743200" y="6184627"/>
            <a:ext cx="3657600" cy="430887"/>
          </a:xfrm>
          <a:prstGeom prst="rect">
            <a:avLst/>
          </a:prstGeom>
          <a:noFill/>
        </p:spPr>
        <p:txBody>
          <a:bodyPr wrap="square" rtlCol="0">
            <a:spAutoFit/>
          </a:bodyPr>
          <a:lstStyle/>
          <a:p>
            <a:pPr algn="ctr"/>
            <a:r>
              <a:rPr lang="en-US" sz="1100" dirty="0">
                <a:solidFill>
                  <a:srgbClr val="FF0000"/>
                </a:solidFill>
              </a:rPr>
              <a:t>BENEFIT OF THE DOUBT GOES TO THE SWIMMER </a:t>
            </a:r>
          </a:p>
          <a:p>
            <a:pPr algn="ctr"/>
            <a:r>
              <a:rPr lang="en-US" sz="1100" dirty="0">
                <a:solidFill>
                  <a:srgbClr val="FF0000"/>
                </a:solidFill>
              </a:rPr>
              <a:t>Call what you see and see what you call.</a:t>
            </a:r>
          </a:p>
        </p:txBody>
      </p:sp>
      <p:sp>
        <p:nvSpPr>
          <p:cNvPr id="5" name="TextBox 4">
            <a:extLst>
              <a:ext uri="{FF2B5EF4-FFF2-40B4-BE49-F238E27FC236}">
                <a16:creationId xmlns:a16="http://schemas.microsoft.com/office/drawing/2014/main" id="{261470A9-197F-498D-8D7B-CBB6B363E02B}"/>
              </a:ext>
            </a:extLst>
          </p:cNvPr>
          <p:cNvSpPr txBox="1"/>
          <p:nvPr/>
        </p:nvSpPr>
        <p:spPr>
          <a:xfrm>
            <a:off x="152400" y="304800"/>
            <a:ext cx="8305800" cy="461665"/>
          </a:xfrm>
          <a:prstGeom prst="rect">
            <a:avLst/>
          </a:prstGeom>
          <a:noFill/>
        </p:spPr>
        <p:txBody>
          <a:bodyPr wrap="square" rtlCol="0">
            <a:spAutoFit/>
          </a:bodyPr>
          <a:lstStyle/>
          <a:p>
            <a:r>
              <a:rPr lang="en-US" dirty="0"/>
              <a:t>Officiating the Strokes</a:t>
            </a:r>
          </a:p>
        </p:txBody>
      </p:sp>
      <p:sp>
        <p:nvSpPr>
          <p:cNvPr id="6" name="TextBox 5">
            <a:extLst>
              <a:ext uri="{FF2B5EF4-FFF2-40B4-BE49-F238E27FC236}">
                <a16:creationId xmlns:a16="http://schemas.microsoft.com/office/drawing/2014/main" id="{D7750ED9-22AA-43E0-90A9-E0F428B94492}"/>
              </a:ext>
            </a:extLst>
          </p:cNvPr>
          <p:cNvSpPr txBox="1"/>
          <p:nvPr/>
        </p:nvSpPr>
        <p:spPr>
          <a:xfrm>
            <a:off x="533400" y="990600"/>
            <a:ext cx="7924800" cy="646331"/>
          </a:xfrm>
          <a:prstGeom prst="rect">
            <a:avLst/>
          </a:prstGeom>
          <a:noFill/>
        </p:spPr>
        <p:txBody>
          <a:bodyPr wrap="square" rtlCol="0">
            <a:spAutoFit/>
          </a:bodyPr>
          <a:lstStyle/>
          <a:p>
            <a:r>
              <a:rPr lang="en-US" sz="1800" dirty="0">
                <a:hlinkClick r:id="rId2"/>
              </a:rPr>
              <a:t>https://www.usaswimming.org/officials/officials-training-videos</a:t>
            </a:r>
            <a:endParaRPr lang="en-US" sz="1800" dirty="0"/>
          </a:p>
          <a:p>
            <a:endParaRPr lang="en-US" sz="1800" dirty="0"/>
          </a:p>
        </p:txBody>
      </p:sp>
      <p:sp>
        <p:nvSpPr>
          <p:cNvPr id="2" name="TextBox 1">
            <a:extLst>
              <a:ext uri="{FF2B5EF4-FFF2-40B4-BE49-F238E27FC236}">
                <a16:creationId xmlns:a16="http://schemas.microsoft.com/office/drawing/2014/main" id="{E434C0DF-8E00-42AC-9F17-85D509E57E00}"/>
              </a:ext>
            </a:extLst>
          </p:cNvPr>
          <p:cNvSpPr txBox="1"/>
          <p:nvPr/>
        </p:nvSpPr>
        <p:spPr>
          <a:xfrm>
            <a:off x="533400" y="1524000"/>
            <a:ext cx="8077200" cy="3785652"/>
          </a:xfrm>
          <a:prstGeom prst="rect">
            <a:avLst/>
          </a:prstGeom>
          <a:noFill/>
        </p:spPr>
        <p:txBody>
          <a:bodyPr wrap="square" rtlCol="0">
            <a:spAutoFit/>
          </a:bodyPr>
          <a:lstStyle/>
          <a:p>
            <a:r>
              <a:rPr lang="en-US" u="sng" dirty="0"/>
              <a:t>Breaststroke Highlights</a:t>
            </a:r>
          </a:p>
          <a:p>
            <a:pPr marL="285750" indent="-285750">
              <a:buFont typeface="Arial" panose="020B0604020202020204" pitchFamily="34" charset="0"/>
              <a:buChar char="•"/>
            </a:pPr>
            <a:r>
              <a:rPr lang="en-US" sz="1800" dirty="0"/>
              <a:t>The forward start shall be used (the swimmers shoulders must be at or past vertical towards the breast once their feet leave the wall/platform)</a:t>
            </a:r>
          </a:p>
          <a:p>
            <a:pPr marL="285750" indent="-285750">
              <a:buFont typeface="Arial" panose="020B0604020202020204" pitchFamily="34" charset="0"/>
              <a:buChar char="•"/>
            </a:pPr>
            <a:r>
              <a:rPr lang="en-US" sz="1800" dirty="0"/>
              <a:t>Throughout the race the stroke cycle must be one arm stroke and one leg kick in that order.</a:t>
            </a:r>
          </a:p>
          <a:p>
            <a:pPr marL="285750" indent="-285750">
              <a:buFont typeface="Arial" panose="020B0604020202020204" pitchFamily="34" charset="0"/>
              <a:buChar char="•"/>
            </a:pPr>
            <a:r>
              <a:rPr lang="en-US" sz="1800" b="1" i="1" dirty="0">
                <a:solidFill>
                  <a:srgbClr val="FF0000"/>
                </a:solidFill>
              </a:rPr>
              <a:t>All movements of the arms shall be simultaneous </a:t>
            </a:r>
            <a:r>
              <a:rPr lang="en-US" sz="1800" b="1" i="1" strike="sngStrike" dirty="0">
                <a:solidFill>
                  <a:srgbClr val="FF0000"/>
                </a:solidFill>
              </a:rPr>
              <a:t>and in the same horizontal plane</a:t>
            </a:r>
            <a:r>
              <a:rPr lang="en-US" sz="1800" b="1" i="1" dirty="0">
                <a:solidFill>
                  <a:srgbClr val="FF0000"/>
                </a:solidFill>
              </a:rPr>
              <a:t> without alternating movement.</a:t>
            </a:r>
          </a:p>
          <a:p>
            <a:pPr marL="285750" indent="-285750">
              <a:buFont typeface="Arial" panose="020B0604020202020204" pitchFamily="34" charset="0"/>
              <a:buChar char="•"/>
            </a:pPr>
            <a:r>
              <a:rPr lang="en-US" sz="1800" dirty="0"/>
              <a:t>The elbows shall be kept under the water except for the final stroke before the turn and for the final stroke at the finish.</a:t>
            </a:r>
          </a:p>
          <a:p>
            <a:pPr marL="285750" indent="-285750">
              <a:buFont typeface="Arial" panose="020B0604020202020204" pitchFamily="34" charset="0"/>
              <a:buChar char="•"/>
            </a:pPr>
            <a:r>
              <a:rPr lang="en-US" sz="1800" dirty="0"/>
              <a:t>The hands shall not be brought back beyond the hip line, except during the first stroke after the start and each turn.</a:t>
            </a:r>
          </a:p>
          <a:p>
            <a:pPr marL="285750" indent="-285750">
              <a:buFont typeface="Arial" panose="020B0604020202020204" pitchFamily="34" charset="0"/>
              <a:buChar char="•"/>
            </a:pPr>
            <a:r>
              <a:rPr lang="en-US" sz="1800" dirty="0"/>
              <a:t>During each complete cycle, some part of the swimmer’s head shall break the surface of the water.</a:t>
            </a:r>
          </a:p>
        </p:txBody>
      </p:sp>
    </p:spTree>
    <p:extLst>
      <p:ext uri="{BB962C8B-B14F-4D97-AF65-F5344CB8AC3E}">
        <p14:creationId xmlns:p14="http://schemas.microsoft.com/office/powerpoint/2010/main" val="318708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37AC00-1DF9-4394-92BA-746E7BAF0A72}"/>
              </a:ext>
            </a:extLst>
          </p:cNvPr>
          <p:cNvSpPr txBox="1"/>
          <p:nvPr/>
        </p:nvSpPr>
        <p:spPr>
          <a:xfrm>
            <a:off x="2743200" y="6184627"/>
            <a:ext cx="3657600" cy="430887"/>
          </a:xfrm>
          <a:prstGeom prst="rect">
            <a:avLst/>
          </a:prstGeom>
          <a:noFill/>
        </p:spPr>
        <p:txBody>
          <a:bodyPr wrap="square" rtlCol="0">
            <a:spAutoFit/>
          </a:bodyPr>
          <a:lstStyle/>
          <a:p>
            <a:pPr algn="ctr"/>
            <a:r>
              <a:rPr lang="en-US" sz="1100" dirty="0">
                <a:solidFill>
                  <a:srgbClr val="FF0000"/>
                </a:solidFill>
              </a:rPr>
              <a:t>BENEFIT OF THE DOUBT GOES TO THE SWIMMER </a:t>
            </a:r>
          </a:p>
          <a:p>
            <a:pPr algn="ctr"/>
            <a:r>
              <a:rPr lang="en-US" sz="1100" dirty="0">
                <a:solidFill>
                  <a:srgbClr val="FF0000"/>
                </a:solidFill>
              </a:rPr>
              <a:t>Call what you see and see what you call.</a:t>
            </a:r>
          </a:p>
        </p:txBody>
      </p:sp>
      <p:sp>
        <p:nvSpPr>
          <p:cNvPr id="5" name="TextBox 4">
            <a:extLst>
              <a:ext uri="{FF2B5EF4-FFF2-40B4-BE49-F238E27FC236}">
                <a16:creationId xmlns:a16="http://schemas.microsoft.com/office/drawing/2014/main" id="{261470A9-197F-498D-8D7B-CBB6B363E02B}"/>
              </a:ext>
            </a:extLst>
          </p:cNvPr>
          <p:cNvSpPr txBox="1"/>
          <p:nvPr/>
        </p:nvSpPr>
        <p:spPr>
          <a:xfrm>
            <a:off x="152400" y="304800"/>
            <a:ext cx="8305800" cy="461665"/>
          </a:xfrm>
          <a:prstGeom prst="rect">
            <a:avLst/>
          </a:prstGeom>
          <a:noFill/>
        </p:spPr>
        <p:txBody>
          <a:bodyPr wrap="square" rtlCol="0">
            <a:spAutoFit/>
          </a:bodyPr>
          <a:lstStyle/>
          <a:p>
            <a:r>
              <a:rPr lang="en-US" dirty="0"/>
              <a:t>Officiating the Strokes</a:t>
            </a:r>
          </a:p>
        </p:txBody>
      </p:sp>
      <p:sp>
        <p:nvSpPr>
          <p:cNvPr id="6" name="TextBox 5">
            <a:extLst>
              <a:ext uri="{FF2B5EF4-FFF2-40B4-BE49-F238E27FC236}">
                <a16:creationId xmlns:a16="http://schemas.microsoft.com/office/drawing/2014/main" id="{D7750ED9-22AA-43E0-90A9-E0F428B94492}"/>
              </a:ext>
            </a:extLst>
          </p:cNvPr>
          <p:cNvSpPr txBox="1"/>
          <p:nvPr/>
        </p:nvSpPr>
        <p:spPr>
          <a:xfrm>
            <a:off x="533400" y="990600"/>
            <a:ext cx="7924800" cy="646331"/>
          </a:xfrm>
          <a:prstGeom prst="rect">
            <a:avLst/>
          </a:prstGeom>
          <a:noFill/>
        </p:spPr>
        <p:txBody>
          <a:bodyPr wrap="square" rtlCol="0">
            <a:spAutoFit/>
          </a:bodyPr>
          <a:lstStyle/>
          <a:p>
            <a:r>
              <a:rPr lang="en-US" sz="1800" dirty="0">
                <a:hlinkClick r:id="rId2"/>
              </a:rPr>
              <a:t>https://www.usaswimming.org/officials/officials-training-videos</a:t>
            </a:r>
            <a:endParaRPr lang="en-US" sz="1800" dirty="0"/>
          </a:p>
          <a:p>
            <a:endParaRPr lang="en-US" sz="1800" dirty="0"/>
          </a:p>
        </p:txBody>
      </p:sp>
      <p:sp>
        <p:nvSpPr>
          <p:cNvPr id="2" name="TextBox 1">
            <a:extLst>
              <a:ext uri="{FF2B5EF4-FFF2-40B4-BE49-F238E27FC236}">
                <a16:creationId xmlns:a16="http://schemas.microsoft.com/office/drawing/2014/main" id="{E434C0DF-8E00-42AC-9F17-85D509E57E00}"/>
              </a:ext>
            </a:extLst>
          </p:cNvPr>
          <p:cNvSpPr txBox="1"/>
          <p:nvPr/>
        </p:nvSpPr>
        <p:spPr>
          <a:xfrm>
            <a:off x="533400" y="1524000"/>
            <a:ext cx="8077200" cy="4893647"/>
          </a:xfrm>
          <a:prstGeom prst="rect">
            <a:avLst/>
          </a:prstGeom>
          <a:noFill/>
        </p:spPr>
        <p:txBody>
          <a:bodyPr wrap="square" rtlCol="0">
            <a:spAutoFit/>
          </a:bodyPr>
          <a:lstStyle/>
          <a:p>
            <a:r>
              <a:rPr lang="en-US" u="sng" dirty="0"/>
              <a:t>Breaststroke Highlights (</a:t>
            </a:r>
            <a:r>
              <a:rPr lang="en-US" u="sng" dirty="0" err="1"/>
              <a:t>cont</a:t>
            </a:r>
            <a:r>
              <a:rPr lang="en-US" u="sng" dirty="0"/>
              <a:t>)</a:t>
            </a:r>
          </a:p>
          <a:p>
            <a:pPr marL="342900" indent="-342900">
              <a:buFont typeface="Arial" panose="020B0604020202020204" pitchFamily="34" charset="0"/>
              <a:buChar char="•"/>
            </a:pPr>
            <a:r>
              <a:rPr lang="en-US" sz="1800" dirty="0"/>
              <a:t>After the start and each turn, at any time prior to the first breaststroke kick a single butterfly kick is permitted. Following which, all movements of the legs shall be simultaneous and in the same horizontal plane without alternating movement. </a:t>
            </a:r>
          </a:p>
          <a:p>
            <a:pPr marL="342900" indent="-342900">
              <a:buFont typeface="Arial" panose="020B0604020202020204" pitchFamily="34" charset="0"/>
              <a:buChar char="•"/>
            </a:pPr>
            <a:r>
              <a:rPr lang="en-US" sz="1800" dirty="0"/>
              <a:t>The feet must be turned outwards during the propulsive part of the kick. Scissors, alternating movements or downward butterfly kicks are not permitted except as provided herein. Breaking the surface of the water with the feet is allowed unless followed by a downward butterfly kick</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At each turn and at the finish of the race the touch shall be made with both hands separated and simultaneously at, above, or below the water level. At the last stroke before the turn and at the finish an arm stroke not followed by a leg kick is permitted. The head may be submerged after the last arm pull prior to the touch, provided it breaks the surface of the water at some point during the last complete or incomplete cycle preceding the touch.</a:t>
            </a:r>
          </a:p>
        </p:txBody>
      </p:sp>
    </p:spTree>
    <p:extLst>
      <p:ext uri="{BB962C8B-B14F-4D97-AF65-F5344CB8AC3E}">
        <p14:creationId xmlns:p14="http://schemas.microsoft.com/office/powerpoint/2010/main" val="2739920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749C45-27DA-4FAC-A16B-19022C1CF5BB}"/>
              </a:ext>
            </a:extLst>
          </p:cNvPr>
          <p:cNvSpPr txBox="1"/>
          <p:nvPr/>
        </p:nvSpPr>
        <p:spPr>
          <a:xfrm>
            <a:off x="381000" y="609600"/>
            <a:ext cx="8458200" cy="2677656"/>
          </a:xfrm>
          <a:prstGeom prst="rect">
            <a:avLst/>
          </a:prstGeom>
          <a:noFill/>
        </p:spPr>
        <p:txBody>
          <a:bodyPr wrap="square" rtlCol="0">
            <a:spAutoFit/>
          </a:bodyPr>
          <a:lstStyle/>
          <a:p>
            <a:pPr algn="ctr"/>
            <a:r>
              <a:rPr lang="en-US" dirty="0"/>
              <a:t>Watch “Officiating the Breaststroke” Training Video from USA Swimming</a:t>
            </a:r>
          </a:p>
          <a:p>
            <a:endParaRPr lang="en-US" dirty="0"/>
          </a:p>
          <a:p>
            <a:endParaRPr lang="en-US" dirty="0"/>
          </a:p>
          <a:p>
            <a:endParaRPr lang="en-US" dirty="0"/>
          </a:p>
          <a:p>
            <a:endParaRPr lang="en-US" dirty="0"/>
          </a:p>
          <a:p>
            <a:pPr algn="ctr"/>
            <a:r>
              <a:rPr lang="en-US" dirty="0">
                <a:solidFill>
                  <a:schemeClr val="tx2">
                    <a:lumMod val="60000"/>
                    <a:lumOff val="40000"/>
                  </a:schemeClr>
                </a:solidFill>
                <a:hlinkClick r:id="rId2"/>
              </a:rPr>
              <a:t>https://www.youtube.com/watch?v=6ZXUEfP-Agc</a:t>
            </a:r>
            <a:endParaRPr lang="en-US" dirty="0">
              <a:solidFill>
                <a:schemeClr val="tx2">
                  <a:lumMod val="60000"/>
                  <a:lumOff val="40000"/>
                </a:schemeClr>
              </a:solidFill>
            </a:endParaRPr>
          </a:p>
        </p:txBody>
      </p:sp>
    </p:spTree>
    <p:extLst>
      <p:ext uri="{BB962C8B-B14F-4D97-AF65-F5344CB8AC3E}">
        <p14:creationId xmlns:p14="http://schemas.microsoft.com/office/powerpoint/2010/main" val="475710170"/>
      </p:ext>
    </p:extLst>
  </p:cSld>
  <p:clrMapOvr>
    <a:masterClrMapping/>
  </p:clrMapOvr>
</p:sld>
</file>

<file path=ppt/theme/theme1.xml><?xml version="1.0" encoding="utf-8"?>
<a:theme xmlns:a="http://schemas.openxmlformats.org/drawingml/2006/main" name="Blank Presentation">
  <a:themeElements>
    <a:clrScheme name="CNO 2017 PPT">
      <a:dk1>
        <a:srgbClr val="000000"/>
      </a:dk1>
      <a:lt1>
        <a:srgbClr val="FFFFFF"/>
      </a:lt1>
      <a:dk2>
        <a:srgbClr val="003B79"/>
      </a:dk2>
      <a:lt2>
        <a:srgbClr val="E6E7E8"/>
      </a:lt2>
      <a:accent1>
        <a:srgbClr val="003B78"/>
      </a:accent1>
      <a:accent2>
        <a:srgbClr val="00A0D2"/>
      </a:accent2>
      <a:accent3>
        <a:srgbClr val="919396"/>
      </a:accent3>
      <a:accent4>
        <a:srgbClr val="F34A2E"/>
      </a:accent4>
      <a:accent5>
        <a:srgbClr val="9D3393"/>
      </a:accent5>
      <a:accent6>
        <a:srgbClr val="FF6E00"/>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80" charset="-128"/>
            <a:cs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80" charset="-128"/>
            <a:cs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F9EFA3D01CBA4EAE8CC5B2ECDC4479" ma:contentTypeVersion="0" ma:contentTypeDescription="Create a new document." ma:contentTypeScope="" ma:versionID="5abd23a177d6566203e59a0ab4ebf84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549AB0-8106-48E6-B89E-1E535748DE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66CD0BE-2369-4338-A3FE-0FF6C6A6A460}">
  <ds:schemaRefs>
    <ds:schemaRef ds:uri="http://schemas.microsoft.com/sharepoint/v3/contenttype/forms"/>
  </ds:schemaRefs>
</ds:datastoreItem>
</file>

<file path=customXml/itemProps3.xml><?xml version="1.0" encoding="utf-8"?>
<ds:datastoreItem xmlns:ds="http://schemas.openxmlformats.org/officeDocument/2006/customXml" ds:itemID="{8E2F3187-F8C7-47BA-A175-22DE0588AC6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17496</TotalTime>
  <Words>2755</Words>
  <Application>Microsoft Office PowerPoint</Application>
  <PresentationFormat>On-screen Show (4:3)</PresentationFormat>
  <Paragraphs>209</Paragraphs>
  <Slides>24</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Times</vt:lpstr>
      <vt:lpstr>Times New Roman</vt:lpstr>
      <vt:lpstr>Wingdings</vt:lpstr>
      <vt:lpstr>Blank Presentation</vt:lpstr>
      <vt:lpstr>Acrobat Document</vt:lpstr>
      <vt:lpstr>PowerPoint Presentation</vt:lpstr>
      <vt:lpstr>PowerPoint Presentation</vt:lpstr>
      <vt:lpstr>PowerPoint Presentation</vt:lpstr>
      <vt:lpstr>PowerPoint Presentation</vt:lpstr>
      <vt:lpstr>Backstroke Finish – USA Swimming Rule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Attire</vt:lpstr>
      <vt:lpstr>PowerPoint Presentation</vt:lpstr>
      <vt:lpstr>PowerPoint Presentation</vt:lpstr>
      <vt:lpstr>PowerPoint Presentation</vt:lpstr>
    </vt:vector>
  </TitlesOfParts>
  <Company>Danne Woo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Danne Woo</dc:creator>
  <cp:lastModifiedBy>Race, Christopher J</cp:lastModifiedBy>
  <cp:revision>494</cp:revision>
  <cp:lastPrinted>2017-11-29T17:01:04Z</cp:lastPrinted>
  <dcterms:created xsi:type="dcterms:W3CDTF">2010-05-11T13:40:37Z</dcterms:created>
  <dcterms:modified xsi:type="dcterms:W3CDTF">2023-06-21T13:30:04Z</dcterms:modified>
</cp:coreProperties>
</file>