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9" r:id="rId2"/>
    <p:sldId id="291" r:id="rId3"/>
    <p:sldId id="290" r:id="rId4"/>
    <p:sldId id="257" r:id="rId5"/>
    <p:sldId id="292" r:id="rId6"/>
    <p:sldId id="293" r:id="rId7"/>
    <p:sldId id="29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D1DFF-169B-4BEE-97BE-15A6973F07F6}" type="datetimeFigureOut">
              <a:rPr lang="en-US" smtClean="0"/>
              <a:t>5/18/2024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4A1B7-25B4-4890-A3F9-03CCD54B1B52}" type="slidenum">
              <a:rPr lang="en-US" smtClean="0"/>
              <a:t>‹#›</a:t>
            </a:fld>
            <a:endParaRPr lang="en-US"/>
          </a:p>
        </p:txBody>
      </p:sp>
    </p:spTree>
    <p:extLst>
      <p:ext uri="{BB962C8B-B14F-4D97-AF65-F5344CB8AC3E}">
        <p14:creationId xmlns:p14="http://schemas.microsoft.com/office/powerpoint/2010/main" val="192199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B5440-DF98-4DC9-B803-C6C7A0BF6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07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AB10-EF1A-1DBD-53D1-3217B8099D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40615B-6677-E47A-DC34-DBEB9E7EB2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A2E909-3395-653F-2A90-B8245F469C60}"/>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5" name="Footer Placeholder 4">
            <a:extLst>
              <a:ext uri="{FF2B5EF4-FFF2-40B4-BE49-F238E27FC236}">
                <a16:creationId xmlns:a16="http://schemas.microsoft.com/office/drawing/2014/main" id="{D674DCB2-0AB8-F2E4-3E1C-042A00B9B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9E680-46F7-E122-F56E-7F49CECF1343}"/>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261553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5F42-28BF-69B0-5D55-E6EB435EE6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7384B-F7E3-B63C-416A-281A34ECB5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844A0-5252-9245-D692-B53EBA889B81}"/>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5" name="Footer Placeholder 4">
            <a:extLst>
              <a:ext uri="{FF2B5EF4-FFF2-40B4-BE49-F238E27FC236}">
                <a16:creationId xmlns:a16="http://schemas.microsoft.com/office/drawing/2014/main" id="{A2D87C38-07AC-4082-6768-E5BE1B673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05F1C-B3C1-2399-18CC-0F8D511D74C9}"/>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238382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195E8-2C5E-ED41-FE6C-AD8D8E2AAB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BF07DD-DC5C-6AFE-56B7-68E0C697A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8ABE1-569D-9C06-4C6F-F9F4C9371592}"/>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5" name="Footer Placeholder 4">
            <a:extLst>
              <a:ext uri="{FF2B5EF4-FFF2-40B4-BE49-F238E27FC236}">
                <a16:creationId xmlns:a16="http://schemas.microsoft.com/office/drawing/2014/main" id="{B4869A07-2E32-57A4-544D-00C9C9BD4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86024-3373-9F0E-3E35-2E99DBAA1C90}"/>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5820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F47E-8C07-91E7-E086-484B0A35C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6BDB5-C80D-96E9-F438-4CB2AA4DF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3B6CB-EA34-7AF2-E974-925684463508}"/>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5" name="Footer Placeholder 4">
            <a:extLst>
              <a:ext uri="{FF2B5EF4-FFF2-40B4-BE49-F238E27FC236}">
                <a16:creationId xmlns:a16="http://schemas.microsoft.com/office/drawing/2014/main" id="{2E42E965-B9AD-1472-D610-11B1A56A0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407C-C48D-FCFA-960A-D2E2B1E4383B}"/>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86953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7C4C-7528-C185-960B-3AF5CF21D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02E766-3C4B-01ED-29CA-5F54BBADA8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121CA7-4373-47F7-E977-E0F6442124E6}"/>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5" name="Footer Placeholder 4">
            <a:extLst>
              <a:ext uri="{FF2B5EF4-FFF2-40B4-BE49-F238E27FC236}">
                <a16:creationId xmlns:a16="http://schemas.microsoft.com/office/drawing/2014/main" id="{66E92DEF-07AB-8100-3E16-F77A55F53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CBC6A-ABC5-DB1C-C703-2AC56C184206}"/>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148829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E1DF-9430-993D-F8E1-193764F815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4A0C6D-F977-B102-A153-9A1DD77F9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ED67B-CEDF-3EA0-26F5-8BB784B4F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A0088-8B72-ADD9-3724-0F653FEF4C3B}"/>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6" name="Footer Placeholder 5">
            <a:extLst>
              <a:ext uri="{FF2B5EF4-FFF2-40B4-BE49-F238E27FC236}">
                <a16:creationId xmlns:a16="http://schemas.microsoft.com/office/drawing/2014/main" id="{91A62356-D28D-EC52-B988-0AAD1B5C5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B286C-3C50-E80D-AE6F-2BAD8430B529}"/>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309212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1D20-CEBC-4322-7842-8C8FC686A0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7C464-D224-B050-89C8-56B966A1E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456E75-ED33-8A06-FD4E-8C9159DAE4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670F7A-34D3-0C2F-E1E0-FF771C7FF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45EF5-231C-45A4-015A-61AFD09F93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950BC6-AAD4-734A-0051-21E1AAE905F7}"/>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8" name="Footer Placeholder 7">
            <a:extLst>
              <a:ext uri="{FF2B5EF4-FFF2-40B4-BE49-F238E27FC236}">
                <a16:creationId xmlns:a16="http://schemas.microsoft.com/office/drawing/2014/main" id="{0700181A-F2E7-4A86-E04C-36B5D6FE6A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531B47-D082-220A-0982-4A4EDE08ED8D}"/>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63869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D74E-905A-629A-FE51-4F9F5D04C8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409AEB-598E-269D-A1BB-23398F901361}"/>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4" name="Footer Placeholder 3">
            <a:extLst>
              <a:ext uri="{FF2B5EF4-FFF2-40B4-BE49-F238E27FC236}">
                <a16:creationId xmlns:a16="http://schemas.microsoft.com/office/drawing/2014/main" id="{EE88F5B4-935D-EE8F-1125-046166C4BD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221F8-B442-A59D-8AEF-B83FF90B80A7}"/>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59735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9ACF4-FFC2-88C9-B4F4-FAF6F4B72B19}"/>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3" name="Footer Placeholder 2">
            <a:extLst>
              <a:ext uri="{FF2B5EF4-FFF2-40B4-BE49-F238E27FC236}">
                <a16:creationId xmlns:a16="http://schemas.microsoft.com/office/drawing/2014/main" id="{4FB866C6-93CC-4CB0-A1C0-76034D35A5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C0F9A0-E499-3968-5867-0E25A4F501B7}"/>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274799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D3FC-926D-FAEF-C235-6E3B8C3FC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049410-7AFB-13A0-275D-C42A433DD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145478-8D54-748D-245A-D799F0C31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84A4C-1F47-F390-4FE3-C722D13BFF47}"/>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6" name="Footer Placeholder 5">
            <a:extLst>
              <a:ext uri="{FF2B5EF4-FFF2-40B4-BE49-F238E27FC236}">
                <a16:creationId xmlns:a16="http://schemas.microsoft.com/office/drawing/2014/main" id="{61A5CF67-55DD-CCEA-027C-9476C1DDB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6A235-DB92-A532-24CC-2A30C36EFD0C}"/>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259142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5A88-C111-B0EE-6242-B54680452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3C639A-50EC-A370-0E63-C5000CE8CB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AECCB9-400A-274D-45BF-FE837C229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21E4E-4C43-8A8C-FD6C-A81996C89829}"/>
              </a:ext>
            </a:extLst>
          </p:cNvPr>
          <p:cNvSpPr>
            <a:spLocks noGrp="1"/>
          </p:cNvSpPr>
          <p:nvPr>
            <p:ph type="dt" sz="half" idx="10"/>
          </p:nvPr>
        </p:nvSpPr>
        <p:spPr/>
        <p:txBody>
          <a:bodyPr/>
          <a:lstStyle/>
          <a:p>
            <a:fld id="{D2F24AE9-EA3D-40FA-ADB0-D456A1B21B01}" type="datetimeFigureOut">
              <a:rPr lang="en-US" smtClean="0"/>
              <a:t>5/18/2024</a:t>
            </a:fld>
            <a:endParaRPr lang="en-US"/>
          </a:p>
        </p:txBody>
      </p:sp>
      <p:sp>
        <p:nvSpPr>
          <p:cNvPr id="6" name="Footer Placeholder 5">
            <a:extLst>
              <a:ext uri="{FF2B5EF4-FFF2-40B4-BE49-F238E27FC236}">
                <a16:creationId xmlns:a16="http://schemas.microsoft.com/office/drawing/2014/main" id="{253F57A0-4704-1DDE-83B1-7FA4A0512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448E7-8828-C5A1-66CD-5E51CAC9B881}"/>
              </a:ext>
            </a:extLst>
          </p:cNvPr>
          <p:cNvSpPr>
            <a:spLocks noGrp="1"/>
          </p:cNvSpPr>
          <p:nvPr>
            <p:ph type="sldNum" sz="quarter" idx="12"/>
          </p:nvPr>
        </p:nvSpPr>
        <p:spPr/>
        <p:txBody>
          <a:bodyPr/>
          <a:lstStyle/>
          <a:p>
            <a:fld id="{8CA29F33-2B7A-4FC9-B393-B480FFADC697}" type="slidenum">
              <a:rPr lang="en-US" smtClean="0"/>
              <a:t>‹#›</a:t>
            </a:fld>
            <a:endParaRPr lang="en-US"/>
          </a:p>
        </p:txBody>
      </p:sp>
    </p:spTree>
    <p:extLst>
      <p:ext uri="{BB962C8B-B14F-4D97-AF65-F5344CB8AC3E}">
        <p14:creationId xmlns:p14="http://schemas.microsoft.com/office/powerpoint/2010/main" val="277561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E9C291-4E15-E46E-B0C8-B123637A0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B982AC-3473-8364-FBD4-0C2025BED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E8E5A-6F6B-9C79-A56F-10C48E188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F24AE9-EA3D-40FA-ADB0-D456A1B21B01}" type="datetimeFigureOut">
              <a:rPr lang="en-US" smtClean="0"/>
              <a:t>5/18/2024</a:t>
            </a:fld>
            <a:endParaRPr lang="en-US"/>
          </a:p>
        </p:txBody>
      </p:sp>
      <p:sp>
        <p:nvSpPr>
          <p:cNvPr id="5" name="Footer Placeholder 4">
            <a:extLst>
              <a:ext uri="{FF2B5EF4-FFF2-40B4-BE49-F238E27FC236}">
                <a16:creationId xmlns:a16="http://schemas.microsoft.com/office/drawing/2014/main" id="{47B3DD80-4B8B-38D9-2EEC-BE1C60E12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060F1A-3767-2E52-F110-39614E072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A29F33-2B7A-4FC9-B393-B480FFADC697}" type="slidenum">
              <a:rPr lang="en-US" smtClean="0"/>
              <a:t>‹#›</a:t>
            </a:fld>
            <a:endParaRPr lang="en-US"/>
          </a:p>
        </p:txBody>
      </p:sp>
    </p:spTree>
    <p:extLst>
      <p:ext uri="{BB962C8B-B14F-4D97-AF65-F5344CB8AC3E}">
        <p14:creationId xmlns:p14="http://schemas.microsoft.com/office/powerpoint/2010/main" val="3537007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vectors/question-mark-question-mark-423604/"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 4" descr="Colourful Rubber Ducks Floating In Water">
            <a:extLst>
              <a:ext uri="{FF2B5EF4-FFF2-40B4-BE49-F238E27FC236}">
                <a16:creationId xmlns:a16="http://schemas.microsoft.com/office/drawing/2014/main" id="{6F531290-A728-3947-5895-BB1D9B766E8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3047" y="10"/>
            <a:ext cx="12191999" cy="6857990"/>
          </a:xfrm>
          <a:prstGeom prst="rect">
            <a:avLst/>
          </a:prstGeom>
        </p:spPr>
      </p:pic>
      <p:sp>
        <p:nvSpPr>
          <p:cNvPr id="2" name="Title 1">
            <a:extLst>
              <a:ext uri="{FF2B5EF4-FFF2-40B4-BE49-F238E27FC236}">
                <a16:creationId xmlns:a16="http://schemas.microsoft.com/office/drawing/2014/main" id="{0A51CF27-38CD-7BC5-873A-29258689E6C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dirty="0">
                <a:solidFill>
                  <a:srgbClr val="FFFFFF"/>
                </a:solidFill>
                <a:latin typeface="Baguet Script" panose="00000500000000000000" pitchFamily="2" charset="0"/>
              </a:rPr>
              <a:t>Swim Coaches Training</a:t>
            </a:r>
          </a:p>
        </p:txBody>
      </p:sp>
      <p:sp>
        <p:nvSpPr>
          <p:cNvPr id="3" name="Subtitle 2">
            <a:extLst>
              <a:ext uri="{FF2B5EF4-FFF2-40B4-BE49-F238E27FC236}">
                <a16:creationId xmlns:a16="http://schemas.microsoft.com/office/drawing/2014/main" id="{68E9B777-A731-0F8B-4B21-1D2E3ED4E32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sz="4000" dirty="0">
                <a:solidFill>
                  <a:schemeClr val="accent5">
                    <a:lumMod val="75000"/>
                  </a:schemeClr>
                </a:solidFill>
              </a:rPr>
              <a:t>SUSA Summer Team 2024</a:t>
            </a:r>
          </a:p>
        </p:txBody>
      </p:sp>
    </p:spTree>
    <p:extLst>
      <p:ext uri="{BB962C8B-B14F-4D97-AF65-F5344CB8AC3E}">
        <p14:creationId xmlns:p14="http://schemas.microsoft.com/office/powerpoint/2010/main" val="4105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98E8C85-030D-036F-A428-685B28DD1F71}"/>
              </a:ext>
            </a:extLst>
          </p:cNvPr>
          <p:cNvSpPr>
            <a:spLocks noGrp="1"/>
          </p:cNvSpPr>
          <p:nvPr>
            <p:ph type="title"/>
          </p:nvPr>
        </p:nvSpPr>
        <p:spPr>
          <a:xfrm>
            <a:off x="1331088" y="565739"/>
            <a:ext cx="9745883" cy="1124949"/>
          </a:xfrm>
        </p:spPr>
        <p:txBody>
          <a:bodyPr vert="horz" lIns="91440" tIns="45720" rIns="91440" bIns="45720" rtlCol="0" anchor="ctr">
            <a:normAutofit/>
          </a:bodyPr>
          <a:lstStyle/>
          <a:p>
            <a:r>
              <a:rPr lang="en-US" sz="4100" kern="1200" dirty="0">
                <a:solidFill>
                  <a:schemeClr val="bg1"/>
                </a:solidFill>
                <a:latin typeface="+mj-lt"/>
                <a:ea typeface="+mj-ea"/>
                <a:cs typeface="+mj-cs"/>
              </a:rPr>
              <a:t>Coaching is more than what you do on deck…</a:t>
            </a:r>
          </a:p>
        </p:txBody>
      </p:sp>
      <p:sp>
        <p:nvSpPr>
          <p:cNvPr id="14" name="Freeform: Shape 13">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 Placeholder 2">
            <a:extLst>
              <a:ext uri="{FF2B5EF4-FFF2-40B4-BE49-F238E27FC236}">
                <a16:creationId xmlns:a16="http://schemas.microsoft.com/office/drawing/2014/main" id="{656B2492-089D-7DF0-8FF5-1B86F57B0B30}"/>
              </a:ext>
            </a:extLst>
          </p:cNvPr>
          <p:cNvSpPr>
            <a:spLocks/>
          </p:cNvSpPr>
          <p:nvPr/>
        </p:nvSpPr>
        <p:spPr>
          <a:xfrm>
            <a:off x="2291830" y="2425605"/>
            <a:ext cx="3857124" cy="616142"/>
          </a:xfrm>
          <a:prstGeom prst="rect">
            <a:avLst/>
          </a:prstGeom>
        </p:spPr>
        <p:txBody>
          <a:bodyPr/>
          <a:lstStyle/>
          <a:p>
            <a:pPr marL="0" marR="0" lvl="0" indent="0" algn="l" defTabSz="67665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rPr>
              <a:t>WET SIDE EXPECTATIONS</a:t>
            </a:r>
          </a:p>
        </p:txBody>
      </p:sp>
      <p:sp>
        <p:nvSpPr>
          <p:cNvPr id="4" name="Content Placeholder 3">
            <a:extLst>
              <a:ext uri="{FF2B5EF4-FFF2-40B4-BE49-F238E27FC236}">
                <a16:creationId xmlns:a16="http://schemas.microsoft.com/office/drawing/2014/main" id="{78D5F9F7-481D-7848-A5BE-ED37CB39FE48}"/>
              </a:ext>
            </a:extLst>
          </p:cNvPr>
          <p:cNvSpPr>
            <a:spLocks/>
          </p:cNvSpPr>
          <p:nvPr/>
        </p:nvSpPr>
        <p:spPr>
          <a:xfrm>
            <a:off x="2291830" y="3041747"/>
            <a:ext cx="3857124" cy="2755429"/>
          </a:xfrm>
          <a:prstGeom prst="rect">
            <a:avLst/>
          </a:prstGeom>
        </p:spPr>
        <p:txBody>
          <a:bodyPr/>
          <a:lstStyle/>
          <a:p>
            <a:pPr marL="0" marR="0" lvl="0" indent="0" algn="l" defTabSz="676656" rtl="0" eaLnBrk="1" fontAlgn="auto" latinLnBrk="0" hangingPunct="1">
              <a:lnSpc>
                <a:spcPct val="100000"/>
              </a:lnSpc>
              <a:spcBef>
                <a:spcPts val="0"/>
              </a:spcBef>
              <a:spcAft>
                <a:spcPts val="0"/>
              </a:spcAft>
              <a:buClrTx/>
              <a:buSzTx/>
              <a:buFontTx/>
              <a:buNone/>
              <a:tabLst/>
              <a:defRPr/>
            </a:pPr>
            <a:r>
              <a:rPr kumimoji="0" lang="en-US" sz="1332" b="0" i="0" u="none" strike="noStrike" kern="1200" cap="none" spc="0" normalizeH="0" baseline="0" noProof="0" dirty="0">
                <a:ln>
                  <a:noFill/>
                </a:ln>
                <a:solidFill>
                  <a:srgbClr val="196B24">
                    <a:lumMod val="60000"/>
                    <a:lumOff val="40000"/>
                  </a:srgbClr>
                </a:solidFill>
                <a:effectLst/>
                <a:uLnTx/>
                <a:uFillTx/>
                <a:latin typeface="Aptos" panose="02110004020202020204"/>
                <a:ea typeface="+mn-ea"/>
                <a:cs typeface="+mn-cs"/>
              </a:rPr>
              <a:t>On Deck:</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Be PREPARED</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Be PRESENT</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Be PROFESSIONAL</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Be PUNCTUAL </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endParaRP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endParaRPr>
          </a:p>
          <a:p>
            <a:pPr marL="0" marR="0" lvl="0" indent="0" algn="l" defTabSz="676656" rtl="0" eaLnBrk="1" fontAlgn="auto" latinLnBrk="0" hangingPunct="1">
              <a:lnSpc>
                <a:spcPct val="100000"/>
              </a:lnSpc>
              <a:spcBef>
                <a:spcPts val="0"/>
              </a:spcBef>
              <a:spcAft>
                <a:spcPts val="0"/>
              </a:spcAft>
              <a:buClrTx/>
              <a:buSzTx/>
              <a:buFontTx/>
              <a:buNone/>
              <a:tabLst/>
              <a:defRPr/>
            </a:pPr>
            <a:r>
              <a:rPr kumimoji="0" lang="en-US" sz="1332" b="0" i="0" u="none" strike="noStrike" kern="1200" cap="none" spc="0" normalizeH="0" baseline="0" noProof="0" dirty="0">
                <a:ln>
                  <a:noFill/>
                </a:ln>
                <a:solidFill>
                  <a:srgbClr val="196B24">
                    <a:lumMod val="60000"/>
                    <a:lumOff val="40000"/>
                  </a:srgbClr>
                </a:solidFill>
                <a:effectLst/>
                <a:uLnTx/>
                <a:uFillTx/>
                <a:latin typeface="Aptos" panose="02110004020202020204"/>
                <a:ea typeface="+mn-ea"/>
                <a:cs typeface="+mn-cs"/>
              </a:rPr>
              <a:t>At Meets:</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Start with practice</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***TEACH your swimmers to talk to you</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Engaged, interactive</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Feedback</a:t>
            </a:r>
          </a:p>
        </p:txBody>
      </p:sp>
      <p:sp>
        <p:nvSpPr>
          <p:cNvPr id="5" name="Text Placeholder 4">
            <a:extLst>
              <a:ext uri="{FF2B5EF4-FFF2-40B4-BE49-F238E27FC236}">
                <a16:creationId xmlns:a16="http://schemas.microsoft.com/office/drawing/2014/main" id="{81FA921B-496A-E183-DAA7-1BE346C306A7}"/>
              </a:ext>
            </a:extLst>
          </p:cNvPr>
          <p:cNvSpPr>
            <a:spLocks/>
          </p:cNvSpPr>
          <p:nvPr/>
        </p:nvSpPr>
        <p:spPr>
          <a:xfrm>
            <a:off x="6279543" y="2425605"/>
            <a:ext cx="3876120" cy="616142"/>
          </a:xfrm>
          <a:prstGeom prst="rect">
            <a:avLst/>
          </a:prstGeom>
        </p:spPr>
        <p:txBody>
          <a:bodyPr/>
          <a:lstStyle/>
          <a:p>
            <a:pPr marL="0" marR="0" lvl="0" indent="0" algn="l" defTabSz="67665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rPr>
              <a:t>DRY SIDE EXPECTATIONS</a:t>
            </a:r>
          </a:p>
        </p:txBody>
      </p:sp>
      <p:sp>
        <p:nvSpPr>
          <p:cNvPr id="6" name="Content Placeholder 5">
            <a:extLst>
              <a:ext uri="{FF2B5EF4-FFF2-40B4-BE49-F238E27FC236}">
                <a16:creationId xmlns:a16="http://schemas.microsoft.com/office/drawing/2014/main" id="{B4FD63CC-EDB7-1832-552E-7D0B1E17813C}"/>
              </a:ext>
            </a:extLst>
          </p:cNvPr>
          <p:cNvSpPr>
            <a:spLocks/>
          </p:cNvSpPr>
          <p:nvPr/>
        </p:nvSpPr>
        <p:spPr>
          <a:xfrm>
            <a:off x="6279543" y="3041747"/>
            <a:ext cx="3876120" cy="2755429"/>
          </a:xfrm>
          <a:prstGeom prst="rect">
            <a:avLst/>
          </a:prstGeom>
        </p:spPr>
        <p:txBody>
          <a:bodyPr/>
          <a:lstStyle/>
          <a:p>
            <a:pPr marL="0" marR="0" lvl="0" indent="0" algn="l" defTabSz="676656" rtl="0" eaLnBrk="1" fontAlgn="auto" latinLnBrk="0" hangingPunct="1">
              <a:lnSpc>
                <a:spcPct val="100000"/>
              </a:lnSpc>
              <a:spcBef>
                <a:spcPts val="0"/>
              </a:spcBef>
              <a:spcAft>
                <a:spcPts val="0"/>
              </a:spcAft>
              <a:buClrTx/>
              <a:buSzTx/>
              <a:buFontTx/>
              <a:buNone/>
              <a:tabLst/>
              <a:defRPr/>
            </a:pPr>
            <a:r>
              <a:rPr kumimoji="0" lang="en-US" sz="1332" b="0" i="0" u="none" strike="noStrike" kern="1200" cap="none" spc="0" normalizeH="0" baseline="0" noProof="0" dirty="0">
                <a:ln>
                  <a:noFill/>
                </a:ln>
                <a:solidFill>
                  <a:srgbClr val="A02B93">
                    <a:lumMod val="60000"/>
                    <a:lumOff val="40000"/>
                  </a:srgbClr>
                </a:solidFill>
                <a:effectLst/>
                <a:uLnTx/>
                <a:uFillTx/>
                <a:latin typeface="Aptos" panose="02110004020202020204"/>
                <a:ea typeface="+mn-ea"/>
                <a:cs typeface="+mn-cs"/>
              </a:rPr>
              <a:t>Preparation:</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Planning &amp; writing workouts</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Meet entries</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Meet setup/cleanup is part of meet pay</a:t>
            </a:r>
          </a:p>
          <a:p>
            <a:pPr marL="0" marR="0" lvl="0" indent="0" algn="l" defTabSz="676656" rtl="0" eaLnBrk="1" fontAlgn="auto" latinLnBrk="0" hangingPunct="1">
              <a:lnSpc>
                <a:spcPct val="100000"/>
              </a:lnSpc>
              <a:spcBef>
                <a:spcPts val="0"/>
              </a:spcBef>
              <a:spcAft>
                <a:spcPts val="0"/>
              </a:spcAft>
              <a:buClrTx/>
              <a:buSzTx/>
              <a:buFontTx/>
              <a:buNone/>
              <a:tabLst/>
              <a:defRPr/>
            </a:pPr>
            <a:r>
              <a:rPr kumimoji="0" lang="en-US" sz="1332" b="0" i="0" u="none" strike="noStrike" kern="1200" cap="none" spc="0" normalizeH="0" baseline="0" noProof="0" dirty="0">
                <a:ln>
                  <a:noFill/>
                </a:ln>
                <a:solidFill>
                  <a:srgbClr val="A02B93">
                    <a:lumMod val="60000"/>
                    <a:lumOff val="40000"/>
                  </a:srgbClr>
                </a:solidFill>
                <a:effectLst/>
                <a:uLnTx/>
                <a:uFillTx/>
                <a:latin typeface="Aptos" panose="02110004020202020204"/>
                <a:ea typeface="+mn-ea"/>
                <a:cs typeface="+mn-cs"/>
              </a:rPr>
              <a:t>Reporting:</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Clocking in via </a:t>
            </a:r>
            <a:r>
              <a:rPr kumimoji="0" lang="en-US" sz="1332" b="0" i="0" u="none" strike="noStrike" kern="1200" cap="none" spc="0" normalizeH="0" baseline="0" noProof="0" dirty="0" err="1">
                <a:ln>
                  <a:noFill/>
                </a:ln>
                <a:solidFill>
                  <a:srgbClr val="979797"/>
                </a:solidFill>
                <a:effectLst/>
                <a:uLnTx/>
                <a:uFillTx/>
                <a:latin typeface="Aptos" panose="02110004020202020204"/>
                <a:ea typeface="+mn-ea"/>
                <a:cs typeface="+mn-cs"/>
              </a:rPr>
              <a:t>ConnecTeam</a:t>
            </a:r>
            <a:endPar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endParaRP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Weekly reports – on time</a:t>
            </a:r>
          </a:p>
          <a:p>
            <a:pPr marL="0" marR="0" lvl="0" indent="0" algn="l" defTabSz="676656" rtl="0" eaLnBrk="1" fontAlgn="auto" latinLnBrk="0" hangingPunct="1">
              <a:lnSpc>
                <a:spcPct val="100000"/>
              </a:lnSpc>
              <a:spcBef>
                <a:spcPts val="0"/>
              </a:spcBef>
              <a:spcAft>
                <a:spcPts val="0"/>
              </a:spcAft>
              <a:buClrTx/>
              <a:buSzTx/>
              <a:buFontTx/>
              <a:buNone/>
              <a:tabLst/>
              <a:defRPr/>
            </a:pPr>
            <a:r>
              <a:rPr kumimoji="0" lang="en-US" sz="1332" b="0" i="0" u="none" strike="noStrike" kern="1200" cap="none" spc="0" normalizeH="0" baseline="0" noProof="0" dirty="0">
                <a:ln>
                  <a:noFill/>
                </a:ln>
                <a:solidFill>
                  <a:srgbClr val="A02B93">
                    <a:lumMod val="60000"/>
                    <a:lumOff val="40000"/>
                  </a:srgbClr>
                </a:solidFill>
                <a:effectLst/>
                <a:uLnTx/>
                <a:uFillTx/>
                <a:latin typeface="Aptos" panose="02110004020202020204"/>
                <a:ea typeface="+mn-ea"/>
                <a:cs typeface="+mn-cs"/>
              </a:rPr>
              <a:t>Building Relationships:</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Emailing parents re: progress</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Talking with parents</a:t>
            </a:r>
          </a:p>
          <a:p>
            <a:pPr marL="0" marR="0" lvl="0" indent="0" algn="l" defTabSz="676656" rtl="0" eaLnBrk="1" fontAlgn="auto" latinLnBrk="0" hangingPunct="1">
              <a:lnSpc>
                <a:spcPct val="100000"/>
              </a:lnSpc>
              <a:spcBef>
                <a:spcPts val="0"/>
              </a:spcBef>
              <a:spcAft>
                <a:spcPts val="0"/>
              </a:spcAft>
              <a:buClrTx/>
              <a:buSzTx/>
              <a:buFontTx/>
              <a:buNone/>
              <a:tabLst/>
              <a:defRPr/>
            </a:pPr>
            <a:r>
              <a:rPr kumimoji="0" lang="en-US" sz="1332" b="0" i="0" u="none" strike="noStrike" kern="1200" cap="none" spc="0" normalizeH="0" baseline="0" noProof="0" dirty="0">
                <a:ln>
                  <a:noFill/>
                </a:ln>
                <a:solidFill>
                  <a:srgbClr val="A02B93">
                    <a:lumMod val="60000"/>
                    <a:lumOff val="40000"/>
                  </a:srgbClr>
                </a:solidFill>
                <a:effectLst/>
                <a:uLnTx/>
                <a:uFillTx/>
                <a:latin typeface="Aptos" panose="02110004020202020204"/>
                <a:ea typeface="+mn-ea"/>
                <a:cs typeface="+mn-cs"/>
              </a:rPr>
              <a:t>Communicating Information:</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How-to emails</a:t>
            </a:r>
          </a:p>
          <a:p>
            <a:pPr marL="285750" marR="0" lvl="0" indent="-285750" algn="l" defTabSz="6766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What’s next emails (meets, registration, </a:t>
            </a:r>
            <a:r>
              <a:rPr kumimoji="0" lang="en-US" sz="1332" b="0" i="0" u="none" strike="noStrike" kern="1200" cap="none" spc="0" normalizeH="0" baseline="0" noProof="0" dirty="0" err="1">
                <a:ln>
                  <a:noFill/>
                </a:ln>
                <a:solidFill>
                  <a:srgbClr val="979797"/>
                </a:solidFill>
                <a:effectLst/>
                <a:uLnTx/>
                <a:uFillTx/>
                <a:latin typeface="Aptos" panose="02110004020202020204"/>
                <a:ea typeface="+mn-ea"/>
                <a:cs typeface="+mn-cs"/>
              </a:rPr>
              <a:t>etc</a:t>
            </a:r>
            <a:r>
              <a:rPr kumimoji="0" lang="en-US" sz="1332" b="0" i="0" u="none" strike="noStrike" kern="1200" cap="none" spc="0" normalizeH="0" baseline="0" noProof="0" dirty="0">
                <a:ln>
                  <a:noFill/>
                </a:ln>
                <a:solidFill>
                  <a:srgbClr val="979797"/>
                </a:solidFill>
                <a:effectLst/>
                <a:uLnTx/>
                <a:uFillTx/>
                <a:latin typeface="Aptos" panose="02110004020202020204"/>
                <a:ea typeface="+mn-ea"/>
                <a:cs typeface="+mn-cs"/>
              </a:rPr>
              <a:t>)</a:t>
            </a:r>
          </a:p>
        </p:txBody>
      </p:sp>
      <p:pic>
        <p:nvPicPr>
          <p:cNvPr id="8" name="Picture 7" descr="A pair of yellow question marks&#10;&#10;Description automatically generated">
            <a:extLst>
              <a:ext uri="{FF2B5EF4-FFF2-40B4-BE49-F238E27FC236}">
                <a16:creationId xmlns:a16="http://schemas.microsoft.com/office/drawing/2014/main" id="{29DD830C-5377-021C-5E3B-52C3A94A2B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45031" y="2880890"/>
            <a:ext cx="1534561" cy="1386304"/>
          </a:xfrm>
          <a:prstGeom prst="rect">
            <a:avLst/>
          </a:prstGeom>
        </p:spPr>
      </p:pic>
    </p:spTree>
    <p:extLst>
      <p:ext uri="{BB962C8B-B14F-4D97-AF65-F5344CB8AC3E}">
        <p14:creationId xmlns:p14="http://schemas.microsoft.com/office/powerpoint/2010/main" val="345749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6CF39-D8CF-4B16-AEEF-A0E16D514BD3}"/>
              </a:ext>
            </a:extLst>
          </p:cNvPr>
          <p:cNvSpPr>
            <a:spLocks noGrp="1"/>
          </p:cNvSpPr>
          <p:nvPr>
            <p:ph sz="half" idx="1"/>
          </p:nvPr>
        </p:nvSpPr>
        <p:spPr>
          <a:xfrm>
            <a:off x="838201" y="1874837"/>
            <a:ext cx="5157786" cy="2900364"/>
          </a:xfrm>
          <a:solidFill>
            <a:schemeClr val="accent4">
              <a:lumMod val="40000"/>
              <a:lumOff val="60000"/>
            </a:schemeClr>
          </a:solidFill>
        </p:spPr>
        <p:txBody>
          <a:bodyPr>
            <a:normAutofit fontScale="92500" lnSpcReduction="10000"/>
          </a:bodyPr>
          <a:lstStyle/>
          <a:p>
            <a:pPr marL="0" indent="0">
              <a:buNone/>
            </a:pPr>
            <a:r>
              <a:rPr lang="en-US" sz="2400" dirty="0"/>
              <a:t>AT PRACTICE</a:t>
            </a:r>
          </a:p>
          <a:p>
            <a:r>
              <a:rPr lang="en-US" sz="1600" dirty="0"/>
              <a:t>Ensure safety at ALL times</a:t>
            </a:r>
          </a:p>
          <a:p>
            <a:r>
              <a:rPr lang="en-US" sz="1600" dirty="0"/>
              <a:t>Entire focus is on them</a:t>
            </a:r>
          </a:p>
          <a:p>
            <a:pPr lvl="1"/>
            <a:r>
              <a:rPr lang="en-US" sz="1200" dirty="0"/>
              <a:t>Only appropriate use of phones</a:t>
            </a:r>
          </a:p>
          <a:p>
            <a:pPr lvl="1"/>
            <a:r>
              <a:rPr lang="en-US" sz="1200" dirty="0"/>
              <a:t>No friends at practice</a:t>
            </a:r>
          </a:p>
          <a:p>
            <a:r>
              <a:rPr lang="en-US" sz="1600" dirty="0"/>
              <a:t>Be an example:  Language, safety, attitudes</a:t>
            </a:r>
          </a:p>
          <a:p>
            <a:r>
              <a:rPr lang="en-US" sz="1600" dirty="0"/>
              <a:t>Respectful communication </a:t>
            </a:r>
            <a:r>
              <a:rPr lang="en-US" sz="1400" dirty="0"/>
              <a:t>(to each other &amp; team members)</a:t>
            </a:r>
          </a:p>
          <a:p>
            <a:r>
              <a:rPr lang="en-US" sz="1600" dirty="0"/>
              <a:t>You can be friends with them, but you are not there to BE their friend</a:t>
            </a:r>
          </a:p>
          <a:p>
            <a:r>
              <a:rPr lang="en-US" sz="1600" dirty="0"/>
              <a:t>Enjoy what you do</a:t>
            </a:r>
          </a:p>
          <a:p>
            <a:endParaRPr lang="en-US" sz="1600" dirty="0"/>
          </a:p>
        </p:txBody>
      </p:sp>
      <p:sp>
        <p:nvSpPr>
          <p:cNvPr id="4" name="Content Placeholder 3">
            <a:extLst>
              <a:ext uri="{FF2B5EF4-FFF2-40B4-BE49-F238E27FC236}">
                <a16:creationId xmlns:a16="http://schemas.microsoft.com/office/drawing/2014/main" id="{21A34071-668D-45A8-A06C-FAA2C8873801}"/>
              </a:ext>
            </a:extLst>
          </p:cNvPr>
          <p:cNvSpPr>
            <a:spLocks noGrp="1"/>
          </p:cNvSpPr>
          <p:nvPr>
            <p:ph sz="half" idx="2"/>
          </p:nvPr>
        </p:nvSpPr>
        <p:spPr>
          <a:xfrm>
            <a:off x="6170612" y="1874995"/>
            <a:ext cx="5181600" cy="2615725"/>
          </a:xfrm>
          <a:solidFill>
            <a:schemeClr val="accent1">
              <a:lumMod val="40000"/>
              <a:lumOff val="60000"/>
            </a:schemeClr>
          </a:solidFill>
        </p:spPr>
        <p:txBody>
          <a:bodyPr>
            <a:normAutofit fontScale="92500" lnSpcReduction="10000"/>
          </a:bodyPr>
          <a:lstStyle/>
          <a:p>
            <a:pPr marL="0" indent="0">
              <a:buNone/>
            </a:pPr>
            <a:r>
              <a:rPr lang="en-US" sz="2400" dirty="0"/>
              <a:t>AT PRACTICE</a:t>
            </a:r>
          </a:p>
          <a:p>
            <a:r>
              <a:rPr lang="en-US" sz="1600" dirty="0"/>
              <a:t>ONLY SUSA shirts</a:t>
            </a:r>
          </a:p>
          <a:p>
            <a:r>
              <a:rPr lang="en-US" sz="1600" dirty="0"/>
              <a:t>If getting in and out of the water, dry off and re-dress (towels are not clothing)</a:t>
            </a:r>
          </a:p>
          <a:p>
            <a:r>
              <a:rPr lang="en-US" sz="1600" dirty="0"/>
              <a:t>No earbuds</a:t>
            </a:r>
          </a:p>
          <a:p>
            <a:r>
              <a:rPr lang="en-US" sz="1600" dirty="0"/>
              <a:t>No meals (drinks, snacks ok)</a:t>
            </a:r>
          </a:p>
          <a:p>
            <a:r>
              <a:rPr lang="en-US" sz="1600" dirty="0"/>
              <a:t>LOOK like you enjoy the interaction</a:t>
            </a:r>
          </a:p>
        </p:txBody>
      </p:sp>
      <p:sp>
        <p:nvSpPr>
          <p:cNvPr id="5" name="Text Placeholder 2">
            <a:extLst>
              <a:ext uri="{FF2B5EF4-FFF2-40B4-BE49-F238E27FC236}">
                <a16:creationId xmlns:a16="http://schemas.microsoft.com/office/drawing/2014/main" id="{B78BF4E8-CD6C-4BCD-8275-932E6CC8F301}"/>
              </a:ext>
            </a:extLst>
          </p:cNvPr>
          <p:cNvSpPr txBox="1">
            <a:spLocks/>
          </p:cNvSpPr>
          <p:nvPr/>
        </p:nvSpPr>
        <p:spPr>
          <a:xfrm>
            <a:off x="838200" y="1361440"/>
            <a:ext cx="5157787" cy="452437"/>
          </a:xfrm>
          <a:prstGeom prst="rect">
            <a:avLst/>
          </a:prstGeom>
          <a:solidFill>
            <a:schemeClr val="accent2">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Behavior	</a:t>
            </a:r>
          </a:p>
        </p:txBody>
      </p:sp>
      <p:sp>
        <p:nvSpPr>
          <p:cNvPr id="6" name="Text Placeholder 4">
            <a:extLst>
              <a:ext uri="{FF2B5EF4-FFF2-40B4-BE49-F238E27FC236}">
                <a16:creationId xmlns:a16="http://schemas.microsoft.com/office/drawing/2014/main" id="{47D20450-84A2-4E46-938D-F44CCD0582E5}"/>
              </a:ext>
            </a:extLst>
          </p:cNvPr>
          <p:cNvSpPr txBox="1">
            <a:spLocks/>
          </p:cNvSpPr>
          <p:nvPr/>
        </p:nvSpPr>
        <p:spPr>
          <a:xfrm>
            <a:off x="6170612" y="1361440"/>
            <a:ext cx="5183188" cy="452437"/>
          </a:xfrm>
          <a:prstGeom prst="rect">
            <a:avLst/>
          </a:prstGeom>
          <a:solidFill>
            <a:schemeClr val="accent6">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Appearance</a:t>
            </a:r>
          </a:p>
        </p:txBody>
      </p:sp>
      <p:sp>
        <p:nvSpPr>
          <p:cNvPr id="7" name="Content Placeholder 2">
            <a:extLst>
              <a:ext uri="{FF2B5EF4-FFF2-40B4-BE49-F238E27FC236}">
                <a16:creationId xmlns:a16="http://schemas.microsoft.com/office/drawing/2014/main" id="{38BE7C3E-6F1E-48F9-B949-D4949B87B1B1}"/>
              </a:ext>
            </a:extLst>
          </p:cNvPr>
          <p:cNvSpPr txBox="1">
            <a:spLocks/>
          </p:cNvSpPr>
          <p:nvPr/>
        </p:nvSpPr>
        <p:spPr>
          <a:xfrm>
            <a:off x="6170612" y="4582160"/>
            <a:ext cx="5157786" cy="1752282"/>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MEETS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Meet shirt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NOT on phones – if there is something you need to look up, print it off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Engaged with kids MORE than each other</a:t>
            </a:r>
          </a:p>
        </p:txBody>
      </p:sp>
      <p:sp>
        <p:nvSpPr>
          <p:cNvPr id="8" name="Content Placeholder 3">
            <a:extLst>
              <a:ext uri="{FF2B5EF4-FFF2-40B4-BE49-F238E27FC236}">
                <a16:creationId xmlns:a16="http://schemas.microsoft.com/office/drawing/2014/main" id="{9F97EBAE-D106-425D-950C-4882868F9D59}"/>
              </a:ext>
            </a:extLst>
          </p:cNvPr>
          <p:cNvSpPr txBox="1">
            <a:spLocks/>
          </p:cNvSpPr>
          <p:nvPr/>
        </p:nvSpPr>
        <p:spPr>
          <a:xfrm>
            <a:off x="838200" y="4836161"/>
            <a:ext cx="5181600" cy="1498281"/>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MEETS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NOT Comp Team meets; no lounging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Know what your specific job is and do 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Give MEANINGFUL feedback (establish expectations)</a:t>
            </a:r>
          </a:p>
        </p:txBody>
      </p:sp>
      <p:sp>
        <p:nvSpPr>
          <p:cNvPr id="11" name="Title 1">
            <a:extLst>
              <a:ext uri="{FF2B5EF4-FFF2-40B4-BE49-F238E27FC236}">
                <a16:creationId xmlns:a16="http://schemas.microsoft.com/office/drawing/2014/main" id="{FF096F24-F8FD-6CC7-9DE7-9ED5E252865C}"/>
              </a:ext>
            </a:extLst>
          </p:cNvPr>
          <p:cNvSpPr>
            <a:spLocks noGrp="1"/>
          </p:cNvSpPr>
          <p:nvPr>
            <p:ph type="title"/>
          </p:nvPr>
        </p:nvSpPr>
        <p:spPr>
          <a:xfrm>
            <a:off x="838200" y="172174"/>
            <a:ext cx="10515600" cy="1124949"/>
          </a:xfrm>
          <a:solidFill>
            <a:schemeClr val="tx1"/>
          </a:solidFill>
        </p:spPr>
        <p:txBody>
          <a:bodyPr vert="horz" lIns="91440" tIns="45720" rIns="91440" bIns="45720" rtlCol="0" anchor="ctr">
            <a:normAutofit/>
          </a:bodyPr>
          <a:lstStyle/>
          <a:p>
            <a:r>
              <a:rPr lang="en-US" sz="4100" kern="1200" dirty="0">
                <a:solidFill>
                  <a:schemeClr val="bg1"/>
                </a:solidFill>
                <a:latin typeface="+mj-lt"/>
                <a:ea typeface="+mj-ea"/>
                <a:cs typeface="+mj-cs"/>
              </a:rPr>
              <a:t>You are a </a:t>
            </a:r>
            <a:r>
              <a:rPr lang="en-US" sz="4100" kern="1200" dirty="0">
                <a:solidFill>
                  <a:schemeClr val="accent5">
                    <a:lumMod val="60000"/>
                    <a:lumOff val="40000"/>
                  </a:schemeClr>
                </a:solidFill>
                <a:latin typeface="+mj-lt"/>
                <a:ea typeface="+mj-ea"/>
                <a:cs typeface="+mj-cs"/>
              </a:rPr>
              <a:t>professional</a:t>
            </a:r>
            <a:r>
              <a:rPr lang="en-US" sz="4100" kern="1200" dirty="0">
                <a:solidFill>
                  <a:schemeClr val="bg1"/>
                </a:solidFill>
                <a:latin typeface="+mj-lt"/>
                <a:ea typeface="+mj-ea"/>
                <a:cs typeface="+mj-cs"/>
              </a:rPr>
              <a:t> coach…</a:t>
            </a:r>
          </a:p>
        </p:txBody>
      </p:sp>
    </p:spTree>
    <p:extLst>
      <p:ext uri="{BB962C8B-B14F-4D97-AF65-F5344CB8AC3E}">
        <p14:creationId xmlns:p14="http://schemas.microsoft.com/office/powerpoint/2010/main" val="22365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E74C752-3C0C-1DA7-A0AD-97597C7B7B3E}"/>
              </a:ext>
            </a:extLst>
          </p:cNvPr>
          <p:cNvSpPr txBox="1">
            <a:spLocks/>
          </p:cNvSpPr>
          <p:nvPr/>
        </p:nvSpPr>
        <p:spPr>
          <a:xfrm>
            <a:off x="838200" y="1541145"/>
            <a:ext cx="10515600" cy="4986248"/>
          </a:xfrm>
          <a:prstGeom prst="rect">
            <a:avLst/>
          </a:prstGeom>
          <a:solidFill>
            <a:srgbClr val="F6F49C"/>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dirty="0">
                <a:solidFill>
                  <a:srgbClr val="0070C0"/>
                </a:solidFill>
              </a:rPr>
              <a:t>Paperwork to </a:t>
            </a:r>
            <a:r>
              <a:rPr lang="en-US" dirty="0" err="1">
                <a:solidFill>
                  <a:srgbClr val="0070C0"/>
                </a:solidFill>
              </a:rPr>
              <a:t>Kezos</a:t>
            </a:r>
            <a:r>
              <a:rPr lang="en-US" dirty="0">
                <a:solidFill>
                  <a:srgbClr val="0070C0"/>
                </a:solidFill>
              </a:rPr>
              <a:t> &amp; </a:t>
            </a:r>
            <a:r>
              <a:rPr lang="en-US" dirty="0" err="1">
                <a:solidFill>
                  <a:srgbClr val="0070C0"/>
                </a:solidFill>
              </a:rPr>
              <a:t>Dunlavy</a:t>
            </a:r>
            <a:endParaRPr lang="en-US" dirty="0">
              <a:solidFill>
                <a:srgbClr val="0070C0"/>
              </a:solidFill>
            </a:endParaRPr>
          </a:p>
          <a:p>
            <a:r>
              <a:rPr lang="en-US" dirty="0">
                <a:solidFill>
                  <a:srgbClr val="0070C0"/>
                </a:solidFill>
              </a:rPr>
              <a:t>Reporting through </a:t>
            </a:r>
            <a:r>
              <a:rPr lang="en-US" dirty="0" err="1">
                <a:solidFill>
                  <a:srgbClr val="0070C0"/>
                </a:solidFill>
              </a:rPr>
              <a:t>ConnecTeam</a:t>
            </a:r>
            <a:endParaRPr lang="en-US" dirty="0">
              <a:solidFill>
                <a:srgbClr val="0070C0"/>
              </a:solidFill>
            </a:endParaRPr>
          </a:p>
          <a:p>
            <a:r>
              <a:rPr lang="en-US" dirty="0">
                <a:solidFill>
                  <a:srgbClr val="0070C0"/>
                </a:solidFill>
              </a:rPr>
              <a:t>Pay periods</a:t>
            </a:r>
            <a:endParaRPr lang="en-US" sz="2200" dirty="0"/>
          </a:p>
          <a:p>
            <a:pPr lvl="1"/>
            <a:r>
              <a:rPr lang="en-US" sz="2200" dirty="0"/>
              <a:t>June 3-June 30 – by July 10; Coach School will be included in the June pay period</a:t>
            </a:r>
          </a:p>
          <a:p>
            <a:pPr lvl="1"/>
            <a:r>
              <a:rPr lang="en-US" sz="2200" dirty="0"/>
              <a:t>July 1-August 2 – by August 10; Select Camp will be included in the July pay period</a:t>
            </a:r>
          </a:p>
          <a:p>
            <a:pPr lvl="1"/>
            <a:endParaRPr lang="en-US" dirty="0"/>
          </a:p>
          <a:p>
            <a:r>
              <a:rPr lang="en-US" dirty="0">
                <a:solidFill>
                  <a:srgbClr val="0070C0"/>
                </a:solidFill>
              </a:rPr>
              <a:t>Base Salary System</a:t>
            </a:r>
          </a:p>
          <a:p>
            <a:pPr lvl="1"/>
            <a:r>
              <a:rPr lang="en-US" sz="2200" dirty="0"/>
              <a:t>You will receive an email which lets you know what hourly rate you will start </a:t>
            </a:r>
          </a:p>
          <a:p>
            <a:pPr lvl="1"/>
            <a:r>
              <a:rPr lang="en-US" sz="2200" dirty="0"/>
              <a:t>Base Salary includes practices, meets, </a:t>
            </a:r>
            <a:r>
              <a:rPr lang="en-US" sz="2200" dirty="0" err="1"/>
              <a:t>inservices</a:t>
            </a:r>
            <a:r>
              <a:rPr lang="en-US" sz="2200" dirty="0"/>
              <a:t> &amp; preparation days in the pay period</a:t>
            </a:r>
          </a:p>
          <a:p>
            <a:pPr lvl="1"/>
            <a:r>
              <a:rPr lang="en-US" sz="2200" dirty="0"/>
              <a:t>Subtract for days &amp; meets missed (anything not recorded)</a:t>
            </a:r>
          </a:p>
          <a:p>
            <a:pPr lvl="1"/>
            <a:r>
              <a:rPr lang="en-US" sz="2200" dirty="0"/>
              <a:t>Subtract for meetings not attended and weekly reports not submitted</a:t>
            </a:r>
          </a:p>
        </p:txBody>
      </p:sp>
      <p:sp>
        <p:nvSpPr>
          <p:cNvPr id="5" name="Title 1">
            <a:extLst>
              <a:ext uri="{FF2B5EF4-FFF2-40B4-BE49-F238E27FC236}">
                <a16:creationId xmlns:a16="http://schemas.microsoft.com/office/drawing/2014/main" id="{34CF4C32-EFD1-81EB-DCD0-CA1B959E7738}"/>
              </a:ext>
            </a:extLst>
          </p:cNvPr>
          <p:cNvSpPr>
            <a:spLocks noGrp="1"/>
          </p:cNvSpPr>
          <p:nvPr>
            <p:ph type="title"/>
          </p:nvPr>
        </p:nvSpPr>
        <p:spPr>
          <a:xfrm>
            <a:off x="838200" y="330607"/>
            <a:ext cx="10515600" cy="1124949"/>
          </a:xfrm>
          <a:solidFill>
            <a:schemeClr val="tx1"/>
          </a:solidFill>
        </p:spPr>
        <p:txBody>
          <a:bodyPr vert="horz" lIns="91440" tIns="45720" rIns="91440" bIns="45720" rtlCol="0" anchor="ctr">
            <a:normAutofit/>
          </a:bodyPr>
          <a:lstStyle/>
          <a:p>
            <a:r>
              <a:rPr lang="en-US" sz="4100" dirty="0">
                <a:solidFill>
                  <a:schemeClr val="bg1"/>
                </a:solidFill>
              </a:rPr>
              <a:t>Paychecks don’t just magically appear…</a:t>
            </a:r>
            <a:endParaRPr lang="en-US" sz="4100" kern="1200" dirty="0">
              <a:solidFill>
                <a:schemeClr val="bg1"/>
              </a:solidFill>
              <a:latin typeface="+mj-lt"/>
              <a:ea typeface="+mj-ea"/>
              <a:cs typeface="+mj-cs"/>
            </a:endParaRPr>
          </a:p>
        </p:txBody>
      </p:sp>
    </p:spTree>
    <p:extLst>
      <p:ext uri="{BB962C8B-B14F-4D97-AF65-F5344CB8AC3E}">
        <p14:creationId xmlns:p14="http://schemas.microsoft.com/office/powerpoint/2010/main" val="247954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E1E3-38BF-4413-BDC7-E8011583C4E6}"/>
              </a:ext>
            </a:extLst>
          </p:cNvPr>
          <p:cNvSpPr>
            <a:spLocks noGrp="1"/>
          </p:cNvSpPr>
          <p:nvPr>
            <p:ph type="title"/>
          </p:nvPr>
        </p:nvSpPr>
        <p:spPr>
          <a:xfrm>
            <a:off x="838200" y="202565"/>
            <a:ext cx="10515600" cy="630555"/>
          </a:xfrm>
        </p:spPr>
        <p:txBody>
          <a:bodyPr>
            <a:normAutofit fontScale="90000"/>
          </a:bodyPr>
          <a:lstStyle/>
          <a:p>
            <a:pPr algn="ctr"/>
            <a:r>
              <a:rPr lang="en-US" dirty="0"/>
              <a:t>Code of Conduct</a:t>
            </a:r>
          </a:p>
        </p:txBody>
      </p:sp>
      <p:sp>
        <p:nvSpPr>
          <p:cNvPr id="3" name="Content Placeholder 2">
            <a:extLst>
              <a:ext uri="{FF2B5EF4-FFF2-40B4-BE49-F238E27FC236}">
                <a16:creationId xmlns:a16="http://schemas.microsoft.com/office/drawing/2014/main" id="{5B84CB3A-D80A-4C49-A4F4-2849C9C30BB6}"/>
              </a:ext>
            </a:extLst>
          </p:cNvPr>
          <p:cNvSpPr>
            <a:spLocks noGrp="1"/>
          </p:cNvSpPr>
          <p:nvPr>
            <p:ph sz="half" idx="1"/>
          </p:nvPr>
        </p:nvSpPr>
        <p:spPr>
          <a:xfrm>
            <a:off x="838200" y="995680"/>
            <a:ext cx="5181600" cy="5181283"/>
          </a:xfrm>
        </p:spPr>
        <p:txBody>
          <a:bodyPr>
            <a:normAutofit fontScale="92500" lnSpcReduction="10000"/>
          </a:bodyPr>
          <a:lstStyle/>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Fighting or intentionally causing physical harm to another person,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Threatening or inciting violence to another person,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Bullying, demeaning, belittling, intimidating,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hazing</a:t>
            </a:r>
            <a:r>
              <a:rPr lang="en-US" sz="1800" dirty="0">
                <a:effectLst/>
                <a:latin typeface="Calibri" panose="020F0502020204030204" pitchFamily="34" charset="0"/>
                <a:ea typeface="Calibri" panose="020F0502020204030204" pitchFamily="34" charset="0"/>
                <a:cs typeface="Calibri" panose="020F0502020204030204" pitchFamily="34" charset="0"/>
              </a:rPr>
              <a:t>, tormenting or otherwise intentionally causing emotional harm to another person,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Using graphic gestures or language or electronically sending such, including pornography, flashing, mooning, or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other sexually harassing behaviors</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Inappropriately touching another person,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Spreading rumors or gossip that could damage another person’s reputation</a:t>
            </a:r>
          </a:p>
          <a:p>
            <a:pPr marL="742950" marR="0" lvl="1" indent="-285750">
              <a:lnSpc>
                <a:spcPct val="107000"/>
              </a:lnSpc>
              <a:spcBef>
                <a:spcPts val="0"/>
              </a:spcBef>
              <a:spcAft>
                <a:spcPts val="0"/>
              </a:spcAft>
              <a:buFont typeface="Courier New" panose="02070309020205020404" pitchFamily="49" charset="0"/>
              <a:buChar char="o"/>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USE OF HARMFUL SUBSTANCES</a:t>
            </a:r>
            <a:r>
              <a:rPr lang="en-US" sz="1800" dirty="0">
                <a:effectLst/>
                <a:latin typeface="Calibri" panose="020F0502020204030204" pitchFamily="34" charset="0"/>
                <a:ea typeface="Calibri" panose="020F0502020204030204" pitchFamily="34" charset="0"/>
                <a:cs typeface="Calibri" panose="020F0502020204030204" pitchFamily="34" charset="0"/>
              </a:rPr>
              <a:t> -- I will treat myself with respect by abstaining from use of alcohol, tobacco, illicit and illegal drugs or the misuse of pharmaceuticals, and other substances banned by USA Swimming.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B670A75-7961-4BB5-A9A0-B279BC7BAE70}"/>
              </a:ext>
            </a:extLst>
          </p:cNvPr>
          <p:cNvSpPr>
            <a:spLocks noGrp="1"/>
          </p:cNvSpPr>
          <p:nvPr>
            <p:ph sz="half" idx="2"/>
          </p:nvPr>
        </p:nvSpPr>
        <p:spPr>
          <a:xfrm>
            <a:off x="6172200" y="995680"/>
            <a:ext cx="5181600" cy="5181283"/>
          </a:xfrm>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SPORTSMANSHIP</a:t>
            </a:r>
            <a:r>
              <a:rPr lang="en-US" sz="1800" dirty="0">
                <a:effectLst/>
                <a:latin typeface="Calibri" panose="020F0502020204030204" pitchFamily="34" charset="0"/>
                <a:ea typeface="Calibri" panose="020F0502020204030204" pitchFamily="34" charset="0"/>
                <a:cs typeface="Calibri" panose="020F0502020204030204" pitchFamily="34" charset="0"/>
              </a:rPr>
              <a:t> -- As a SUSA Team Member, I am expected to uphold the highest standards of sportsmanship when dealing with members of other swim teams and the community.  This includes controlling physical reactions to anger or disappointment with dignity.  Likewise, triumph should be handled with grace and respect.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RESPECTING AUTHORITY</a:t>
            </a:r>
            <a:r>
              <a:rPr lang="en-US" sz="1800" dirty="0">
                <a:effectLst/>
                <a:latin typeface="Calibri" panose="020F0502020204030204" pitchFamily="34" charset="0"/>
                <a:ea typeface="Calibri" panose="020F0502020204030204" pitchFamily="34" charset="0"/>
                <a:cs typeface="Calibri" panose="020F0502020204030204" pitchFamily="34" charset="0"/>
              </a:rPr>
              <a:t> -- I will follow the directions of all SUSA Coaches, chaperones, officials or volunteers.  Disrespect or failure to obey instructions will not be tolerated.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RESPECTING PROPERTY</a:t>
            </a:r>
            <a:r>
              <a:rPr lang="en-US" sz="1800" dirty="0">
                <a:effectLst/>
                <a:latin typeface="Calibri" panose="020F0502020204030204" pitchFamily="34" charset="0"/>
                <a:ea typeface="Calibri" panose="020F0502020204030204" pitchFamily="34" charset="0"/>
                <a:cs typeface="Calibri" panose="020F0502020204030204" pitchFamily="34" charset="0"/>
              </a:rPr>
              <a:t> -- As a SUSA Team Member, I will treat the facilities in which I practice and compete with respect, not vandalizing or abusing the equipment or facilities in any way. I will help maintain the appropriate team image by cleaning up my garbage on the decks I use, whether at practice or at meets.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126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6CF39-D8CF-4B16-AEEF-A0E16D514BD3}"/>
              </a:ext>
            </a:extLst>
          </p:cNvPr>
          <p:cNvSpPr>
            <a:spLocks noGrp="1"/>
          </p:cNvSpPr>
          <p:nvPr>
            <p:ph sz="half" idx="1"/>
          </p:nvPr>
        </p:nvSpPr>
        <p:spPr>
          <a:xfrm>
            <a:off x="6243322" y="1541417"/>
            <a:ext cx="5181600" cy="4401866"/>
          </a:xfrm>
          <a:solidFill>
            <a:srgbClr val="92D050"/>
          </a:solidFill>
        </p:spPr>
        <p:txBody>
          <a:bodyPr>
            <a:normAutofit fontScale="70000" lnSpcReduction="20000"/>
          </a:bodyPr>
          <a:lstStyle/>
          <a:p>
            <a:pPr marL="0" indent="0">
              <a:buNone/>
            </a:pPr>
            <a:r>
              <a:rPr lang="en-US" sz="4000" u="sng" dirty="0"/>
              <a:t>How to discipline</a:t>
            </a:r>
            <a:r>
              <a:rPr lang="en-US" sz="5100" dirty="0"/>
              <a:t>	</a:t>
            </a:r>
          </a:p>
          <a:p>
            <a:pPr algn="l">
              <a:buFont typeface="Arial" panose="020B0604020202020204" pitchFamily="34" charset="0"/>
              <a:buChar char="•"/>
            </a:pPr>
            <a:r>
              <a:rPr lang="en-US" b="0" i="0" dirty="0">
                <a:solidFill>
                  <a:srgbClr val="333333"/>
                </a:solidFill>
                <a:effectLst/>
                <a:latin typeface="Verdana" panose="020B0604030504040204" pitchFamily="34" charset="0"/>
              </a:rPr>
              <a:t>First offense -- the swimmer will be asked to sit out of practice for an appropriate amount of time.</a:t>
            </a:r>
          </a:p>
          <a:p>
            <a:pPr algn="l">
              <a:buFont typeface="Arial" panose="020B0604020202020204" pitchFamily="34" charset="0"/>
              <a:buChar char="•"/>
            </a:pPr>
            <a:r>
              <a:rPr lang="en-US" b="0" i="0" dirty="0">
                <a:solidFill>
                  <a:srgbClr val="333333"/>
                </a:solidFill>
                <a:effectLst/>
                <a:latin typeface="Verdana" panose="020B0604030504040204" pitchFamily="34" charset="0"/>
              </a:rPr>
              <a:t>Second offense -- the swimmer will be asked to leave practice.  The swimmer will be allowed to contact his/her parents for a ride.</a:t>
            </a:r>
          </a:p>
          <a:p>
            <a:pPr algn="l">
              <a:buFont typeface="Arial" panose="020B0604020202020204" pitchFamily="34" charset="0"/>
              <a:buChar char="•"/>
            </a:pPr>
            <a:r>
              <a:rPr lang="en-US" b="0" i="0" dirty="0">
                <a:solidFill>
                  <a:srgbClr val="333333"/>
                </a:solidFill>
                <a:effectLst/>
                <a:latin typeface="Verdana" panose="020B0604030504040204" pitchFamily="34" charset="0"/>
              </a:rPr>
              <a:t>Third offense -- the parents will be contacted and a meeting will be set up with the Director of Coaching, Head Coach, parents and the swimmer.</a:t>
            </a:r>
          </a:p>
          <a:p>
            <a:pPr algn="l">
              <a:buFont typeface="Arial" panose="020B0604020202020204" pitchFamily="34" charset="0"/>
              <a:buChar char="•"/>
            </a:pPr>
            <a:r>
              <a:rPr lang="en-US" b="0" i="0" dirty="0">
                <a:solidFill>
                  <a:srgbClr val="333333"/>
                </a:solidFill>
                <a:effectLst/>
                <a:latin typeface="Verdana" panose="020B0604030504040204" pitchFamily="34" charset="0"/>
              </a:rPr>
              <a:t>Fourth offense -- The swimmer will be dismissed from the team.  Refund policies will be administered accordingly.</a:t>
            </a:r>
          </a:p>
          <a:p>
            <a:pPr marL="0" indent="0">
              <a:buNone/>
            </a:pPr>
            <a:endParaRPr lang="en-US" dirty="0"/>
          </a:p>
        </p:txBody>
      </p:sp>
      <p:sp>
        <p:nvSpPr>
          <p:cNvPr id="4" name="Content Placeholder 3">
            <a:extLst>
              <a:ext uri="{FF2B5EF4-FFF2-40B4-BE49-F238E27FC236}">
                <a16:creationId xmlns:a16="http://schemas.microsoft.com/office/drawing/2014/main" id="{21A34071-668D-45A8-A06C-FAA2C8873801}"/>
              </a:ext>
            </a:extLst>
          </p:cNvPr>
          <p:cNvSpPr>
            <a:spLocks noGrp="1"/>
          </p:cNvSpPr>
          <p:nvPr>
            <p:ph sz="half" idx="2"/>
          </p:nvPr>
        </p:nvSpPr>
        <p:spPr>
          <a:xfrm>
            <a:off x="838200" y="1541418"/>
            <a:ext cx="5181600" cy="4401866"/>
          </a:xfrm>
          <a:solidFill>
            <a:schemeClr val="accent6">
              <a:lumMod val="40000"/>
              <a:lumOff val="60000"/>
            </a:schemeClr>
          </a:solidFill>
        </p:spPr>
        <p:txBody>
          <a:bodyPr>
            <a:normAutofit fontScale="70000" lnSpcReduction="20000"/>
          </a:bodyPr>
          <a:lstStyle/>
          <a:p>
            <a:pPr marL="0" indent="0">
              <a:buNone/>
            </a:pPr>
            <a:r>
              <a:rPr lang="en-US" sz="4000" u="sng" dirty="0"/>
              <a:t>When to discipline</a:t>
            </a:r>
          </a:p>
          <a:p>
            <a:r>
              <a:rPr lang="en-US" b="0" i="0" dirty="0">
                <a:solidFill>
                  <a:srgbClr val="333333"/>
                </a:solidFill>
                <a:effectLst/>
                <a:latin typeface="Verdana" panose="020B0604030504040204" pitchFamily="34" charset="0"/>
              </a:rPr>
              <a:t>When a swimmer violates the Code of Conduct or is disruptive to a practice, the following procedure will be enforced…</a:t>
            </a:r>
          </a:p>
          <a:p>
            <a:pPr marL="0" indent="0">
              <a:buNone/>
            </a:pPr>
            <a:endParaRPr lang="en-US" dirty="0"/>
          </a:p>
          <a:p>
            <a:r>
              <a:rPr lang="en-US" b="0" i="1" dirty="0">
                <a:solidFill>
                  <a:srgbClr val="333333"/>
                </a:solidFill>
                <a:effectLst/>
                <a:latin typeface="Verdana" panose="020B0604030504040204" pitchFamily="34" charset="0"/>
              </a:rPr>
              <a:t>sit out = </a:t>
            </a:r>
            <a:r>
              <a:rPr lang="en-US" i="1" dirty="0">
                <a:solidFill>
                  <a:srgbClr val="333333"/>
                </a:solidFill>
                <a:latin typeface="Verdana" panose="020B0604030504040204" pitchFamily="34" charset="0"/>
              </a:rPr>
              <a:t>observable, away, not facing</a:t>
            </a:r>
          </a:p>
          <a:p>
            <a:r>
              <a:rPr lang="en-US" i="1" dirty="0">
                <a:solidFill>
                  <a:srgbClr val="333333"/>
                </a:solidFill>
                <a:latin typeface="Verdana" panose="020B0604030504040204" pitchFamily="34" charset="0"/>
              </a:rPr>
              <a:t>Report = third offense</a:t>
            </a:r>
            <a:endParaRPr lang="en-US" i="1" dirty="0"/>
          </a:p>
        </p:txBody>
      </p:sp>
      <p:sp>
        <p:nvSpPr>
          <p:cNvPr id="7" name="Title 1">
            <a:extLst>
              <a:ext uri="{FF2B5EF4-FFF2-40B4-BE49-F238E27FC236}">
                <a16:creationId xmlns:a16="http://schemas.microsoft.com/office/drawing/2014/main" id="{86D768D7-C23D-24A7-0ED1-E5045A6A5D0E}"/>
              </a:ext>
            </a:extLst>
          </p:cNvPr>
          <p:cNvSpPr>
            <a:spLocks noGrp="1"/>
          </p:cNvSpPr>
          <p:nvPr>
            <p:ph type="title"/>
          </p:nvPr>
        </p:nvSpPr>
        <p:spPr>
          <a:xfrm>
            <a:off x="838200" y="330607"/>
            <a:ext cx="10515600" cy="1124949"/>
          </a:xfrm>
          <a:solidFill>
            <a:schemeClr val="tx1"/>
          </a:solidFill>
        </p:spPr>
        <p:txBody>
          <a:bodyPr vert="horz" lIns="91440" tIns="45720" rIns="91440" bIns="45720" rtlCol="0" anchor="ctr">
            <a:normAutofit/>
          </a:bodyPr>
          <a:lstStyle/>
          <a:p>
            <a:r>
              <a:rPr lang="en-US" sz="4100" dirty="0">
                <a:solidFill>
                  <a:schemeClr val="bg1"/>
                </a:solidFill>
              </a:rPr>
              <a:t>Sometimes we have to discipline…</a:t>
            </a:r>
            <a:endParaRPr lang="en-US" sz="4100" kern="1200" dirty="0">
              <a:solidFill>
                <a:schemeClr val="bg1"/>
              </a:solidFill>
              <a:latin typeface="+mj-lt"/>
              <a:ea typeface="+mj-ea"/>
              <a:cs typeface="+mj-cs"/>
            </a:endParaRPr>
          </a:p>
        </p:txBody>
      </p:sp>
    </p:spTree>
    <p:extLst>
      <p:ext uri="{BB962C8B-B14F-4D97-AF65-F5344CB8AC3E}">
        <p14:creationId xmlns:p14="http://schemas.microsoft.com/office/powerpoint/2010/main" val="373757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07F8-5810-701D-51B7-5E544457E16B}"/>
              </a:ext>
            </a:extLst>
          </p:cNvPr>
          <p:cNvSpPr>
            <a:spLocks noGrp="1"/>
          </p:cNvSpPr>
          <p:nvPr>
            <p:ph type="title"/>
          </p:nvPr>
        </p:nvSpPr>
        <p:spPr>
          <a:xfrm>
            <a:off x="839788" y="1431561"/>
            <a:ext cx="3932237" cy="2441575"/>
          </a:xfrm>
          <a:solidFill>
            <a:schemeClr val="accent5">
              <a:lumMod val="40000"/>
              <a:lumOff val="60000"/>
            </a:schemeClr>
          </a:solidFill>
        </p:spPr>
        <p:txBody>
          <a:bodyPr>
            <a:normAutofit/>
          </a:bodyPr>
          <a:lstStyle/>
          <a:p>
            <a:r>
              <a:rPr lang="en-US" sz="2000" dirty="0"/>
              <a:t>Warmup: 5 minutes</a:t>
            </a:r>
            <a:br>
              <a:rPr lang="en-US" sz="2000" dirty="0"/>
            </a:br>
            <a:r>
              <a:rPr lang="en-US" sz="2000" i="1" dirty="0"/>
              <a:t>Block 1: </a:t>
            </a:r>
            <a:r>
              <a:rPr lang="en-US" sz="2000" dirty="0"/>
              <a:t>Review &amp; Practice Skill (use cues)</a:t>
            </a:r>
            <a:br>
              <a:rPr lang="en-US" sz="2000" dirty="0"/>
            </a:br>
            <a:r>
              <a:rPr lang="en-US" sz="2000" i="1" dirty="0"/>
              <a:t>Block 2: </a:t>
            </a:r>
            <a:r>
              <a:rPr lang="en-US" sz="2000" dirty="0"/>
              <a:t>Teach &amp; Practice Skill #1</a:t>
            </a:r>
            <a:br>
              <a:rPr lang="en-US" sz="2000" dirty="0"/>
            </a:br>
            <a:r>
              <a:rPr lang="en-US" sz="2000" i="1" dirty="0"/>
              <a:t>Block 3</a:t>
            </a:r>
            <a:r>
              <a:rPr lang="en-US" sz="2000" dirty="0"/>
              <a:t>: Kicking</a:t>
            </a:r>
            <a:br>
              <a:rPr lang="en-US" sz="2000" dirty="0"/>
            </a:br>
            <a:r>
              <a:rPr lang="en-US" sz="2000" i="1" dirty="0"/>
              <a:t>Block 4: </a:t>
            </a:r>
            <a:r>
              <a:rPr lang="en-US" sz="2000" dirty="0"/>
              <a:t>Teach &amp; Practice Skill #2</a:t>
            </a:r>
            <a:br>
              <a:rPr lang="en-US" sz="2000" dirty="0"/>
            </a:br>
            <a:r>
              <a:rPr lang="en-US" sz="2000" i="1" dirty="0"/>
              <a:t>Block 5:  </a:t>
            </a:r>
            <a:r>
              <a:rPr lang="en-US" sz="2000" dirty="0"/>
              <a:t>Meet prep a/o fun!</a:t>
            </a:r>
            <a:br>
              <a:rPr lang="en-US" sz="2000" dirty="0"/>
            </a:br>
            <a:r>
              <a:rPr lang="en-US" sz="2000" dirty="0"/>
              <a:t>= 55 min</a:t>
            </a:r>
          </a:p>
        </p:txBody>
      </p:sp>
      <p:sp>
        <p:nvSpPr>
          <p:cNvPr id="3" name="Content Placeholder 2">
            <a:extLst>
              <a:ext uri="{FF2B5EF4-FFF2-40B4-BE49-F238E27FC236}">
                <a16:creationId xmlns:a16="http://schemas.microsoft.com/office/drawing/2014/main" id="{6EE2CDA2-E07A-CC4A-42FB-5C2A576C986D}"/>
              </a:ext>
            </a:extLst>
          </p:cNvPr>
          <p:cNvSpPr>
            <a:spLocks noGrp="1"/>
          </p:cNvSpPr>
          <p:nvPr>
            <p:ph idx="1"/>
          </p:nvPr>
        </p:nvSpPr>
        <p:spPr>
          <a:xfrm>
            <a:off x="5183188" y="1431561"/>
            <a:ext cx="6172200" cy="4429489"/>
          </a:xfrm>
        </p:spPr>
        <p:txBody>
          <a:bodyPr/>
          <a:lstStyle/>
          <a:p>
            <a:pPr marL="0" indent="0" algn="ctr">
              <a:buNone/>
            </a:pPr>
            <a:r>
              <a:rPr lang="en-US" sz="2800" b="1" dirty="0"/>
              <a:t>Break Practices Into Time Blocks</a:t>
            </a:r>
          </a:p>
          <a:p>
            <a:pPr marL="0" indent="0">
              <a:buNone/>
            </a:pPr>
            <a:endParaRPr lang="en-US" dirty="0">
              <a:solidFill>
                <a:schemeClr val="accent5">
                  <a:lumMod val="60000"/>
                  <a:lumOff val="40000"/>
                </a:schemeClr>
              </a:solidFill>
            </a:endParaRPr>
          </a:p>
          <a:p>
            <a:pPr marL="0" indent="0">
              <a:buNone/>
            </a:pPr>
            <a:r>
              <a:rPr lang="en-US" dirty="0" err="1">
                <a:solidFill>
                  <a:schemeClr val="accent5">
                    <a:lumMod val="60000"/>
                    <a:lumOff val="40000"/>
                  </a:schemeClr>
                </a:solidFill>
              </a:rPr>
              <a:t>PreTeam</a:t>
            </a:r>
            <a:r>
              <a:rPr lang="en-US" dirty="0">
                <a:solidFill>
                  <a:schemeClr val="accent5">
                    <a:lumMod val="60000"/>
                    <a:lumOff val="40000"/>
                  </a:schemeClr>
                </a:solidFill>
              </a:rPr>
              <a:t> A, B, &amp; C</a:t>
            </a:r>
          </a:p>
          <a:p>
            <a:pPr marL="0" indent="0">
              <a:buNone/>
            </a:pPr>
            <a:r>
              <a:rPr lang="en-US" dirty="0"/>
              <a:t>5 x 10-minute blocks </a:t>
            </a:r>
          </a:p>
          <a:p>
            <a:pPr marL="0" indent="0">
              <a:buNone/>
            </a:pPr>
            <a:endParaRPr lang="en-US" dirty="0">
              <a:solidFill>
                <a:schemeClr val="accent3">
                  <a:lumMod val="60000"/>
                  <a:lumOff val="40000"/>
                </a:schemeClr>
              </a:solidFill>
            </a:endParaRPr>
          </a:p>
          <a:p>
            <a:pPr marL="0" indent="0">
              <a:buNone/>
            </a:pPr>
            <a:r>
              <a:rPr lang="en-US" dirty="0" err="1">
                <a:solidFill>
                  <a:schemeClr val="accent3">
                    <a:lumMod val="60000"/>
                    <a:lumOff val="40000"/>
                  </a:schemeClr>
                </a:solidFill>
              </a:rPr>
              <a:t>PreTeam</a:t>
            </a:r>
            <a:r>
              <a:rPr lang="en-US" dirty="0">
                <a:solidFill>
                  <a:schemeClr val="accent3">
                    <a:lumMod val="60000"/>
                    <a:lumOff val="40000"/>
                  </a:schemeClr>
                </a:solidFill>
              </a:rPr>
              <a:t> D</a:t>
            </a:r>
          </a:p>
          <a:p>
            <a:pPr marL="0" indent="0">
              <a:buNone/>
            </a:pPr>
            <a:r>
              <a:rPr lang="en-US" dirty="0"/>
              <a:t>4 x 10-minute blocks</a:t>
            </a:r>
          </a:p>
        </p:txBody>
      </p:sp>
      <p:sp>
        <p:nvSpPr>
          <p:cNvPr id="4" name="Text Placeholder 3">
            <a:extLst>
              <a:ext uri="{FF2B5EF4-FFF2-40B4-BE49-F238E27FC236}">
                <a16:creationId xmlns:a16="http://schemas.microsoft.com/office/drawing/2014/main" id="{578919C2-0F64-9EB9-A837-88B70F0F1119}"/>
              </a:ext>
            </a:extLst>
          </p:cNvPr>
          <p:cNvSpPr>
            <a:spLocks noGrp="1"/>
          </p:cNvSpPr>
          <p:nvPr>
            <p:ph type="body" sz="half" idx="2"/>
          </p:nvPr>
        </p:nvSpPr>
        <p:spPr>
          <a:xfrm>
            <a:off x="839788" y="4005943"/>
            <a:ext cx="3932237" cy="2229394"/>
          </a:xfrm>
          <a:solidFill>
            <a:schemeClr val="accent6">
              <a:lumMod val="60000"/>
              <a:lumOff val="40000"/>
            </a:schemeClr>
          </a:solidFill>
        </p:spPr>
        <p:txBody>
          <a:bodyPr>
            <a:normAutofit/>
          </a:bodyPr>
          <a:lstStyle/>
          <a:p>
            <a:r>
              <a:rPr lang="en-US" sz="2000" dirty="0"/>
              <a:t>Warmup: 5 minutes</a:t>
            </a:r>
            <a:br>
              <a:rPr lang="en-US" sz="2000" dirty="0"/>
            </a:br>
            <a:r>
              <a:rPr lang="en-US" sz="2000" i="1" dirty="0"/>
              <a:t>Block 1: </a:t>
            </a:r>
            <a:r>
              <a:rPr lang="en-US" sz="2000" dirty="0"/>
              <a:t>Review &amp; Practice Skill (use cues)</a:t>
            </a:r>
            <a:br>
              <a:rPr lang="en-US" sz="2000" dirty="0"/>
            </a:br>
            <a:r>
              <a:rPr lang="en-US" sz="2000" i="1" dirty="0"/>
              <a:t>Block 2: </a:t>
            </a:r>
            <a:r>
              <a:rPr lang="en-US" sz="2000" dirty="0"/>
              <a:t>Teach &amp; Practice Skill #1</a:t>
            </a:r>
            <a:br>
              <a:rPr lang="en-US" sz="2000" dirty="0"/>
            </a:br>
            <a:r>
              <a:rPr lang="en-US" sz="2000" i="1" dirty="0"/>
              <a:t>Block 3: </a:t>
            </a:r>
            <a:r>
              <a:rPr lang="en-US" sz="2000" dirty="0"/>
              <a:t>Kicking</a:t>
            </a:r>
            <a:br>
              <a:rPr lang="en-US" sz="2000" dirty="0"/>
            </a:br>
            <a:r>
              <a:rPr lang="en-US" sz="2000" i="1" dirty="0"/>
              <a:t>Block 4:  </a:t>
            </a:r>
            <a:r>
              <a:rPr lang="en-US" sz="2000" dirty="0"/>
              <a:t>Meet prep a/o fun!</a:t>
            </a:r>
          </a:p>
          <a:p>
            <a:r>
              <a:rPr lang="en-US" sz="2000" dirty="0"/>
              <a:t>= 45 min</a:t>
            </a:r>
          </a:p>
        </p:txBody>
      </p:sp>
      <p:sp>
        <p:nvSpPr>
          <p:cNvPr id="5" name="Title 1">
            <a:extLst>
              <a:ext uri="{FF2B5EF4-FFF2-40B4-BE49-F238E27FC236}">
                <a16:creationId xmlns:a16="http://schemas.microsoft.com/office/drawing/2014/main" id="{69110DC6-8BDB-019F-7F5B-1DFDCEB1620E}"/>
              </a:ext>
            </a:extLst>
          </p:cNvPr>
          <p:cNvSpPr txBox="1">
            <a:spLocks/>
          </p:cNvSpPr>
          <p:nvPr/>
        </p:nvSpPr>
        <p:spPr>
          <a:xfrm>
            <a:off x="838200" y="330608"/>
            <a:ext cx="10515600" cy="845050"/>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600" dirty="0">
                <a:solidFill>
                  <a:schemeClr val="bg1"/>
                </a:solidFill>
              </a:rPr>
              <a:t>Planning for Practices – USING BLOCK METHOD:</a:t>
            </a:r>
          </a:p>
        </p:txBody>
      </p:sp>
    </p:spTree>
    <p:extLst>
      <p:ext uri="{BB962C8B-B14F-4D97-AF65-F5344CB8AC3E}">
        <p14:creationId xmlns:p14="http://schemas.microsoft.com/office/powerpoint/2010/main" val="293149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911</Words>
  <Application>Microsoft Office PowerPoint</Application>
  <PresentationFormat>Widescreen</PresentationFormat>
  <Paragraphs>105</Paragraphs>
  <Slides>7</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Aptos</vt:lpstr>
      <vt:lpstr>Aptos Display</vt:lpstr>
      <vt:lpstr>Arial</vt:lpstr>
      <vt:lpstr>Baguet Script</vt:lpstr>
      <vt:lpstr>Calibri</vt:lpstr>
      <vt:lpstr>Courier New</vt:lpstr>
      <vt:lpstr>Symbol</vt:lpstr>
      <vt:lpstr>Verdana</vt:lpstr>
      <vt:lpstr>Office Theme</vt:lpstr>
      <vt:lpstr>Swim Coaches Training</vt:lpstr>
      <vt:lpstr>Coaching is more than what you do on deck…</vt:lpstr>
      <vt:lpstr>You are a professional coach…</vt:lpstr>
      <vt:lpstr>Paychecks don’t just magically appear…</vt:lpstr>
      <vt:lpstr>Code of Conduct</vt:lpstr>
      <vt:lpstr>Sometimes we have to discipline…</vt:lpstr>
      <vt:lpstr>Warmup: 5 minutes Block 1: Review &amp; Practice Skill (use cues) Block 2: Teach &amp; Practice Skill #1 Block 3: Kicking Block 4: Teach &amp; Practice Skill #2 Block 5:  Meet prep a/o fun! = 55 min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is more than what you do on deck…</dc:title>
  <dc:creator>Danielle Caldwell</dc:creator>
  <cp:lastModifiedBy>Danielle Caldwell</cp:lastModifiedBy>
  <cp:revision>6</cp:revision>
  <dcterms:created xsi:type="dcterms:W3CDTF">2024-05-18T06:38:36Z</dcterms:created>
  <dcterms:modified xsi:type="dcterms:W3CDTF">2024-05-18T06:47:23Z</dcterms:modified>
</cp:coreProperties>
</file>