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65" r:id="rId4"/>
    <p:sldId id="258" r:id="rId5"/>
    <p:sldId id="264" r:id="rId6"/>
    <p:sldId id="259" r:id="rId7"/>
    <p:sldId id="272" r:id="rId8"/>
    <p:sldId id="263" r:id="rId9"/>
    <p:sldId id="284" r:id="rId10"/>
    <p:sldId id="269" r:id="rId11"/>
    <p:sldId id="261" r:id="rId12"/>
    <p:sldId id="278" r:id="rId13"/>
    <p:sldId id="262" r:id="rId14"/>
    <p:sldId id="285" r:id="rId15"/>
    <p:sldId id="286" r:id="rId16"/>
    <p:sldId id="295" r:id="rId17"/>
    <p:sldId id="282" r:id="rId18"/>
    <p:sldId id="280" r:id="rId19"/>
    <p:sldId id="281" r:id="rId20"/>
    <p:sldId id="287" r:id="rId21"/>
    <p:sldId id="293" r:id="rId22"/>
    <p:sldId id="296" r:id="rId23"/>
    <p:sldId id="266" r:id="rId24"/>
    <p:sldId id="267" r:id="rId25"/>
    <p:sldId id="268" r:id="rId26"/>
    <p:sldId id="288" r:id="rId27"/>
    <p:sldId id="289" r:id="rId28"/>
    <p:sldId id="290" r:id="rId29"/>
    <p:sldId id="291" r:id="rId30"/>
    <p:sldId id="292" r:id="rId3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4D02"/>
    <a:srgbClr val="1B1B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23140-F1F9-4521-9A35-CACBD67229D4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20B04-57C5-40D9-A81A-56717C6FC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83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7F058-A500-4828-85A6-17452093FEB6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58B87-A517-4D8F-8488-35BFF9520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7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E44D0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AFC6-ACE9-47DF-BE31-D3A5A4A1D3E1}" type="datetime1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EDC0021-5593-4283-8FD7-F8CCCF08B1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26" y="228600"/>
            <a:ext cx="2242348" cy="147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63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A891-1274-4F76-82DB-68E1AA3D9176}" type="datetime1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15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BAD1-EF10-4A5E-A1CA-4C2A3AA1D10B}" type="datetime1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09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44D0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defRPr sz="2800"/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defRPr sz="2400"/>
            </a:lvl2pPr>
            <a:lvl3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0A4D-D8B2-42AC-A85C-6A4D73DF7B46}" type="datetime1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D789CE-E413-4DCA-9590-341659658E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238" y="5280025"/>
            <a:ext cx="174351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23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18077-31F8-41F1-BDF5-FCDC195BCD3C}" type="datetime1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09EA78-1605-4D8D-AAC2-944A7F9228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26" y="228600"/>
            <a:ext cx="2242348" cy="147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3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98BC-9D2A-476F-ADFB-41EFD33D6C0D}" type="datetime1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50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C6CE9-FA31-47C9-9830-10B8D5690E3F}" type="datetime1">
              <a:rPr lang="en-US" smtClean="0"/>
              <a:t>5/12/2019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92F4-0658-45A6-9BCC-003BECADA4E1}" type="datetime1">
              <a:rPr lang="en-US" smtClean="0"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7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E29F-989C-4F55-9893-97EB5A43BD31}" type="datetime1">
              <a:rPr lang="en-US" smtClean="0"/>
              <a:t>5/12/2019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17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4ED07-80E2-4248-A358-41104873E96A}" type="datetime1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1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2CD8-4967-4B79-8F83-FEC92FF9BFA6}" type="datetime1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1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34CA8-B7C5-4094-8BC2-4869EA62BCA6}" type="datetime1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9F539-CC83-4A8D-BF17-3FD39B7A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1B1BA5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1B1BA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1B1BA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1B1BA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rgbClr val="1B1BA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legeswimming.com/recruiting/" TargetMode="External"/><Relationship Id="rId2" Type="http://schemas.openxmlformats.org/officeDocument/2006/relationships/hyperlink" Target="https://www.collegeswimming.com/register/athlete/#regist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llegeswimming.com/teams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6" Type="http://schemas.openxmlformats.org/officeDocument/2006/relationships/hyperlink" Target="http://collegeapps.about.com/od/state-sat-scores/a/mississippi-sat-scores.htm" TargetMode="External"/><Relationship Id="rId21" Type="http://schemas.openxmlformats.org/officeDocument/2006/relationships/hyperlink" Target="http://collegeapps.about.com/od/state-sat-scores/a/maine-sat-scores.htm" TargetMode="External"/><Relationship Id="rId42" Type="http://schemas.openxmlformats.org/officeDocument/2006/relationships/hyperlink" Target="http://collegeapps.about.com/od/sat/a/south-carolina-colleges-sat-scores.htm" TargetMode="External"/><Relationship Id="rId47" Type="http://schemas.openxmlformats.org/officeDocument/2006/relationships/hyperlink" Target="http://collegeapps.about.com/od/state-sat-scores/a/vermont-sat-scores.htm" TargetMode="External"/><Relationship Id="rId63" Type="http://schemas.openxmlformats.org/officeDocument/2006/relationships/hyperlink" Target="http://collegeapps.about.com/od/theact/a/top-georgia-act.htm" TargetMode="External"/><Relationship Id="rId68" Type="http://schemas.openxmlformats.org/officeDocument/2006/relationships/hyperlink" Target="http://collegeapps.about.com/od/state-act-scores/a/iowa-act-scores.htm" TargetMode="External"/><Relationship Id="rId84" Type="http://schemas.openxmlformats.org/officeDocument/2006/relationships/hyperlink" Target="http://collegeapps.about.com/od/state-act-scores/a/new-mexico-act-scores.htm" TargetMode="External"/><Relationship Id="rId89" Type="http://schemas.openxmlformats.org/officeDocument/2006/relationships/hyperlink" Target="http://collegeapps.about.com/od/state-act-scores/a/oklahoma-act-scores.htm" TargetMode="External"/><Relationship Id="rId16" Type="http://schemas.openxmlformats.org/officeDocument/2006/relationships/hyperlink" Target="http://collegeapps.about.com/od/sat/a/top-indiana-colleges-sat-scores.htm" TargetMode="External"/><Relationship Id="rId11" Type="http://schemas.openxmlformats.org/officeDocument/2006/relationships/hyperlink" Target="http://collegeapps.about.com/od/sat/a/top-florida-sat-scores.htm" TargetMode="External"/><Relationship Id="rId32" Type="http://schemas.openxmlformats.org/officeDocument/2006/relationships/hyperlink" Target="http://collegeapps.about.com/od/sat/a/top-new-jersey-sat-scores.htm" TargetMode="External"/><Relationship Id="rId37" Type="http://schemas.openxmlformats.org/officeDocument/2006/relationships/hyperlink" Target="http://collegeapps.about.com/od/sat/a/top-ohio-sat-scores.htm" TargetMode="External"/><Relationship Id="rId53" Type="http://schemas.openxmlformats.org/officeDocument/2006/relationships/hyperlink" Target="http://collegeapps.about.com/od/theact/a/alabama-act-scores.htm" TargetMode="External"/><Relationship Id="rId58" Type="http://schemas.openxmlformats.org/officeDocument/2006/relationships/hyperlink" Target="http://collegeapps.about.com/od/state-act-scores/a/top-colorado-act-scores.htm" TargetMode="External"/><Relationship Id="rId74" Type="http://schemas.openxmlformats.org/officeDocument/2006/relationships/hyperlink" Target="http://collegeapps.about.com/od/theact/a/top-massachusetts-act.htm" TargetMode="External"/><Relationship Id="rId79" Type="http://schemas.openxmlformats.org/officeDocument/2006/relationships/hyperlink" Target="http://collegeapps.about.com/od/state-act-scores/a/montana-act-scores.htm" TargetMode="External"/><Relationship Id="rId102" Type="http://schemas.openxmlformats.org/officeDocument/2006/relationships/hyperlink" Target="http://collegeapps.about.com/od/state-act-scores/a/wisconsin-colleges-act-scores.htm" TargetMode="External"/><Relationship Id="rId5" Type="http://schemas.openxmlformats.org/officeDocument/2006/relationships/hyperlink" Target="http://collegeapps.about.com/od/state-sat-scores/a/arkansas-sat-scores.htm" TargetMode="External"/><Relationship Id="rId90" Type="http://schemas.openxmlformats.org/officeDocument/2006/relationships/hyperlink" Target="http://collegeapps.about.com/od/theact/a/top-oregon-act-scores.htm" TargetMode="External"/><Relationship Id="rId95" Type="http://schemas.openxmlformats.org/officeDocument/2006/relationships/hyperlink" Target="http://collegeapps.about.com/od/theact/a/top-tennessee-act-scores.htm" TargetMode="External"/><Relationship Id="rId22" Type="http://schemas.openxmlformats.org/officeDocument/2006/relationships/hyperlink" Target="http://collegeapps.about.com/od/sat/a/top-maryland-sat-scores.htm" TargetMode="External"/><Relationship Id="rId27" Type="http://schemas.openxmlformats.org/officeDocument/2006/relationships/hyperlink" Target="http://collegeapps.about.com/od/sat/a/top-missouri-sat-scores.htm" TargetMode="External"/><Relationship Id="rId43" Type="http://schemas.openxmlformats.org/officeDocument/2006/relationships/hyperlink" Target="http://collegeapps.about.com/od/state-sat-scores/a/south-dakota-sat-scores.htm" TargetMode="External"/><Relationship Id="rId48" Type="http://schemas.openxmlformats.org/officeDocument/2006/relationships/hyperlink" Target="http://collegeapps.about.com/od/sat/a/top-virginia-sat-scores.htm" TargetMode="External"/><Relationship Id="rId64" Type="http://schemas.openxmlformats.org/officeDocument/2006/relationships/hyperlink" Target="http://collegeapps.about.com/od/state-act-scores/a/hawaii-act-scores.htm" TargetMode="External"/><Relationship Id="rId69" Type="http://schemas.openxmlformats.org/officeDocument/2006/relationships/hyperlink" Target="http://collegeapps.about.com/od/state-act-scores/a/kansas-act-scores.htm" TargetMode="External"/><Relationship Id="rId80" Type="http://schemas.openxmlformats.org/officeDocument/2006/relationships/hyperlink" Target="http://collegeapps.about.com/od/state-act-scores/a/nebraska-act-scores.htm" TargetMode="External"/><Relationship Id="rId85" Type="http://schemas.openxmlformats.org/officeDocument/2006/relationships/hyperlink" Target="http://collegeapps.about.com/od/theact/a/top-new-york-act.htm" TargetMode="External"/><Relationship Id="rId12" Type="http://schemas.openxmlformats.org/officeDocument/2006/relationships/hyperlink" Target="http://collegeapps.about.com/od/sat/a/top-georgia-sat-scores.htm" TargetMode="External"/><Relationship Id="rId17" Type="http://schemas.openxmlformats.org/officeDocument/2006/relationships/hyperlink" Target="http://collegeapps.about.com/od/state-sat-scores/a/iowa-sat-scores.htm" TargetMode="External"/><Relationship Id="rId25" Type="http://schemas.openxmlformats.org/officeDocument/2006/relationships/hyperlink" Target="http://collegeapps.about.com/od/sat/a/top-minnesota-sat-scores.htm" TargetMode="External"/><Relationship Id="rId33" Type="http://schemas.openxmlformats.org/officeDocument/2006/relationships/hyperlink" Target="http://collegeapps.about.com/od/state-sat-scores/a/new-mexico-sat-scores.htm" TargetMode="External"/><Relationship Id="rId38" Type="http://schemas.openxmlformats.org/officeDocument/2006/relationships/hyperlink" Target="http://collegeapps.about.com/od/state-sat-scores/a/oklahoma-sat-scores.htm" TargetMode="External"/><Relationship Id="rId46" Type="http://schemas.openxmlformats.org/officeDocument/2006/relationships/hyperlink" Target="http://collegeapps.about.com/od/state-sat-scores/a/utah-sat-scores.htm" TargetMode="External"/><Relationship Id="rId59" Type="http://schemas.openxmlformats.org/officeDocument/2006/relationships/hyperlink" Target="http://collegeapps.about.com/od/theact/a/connecticut-colleges-act-scores.htm" TargetMode="External"/><Relationship Id="rId67" Type="http://schemas.openxmlformats.org/officeDocument/2006/relationships/hyperlink" Target="http://collegeapps.about.com/od/theact/a/Act-Scores-For-Admission-To-Top-Indiana-Colleges.htm" TargetMode="External"/><Relationship Id="rId20" Type="http://schemas.openxmlformats.org/officeDocument/2006/relationships/hyperlink" Target="http://collegeapps.about.com/od/sat/a/louisiana-colleges-sat-scores.htm" TargetMode="External"/><Relationship Id="rId41" Type="http://schemas.openxmlformats.org/officeDocument/2006/relationships/hyperlink" Target="http://collegeapps.about.com/od/state-sat-scores/a/rhode-island-sat-scores.htm" TargetMode="External"/><Relationship Id="rId54" Type="http://schemas.openxmlformats.org/officeDocument/2006/relationships/hyperlink" Target="http://collegeapps.about.com/od/state-act-scores/a/alaska-act-scores.htm" TargetMode="External"/><Relationship Id="rId62" Type="http://schemas.openxmlformats.org/officeDocument/2006/relationships/hyperlink" Target="http://collegeapps.about.com/od/theact/a/top-florida-act.htm" TargetMode="External"/><Relationship Id="rId70" Type="http://schemas.openxmlformats.org/officeDocument/2006/relationships/hyperlink" Target="http://collegeapps.about.com/od/state-act-scores/a/kentucky-act-scores.htm" TargetMode="External"/><Relationship Id="rId75" Type="http://schemas.openxmlformats.org/officeDocument/2006/relationships/hyperlink" Target="http://collegeapps.about.com/od/theact/a/top-michigan-act.htm" TargetMode="External"/><Relationship Id="rId83" Type="http://schemas.openxmlformats.org/officeDocument/2006/relationships/hyperlink" Target="http://collegeapps.about.com/od/state-act-scores/a/new-jersey-act-scores.htm" TargetMode="External"/><Relationship Id="rId88" Type="http://schemas.openxmlformats.org/officeDocument/2006/relationships/hyperlink" Target="http://collegeapps.about.com/od/theact/a/top-ohio-act.htm" TargetMode="External"/><Relationship Id="rId91" Type="http://schemas.openxmlformats.org/officeDocument/2006/relationships/hyperlink" Target="http://collegeapps.about.com/od/theact/a/top-pennsylvania-act.htm" TargetMode="External"/><Relationship Id="rId96" Type="http://schemas.openxmlformats.org/officeDocument/2006/relationships/hyperlink" Target="http://collegeapps.about.com/od/theact/a/top-texas-act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llegeapps.about.com/od/sat/a/top-california-sat-scores.htm" TargetMode="External"/><Relationship Id="rId15" Type="http://schemas.openxmlformats.org/officeDocument/2006/relationships/hyperlink" Target="http://collegeapps.about.com/od/sat/a/top-illinois-sat-scores.htm" TargetMode="External"/><Relationship Id="rId23" Type="http://schemas.openxmlformats.org/officeDocument/2006/relationships/hyperlink" Target="http://collegeapps.about.com/od/sat/a/top-massachusetts-sat-scores.htm" TargetMode="External"/><Relationship Id="rId28" Type="http://schemas.openxmlformats.org/officeDocument/2006/relationships/hyperlink" Target="http://collegeapps.about.com/od/state-sat-scores/a/montana-sat-scores.htm" TargetMode="External"/><Relationship Id="rId36" Type="http://schemas.openxmlformats.org/officeDocument/2006/relationships/hyperlink" Target="http://collegeapps.about.com/od/state-sat-scores/a/north-dakota-sat-scores.htm" TargetMode="External"/><Relationship Id="rId49" Type="http://schemas.openxmlformats.org/officeDocument/2006/relationships/hyperlink" Target="http://collegeapps.about.com/od/sat/a/top-washington-sat-scores.htm" TargetMode="External"/><Relationship Id="rId57" Type="http://schemas.openxmlformats.org/officeDocument/2006/relationships/hyperlink" Target="http://collegeapps.about.com/od/theact/a/top-california-act.htm" TargetMode="External"/><Relationship Id="rId10" Type="http://schemas.openxmlformats.org/officeDocument/2006/relationships/hyperlink" Target="http://collegeapps.about.com/od/state-sat-scores/a/district-of-columbia-sat-scores.htm" TargetMode="External"/><Relationship Id="rId31" Type="http://schemas.openxmlformats.org/officeDocument/2006/relationships/hyperlink" Target="http://collegeapps.about.com/od/sat/a/new-hampshire-sat-scores.htm" TargetMode="External"/><Relationship Id="rId44" Type="http://schemas.openxmlformats.org/officeDocument/2006/relationships/hyperlink" Target="http://collegeapps.about.com/od/sat/a/top-tennessee-sat-scores.htm" TargetMode="External"/><Relationship Id="rId52" Type="http://schemas.openxmlformats.org/officeDocument/2006/relationships/hyperlink" Target="http://collegeapps.about.com/od/collegeprofiles/p/university-of-wyoming.htm" TargetMode="External"/><Relationship Id="rId60" Type="http://schemas.openxmlformats.org/officeDocument/2006/relationships/hyperlink" Target="http://collegeapps.about.com/od/state-act-scores/a/delaware-act-scores.htm" TargetMode="External"/><Relationship Id="rId65" Type="http://schemas.openxmlformats.org/officeDocument/2006/relationships/hyperlink" Target="http://collegeapps.about.com/od/state-act-scores/a/idaho-act-scores.htm" TargetMode="External"/><Relationship Id="rId73" Type="http://schemas.openxmlformats.org/officeDocument/2006/relationships/hyperlink" Target="http://collegeapps.about.com/od/theact/a/top-maryland-act-scores.htm" TargetMode="External"/><Relationship Id="rId78" Type="http://schemas.openxmlformats.org/officeDocument/2006/relationships/hyperlink" Target="http://collegeapps.about.com/od/theact/a/top-missouri-act-scores.htm" TargetMode="External"/><Relationship Id="rId81" Type="http://schemas.openxmlformats.org/officeDocument/2006/relationships/hyperlink" Target="http://collegeapps.about.com/od/state-act-scores/a/nevada-act-scores.htm" TargetMode="External"/><Relationship Id="rId86" Type="http://schemas.openxmlformats.org/officeDocument/2006/relationships/hyperlink" Target="http://collegeapps.about.com/od/theact/a/top-north-carolina-act.htm" TargetMode="External"/><Relationship Id="rId94" Type="http://schemas.openxmlformats.org/officeDocument/2006/relationships/hyperlink" Target="http://collegeapps.about.com/od/state-act-scores/a/south-dakota-act-scores.htm" TargetMode="External"/><Relationship Id="rId99" Type="http://schemas.openxmlformats.org/officeDocument/2006/relationships/hyperlink" Target="http://collegeapps.about.com/od/theact/a/top-virginia-act.htm" TargetMode="External"/><Relationship Id="rId101" Type="http://schemas.openxmlformats.org/officeDocument/2006/relationships/hyperlink" Target="http://collegeapps.about.com/od/state-act-scores/a/west-virginia-act-scores.htm" TargetMode="External"/><Relationship Id="rId4" Type="http://schemas.openxmlformats.org/officeDocument/2006/relationships/hyperlink" Target="http://collegeapps.about.com/od/state-sat-scores/a/arizona-sat-scores.htm" TargetMode="External"/><Relationship Id="rId9" Type="http://schemas.openxmlformats.org/officeDocument/2006/relationships/hyperlink" Target="http://collegeapps.about.com/od/state-sat-scores/a/delaware-sat-scores.htm" TargetMode="External"/><Relationship Id="rId13" Type="http://schemas.openxmlformats.org/officeDocument/2006/relationships/hyperlink" Target="http://collegeapps.about.com/od/state-sat-scores/a/hawaii-sat-scores.htm" TargetMode="External"/><Relationship Id="rId18" Type="http://schemas.openxmlformats.org/officeDocument/2006/relationships/hyperlink" Target="http://collegeapps.about.com/od/state-sat-scores/a/kansas-sat-scores.htm" TargetMode="External"/><Relationship Id="rId39" Type="http://schemas.openxmlformats.org/officeDocument/2006/relationships/hyperlink" Target="http://collegeapps.about.com/od/sat/a/top-oregon-sat-scores.htm" TargetMode="External"/><Relationship Id="rId34" Type="http://schemas.openxmlformats.org/officeDocument/2006/relationships/hyperlink" Target="http://collegeapps.about.com/od/sat/a/top-new-york-sat-scores.htm" TargetMode="External"/><Relationship Id="rId50" Type="http://schemas.openxmlformats.org/officeDocument/2006/relationships/hyperlink" Target="http://collegeapps.about.com/od/state-sat-scores/a/west-virginia-sat-scores.htm" TargetMode="External"/><Relationship Id="rId55" Type="http://schemas.openxmlformats.org/officeDocument/2006/relationships/hyperlink" Target="http://collegeapps.about.com/od/state-act-scores/a/arizona-act-scores.htm" TargetMode="External"/><Relationship Id="rId76" Type="http://schemas.openxmlformats.org/officeDocument/2006/relationships/hyperlink" Target="http://collegeapps.about.com/od/theact/a/top-minnesota-act-scores.htm" TargetMode="External"/><Relationship Id="rId97" Type="http://schemas.openxmlformats.org/officeDocument/2006/relationships/hyperlink" Target="http://collegeapps.about.com/od/state-act-scores/a/utah-act-scores.htm" TargetMode="External"/><Relationship Id="rId7" Type="http://schemas.openxmlformats.org/officeDocument/2006/relationships/hyperlink" Target="http://collegeapps.about.com/od/sat/a/top-colorado-sat-scores.htm" TargetMode="External"/><Relationship Id="rId71" Type="http://schemas.openxmlformats.org/officeDocument/2006/relationships/hyperlink" Target="http://collegeapps.about.com/od/state-act-scores/a/louisiana-colleges-act-scores.htm" TargetMode="External"/><Relationship Id="rId92" Type="http://schemas.openxmlformats.org/officeDocument/2006/relationships/hyperlink" Target="http://collegeapps.about.com/od/state-act-scores/a/rhode-island-act-scores.htm" TargetMode="External"/><Relationship Id="rId2" Type="http://schemas.openxmlformats.org/officeDocument/2006/relationships/hyperlink" Target="http://collegeapps.about.com/od/sat/a/alabama-sat-scores.htm" TargetMode="External"/><Relationship Id="rId29" Type="http://schemas.openxmlformats.org/officeDocument/2006/relationships/hyperlink" Target="http://collegeapps.about.com/od/state-sat-scores/a/nebraska-sat-scores.htm" TargetMode="External"/><Relationship Id="rId24" Type="http://schemas.openxmlformats.org/officeDocument/2006/relationships/hyperlink" Target="http://collegeapps.about.com/od/sat/a/top-michigan-sat-scores.htm" TargetMode="External"/><Relationship Id="rId40" Type="http://schemas.openxmlformats.org/officeDocument/2006/relationships/hyperlink" Target="http://collegeapps.about.com/od/sat/a/university-system-of-top-pennsylvania-sat.htm" TargetMode="External"/><Relationship Id="rId45" Type="http://schemas.openxmlformats.org/officeDocument/2006/relationships/hyperlink" Target="http://collegeapps.about.com/od/sat/a/top-texas-sat-scores.htm" TargetMode="External"/><Relationship Id="rId66" Type="http://schemas.openxmlformats.org/officeDocument/2006/relationships/hyperlink" Target="http://collegeapps.about.com/od/theact/a/top-illinois-act.htm" TargetMode="External"/><Relationship Id="rId87" Type="http://schemas.openxmlformats.org/officeDocument/2006/relationships/hyperlink" Target="http://collegeapps.about.com/od/state-act-scores/a/north-dakota-act-scores.htm" TargetMode="External"/><Relationship Id="rId61" Type="http://schemas.openxmlformats.org/officeDocument/2006/relationships/hyperlink" Target="http://collegeapps.about.com/od/state-act-scores/a/district-of-columbia-act-scores.htm" TargetMode="External"/><Relationship Id="rId82" Type="http://schemas.openxmlformats.org/officeDocument/2006/relationships/hyperlink" Target="http://collegeapps.about.com/od/state-act-scores/a/new-hampshire-act-scores.htm" TargetMode="External"/><Relationship Id="rId19" Type="http://schemas.openxmlformats.org/officeDocument/2006/relationships/hyperlink" Target="http://collegeapps.about.com/od/state-sat-scores/a/kentucky-sat-scores.htm" TargetMode="External"/><Relationship Id="rId14" Type="http://schemas.openxmlformats.org/officeDocument/2006/relationships/hyperlink" Target="http://collegeapps.about.com/od/state-sat-scores/a/idaho-sat-scores.htm" TargetMode="External"/><Relationship Id="rId30" Type="http://schemas.openxmlformats.org/officeDocument/2006/relationships/hyperlink" Target="http://collegeapps.about.com/od/state-sat-scores/a/nevada-sat-scores.htm" TargetMode="External"/><Relationship Id="rId35" Type="http://schemas.openxmlformats.org/officeDocument/2006/relationships/hyperlink" Target="http://collegeapps.about.com/od/sat/a/top-north-carolina-sat-scores.htm" TargetMode="External"/><Relationship Id="rId56" Type="http://schemas.openxmlformats.org/officeDocument/2006/relationships/hyperlink" Target="http://collegeapps.about.com/od/state-act-scores/a/arkansas-act-scores.htm" TargetMode="External"/><Relationship Id="rId77" Type="http://schemas.openxmlformats.org/officeDocument/2006/relationships/hyperlink" Target="http://collegeapps.about.com/od/state-act-scores/a/mississippi-act-scores.htm" TargetMode="External"/><Relationship Id="rId100" Type="http://schemas.openxmlformats.org/officeDocument/2006/relationships/hyperlink" Target="http://collegeapps.about.com/od/theact/a/top-washington-act.htm" TargetMode="External"/><Relationship Id="rId8" Type="http://schemas.openxmlformats.org/officeDocument/2006/relationships/hyperlink" Target="http://collegeapps.about.com/od/sat/a/connecticut-colleges-sat-scores.htm" TargetMode="External"/><Relationship Id="rId51" Type="http://schemas.openxmlformats.org/officeDocument/2006/relationships/hyperlink" Target="http://collegeapps.about.com/od/sat/a/wisconsin-coleges-sat-scores.htm" TargetMode="External"/><Relationship Id="rId72" Type="http://schemas.openxmlformats.org/officeDocument/2006/relationships/hyperlink" Target="http://collegeapps.about.com/od/state-act-scores/a/maine-act-scores.htm" TargetMode="External"/><Relationship Id="rId93" Type="http://schemas.openxmlformats.org/officeDocument/2006/relationships/hyperlink" Target="http://collegeapps.about.com/od/state-act-scores/a/south-carolina-colleges-act-scores.htm" TargetMode="External"/><Relationship Id="rId98" Type="http://schemas.openxmlformats.org/officeDocument/2006/relationships/hyperlink" Target="http://collegeapps.about.com/od/state-act-scores/a/vermont-act-scores.htm" TargetMode="External"/><Relationship Id="rId3" Type="http://schemas.openxmlformats.org/officeDocument/2006/relationships/hyperlink" Target="http://collegeapps.about.com/od/state-sat-scores/a/alaska-sat-scores.htm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larshipstats.com/swimming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ecruitlook.com/recruiting-calendar/ncaa-division-i-recruiting-rules/swimming/" TargetMode="External"/><Relationship Id="rId2" Type="http://schemas.openxmlformats.org/officeDocument/2006/relationships/hyperlink" Target="https://web3.ncaa.org/ecwr3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aa.org/student-athletes/resources/recruiting-calendars" TargetMode="External"/><Relationship Id="rId2" Type="http://schemas.openxmlformats.org/officeDocument/2006/relationships/hyperlink" Target="https://recruitlook.com/recruiting-calendar/ncaa-division-i-recruiting-rules/swimmin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wimswam.com/ncaa-change-coaches-can-begin-calling-junior-recruits-as-of-may-1/" TargetMode="External"/><Relationship Id="rId5" Type="http://schemas.openxmlformats.org/officeDocument/2006/relationships/hyperlink" Target="https://swimswam.com/ncaa-recruiting-rules-change-allow-earlier-recruiting-official-visits/?fbclid=IwAR0iU1w-VsiXdOFGMNluP28HcLDsXyKD48nCbRY9k-tMsPOmAgqtBBM2m4w" TargetMode="External"/><Relationship Id="rId4" Type="http://schemas.openxmlformats.org/officeDocument/2006/relationships/hyperlink" Target="https://swimswam.com/new-ncaa-rule-changes-in-plain-english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olleges.usnews.rankingsandreviews.com/best-colleges/rankings/national-liberal-arts-colleges" TargetMode="External"/><Relationship Id="rId2" Type="http://schemas.openxmlformats.org/officeDocument/2006/relationships/hyperlink" Target="http://colleges.usnews.rankingsandreviews.com/best-colleges/rankings/national-universiti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iche.com/colleges/search/best-student-life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swimswam.com/the-first-170-verbal-commitments-from-the-hs-class-of-2020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swimswam.com/navigating-the-maapp-potential-solutions-for-common-complaints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colleges.usnews.rankingsandreviews.com/best-colleges/rankings/national-liberal-arts-colleges" TargetMode="External"/><Relationship Id="rId7" Type="http://schemas.openxmlformats.org/officeDocument/2006/relationships/hyperlink" Target="http://en.wikipedia.org/wiki/List_of_NCAA_Division_III_institutions" TargetMode="External"/><Relationship Id="rId2" Type="http://schemas.openxmlformats.org/officeDocument/2006/relationships/hyperlink" Target="http://colleges.usnews.rankingsandreviews.com/best-colleges/rankings/national-universiti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List_of_NCAA_Division_II_institutions" TargetMode="External"/><Relationship Id="rId5" Type="http://schemas.openxmlformats.org/officeDocument/2006/relationships/hyperlink" Target="http://en.wikipedia.org/wiki/List_of_NCAA_Division_I_institutions" TargetMode="External"/><Relationship Id="rId4" Type="http://schemas.openxmlformats.org/officeDocument/2006/relationships/hyperlink" Target="https://www.niche.com/colleges/search/best-student-life/" TargetMode="Externa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pac-12.com/womens-swimming-diving/championships" TargetMode="External"/><Relationship Id="rId3" Type="http://schemas.openxmlformats.org/officeDocument/2006/relationships/hyperlink" Target="http://collegeapps.about.com/od/theact/f/goodactscore.htm" TargetMode="External"/><Relationship Id="rId7" Type="http://schemas.openxmlformats.org/officeDocument/2006/relationships/hyperlink" Target="https://swimswam.com/college/ncaa-division-iii/" TargetMode="External"/><Relationship Id="rId2" Type="http://schemas.openxmlformats.org/officeDocument/2006/relationships/hyperlink" Target="http://collegeapps.about.com/od/sat/f/goodsatscor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wimswam.com/college/ncaa-division-ii/" TargetMode="External"/><Relationship Id="rId5" Type="http://schemas.openxmlformats.org/officeDocument/2006/relationships/hyperlink" Target="https://swimswam.com/2019-ncaa-swimming-conference-championship-primer-division-i/" TargetMode="External"/><Relationship Id="rId4" Type="http://schemas.openxmlformats.org/officeDocument/2006/relationships/hyperlink" Target="http://www.scholarshipstats.com/swimming.htm" TargetMode="External"/><Relationship Id="rId9" Type="http://schemas.openxmlformats.org/officeDocument/2006/relationships/hyperlink" Target="https://pac-12.com/mens-swimming/championships" TargetMode="Externa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aa.com/rankings/swimming-men/d1" TargetMode="External"/><Relationship Id="rId3" Type="http://schemas.openxmlformats.org/officeDocument/2006/relationships/hyperlink" Target="https://www.collegeswimming.com/results/118612/" TargetMode="External"/><Relationship Id="rId7" Type="http://schemas.openxmlformats.org/officeDocument/2006/relationships/hyperlink" Target="http://www.ncaa.com/rankings/swimming-women/d1" TargetMode="External"/><Relationship Id="rId2" Type="http://schemas.openxmlformats.org/officeDocument/2006/relationships/hyperlink" Target="https://swimswam.com/2018-2019-ncaa-cut-times-released-19-00-is-new-50-free-a-cu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caa.com/history/swimming-men/d1" TargetMode="External"/><Relationship Id="rId5" Type="http://schemas.openxmlformats.org/officeDocument/2006/relationships/hyperlink" Target="http://www.ncaa.com/history/swimming-women/d1" TargetMode="External"/><Relationship Id="rId4" Type="http://schemas.openxmlformats.org/officeDocument/2006/relationships/hyperlink" Target="https://www.collegeswimming.com/results/118613/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recruitlook.com/recruiting-calendar/ncaa-division-i-recruiting-rules/swimming/" TargetMode="External"/><Relationship Id="rId7" Type="http://schemas.openxmlformats.org/officeDocument/2006/relationships/hyperlink" Target="https://swimswam.com/ncaa-change-coaches-can-begin-calling-junior-recruits-as-of-may-1/" TargetMode="External"/><Relationship Id="rId2" Type="http://schemas.openxmlformats.org/officeDocument/2006/relationships/hyperlink" Target="https://web3.ncaa.org/ecwr3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wimswam.com/ncaa-recruiting-rules-change-allow-earlier-recruiting-official-visits/?fbclid=IwAR0iU1w-VsiXdOFGMNluP28HcLDsXyKD48nCbRY9k-tMsPOmAgqtBBM2m4w" TargetMode="External"/><Relationship Id="rId5" Type="http://schemas.openxmlformats.org/officeDocument/2006/relationships/hyperlink" Target="https://swimswam.com/new-ncaa-rule-changes-in-plain-english/" TargetMode="External"/><Relationship Id="rId4" Type="http://schemas.openxmlformats.org/officeDocument/2006/relationships/hyperlink" Target="http://www.ncaa.org/student-athletes/resources/recruiting-calendar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st_of_NCAA_Division_III_institutions" TargetMode="External"/><Relationship Id="rId2" Type="http://schemas.openxmlformats.org/officeDocument/2006/relationships/hyperlink" Target="http://en.wikipedia.org/wiki/List_of_NCAA_Division_II_institution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List_of_NCAA_Division_I_institutions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legeswimming.com/teams/" TargetMode="External"/><Relationship Id="rId7" Type="http://schemas.openxmlformats.org/officeDocument/2006/relationships/hyperlink" Target="https://swimswam.com/navigating-the-maapp-potential-solutions-for-common-complaints/" TargetMode="External"/><Relationship Id="rId2" Type="http://schemas.openxmlformats.org/officeDocument/2006/relationships/hyperlink" Target="https://www.collegeswimming.com/register/athlete/#regist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wimswam.com/the-first-170-verbal-commitments-from-the-hs-class-of-2020/" TargetMode="External"/><Relationship Id="rId5" Type="http://schemas.openxmlformats.org/officeDocument/2006/relationships/hyperlink" Target="https://www.usaswimming.org/Home/times/individual-times-search" TargetMode="External"/><Relationship Id="rId4" Type="http://schemas.openxmlformats.org/officeDocument/2006/relationships/hyperlink" Target="http://www.collegeswimming.com/recruitin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wimswam.com/college/ncaa-division-ii/" TargetMode="External"/><Relationship Id="rId2" Type="http://schemas.openxmlformats.org/officeDocument/2006/relationships/hyperlink" Target="https://swimswam.com/2019-ncaa-swimming-conference-championship-primer-division-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wimswam.com/college/ncaa-division-iii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aa.com/rankings/swimming-women/d1" TargetMode="External"/><Relationship Id="rId2" Type="http://schemas.openxmlformats.org/officeDocument/2006/relationships/hyperlink" Target="http://www.ncaa.com/history/swimming-women/d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caa.com/rankings/swimming-men/d1" TargetMode="External"/><Relationship Id="rId4" Type="http://schemas.openxmlformats.org/officeDocument/2006/relationships/hyperlink" Target="http://www.ncaa.com/history/swimming-men/d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legeswimming.com/results/118612/" TargetMode="External"/><Relationship Id="rId2" Type="http://schemas.openxmlformats.org/officeDocument/2006/relationships/hyperlink" Target="http://www.collegeswimming.com/news/2013/jun/2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wimswam.com/ncaa-refresher-qualify-ncaa-division-championships/" TargetMode="External"/><Relationship Id="rId5" Type="http://schemas.openxmlformats.org/officeDocument/2006/relationships/hyperlink" Target="https://swimswam.com/2018-2019-ncaa-cut-times-released-19-00-is-new-50-free-a-cut/" TargetMode="External"/><Relationship Id="rId4" Type="http://schemas.openxmlformats.org/officeDocument/2006/relationships/hyperlink" Target="https://www.collegeswimming.com/results/118613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ac-12.com/womens-swimming-diving/championships" TargetMode="External"/><Relationship Id="rId2" Type="http://schemas.openxmlformats.org/officeDocument/2006/relationships/hyperlink" Target="https://pac-12.com/mens-swimming/championship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aswimming.org/Home/times/individual-times-searc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Swimming in College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rgbClr val="1B1BA5"/>
                </a:solidFill>
              </a:rPr>
              <a:t>Advice from Rafa Escalas</a:t>
            </a:r>
            <a:br>
              <a:rPr lang="en-US" dirty="0">
                <a:solidFill>
                  <a:srgbClr val="1B1BA5"/>
                </a:solidFill>
              </a:rPr>
            </a:br>
            <a:r>
              <a:rPr lang="en-US" sz="2400" dirty="0">
                <a:solidFill>
                  <a:srgbClr val="1B1BA5"/>
                </a:solidFill>
              </a:rPr>
              <a:t>Swimmer and Numbers Nerd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1B1BA5"/>
                </a:solidFill>
              </a:rPr>
              <a:t>April 2019</a:t>
            </a:r>
          </a:p>
        </p:txBody>
      </p:sp>
    </p:spTree>
    <p:extLst>
      <p:ext uri="{BB962C8B-B14F-4D97-AF65-F5344CB8AC3E}">
        <p14:creationId xmlns:p14="http://schemas.microsoft.com/office/powerpoint/2010/main" val="3543544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stack up?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/>
              <a:t>You need to create a profile at </a:t>
            </a:r>
            <a:r>
              <a:rPr lang="en-US" dirty="0">
                <a:hlinkClick r:id="rId2"/>
              </a:rPr>
              <a:t>College Swimming</a:t>
            </a:r>
            <a:endParaRPr lang="en-US" dirty="0"/>
          </a:p>
          <a:p>
            <a:pPr lvl="1"/>
            <a:r>
              <a:rPr lang="en-US" dirty="0"/>
              <a:t>Update your times, your profile, etc.</a:t>
            </a:r>
          </a:p>
          <a:p>
            <a:pPr lvl="1"/>
            <a:r>
              <a:rPr lang="en-US" dirty="0"/>
              <a:t>“My college list” may be debatable</a:t>
            </a:r>
          </a:p>
          <a:p>
            <a:pPr lvl="1"/>
            <a:r>
              <a:rPr lang="en-US" dirty="0"/>
              <a:t>Determine your “</a:t>
            </a:r>
            <a:r>
              <a:rPr lang="en-US" dirty="0">
                <a:hlinkClick r:id="rId3"/>
              </a:rPr>
              <a:t>power points</a:t>
            </a:r>
            <a:r>
              <a:rPr lang="en-US" dirty="0"/>
              <a:t>”</a:t>
            </a:r>
          </a:p>
          <a:p>
            <a:r>
              <a:rPr lang="en-US" dirty="0"/>
              <a:t>Check out the current swimmers at the universities you are interested in (</a:t>
            </a:r>
            <a:r>
              <a:rPr lang="en-US" dirty="0">
                <a:hlinkClick r:id="rId4"/>
              </a:rPr>
              <a:t>/teams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How many swim your stroke? What year in school</a:t>
            </a:r>
            <a:br>
              <a:rPr lang="en-US" dirty="0"/>
            </a:br>
            <a:r>
              <a:rPr lang="en-US" dirty="0"/>
              <a:t>are they? Who’s committed for next year?</a:t>
            </a:r>
          </a:p>
          <a:p>
            <a:pPr lvl="1"/>
            <a:r>
              <a:rPr lang="en-US" dirty="0"/>
              <a:t>How do I fit? (button)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0A6487-3DF1-44A5-848D-ED4EB8B9C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02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 get in (academically)?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382000" cy="4525963"/>
          </a:xfrm>
        </p:spPr>
        <p:txBody>
          <a:bodyPr>
            <a:noAutofit/>
          </a:bodyPr>
          <a:lstStyle/>
          <a:p>
            <a:r>
              <a:rPr lang="en-US" dirty="0"/>
              <a:t>Coaches have a number of academic “exception” cards they can play every year</a:t>
            </a:r>
          </a:p>
          <a:p>
            <a:pPr lvl="1"/>
            <a:r>
              <a:rPr lang="en-US" dirty="0"/>
              <a:t>For example, we know an Ivy League coach had eight “slots”</a:t>
            </a:r>
          </a:p>
          <a:p>
            <a:pPr lvl="2"/>
            <a:r>
              <a:rPr lang="en-US" dirty="0"/>
              <a:t>But there’s a high minimum academic standard you</a:t>
            </a:r>
            <a:br>
              <a:rPr lang="en-US" dirty="0"/>
            </a:br>
            <a:r>
              <a:rPr lang="en-US" dirty="0"/>
              <a:t>have to meet</a:t>
            </a:r>
          </a:p>
          <a:p>
            <a:pPr lvl="1"/>
            <a:r>
              <a:rPr lang="en-US" dirty="0"/>
              <a:t>A PAC-12 coach told us his “recommendation” to admissions added an extra 400 points to the applicant’s SAT score</a:t>
            </a:r>
          </a:p>
          <a:p>
            <a:pPr lvl="1"/>
            <a:r>
              <a:rPr lang="en-US" dirty="0"/>
              <a:t>It makes sense to be in the ball park of the </a:t>
            </a:r>
            <a:br>
              <a:rPr lang="en-US" dirty="0"/>
            </a:br>
            <a:r>
              <a:rPr lang="en-US" dirty="0"/>
              <a:t>criteria published by the university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4494F3-4F7C-4CD4-8CB9-CF7ACB4D6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81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 get in (academically)?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SAT Tables by State (of institution):</a:t>
            </a:r>
          </a:p>
          <a:p>
            <a:pPr lvl="1"/>
            <a:r>
              <a:rPr lang="en-US" sz="2000" u="sng" dirty="0">
                <a:hlinkClick r:id="rId2"/>
              </a:rPr>
              <a:t>AL</a:t>
            </a:r>
            <a:r>
              <a:rPr lang="en-US" sz="2000" dirty="0"/>
              <a:t> | </a:t>
            </a:r>
            <a:r>
              <a:rPr lang="en-US" sz="2000" u="sng" dirty="0">
                <a:hlinkClick r:id="rId3"/>
              </a:rPr>
              <a:t>AK</a:t>
            </a:r>
            <a:r>
              <a:rPr lang="en-US" sz="2000" dirty="0"/>
              <a:t> | </a:t>
            </a:r>
            <a:r>
              <a:rPr lang="en-US" sz="2000" u="sng" dirty="0">
                <a:hlinkClick r:id="rId4"/>
              </a:rPr>
              <a:t>AZ</a:t>
            </a:r>
            <a:r>
              <a:rPr lang="en-US" sz="2000" dirty="0"/>
              <a:t> | </a:t>
            </a:r>
            <a:r>
              <a:rPr lang="en-US" sz="2000" u="sng" dirty="0">
                <a:hlinkClick r:id="rId5"/>
              </a:rPr>
              <a:t>AR</a:t>
            </a:r>
            <a:r>
              <a:rPr lang="en-US" sz="2000" dirty="0"/>
              <a:t> | </a:t>
            </a:r>
            <a:r>
              <a:rPr lang="en-US" sz="2000" u="sng" dirty="0">
                <a:hlinkClick r:id="rId6"/>
              </a:rPr>
              <a:t>CA</a:t>
            </a:r>
            <a:r>
              <a:rPr lang="en-US" sz="2000" dirty="0"/>
              <a:t> | </a:t>
            </a:r>
            <a:r>
              <a:rPr lang="en-US" sz="2000" u="sng" dirty="0">
                <a:hlinkClick r:id="rId7"/>
              </a:rPr>
              <a:t>CO</a:t>
            </a:r>
            <a:r>
              <a:rPr lang="en-US" sz="2000" dirty="0"/>
              <a:t> | </a:t>
            </a:r>
            <a:r>
              <a:rPr lang="en-US" sz="2000" u="sng" dirty="0">
                <a:hlinkClick r:id="rId8"/>
              </a:rPr>
              <a:t>CT</a:t>
            </a:r>
            <a:r>
              <a:rPr lang="en-US" sz="2000" dirty="0"/>
              <a:t> | </a:t>
            </a:r>
            <a:r>
              <a:rPr lang="en-US" sz="2000" u="sng" dirty="0">
                <a:hlinkClick r:id="rId9"/>
              </a:rPr>
              <a:t>DE</a:t>
            </a:r>
            <a:r>
              <a:rPr lang="en-US" sz="2000" dirty="0"/>
              <a:t> | </a:t>
            </a:r>
            <a:r>
              <a:rPr lang="en-US" sz="2000" u="sng" dirty="0">
                <a:hlinkClick r:id="rId10"/>
              </a:rPr>
              <a:t>DC</a:t>
            </a:r>
            <a:r>
              <a:rPr lang="en-US" sz="2000" dirty="0"/>
              <a:t> | </a:t>
            </a:r>
            <a:r>
              <a:rPr lang="en-US" sz="2000" u="sng" dirty="0">
                <a:hlinkClick r:id="rId11"/>
              </a:rPr>
              <a:t>FL</a:t>
            </a:r>
            <a:r>
              <a:rPr lang="en-US" sz="2000" dirty="0"/>
              <a:t> | </a:t>
            </a:r>
            <a:r>
              <a:rPr lang="en-US" sz="2000" u="sng" dirty="0">
                <a:hlinkClick r:id="rId12"/>
              </a:rPr>
              <a:t>GA</a:t>
            </a:r>
            <a:r>
              <a:rPr lang="en-US" sz="2000" dirty="0"/>
              <a:t> | </a:t>
            </a:r>
            <a:r>
              <a:rPr lang="en-US" sz="2000" u="sng" dirty="0">
                <a:hlinkClick r:id="rId13"/>
              </a:rPr>
              <a:t>HI</a:t>
            </a:r>
            <a:r>
              <a:rPr lang="en-US" sz="2000" dirty="0"/>
              <a:t> | </a:t>
            </a:r>
            <a:r>
              <a:rPr lang="en-US" sz="2000" u="sng" dirty="0">
                <a:hlinkClick r:id="rId14"/>
              </a:rPr>
              <a:t>ID</a:t>
            </a:r>
            <a:r>
              <a:rPr lang="en-US" sz="2000" dirty="0"/>
              <a:t> | </a:t>
            </a:r>
            <a:r>
              <a:rPr lang="en-US" sz="2000" u="sng" dirty="0">
                <a:hlinkClick r:id="rId15"/>
              </a:rPr>
              <a:t>IL</a:t>
            </a:r>
            <a:r>
              <a:rPr lang="en-US" sz="2000" dirty="0"/>
              <a:t> | </a:t>
            </a:r>
            <a:r>
              <a:rPr lang="en-US" sz="2000" u="sng" dirty="0">
                <a:hlinkClick r:id="rId16"/>
              </a:rPr>
              <a:t>IN</a:t>
            </a:r>
            <a:r>
              <a:rPr lang="en-US" sz="2000" dirty="0"/>
              <a:t> | </a:t>
            </a:r>
            <a:r>
              <a:rPr lang="en-US" sz="2000" u="sng" dirty="0">
                <a:hlinkClick r:id="rId17"/>
              </a:rPr>
              <a:t>IA</a:t>
            </a:r>
            <a:r>
              <a:rPr lang="en-US" sz="2000" dirty="0"/>
              <a:t> | </a:t>
            </a:r>
            <a:r>
              <a:rPr lang="en-US" sz="2000" u="sng" dirty="0">
                <a:hlinkClick r:id="rId18"/>
              </a:rPr>
              <a:t>KS</a:t>
            </a:r>
            <a:r>
              <a:rPr lang="en-US" sz="2000" dirty="0"/>
              <a:t> | </a:t>
            </a:r>
            <a:r>
              <a:rPr lang="en-US" sz="2000" u="sng" dirty="0">
                <a:hlinkClick r:id="rId19"/>
              </a:rPr>
              <a:t>KY</a:t>
            </a:r>
            <a:r>
              <a:rPr lang="en-US" sz="2000" dirty="0"/>
              <a:t> | </a:t>
            </a:r>
            <a:r>
              <a:rPr lang="en-US" sz="2000" u="sng" dirty="0">
                <a:hlinkClick r:id="rId20"/>
              </a:rPr>
              <a:t>LA</a:t>
            </a:r>
            <a:r>
              <a:rPr lang="en-US" sz="2000" dirty="0"/>
              <a:t> | </a:t>
            </a:r>
            <a:r>
              <a:rPr lang="en-US" sz="2000" u="sng" dirty="0">
                <a:hlinkClick r:id="rId21"/>
              </a:rPr>
              <a:t>ME</a:t>
            </a:r>
            <a:r>
              <a:rPr lang="en-US" sz="2000" dirty="0"/>
              <a:t> | </a:t>
            </a:r>
            <a:r>
              <a:rPr lang="en-US" sz="2000" u="sng" dirty="0">
                <a:hlinkClick r:id="rId22"/>
              </a:rPr>
              <a:t>MD</a:t>
            </a:r>
            <a:r>
              <a:rPr lang="en-US" sz="2000" dirty="0"/>
              <a:t> | </a:t>
            </a:r>
            <a:r>
              <a:rPr lang="en-US" sz="2000" u="sng" dirty="0">
                <a:hlinkClick r:id="rId23"/>
              </a:rPr>
              <a:t>MA</a:t>
            </a:r>
            <a:r>
              <a:rPr lang="en-US" sz="2000" dirty="0"/>
              <a:t> | </a:t>
            </a:r>
            <a:r>
              <a:rPr lang="en-US" sz="2000" u="sng" dirty="0">
                <a:hlinkClick r:id="rId24"/>
              </a:rPr>
              <a:t>MI</a:t>
            </a:r>
            <a:r>
              <a:rPr lang="en-US" sz="2000" dirty="0"/>
              <a:t> | </a:t>
            </a:r>
            <a:r>
              <a:rPr lang="en-US" sz="2000" u="sng" dirty="0">
                <a:hlinkClick r:id="rId25"/>
              </a:rPr>
              <a:t>MN</a:t>
            </a:r>
            <a:r>
              <a:rPr lang="en-US" sz="2000" dirty="0"/>
              <a:t> | </a:t>
            </a:r>
            <a:r>
              <a:rPr lang="en-US" sz="2000" u="sng" dirty="0">
                <a:hlinkClick r:id="rId26"/>
              </a:rPr>
              <a:t>MS</a:t>
            </a:r>
            <a:r>
              <a:rPr lang="en-US" sz="2000" dirty="0"/>
              <a:t> | </a:t>
            </a:r>
            <a:r>
              <a:rPr lang="en-US" sz="2000" u="sng" dirty="0">
                <a:hlinkClick r:id="rId27"/>
              </a:rPr>
              <a:t>MO</a:t>
            </a:r>
            <a:r>
              <a:rPr lang="en-US" sz="2000" dirty="0"/>
              <a:t> | </a:t>
            </a:r>
            <a:r>
              <a:rPr lang="en-US" sz="2000" u="sng" dirty="0">
                <a:hlinkClick r:id="rId28"/>
              </a:rPr>
              <a:t>MT</a:t>
            </a:r>
            <a:r>
              <a:rPr lang="en-US" sz="2000" dirty="0"/>
              <a:t> | </a:t>
            </a:r>
            <a:r>
              <a:rPr lang="en-US" sz="2000" u="sng" dirty="0">
                <a:hlinkClick r:id="rId29"/>
              </a:rPr>
              <a:t>NE</a:t>
            </a:r>
            <a:r>
              <a:rPr lang="en-US" sz="2000" dirty="0"/>
              <a:t> | </a:t>
            </a:r>
            <a:r>
              <a:rPr lang="en-US" sz="2000" u="sng" dirty="0">
                <a:hlinkClick r:id="rId30"/>
              </a:rPr>
              <a:t>NV</a:t>
            </a:r>
            <a:r>
              <a:rPr lang="en-US" sz="2000" dirty="0"/>
              <a:t> | </a:t>
            </a:r>
            <a:r>
              <a:rPr lang="en-US" sz="2000" u="sng" dirty="0">
                <a:hlinkClick r:id="rId31"/>
              </a:rPr>
              <a:t>NH</a:t>
            </a:r>
            <a:r>
              <a:rPr lang="en-US" sz="2000" dirty="0"/>
              <a:t> | </a:t>
            </a:r>
            <a:r>
              <a:rPr lang="en-US" sz="2000" u="sng" dirty="0">
                <a:hlinkClick r:id="rId32"/>
              </a:rPr>
              <a:t>NJ</a:t>
            </a:r>
            <a:r>
              <a:rPr lang="en-US" sz="2000" dirty="0"/>
              <a:t> | </a:t>
            </a:r>
            <a:r>
              <a:rPr lang="en-US" sz="2000" u="sng" dirty="0">
                <a:hlinkClick r:id="rId33"/>
              </a:rPr>
              <a:t>NM</a:t>
            </a:r>
            <a:r>
              <a:rPr lang="en-US" sz="2000" dirty="0"/>
              <a:t> | </a:t>
            </a:r>
            <a:r>
              <a:rPr lang="en-US" sz="2000" u="sng" dirty="0">
                <a:hlinkClick r:id="rId34"/>
              </a:rPr>
              <a:t>NY</a:t>
            </a:r>
            <a:r>
              <a:rPr lang="en-US" sz="2000" dirty="0"/>
              <a:t> | </a:t>
            </a:r>
            <a:r>
              <a:rPr lang="en-US" sz="2000" u="sng" dirty="0">
                <a:hlinkClick r:id="rId35"/>
              </a:rPr>
              <a:t>NC</a:t>
            </a:r>
            <a:r>
              <a:rPr lang="en-US" sz="2000" dirty="0"/>
              <a:t> | </a:t>
            </a:r>
            <a:r>
              <a:rPr lang="en-US" sz="2000" u="sng" dirty="0">
                <a:hlinkClick r:id="rId36"/>
              </a:rPr>
              <a:t>ND</a:t>
            </a:r>
            <a:r>
              <a:rPr lang="en-US" sz="2000" dirty="0"/>
              <a:t> | </a:t>
            </a:r>
            <a:r>
              <a:rPr lang="en-US" sz="2000" u="sng" dirty="0">
                <a:hlinkClick r:id="rId37"/>
              </a:rPr>
              <a:t>OH</a:t>
            </a:r>
            <a:r>
              <a:rPr lang="en-US" sz="2000" dirty="0"/>
              <a:t> | </a:t>
            </a:r>
            <a:r>
              <a:rPr lang="en-US" sz="2000" u="sng" dirty="0">
                <a:hlinkClick r:id="rId38"/>
              </a:rPr>
              <a:t>OK</a:t>
            </a:r>
            <a:r>
              <a:rPr lang="en-US" sz="2000" dirty="0"/>
              <a:t> | </a:t>
            </a:r>
            <a:r>
              <a:rPr lang="en-US" sz="2000" u="sng" dirty="0">
                <a:hlinkClick r:id="rId39"/>
              </a:rPr>
              <a:t>OR</a:t>
            </a:r>
            <a:r>
              <a:rPr lang="en-US" sz="2000" dirty="0"/>
              <a:t> | </a:t>
            </a:r>
            <a:r>
              <a:rPr lang="en-US" sz="2000" u="sng" dirty="0">
                <a:hlinkClick r:id="rId40"/>
              </a:rPr>
              <a:t>PA</a:t>
            </a:r>
            <a:r>
              <a:rPr lang="en-US" sz="2000" dirty="0"/>
              <a:t> | </a:t>
            </a:r>
            <a:r>
              <a:rPr lang="en-US" sz="2000" u="sng" dirty="0">
                <a:hlinkClick r:id="rId41"/>
              </a:rPr>
              <a:t>RI</a:t>
            </a:r>
            <a:r>
              <a:rPr lang="en-US" sz="2000" dirty="0"/>
              <a:t> | </a:t>
            </a:r>
            <a:r>
              <a:rPr lang="en-US" sz="2000" u="sng" dirty="0">
                <a:hlinkClick r:id="rId42"/>
              </a:rPr>
              <a:t>SC</a:t>
            </a:r>
            <a:r>
              <a:rPr lang="en-US" sz="2000" dirty="0"/>
              <a:t> | </a:t>
            </a:r>
            <a:r>
              <a:rPr lang="en-US" sz="2000" u="sng" dirty="0">
                <a:hlinkClick r:id="rId43"/>
              </a:rPr>
              <a:t>SD</a:t>
            </a:r>
            <a:r>
              <a:rPr lang="en-US" sz="2000" dirty="0"/>
              <a:t> | </a:t>
            </a:r>
            <a:r>
              <a:rPr lang="en-US" sz="2000" u="sng" dirty="0">
                <a:hlinkClick r:id="rId44"/>
              </a:rPr>
              <a:t>TN</a:t>
            </a:r>
            <a:r>
              <a:rPr lang="en-US" sz="2000" dirty="0"/>
              <a:t> | </a:t>
            </a:r>
            <a:r>
              <a:rPr lang="en-US" sz="2000" u="sng" dirty="0">
                <a:hlinkClick r:id="rId45"/>
              </a:rPr>
              <a:t>TX</a:t>
            </a:r>
            <a:r>
              <a:rPr lang="en-US" sz="2000" dirty="0"/>
              <a:t> | </a:t>
            </a:r>
            <a:r>
              <a:rPr lang="en-US" sz="2000" u="sng" dirty="0">
                <a:hlinkClick r:id="rId46"/>
              </a:rPr>
              <a:t>UT</a:t>
            </a:r>
            <a:r>
              <a:rPr lang="en-US" sz="2000" dirty="0"/>
              <a:t> | </a:t>
            </a:r>
            <a:r>
              <a:rPr lang="en-US" sz="2000" u="sng" dirty="0">
                <a:hlinkClick r:id="rId47"/>
              </a:rPr>
              <a:t>VT</a:t>
            </a:r>
            <a:r>
              <a:rPr lang="en-US" sz="2000" dirty="0"/>
              <a:t> | </a:t>
            </a:r>
            <a:r>
              <a:rPr lang="en-US" sz="2000" u="sng" dirty="0">
                <a:hlinkClick r:id="rId48"/>
              </a:rPr>
              <a:t>VA</a:t>
            </a:r>
            <a:r>
              <a:rPr lang="en-US" sz="2000" dirty="0"/>
              <a:t> | </a:t>
            </a:r>
            <a:r>
              <a:rPr lang="en-US" sz="2000" u="sng" dirty="0">
                <a:hlinkClick r:id="rId49"/>
              </a:rPr>
              <a:t>WA</a:t>
            </a:r>
            <a:r>
              <a:rPr lang="en-US" sz="2000" dirty="0"/>
              <a:t> | </a:t>
            </a:r>
            <a:r>
              <a:rPr lang="en-US" sz="2000" u="sng" dirty="0">
                <a:hlinkClick r:id="rId50"/>
              </a:rPr>
              <a:t>WV</a:t>
            </a:r>
            <a:r>
              <a:rPr lang="en-US" sz="2000" dirty="0"/>
              <a:t> | </a:t>
            </a:r>
            <a:r>
              <a:rPr lang="en-US" sz="2000" u="sng" dirty="0">
                <a:hlinkClick r:id="rId51"/>
              </a:rPr>
              <a:t>WI</a:t>
            </a:r>
            <a:r>
              <a:rPr lang="en-US" sz="2000" dirty="0"/>
              <a:t> | </a:t>
            </a:r>
            <a:r>
              <a:rPr lang="en-US" sz="2000" u="sng" dirty="0">
                <a:hlinkClick r:id="rId52"/>
              </a:rPr>
              <a:t>WY</a:t>
            </a:r>
            <a:endParaRPr lang="en-US" sz="2000" dirty="0"/>
          </a:p>
          <a:p>
            <a:r>
              <a:rPr lang="en-US" dirty="0"/>
              <a:t>ACT Tables by State (of institution):</a:t>
            </a:r>
          </a:p>
          <a:p>
            <a:pPr lvl="1"/>
            <a:r>
              <a:rPr lang="en-US" sz="2000" u="sng" dirty="0">
                <a:hlinkClick r:id="rId53"/>
              </a:rPr>
              <a:t>AL</a:t>
            </a:r>
            <a:r>
              <a:rPr lang="en-US" sz="2000" dirty="0"/>
              <a:t> | </a:t>
            </a:r>
            <a:r>
              <a:rPr lang="en-US" sz="2000" u="sng" dirty="0">
                <a:hlinkClick r:id="rId54"/>
              </a:rPr>
              <a:t>AK</a:t>
            </a:r>
            <a:r>
              <a:rPr lang="en-US" sz="2000" dirty="0"/>
              <a:t> | </a:t>
            </a:r>
            <a:r>
              <a:rPr lang="en-US" sz="2000" u="sng" dirty="0">
                <a:hlinkClick r:id="rId55"/>
              </a:rPr>
              <a:t>AZ</a:t>
            </a:r>
            <a:r>
              <a:rPr lang="en-US" sz="2000" dirty="0"/>
              <a:t> | </a:t>
            </a:r>
            <a:r>
              <a:rPr lang="en-US" sz="2000" u="sng" dirty="0">
                <a:hlinkClick r:id="rId56"/>
              </a:rPr>
              <a:t>AR</a:t>
            </a:r>
            <a:r>
              <a:rPr lang="en-US" sz="2000" dirty="0"/>
              <a:t> | </a:t>
            </a:r>
            <a:r>
              <a:rPr lang="en-US" sz="2000" u="sng" dirty="0">
                <a:hlinkClick r:id="rId57"/>
              </a:rPr>
              <a:t>CA</a:t>
            </a:r>
            <a:r>
              <a:rPr lang="en-US" sz="2000" dirty="0"/>
              <a:t> | </a:t>
            </a:r>
            <a:r>
              <a:rPr lang="en-US" sz="2000" u="sng" dirty="0">
                <a:hlinkClick r:id="rId58"/>
              </a:rPr>
              <a:t>CO</a:t>
            </a:r>
            <a:r>
              <a:rPr lang="en-US" sz="2000" dirty="0"/>
              <a:t> | </a:t>
            </a:r>
            <a:r>
              <a:rPr lang="en-US" sz="2000" u="sng" dirty="0">
                <a:hlinkClick r:id="rId59"/>
              </a:rPr>
              <a:t>CT</a:t>
            </a:r>
            <a:r>
              <a:rPr lang="en-US" sz="2000" dirty="0"/>
              <a:t> | </a:t>
            </a:r>
            <a:r>
              <a:rPr lang="en-US" sz="2000" u="sng" dirty="0">
                <a:hlinkClick r:id="rId60"/>
              </a:rPr>
              <a:t>DE</a:t>
            </a:r>
            <a:r>
              <a:rPr lang="en-US" sz="2000" dirty="0"/>
              <a:t> | </a:t>
            </a:r>
            <a:r>
              <a:rPr lang="en-US" sz="2000" u="sng" dirty="0">
                <a:hlinkClick r:id="rId61"/>
              </a:rPr>
              <a:t>DC</a:t>
            </a:r>
            <a:r>
              <a:rPr lang="en-US" sz="2000" dirty="0"/>
              <a:t> | </a:t>
            </a:r>
            <a:r>
              <a:rPr lang="en-US" sz="2000" u="sng" dirty="0">
                <a:hlinkClick r:id="rId62"/>
              </a:rPr>
              <a:t>FL</a:t>
            </a:r>
            <a:r>
              <a:rPr lang="en-US" sz="2000" dirty="0"/>
              <a:t> | </a:t>
            </a:r>
            <a:r>
              <a:rPr lang="en-US" sz="2000" u="sng" dirty="0">
                <a:hlinkClick r:id="rId63"/>
              </a:rPr>
              <a:t>GA</a:t>
            </a:r>
            <a:r>
              <a:rPr lang="en-US" sz="2000" dirty="0"/>
              <a:t> | </a:t>
            </a:r>
            <a:r>
              <a:rPr lang="en-US" sz="2000" u="sng" dirty="0">
                <a:hlinkClick r:id="rId64"/>
              </a:rPr>
              <a:t>HI</a:t>
            </a:r>
            <a:r>
              <a:rPr lang="en-US" sz="2000" dirty="0"/>
              <a:t> | </a:t>
            </a:r>
            <a:r>
              <a:rPr lang="en-US" sz="2000" u="sng" dirty="0">
                <a:hlinkClick r:id="rId65"/>
              </a:rPr>
              <a:t>ID</a:t>
            </a:r>
            <a:r>
              <a:rPr lang="en-US" sz="2000" dirty="0"/>
              <a:t> | </a:t>
            </a:r>
            <a:r>
              <a:rPr lang="en-US" sz="2000" u="sng" dirty="0">
                <a:hlinkClick r:id="rId66"/>
              </a:rPr>
              <a:t>IL</a:t>
            </a:r>
            <a:r>
              <a:rPr lang="en-US" sz="2000" dirty="0"/>
              <a:t> |</a:t>
            </a:r>
            <a:r>
              <a:rPr lang="en-US" sz="2000" u="sng" dirty="0">
                <a:hlinkClick r:id="rId67"/>
              </a:rPr>
              <a:t>IN</a:t>
            </a:r>
            <a:r>
              <a:rPr lang="en-US" sz="2000" dirty="0"/>
              <a:t> | </a:t>
            </a:r>
            <a:r>
              <a:rPr lang="en-US" sz="2000" u="sng" dirty="0">
                <a:hlinkClick r:id="rId68"/>
              </a:rPr>
              <a:t>IA</a:t>
            </a:r>
            <a:r>
              <a:rPr lang="en-US" sz="2000" dirty="0"/>
              <a:t> | </a:t>
            </a:r>
            <a:r>
              <a:rPr lang="en-US" sz="2000" u="sng" dirty="0">
                <a:hlinkClick r:id="rId69"/>
              </a:rPr>
              <a:t>KS</a:t>
            </a:r>
            <a:r>
              <a:rPr lang="en-US" sz="2000" dirty="0"/>
              <a:t> | </a:t>
            </a:r>
            <a:r>
              <a:rPr lang="en-US" sz="2000" u="sng" dirty="0">
                <a:hlinkClick r:id="rId70"/>
              </a:rPr>
              <a:t>KY</a:t>
            </a:r>
            <a:r>
              <a:rPr lang="en-US" sz="2000" dirty="0"/>
              <a:t> | </a:t>
            </a:r>
            <a:r>
              <a:rPr lang="en-US" sz="2000" u="sng" dirty="0">
                <a:hlinkClick r:id="rId71"/>
              </a:rPr>
              <a:t>LA</a:t>
            </a:r>
            <a:r>
              <a:rPr lang="en-US" sz="2000" dirty="0"/>
              <a:t> | </a:t>
            </a:r>
            <a:r>
              <a:rPr lang="en-US" sz="2000" u="sng" dirty="0">
                <a:hlinkClick r:id="rId72"/>
              </a:rPr>
              <a:t>ME</a:t>
            </a:r>
            <a:r>
              <a:rPr lang="en-US" sz="2000" dirty="0"/>
              <a:t> | </a:t>
            </a:r>
            <a:r>
              <a:rPr lang="en-US" sz="2000" u="sng" dirty="0">
                <a:hlinkClick r:id="rId73"/>
              </a:rPr>
              <a:t>MD</a:t>
            </a:r>
            <a:r>
              <a:rPr lang="en-US" sz="2000" dirty="0"/>
              <a:t> | </a:t>
            </a:r>
            <a:r>
              <a:rPr lang="en-US" sz="2000" u="sng" dirty="0">
                <a:hlinkClick r:id="rId74"/>
              </a:rPr>
              <a:t>MA</a:t>
            </a:r>
            <a:r>
              <a:rPr lang="en-US" sz="2000" dirty="0"/>
              <a:t> | </a:t>
            </a:r>
            <a:r>
              <a:rPr lang="en-US" sz="2000" u="sng" dirty="0">
                <a:hlinkClick r:id="rId75"/>
              </a:rPr>
              <a:t>MI</a:t>
            </a:r>
            <a:r>
              <a:rPr lang="en-US" sz="2000" dirty="0"/>
              <a:t> | </a:t>
            </a:r>
            <a:r>
              <a:rPr lang="en-US" sz="2000" u="sng" dirty="0">
                <a:hlinkClick r:id="rId76"/>
              </a:rPr>
              <a:t>MN</a:t>
            </a:r>
            <a:r>
              <a:rPr lang="en-US" sz="2000" dirty="0"/>
              <a:t> | </a:t>
            </a:r>
            <a:r>
              <a:rPr lang="en-US" sz="2000" u="sng" dirty="0">
                <a:hlinkClick r:id="rId77"/>
              </a:rPr>
              <a:t>MS</a:t>
            </a:r>
            <a:r>
              <a:rPr lang="en-US" sz="2000" dirty="0"/>
              <a:t> | </a:t>
            </a:r>
            <a:r>
              <a:rPr lang="en-US" sz="2000" u="sng" dirty="0">
                <a:hlinkClick r:id="rId78"/>
              </a:rPr>
              <a:t>MO</a:t>
            </a:r>
            <a:r>
              <a:rPr lang="en-US" sz="2000" dirty="0"/>
              <a:t> | </a:t>
            </a:r>
            <a:r>
              <a:rPr lang="en-US" sz="2000" u="sng" dirty="0">
                <a:hlinkClick r:id="rId79"/>
              </a:rPr>
              <a:t>MT</a:t>
            </a:r>
            <a:r>
              <a:rPr lang="en-US" sz="2000" dirty="0"/>
              <a:t> | </a:t>
            </a:r>
            <a:r>
              <a:rPr lang="en-US" sz="2000" u="sng" dirty="0">
                <a:hlinkClick r:id="rId80"/>
              </a:rPr>
              <a:t>NE</a:t>
            </a:r>
            <a:r>
              <a:rPr lang="en-US" sz="2000" dirty="0"/>
              <a:t> |</a:t>
            </a:r>
            <a:br>
              <a:rPr lang="en-US" sz="2000" dirty="0"/>
            </a:br>
            <a:r>
              <a:rPr lang="en-US" sz="2000" u="sng" dirty="0">
                <a:hlinkClick r:id="rId81"/>
              </a:rPr>
              <a:t>NV</a:t>
            </a:r>
            <a:r>
              <a:rPr lang="en-US" sz="2000" dirty="0"/>
              <a:t> | </a:t>
            </a:r>
            <a:r>
              <a:rPr lang="en-US" sz="2000" u="sng" dirty="0">
                <a:hlinkClick r:id="rId82"/>
              </a:rPr>
              <a:t>NH</a:t>
            </a:r>
            <a:r>
              <a:rPr lang="en-US" sz="2000" dirty="0"/>
              <a:t> | </a:t>
            </a:r>
            <a:r>
              <a:rPr lang="en-US" sz="2000" u="sng" dirty="0">
                <a:hlinkClick r:id="rId83"/>
              </a:rPr>
              <a:t>NJ</a:t>
            </a:r>
            <a:r>
              <a:rPr lang="en-US" sz="2000" dirty="0"/>
              <a:t> | </a:t>
            </a:r>
            <a:r>
              <a:rPr lang="en-US" sz="2000" u="sng" dirty="0">
                <a:hlinkClick r:id="rId84"/>
              </a:rPr>
              <a:t>NM</a:t>
            </a:r>
            <a:r>
              <a:rPr lang="en-US" sz="2000" dirty="0"/>
              <a:t> | </a:t>
            </a:r>
            <a:r>
              <a:rPr lang="en-US" sz="2000" u="sng" dirty="0">
                <a:hlinkClick r:id="rId85"/>
              </a:rPr>
              <a:t>NY</a:t>
            </a:r>
            <a:r>
              <a:rPr lang="en-US" sz="2000" dirty="0"/>
              <a:t> | </a:t>
            </a:r>
            <a:r>
              <a:rPr lang="en-US" sz="2000" u="sng" dirty="0">
                <a:hlinkClick r:id="rId86"/>
              </a:rPr>
              <a:t>NC</a:t>
            </a:r>
            <a:r>
              <a:rPr lang="en-US" sz="2000" dirty="0"/>
              <a:t> | </a:t>
            </a:r>
            <a:r>
              <a:rPr lang="en-US" sz="2000" u="sng" dirty="0">
                <a:hlinkClick r:id="rId87"/>
              </a:rPr>
              <a:t>ND</a:t>
            </a:r>
            <a:r>
              <a:rPr lang="en-US" sz="2000" dirty="0"/>
              <a:t> | </a:t>
            </a:r>
            <a:r>
              <a:rPr lang="en-US" sz="2000" u="sng" dirty="0">
                <a:hlinkClick r:id="rId88"/>
              </a:rPr>
              <a:t>OH</a:t>
            </a:r>
            <a:r>
              <a:rPr lang="en-US" sz="2000" dirty="0"/>
              <a:t> | </a:t>
            </a:r>
            <a:r>
              <a:rPr lang="en-US" sz="2000" u="sng" dirty="0">
                <a:hlinkClick r:id="rId89"/>
              </a:rPr>
              <a:t>OK</a:t>
            </a:r>
            <a:r>
              <a:rPr lang="en-US" sz="2000" dirty="0"/>
              <a:t> | </a:t>
            </a:r>
            <a:r>
              <a:rPr lang="en-US" sz="2000" u="sng" dirty="0">
                <a:hlinkClick r:id="rId90"/>
              </a:rPr>
              <a:t>OR</a:t>
            </a:r>
            <a:r>
              <a:rPr lang="en-US" sz="2000" dirty="0"/>
              <a:t> | </a:t>
            </a:r>
            <a:r>
              <a:rPr lang="en-US" sz="2000" u="sng" dirty="0">
                <a:hlinkClick r:id="rId91"/>
              </a:rPr>
              <a:t>PA</a:t>
            </a:r>
            <a:r>
              <a:rPr lang="en-US" sz="2000" dirty="0"/>
              <a:t> | </a:t>
            </a:r>
            <a:r>
              <a:rPr lang="en-US" sz="2000" u="sng" dirty="0">
                <a:hlinkClick r:id="rId92"/>
              </a:rPr>
              <a:t>RI</a:t>
            </a:r>
            <a:r>
              <a:rPr lang="en-US" sz="2000" dirty="0"/>
              <a:t> |</a:t>
            </a:r>
            <a:br>
              <a:rPr lang="en-US" sz="2000" u="sng" dirty="0"/>
            </a:br>
            <a:r>
              <a:rPr lang="en-US" sz="2000" u="sng" dirty="0">
                <a:hlinkClick r:id="rId93"/>
              </a:rPr>
              <a:t>SC</a:t>
            </a:r>
            <a:r>
              <a:rPr lang="en-US" sz="2000" dirty="0"/>
              <a:t> | </a:t>
            </a:r>
            <a:r>
              <a:rPr lang="en-US" sz="2000" u="sng" dirty="0">
                <a:hlinkClick r:id="rId94"/>
              </a:rPr>
              <a:t>SD</a:t>
            </a:r>
            <a:r>
              <a:rPr lang="en-US" sz="2000" dirty="0"/>
              <a:t> |</a:t>
            </a:r>
            <a:r>
              <a:rPr lang="en-US" sz="2000" u="sng" dirty="0">
                <a:hlinkClick r:id="rId95"/>
              </a:rPr>
              <a:t>TN</a:t>
            </a:r>
            <a:r>
              <a:rPr lang="en-US" sz="2000" dirty="0"/>
              <a:t> | </a:t>
            </a:r>
            <a:r>
              <a:rPr lang="en-US" sz="2000" u="sng" dirty="0">
                <a:hlinkClick r:id="rId96"/>
              </a:rPr>
              <a:t>TX</a:t>
            </a:r>
            <a:r>
              <a:rPr lang="en-US" sz="2000" dirty="0"/>
              <a:t> | </a:t>
            </a:r>
            <a:r>
              <a:rPr lang="en-US" sz="2000" u="sng" dirty="0">
                <a:hlinkClick r:id="rId97"/>
              </a:rPr>
              <a:t>UT</a:t>
            </a:r>
            <a:r>
              <a:rPr lang="en-US" sz="2000" dirty="0"/>
              <a:t> | </a:t>
            </a:r>
            <a:r>
              <a:rPr lang="en-US" sz="2000" u="sng" dirty="0">
                <a:hlinkClick r:id="rId98"/>
              </a:rPr>
              <a:t>VT</a:t>
            </a:r>
            <a:r>
              <a:rPr lang="en-US" sz="2000" dirty="0"/>
              <a:t> | </a:t>
            </a:r>
            <a:r>
              <a:rPr lang="en-US" sz="2000" u="sng" dirty="0">
                <a:hlinkClick r:id="rId99"/>
              </a:rPr>
              <a:t>VA</a:t>
            </a:r>
            <a:r>
              <a:rPr lang="en-US" sz="2000" dirty="0"/>
              <a:t> | </a:t>
            </a:r>
            <a:r>
              <a:rPr lang="en-US" sz="2000" u="sng" dirty="0">
                <a:hlinkClick r:id="rId100"/>
              </a:rPr>
              <a:t>WA</a:t>
            </a:r>
            <a:r>
              <a:rPr lang="en-US" sz="2000" dirty="0"/>
              <a:t> | </a:t>
            </a:r>
            <a:r>
              <a:rPr lang="en-US" sz="2000" u="sng" dirty="0">
                <a:hlinkClick r:id="rId101"/>
              </a:rPr>
              <a:t>WV</a:t>
            </a:r>
            <a:r>
              <a:rPr lang="en-US" sz="2000" dirty="0"/>
              <a:t> | </a:t>
            </a:r>
            <a:r>
              <a:rPr lang="en-US" sz="2000" u="sng" dirty="0">
                <a:hlinkClick r:id="rId102"/>
              </a:rPr>
              <a:t>WI</a:t>
            </a:r>
            <a:r>
              <a:rPr lang="en-US" sz="2000" dirty="0"/>
              <a:t> | </a:t>
            </a:r>
            <a:r>
              <a:rPr lang="en-US" sz="2000" u="sng" dirty="0">
                <a:hlinkClick r:id="rId52"/>
              </a:rPr>
              <a:t>WY</a:t>
            </a:r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880355-1897-488A-9C00-BFAD0EE70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40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 get a scholarship?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scholarships are available in swimming?</a:t>
            </a:r>
          </a:p>
          <a:p>
            <a:pPr lvl="1"/>
            <a:r>
              <a:rPr lang="en-US" dirty="0">
                <a:hlinkClick r:id="rId2"/>
              </a:rPr>
              <a:t>Scholarship Stats.com</a:t>
            </a:r>
            <a:endParaRPr lang="en-US" dirty="0"/>
          </a:p>
          <a:p>
            <a:r>
              <a:rPr lang="en-US" dirty="0"/>
              <a:t>Will the coach give me a scholarship?</a:t>
            </a:r>
          </a:p>
          <a:p>
            <a:pPr lvl="1"/>
            <a:r>
              <a:rPr lang="en-US" dirty="0"/>
              <a:t>Coaches take into consideration your times, balanced by other recruits’ times, and their overall pool of scholarship money</a:t>
            </a:r>
          </a:p>
          <a:p>
            <a:r>
              <a:rPr lang="en-US" dirty="0"/>
              <a:t>Anyone work at </a:t>
            </a:r>
            <a:r>
              <a:rPr lang="en-US" dirty="0" err="1"/>
              <a:t>Vandy</a:t>
            </a:r>
            <a:r>
              <a:rPr lang="en-US" dirty="0"/>
              <a:t>?  </a:t>
            </a:r>
          </a:p>
          <a:p>
            <a:pPr lvl="1"/>
            <a:r>
              <a:rPr lang="en-US" dirty="0"/>
              <a:t>Tuition benefit plan: move college scholarship $</a:t>
            </a:r>
            <a:br>
              <a:rPr lang="en-US" dirty="0"/>
            </a:br>
            <a:r>
              <a:rPr lang="en-US" dirty="0"/>
              <a:t>into room and board, books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AD2FC-5540-4A6A-9C12-5A0711ABC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62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narrowing down schools…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As a sophomore, you need to:</a:t>
            </a:r>
          </a:p>
          <a:p>
            <a:pPr lvl="1"/>
            <a:r>
              <a:rPr lang="en-US" dirty="0"/>
              <a:t>Get an </a:t>
            </a:r>
            <a:r>
              <a:rPr lang="en-US" dirty="0">
                <a:hlinkClick r:id="rId2"/>
              </a:rPr>
              <a:t>NCAA eligibility number</a:t>
            </a:r>
            <a:endParaRPr lang="en-US" dirty="0"/>
          </a:p>
          <a:p>
            <a:pPr lvl="1"/>
            <a:r>
              <a:rPr lang="en-US" dirty="0"/>
              <a:t>Fill out the universities’ online information forms (can be done early)</a:t>
            </a:r>
          </a:p>
          <a:p>
            <a:pPr lvl="1"/>
            <a:r>
              <a:rPr lang="en-US" dirty="0"/>
              <a:t>You can send e-mails or call the coach, but they cannot reply (or call you) until June 15</a:t>
            </a:r>
            <a:r>
              <a:rPr lang="en-US" baseline="30000" dirty="0"/>
              <a:t>th</a:t>
            </a:r>
            <a:r>
              <a:rPr lang="en-US" dirty="0"/>
              <a:t> after sophomore year</a:t>
            </a:r>
          </a:p>
          <a:p>
            <a:pPr lvl="2"/>
            <a:r>
              <a:rPr lang="en-US" dirty="0"/>
              <a:t>We recommend sending an e-mail to each coach expressing your interest at the end of sophomore year</a:t>
            </a:r>
          </a:p>
          <a:p>
            <a:pPr lvl="1"/>
            <a:r>
              <a:rPr lang="en-US" dirty="0"/>
              <a:t>Official campus visits may begin on August 1</a:t>
            </a:r>
            <a:r>
              <a:rPr lang="en-US" baseline="30000" dirty="0"/>
              <a:t>st</a:t>
            </a:r>
            <a:br>
              <a:rPr lang="en-US" baseline="30000" dirty="0"/>
            </a:br>
            <a:r>
              <a:rPr lang="en-US" dirty="0"/>
              <a:t>after sophomore year</a:t>
            </a:r>
          </a:p>
          <a:p>
            <a:pPr lvl="1"/>
            <a:endParaRPr lang="en-US" dirty="0"/>
          </a:p>
          <a:p>
            <a:pPr lvl="1"/>
            <a:endParaRPr lang="en-US" dirty="0">
              <a:hlinkClick r:id="rId3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6194D-CFE9-4944-93BC-573B4700A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59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narrowing down schools…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305800" cy="4525963"/>
          </a:xfrm>
        </p:spPr>
        <p:txBody>
          <a:bodyPr>
            <a:normAutofit/>
          </a:bodyPr>
          <a:lstStyle/>
          <a:p>
            <a:r>
              <a:rPr lang="en-US" dirty="0"/>
              <a:t>Coaches can contact you after June 15</a:t>
            </a:r>
            <a:r>
              <a:rPr lang="en-US" baseline="30000" dirty="0"/>
              <a:t>th</a:t>
            </a:r>
          </a:p>
          <a:p>
            <a:pPr lvl="1"/>
            <a:r>
              <a:rPr lang="en-US" dirty="0"/>
              <a:t>That’s June 15th between your Sophomore and Junior year</a:t>
            </a:r>
          </a:p>
          <a:p>
            <a:pPr lvl="1"/>
            <a:r>
              <a:rPr lang="en-US" dirty="0"/>
              <a:t>They can call, email, &amp; have up to 3 off campus contacts</a:t>
            </a:r>
          </a:p>
          <a:p>
            <a:pPr lvl="1"/>
            <a:r>
              <a:rPr lang="en-US" dirty="0"/>
              <a:t>Official recruiting trips begin on August 1</a:t>
            </a:r>
            <a:r>
              <a:rPr lang="en-US" baseline="30000" dirty="0"/>
              <a:t>st</a:t>
            </a:r>
            <a:endParaRPr lang="en-US" dirty="0"/>
          </a:p>
          <a:p>
            <a:pPr lvl="2"/>
            <a:r>
              <a:rPr lang="en-US" dirty="0"/>
              <a:t>D1: one per college, up to 5 colleges</a:t>
            </a:r>
          </a:p>
          <a:p>
            <a:pPr lvl="2"/>
            <a:r>
              <a:rPr lang="en-US" dirty="0"/>
              <a:t>D2 &amp; D3: unlimited</a:t>
            </a:r>
          </a:p>
          <a:p>
            <a:pPr lvl="1"/>
            <a:r>
              <a:rPr lang="en-US" dirty="0"/>
              <a:t>Unofficial visits unlimited (you pay your own way,</a:t>
            </a:r>
            <a:br>
              <a:rPr lang="en-US" dirty="0"/>
            </a:br>
            <a:r>
              <a:rPr lang="en-US" dirty="0"/>
              <a:t>no assistance from coaching staff or athletic dept.)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0BC18B-1323-4E1F-A704-29D968291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91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narrowing down schools…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NCAA Swimming Recruiting Rules</a:t>
            </a:r>
            <a:r>
              <a:rPr lang="en-US" dirty="0"/>
              <a:t> are changing fast these days!</a:t>
            </a:r>
          </a:p>
          <a:p>
            <a:pPr lvl="1"/>
            <a:r>
              <a:rPr lang="en-US" dirty="0">
                <a:hlinkClick r:id="rId3"/>
              </a:rPr>
              <a:t>NCAA FAQs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Rules in “Plain English”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New June 15</a:t>
            </a:r>
            <a:r>
              <a:rPr lang="en-US" baseline="30000" dirty="0">
                <a:hlinkClick r:id="rId5"/>
              </a:rPr>
              <a:t>th</a:t>
            </a:r>
            <a:r>
              <a:rPr lang="en-US" dirty="0">
                <a:hlinkClick r:id="rId5"/>
              </a:rPr>
              <a:t> ruling explained</a:t>
            </a:r>
            <a:endParaRPr lang="en-US" dirty="0"/>
          </a:p>
          <a:p>
            <a:r>
              <a:rPr lang="en-US" dirty="0"/>
              <a:t>Update!</a:t>
            </a:r>
          </a:p>
          <a:p>
            <a:pPr lvl="1"/>
            <a:r>
              <a:rPr lang="en-US" dirty="0"/>
              <a:t>Rule that was to go into effect on June 15</a:t>
            </a:r>
            <a:r>
              <a:rPr lang="en-US" baseline="30000" dirty="0"/>
              <a:t>th</a:t>
            </a:r>
            <a:r>
              <a:rPr lang="en-US" dirty="0"/>
              <a:t> has been changed</a:t>
            </a:r>
          </a:p>
          <a:p>
            <a:pPr lvl="1"/>
            <a:r>
              <a:rPr lang="en-US" dirty="0">
                <a:hlinkClick r:id="rId6"/>
              </a:rPr>
              <a:t>Now coaches can start calling Juniors on May 1</a:t>
            </a:r>
            <a:r>
              <a:rPr lang="en-US" baseline="30000" dirty="0">
                <a:hlinkClick r:id="rId6"/>
              </a:rPr>
              <a:t>st</a:t>
            </a:r>
            <a:r>
              <a:rPr lang="en-US" dirty="0">
                <a:hlinkClick r:id="rId6"/>
              </a:rPr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620B2-7917-44CD-B4E6-91CCC10AD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649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narrowing down schools…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E-mailing coaches</a:t>
            </a:r>
          </a:p>
          <a:p>
            <a:pPr lvl="1"/>
            <a:r>
              <a:rPr lang="en-US" dirty="0"/>
              <a:t>Mention your best times in yards and meters</a:t>
            </a:r>
          </a:p>
          <a:p>
            <a:pPr lvl="2"/>
            <a:r>
              <a:rPr lang="en-US" dirty="0"/>
              <a:t>Try to show improvement over time </a:t>
            </a:r>
          </a:p>
          <a:p>
            <a:pPr lvl="1"/>
            <a:r>
              <a:rPr lang="en-US" dirty="0"/>
              <a:t>Mention your USS team, show you’re a serious swimmer</a:t>
            </a:r>
          </a:p>
          <a:p>
            <a:pPr lvl="1"/>
            <a:r>
              <a:rPr lang="en-US" dirty="0"/>
              <a:t>Mention upcoming meets and how you are training</a:t>
            </a:r>
            <a:br>
              <a:rPr lang="en-US" dirty="0"/>
            </a:br>
            <a:r>
              <a:rPr lang="en-US" dirty="0"/>
              <a:t>for them</a:t>
            </a:r>
          </a:p>
          <a:p>
            <a:pPr lvl="1"/>
            <a:r>
              <a:rPr lang="en-US" dirty="0"/>
              <a:t>If a “selective” school, mention grades, advanced classes, test scores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BF8C74-70A7-4D95-A227-EB61E589B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09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narrowing down schools…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E-mailing coaches</a:t>
            </a:r>
          </a:p>
          <a:p>
            <a:pPr lvl="1"/>
            <a:r>
              <a:rPr lang="en-US" dirty="0"/>
              <a:t>The coaches (or assistant coaches) will likely respond</a:t>
            </a:r>
          </a:p>
          <a:p>
            <a:pPr lvl="2"/>
            <a:r>
              <a:rPr lang="en-US" dirty="0"/>
              <a:t>Most will send you information about the swimming program through the mail</a:t>
            </a:r>
          </a:p>
          <a:p>
            <a:pPr lvl="2"/>
            <a:r>
              <a:rPr lang="en-US" dirty="0"/>
              <a:t>They may ask for your transcripts or test scores</a:t>
            </a:r>
          </a:p>
          <a:p>
            <a:pPr lvl="2"/>
            <a:r>
              <a:rPr lang="en-US" dirty="0"/>
              <a:t>They may invite you to a Junior Day (if they still exist)</a:t>
            </a:r>
          </a:p>
          <a:p>
            <a:pPr lvl="2"/>
            <a:r>
              <a:rPr lang="en-US" dirty="0"/>
              <a:t>They may ask you to apply to the university</a:t>
            </a:r>
          </a:p>
          <a:p>
            <a:pPr lvl="2"/>
            <a:r>
              <a:rPr lang="en-US" dirty="0"/>
              <a:t>Some schools have staff/assistants who handle</a:t>
            </a:r>
            <a:br>
              <a:rPr lang="en-US" dirty="0"/>
            </a:br>
            <a:r>
              <a:rPr lang="en-US" dirty="0"/>
              <a:t>this, others do not and so they take longer…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4495AD-E866-42CF-B130-66573FE4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59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narrowing down schools…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E-mailing coaches</a:t>
            </a:r>
          </a:p>
          <a:p>
            <a:pPr lvl="1"/>
            <a:r>
              <a:rPr lang="en-US" dirty="0"/>
              <a:t>If you don’t hear back, reach out a 2</a:t>
            </a:r>
            <a:r>
              <a:rPr lang="en-US" baseline="30000" dirty="0"/>
              <a:t>nd</a:t>
            </a:r>
            <a:r>
              <a:rPr lang="en-US" dirty="0"/>
              <a:t> time </a:t>
            </a:r>
          </a:p>
          <a:p>
            <a:pPr lvl="2"/>
            <a:r>
              <a:rPr lang="en-US" dirty="0"/>
              <a:t>Wait 2 weeks or until you have a new results to share</a:t>
            </a:r>
          </a:p>
          <a:p>
            <a:pPr lvl="2"/>
            <a:r>
              <a:rPr lang="en-US" dirty="0"/>
              <a:t>They are busy, so don’t assume no response the</a:t>
            </a:r>
            <a:br>
              <a:rPr lang="en-US" dirty="0"/>
            </a:b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time means they aren’t interested</a:t>
            </a:r>
          </a:p>
          <a:p>
            <a:pPr lvl="2"/>
            <a:r>
              <a:rPr lang="en-US" dirty="0"/>
              <a:t>However, don’t bug them, eventually no </a:t>
            </a:r>
            <a:br>
              <a:rPr lang="en-US" dirty="0"/>
            </a:br>
            <a:r>
              <a:rPr lang="en-US" dirty="0"/>
              <a:t>response will mean they aren’t interested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BB474-F427-470A-B04D-9E04B774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6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I start?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Big Picture: Think about what type of program you might like…</a:t>
            </a:r>
          </a:p>
          <a:p>
            <a:pPr lvl="1"/>
            <a:r>
              <a:rPr lang="en-US" dirty="0"/>
              <a:t>First and foremost, try to find the best fit in terms of academics and educational opportunities</a:t>
            </a:r>
          </a:p>
          <a:p>
            <a:pPr lvl="2"/>
            <a:r>
              <a:rPr lang="en-US" dirty="0"/>
              <a:t>Academic rankings: </a:t>
            </a:r>
          </a:p>
          <a:p>
            <a:pPr lvl="3"/>
            <a:r>
              <a:rPr lang="en-US" dirty="0">
                <a:hlinkClick r:id="rId2"/>
              </a:rPr>
              <a:t>National universities</a:t>
            </a:r>
            <a:endParaRPr lang="en-US" dirty="0"/>
          </a:p>
          <a:p>
            <a:pPr lvl="3"/>
            <a:r>
              <a:rPr lang="en-US" dirty="0">
                <a:hlinkClick r:id="rId3"/>
              </a:rPr>
              <a:t>National Liberal Arts Colleges</a:t>
            </a:r>
            <a:endParaRPr lang="en-US" dirty="0"/>
          </a:p>
          <a:p>
            <a:pPr lvl="2"/>
            <a:r>
              <a:rPr lang="en-US" dirty="0"/>
              <a:t>Other fun rankings:</a:t>
            </a:r>
          </a:p>
          <a:p>
            <a:pPr lvl="3"/>
            <a:r>
              <a:rPr lang="en-US" dirty="0">
                <a:hlinkClick r:id="rId4"/>
              </a:rPr>
              <a:t>Niche: Best Student Life</a:t>
            </a:r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89F85-21A2-4089-A0BC-D6629F3B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02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Verbal commitments can be made anytime by you</a:t>
            </a:r>
            <a:br>
              <a:rPr lang="en-US" dirty="0"/>
            </a:br>
            <a:r>
              <a:rPr lang="en-US" dirty="0"/>
              <a:t>or the coach, but they are not binding</a:t>
            </a:r>
          </a:p>
          <a:p>
            <a:pPr lvl="1"/>
            <a:r>
              <a:rPr lang="en-US" dirty="0"/>
              <a:t>Coaches can offer a scholarship or spot on the team (and only very rarely do not honor their offers)</a:t>
            </a:r>
          </a:p>
          <a:p>
            <a:r>
              <a:rPr lang="en-US" dirty="0"/>
              <a:t>Written commitments (scholarship offer from coach) cannot be made until after August 1</a:t>
            </a:r>
            <a:r>
              <a:rPr lang="en-US" baseline="30000" dirty="0"/>
              <a:t>st</a:t>
            </a:r>
            <a:r>
              <a:rPr lang="en-US" dirty="0"/>
              <a:t> of senior year</a:t>
            </a:r>
          </a:p>
          <a:p>
            <a:pPr lvl="1"/>
            <a:r>
              <a:rPr lang="en-US" dirty="0"/>
              <a:t>Don’t forget to watch other scholarship/aid deadlines</a:t>
            </a:r>
          </a:p>
          <a:p>
            <a:r>
              <a:rPr lang="en-US" dirty="0"/>
              <a:t>National Letter of Intent (not required)</a:t>
            </a:r>
          </a:p>
          <a:p>
            <a:pPr lvl="1"/>
            <a:r>
              <a:rPr lang="en-US" dirty="0"/>
              <a:t>Commits you to one year at that college</a:t>
            </a:r>
            <a:br>
              <a:rPr lang="en-US" dirty="0"/>
            </a:br>
            <a:r>
              <a:rPr lang="en-US" dirty="0"/>
              <a:t>or lose one year of eligibility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5A066-3BEB-40B0-BF3E-13FA2942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09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Who’s going where?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SwimSwam</a:t>
            </a:r>
            <a:r>
              <a:rPr lang="en-US" dirty="0"/>
              <a:t> keeps a database of all the verbal commitments of high school swimmers throughout the year</a:t>
            </a:r>
          </a:p>
          <a:p>
            <a:pPr lvl="1"/>
            <a:r>
              <a:rPr lang="en-US" dirty="0">
                <a:hlinkClick r:id="rId2"/>
              </a:rPr>
              <a:t>https://swimswam.com/the-first-170-verbal-commitments-from-the-hs-class-of-2020/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4340B6-FB5D-4FE0-AD7F-4C6B3D9CB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45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things to worry about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Aft>
                <a:spcPts val="300"/>
              </a:spcAft>
            </a:pPr>
            <a:r>
              <a:rPr lang="en-US" dirty="0"/>
              <a:t>New coaching rules to prevent abuse of minors</a:t>
            </a:r>
          </a:p>
          <a:p>
            <a:pPr lvl="1">
              <a:lnSpc>
                <a:spcPct val="120000"/>
              </a:lnSpc>
              <a:spcAft>
                <a:spcPts val="300"/>
              </a:spcAft>
            </a:pPr>
            <a:r>
              <a:rPr lang="en-US" dirty="0"/>
              <a:t>Generally speaking, coaches should not be alone with swimmers in secluded situations </a:t>
            </a:r>
          </a:p>
          <a:p>
            <a:pPr lvl="2">
              <a:lnSpc>
                <a:spcPct val="120000"/>
              </a:lnSpc>
              <a:spcAft>
                <a:spcPts val="300"/>
              </a:spcAft>
            </a:pPr>
            <a:r>
              <a:rPr lang="en-US" dirty="0"/>
              <a:t>E.g., hotel rooms, cars, locked door office meetings</a:t>
            </a:r>
          </a:p>
          <a:p>
            <a:pPr lvl="1">
              <a:lnSpc>
                <a:spcPct val="120000"/>
              </a:lnSpc>
              <a:spcAft>
                <a:spcPts val="300"/>
              </a:spcAft>
            </a:pPr>
            <a:r>
              <a:rPr lang="en-US" dirty="0"/>
              <a:t>Your parents may need to be included in emails, phone calls, and social media interactions until age 18</a:t>
            </a:r>
          </a:p>
          <a:p>
            <a:pPr lvl="1">
              <a:lnSpc>
                <a:spcPct val="120000"/>
              </a:lnSpc>
              <a:spcAft>
                <a:spcPts val="300"/>
              </a:spcAft>
            </a:pPr>
            <a:r>
              <a:rPr lang="en-US" dirty="0"/>
              <a:t>Check out all the rules at </a:t>
            </a:r>
            <a:r>
              <a:rPr lang="en-US" dirty="0" err="1">
                <a:hlinkClick r:id="rId2"/>
              </a:rPr>
              <a:t>SwimSwam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B59EB-3EA2-4AC9-AEC7-0577202E0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358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things to worry about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Aft>
                <a:spcPts val="300"/>
              </a:spcAft>
            </a:pPr>
            <a:r>
              <a:rPr lang="en-US" dirty="0"/>
              <a:t>Be careful on social media</a:t>
            </a:r>
          </a:p>
          <a:p>
            <a:pPr lvl="1">
              <a:lnSpc>
                <a:spcPct val="120000"/>
              </a:lnSpc>
              <a:spcAft>
                <a:spcPts val="300"/>
              </a:spcAft>
            </a:pPr>
            <a:r>
              <a:rPr lang="en-US" dirty="0"/>
              <a:t>We know Vanderbilt follows their recruits on social media to see what type of person they are</a:t>
            </a:r>
          </a:p>
          <a:p>
            <a:pPr lvl="2">
              <a:lnSpc>
                <a:spcPct val="120000"/>
              </a:lnSpc>
              <a:spcAft>
                <a:spcPts val="300"/>
              </a:spcAft>
            </a:pPr>
            <a:r>
              <a:rPr lang="en-US" dirty="0"/>
              <a:t>Offers have not been made based on poor judgment by recruits on social media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B59EB-3EA2-4AC9-AEC7-0577202E0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299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things to worry about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College swimming is a full time job</a:t>
            </a:r>
          </a:p>
          <a:p>
            <a:pPr lvl="1"/>
            <a:r>
              <a:rPr lang="en-US" dirty="0"/>
              <a:t>You need to choose a school where you think you can handle working full time and studying</a:t>
            </a:r>
          </a:p>
          <a:p>
            <a:pPr lvl="1"/>
            <a:r>
              <a:rPr lang="en-US" dirty="0"/>
              <a:t>Most college athletes take the minimum course load and finish in five years</a:t>
            </a:r>
          </a:p>
          <a:p>
            <a:pPr lvl="1"/>
            <a:r>
              <a:rPr lang="en-US" dirty="0"/>
              <a:t>You will be forced to make trade-offs</a:t>
            </a:r>
          </a:p>
          <a:p>
            <a:pPr lvl="2"/>
            <a:r>
              <a:rPr lang="en-US" dirty="0"/>
              <a:t>You cannot excel at swimming, studying, and partying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265C6B-AFB6-4830-BFA1-0E97BC28F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66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4400" dirty="0">
                <a:solidFill>
                  <a:srgbClr val="E44D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8931CF-5768-4110-833C-EFD7CBD94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35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Relisting of Links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Academic rankings: National universities</a:t>
            </a:r>
          </a:p>
          <a:p>
            <a:pPr lvl="1"/>
            <a:r>
              <a:rPr lang="en-US" sz="1600" u="sng" dirty="0">
                <a:hlinkClick r:id="rId2"/>
              </a:rPr>
              <a:t>http://colleges.usnews.rankingsandreviews.com/best-colleges/rankings/national-universities</a:t>
            </a:r>
            <a:endParaRPr lang="en-US" sz="1600" u="sng" dirty="0"/>
          </a:p>
          <a:p>
            <a:r>
              <a:rPr lang="en-US" sz="2000" dirty="0"/>
              <a:t>Academic rankings: National Liberal Arts Colleges</a:t>
            </a:r>
          </a:p>
          <a:p>
            <a:pPr lvl="1"/>
            <a:r>
              <a:rPr lang="en-US" sz="1600" u="sng" dirty="0">
                <a:hlinkClick r:id="rId3"/>
              </a:rPr>
              <a:t>http://colleges.usnews.rankingsandreviews.com/best-colleges/rankings/national-liberal-arts-colleges</a:t>
            </a:r>
            <a:endParaRPr lang="en-US" sz="1600" u="sng" dirty="0"/>
          </a:p>
          <a:p>
            <a:r>
              <a:rPr lang="en-US" sz="2000" dirty="0"/>
              <a:t>Niche Rankings</a:t>
            </a:r>
          </a:p>
          <a:p>
            <a:pPr lvl="1"/>
            <a:r>
              <a:rPr lang="en-US" sz="1600" u="sng" dirty="0">
                <a:hlinkClick r:id="rId4"/>
              </a:rPr>
              <a:t>https://www.niche.com/colleges/search/best-student-life/</a:t>
            </a:r>
            <a:endParaRPr lang="en-US" sz="1600" u="sng" dirty="0"/>
          </a:p>
          <a:p>
            <a:r>
              <a:rPr lang="en-US" sz="2000" dirty="0"/>
              <a:t>List of Division I schools: </a:t>
            </a:r>
          </a:p>
          <a:p>
            <a:pPr lvl="1"/>
            <a:r>
              <a:rPr lang="en-US" sz="1600" u="sng" dirty="0">
                <a:hlinkClick r:id="rId5"/>
              </a:rPr>
              <a:t>http://en.wikipedia.org/wiki/List_of_NCAA_Division_I_institutions</a:t>
            </a:r>
            <a:endParaRPr lang="en-US" sz="1600" dirty="0"/>
          </a:p>
          <a:p>
            <a:r>
              <a:rPr lang="en-US" sz="2000" dirty="0"/>
              <a:t>Division II: </a:t>
            </a:r>
            <a:r>
              <a:rPr lang="en-US" sz="1600" dirty="0">
                <a:hlinkClick r:id="rId6"/>
              </a:rPr>
              <a:t>http://en.wikipedia.org/wiki/List_of_NCAA_Division_II_institutions</a:t>
            </a:r>
            <a:endParaRPr lang="en-US" sz="1600" dirty="0"/>
          </a:p>
          <a:p>
            <a:r>
              <a:rPr lang="en-US" sz="2000" dirty="0"/>
              <a:t>Division III: </a:t>
            </a:r>
            <a:r>
              <a:rPr lang="en-US" sz="1600" u="sng" dirty="0">
                <a:hlinkClick r:id="rId7"/>
              </a:rPr>
              <a:t>http://en.wikipedia.org/wiki/List_of_NCAA_Division_III_institutions</a:t>
            </a:r>
            <a:endParaRPr lang="en-US" sz="2000" dirty="0"/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F81BFB-175E-46C9-AECB-1981D7417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963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Relisting of Links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SAT Tables by State (of institution):</a:t>
            </a:r>
          </a:p>
          <a:p>
            <a:pPr lvl="1"/>
            <a:r>
              <a:rPr lang="en-US" sz="1600" dirty="0">
                <a:hlinkClick r:id="rId2"/>
              </a:rPr>
              <a:t>http://collegeapps.about.com/od/sat/f/goodsatscore.htm</a:t>
            </a:r>
            <a:endParaRPr lang="en-US" sz="1600" dirty="0"/>
          </a:p>
          <a:p>
            <a:r>
              <a:rPr lang="en-US" sz="2000" dirty="0"/>
              <a:t>ACT Tables by State (of institution):</a:t>
            </a:r>
          </a:p>
          <a:p>
            <a:pPr lvl="1"/>
            <a:r>
              <a:rPr lang="en-US" sz="1600" dirty="0">
                <a:hlinkClick r:id="rId3"/>
              </a:rPr>
              <a:t>http://collegeapps.about.com/od/theact/f/goodactscore.htm</a:t>
            </a:r>
            <a:endParaRPr lang="en-US" sz="1600" dirty="0"/>
          </a:p>
          <a:p>
            <a:r>
              <a:rPr lang="en-US" sz="2000" dirty="0"/>
              <a:t>Swimming scholarship information</a:t>
            </a:r>
          </a:p>
          <a:p>
            <a:pPr lvl="1"/>
            <a:r>
              <a:rPr lang="en-US" sz="1600" dirty="0">
                <a:hlinkClick r:id="rId4"/>
              </a:rPr>
              <a:t>http://www.scholarshipstats.com/swimming.htm</a:t>
            </a:r>
            <a:endParaRPr lang="en-US" sz="1600" dirty="0"/>
          </a:p>
          <a:p>
            <a:r>
              <a:rPr lang="en-US" sz="2000" dirty="0"/>
              <a:t>Conference championship meets</a:t>
            </a:r>
          </a:p>
          <a:p>
            <a:pPr lvl="1"/>
            <a:r>
              <a:rPr lang="en-US" sz="1600" u="sng" dirty="0">
                <a:hlinkClick r:id="rId5"/>
              </a:rPr>
              <a:t>https://swimswam.com/2019-ncaa-swimming-conference-championship-primer-division-i/</a:t>
            </a:r>
            <a:endParaRPr lang="en-US" sz="1600" u="sng" dirty="0"/>
          </a:p>
          <a:p>
            <a:pPr lvl="1"/>
            <a:r>
              <a:rPr lang="en-US" sz="1600" u="sng" dirty="0">
                <a:hlinkClick r:id="rId6"/>
              </a:rPr>
              <a:t>https://swimswam.com/college/ncaa-division-ii/</a:t>
            </a:r>
            <a:endParaRPr lang="en-US" sz="1600" u="sng" dirty="0"/>
          </a:p>
          <a:p>
            <a:pPr lvl="1"/>
            <a:r>
              <a:rPr lang="en-US" sz="1600" u="sng" dirty="0">
                <a:hlinkClick r:id="rId7"/>
              </a:rPr>
              <a:t>https://swimswam.com/college/ncaa-division-iii/</a:t>
            </a:r>
            <a:endParaRPr lang="en-US" sz="1600" u="sng" dirty="0"/>
          </a:p>
          <a:p>
            <a:pPr lvl="1"/>
            <a:r>
              <a:rPr lang="en-US" sz="1600" dirty="0"/>
              <a:t>Pac 12 Women: </a:t>
            </a:r>
            <a:r>
              <a:rPr lang="en-US" sz="1600" u="sng" dirty="0">
                <a:hlinkClick r:id="rId8"/>
              </a:rPr>
              <a:t>https://pac-12.com/womens-swimming-diving/championships</a:t>
            </a:r>
            <a:endParaRPr lang="en-US" sz="1600" u="sng" dirty="0"/>
          </a:p>
          <a:p>
            <a:pPr lvl="1"/>
            <a:r>
              <a:rPr lang="en-US" sz="1600" dirty="0"/>
              <a:t>Pac 12 Men: </a:t>
            </a:r>
            <a:r>
              <a:rPr lang="en-US" sz="1600" u="sng" dirty="0">
                <a:hlinkClick r:id="rId9"/>
              </a:rPr>
              <a:t>https://pac-12.com/mens-swimming/championships</a:t>
            </a:r>
            <a:endParaRPr lang="en-US" sz="1600" u="sng" dirty="0"/>
          </a:p>
          <a:p>
            <a:pPr lvl="1"/>
            <a:endParaRPr lang="en-US" sz="1600" u="sng" dirty="0"/>
          </a:p>
          <a:p>
            <a:pPr lvl="1"/>
            <a:endParaRPr lang="en-US" sz="1600" dirty="0"/>
          </a:p>
          <a:p>
            <a:endParaRPr lang="en-US" dirty="0"/>
          </a:p>
          <a:p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69ED1E-7E30-4B74-9F4D-DA3F04EF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294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Relisting of Links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2018-19 NCAA Division I, II, &amp; III cuts</a:t>
            </a:r>
          </a:p>
          <a:p>
            <a:pPr lvl="1"/>
            <a:r>
              <a:rPr lang="en-US" sz="1600" u="sng" dirty="0">
                <a:hlinkClick r:id="rId2"/>
              </a:rPr>
              <a:t>https://swimswam.com/2018-2019-ncaa-cut-times-released-19-00-is-new-50-free-a-cut/</a:t>
            </a:r>
            <a:endParaRPr lang="en-US" sz="1600" u="sng" dirty="0"/>
          </a:p>
          <a:p>
            <a:pPr lvl="1"/>
            <a:r>
              <a:rPr lang="en-US" sz="1600" u="sng" dirty="0"/>
              <a:t>https://swimswam.com/ncaa-refresher-qualify-ncaa-division-championships/</a:t>
            </a:r>
          </a:p>
          <a:p>
            <a:r>
              <a:rPr lang="en-US" sz="2000" dirty="0"/>
              <a:t>2019 NCAA results</a:t>
            </a:r>
          </a:p>
          <a:p>
            <a:pPr lvl="1"/>
            <a:r>
              <a:rPr lang="en-US" sz="1600" dirty="0"/>
              <a:t>Men: </a:t>
            </a:r>
            <a:r>
              <a:rPr lang="en-US" sz="1600" u="sng" dirty="0">
                <a:hlinkClick r:id="rId3"/>
              </a:rPr>
              <a:t>https://www.collegeswimming.com/results/118612/</a:t>
            </a:r>
            <a:endParaRPr lang="en-US" sz="1600" u="sng" dirty="0"/>
          </a:p>
          <a:p>
            <a:pPr lvl="1"/>
            <a:r>
              <a:rPr lang="en-US" sz="1600" dirty="0"/>
              <a:t>Women: </a:t>
            </a:r>
            <a:r>
              <a:rPr lang="en-US" sz="1600" dirty="0">
                <a:hlinkClick r:id="rId4"/>
              </a:rPr>
              <a:t>https://www.collegeswimming.com/results/118613/</a:t>
            </a:r>
            <a:endParaRPr lang="en-US" sz="1600" dirty="0"/>
          </a:p>
          <a:p>
            <a:r>
              <a:rPr lang="en-US" sz="2000" dirty="0"/>
              <a:t>NCAA Championship History</a:t>
            </a:r>
          </a:p>
          <a:p>
            <a:pPr lvl="1"/>
            <a:r>
              <a:rPr lang="en-US" sz="1600" dirty="0">
                <a:hlinkClick r:id="rId5"/>
              </a:rPr>
              <a:t>http://www.ncaa.com/history/swimming-women/d1</a:t>
            </a:r>
            <a:endParaRPr lang="en-US" sz="1600" dirty="0"/>
          </a:p>
          <a:p>
            <a:pPr lvl="1"/>
            <a:r>
              <a:rPr lang="en-US" sz="1600" dirty="0">
                <a:hlinkClick r:id="rId6"/>
              </a:rPr>
              <a:t>http://www.ncaa.com/history/swimming-men/d1</a:t>
            </a:r>
            <a:endParaRPr lang="en-US" sz="1600" dirty="0"/>
          </a:p>
          <a:p>
            <a:r>
              <a:rPr lang="en-US" sz="2000" dirty="0"/>
              <a:t>NCAA 2019 current rankings</a:t>
            </a:r>
          </a:p>
          <a:p>
            <a:pPr lvl="1"/>
            <a:r>
              <a:rPr lang="en-US" sz="1600" dirty="0">
                <a:hlinkClick r:id="rId7"/>
              </a:rPr>
              <a:t>http://www.ncaa.com/rankings/swimming-women/d1</a:t>
            </a:r>
            <a:endParaRPr lang="en-US" sz="1600" dirty="0"/>
          </a:p>
          <a:p>
            <a:pPr lvl="1"/>
            <a:r>
              <a:rPr lang="en-US" sz="1600" dirty="0">
                <a:hlinkClick r:id="rId8"/>
              </a:rPr>
              <a:t>http://www.ncaa.com/rankings/swimming-men/d1</a:t>
            </a:r>
            <a:endParaRPr lang="en-US" sz="1600" dirty="0"/>
          </a:p>
          <a:p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1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632BDE0-9967-468E-B441-31777910C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383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Relisting of Links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NCAA recruiting rules</a:t>
            </a:r>
          </a:p>
          <a:p>
            <a:pPr lvl="1"/>
            <a:r>
              <a:rPr lang="en-US" sz="1600" dirty="0"/>
              <a:t>Register: </a:t>
            </a:r>
            <a:r>
              <a:rPr lang="en-US" sz="1600" dirty="0">
                <a:hlinkClick r:id="rId2"/>
              </a:rPr>
              <a:t>https://web3.ncaa.org/ecwr3/</a:t>
            </a:r>
            <a:endParaRPr lang="en-US" sz="1600" dirty="0"/>
          </a:p>
          <a:p>
            <a:pPr lvl="1"/>
            <a:r>
              <a:rPr lang="en-US" sz="1600" dirty="0"/>
              <a:t>Rules: </a:t>
            </a:r>
            <a:r>
              <a:rPr lang="en-US" sz="1600" dirty="0">
                <a:hlinkClick r:id="rId3"/>
              </a:rPr>
              <a:t>https://recruitlook.com/recruiting-calendar/ncaa-division-i-recruiting-rules/swimming/</a:t>
            </a:r>
            <a:endParaRPr lang="en-US" sz="1600" dirty="0"/>
          </a:p>
          <a:p>
            <a:pPr lvl="1"/>
            <a:r>
              <a:rPr lang="en-US" sz="1600" dirty="0"/>
              <a:t>FAQs: </a:t>
            </a:r>
            <a:r>
              <a:rPr lang="en-US" sz="1600" dirty="0">
                <a:hlinkClick r:id="rId4"/>
              </a:rPr>
              <a:t>http://www.ncaa.org/student-athletes/resources/recruiting-calendars</a:t>
            </a:r>
            <a:endParaRPr lang="en-US" sz="1600" dirty="0"/>
          </a:p>
          <a:p>
            <a:pPr lvl="1"/>
            <a:r>
              <a:rPr lang="en-US" sz="1600" dirty="0"/>
              <a:t>Plain English: </a:t>
            </a:r>
            <a:r>
              <a:rPr lang="en-US" sz="1600" dirty="0">
                <a:hlinkClick r:id="rId5"/>
              </a:rPr>
              <a:t>https://swimswam.com/new-ncaa-rule-changes-in-plain-english/</a:t>
            </a:r>
            <a:endParaRPr lang="en-US" sz="1600" dirty="0"/>
          </a:p>
          <a:p>
            <a:pPr lvl="1"/>
            <a:r>
              <a:rPr lang="en-US" sz="1600" dirty="0"/>
              <a:t>June 15</a:t>
            </a:r>
            <a:r>
              <a:rPr lang="en-US" sz="1600" baseline="30000" dirty="0"/>
              <a:t>th</a:t>
            </a:r>
            <a:r>
              <a:rPr lang="en-US" sz="1600" dirty="0"/>
              <a:t> rule: </a:t>
            </a:r>
            <a:r>
              <a:rPr lang="en-US" sz="1600" dirty="0">
                <a:hlinkClick r:id="rId6"/>
              </a:rPr>
              <a:t>https://swimswam.com/ncaa-recruiting-rules-change-allow-earlier-recruiting-official-visits/?fbclid=IwAR0iU1w-VsiXdOFGMNluP28HcLDsXyKD48nCbRY9k-tMsPOmAgqtBBM2m4w</a:t>
            </a:r>
            <a:endParaRPr lang="en-US" sz="1600" dirty="0"/>
          </a:p>
          <a:p>
            <a:pPr lvl="1"/>
            <a:r>
              <a:rPr lang="en-US" sz="1600" dirty="0"/>
              <a:t>Junior </a:t>
            </a:r>
            <a:r>
              <a:rPr lang="en-US" sz="1600"/>
              <a:t>May 1</a:t>
            </a:r>
            <a:r>
              <a:rPr lang="en-US" sz="1600" baseline="30000"/>
              <a:t>st</a:t>
            </a:r>
            <a:r>
              <a:rPr lang="en-US" sz="1600"/>
              <a:t> adjustment </a:t>
            </a:r>
            <a:r>
              <a:rPr lang="en-US" sz="1600" dirty="0"/>
              <a:t>rule: </a:t>
            </a:r>
            <a:r>
              <a:rPr lang="en-US" sz="1600" dirty="0">
                <a:hlinkClick r:id="rId7"/>
              </a:rPr>
              <a:t>https://swimswam.com/ncaa-change-coaches-can-begin-calling-junior-recruits-as-of-may-1/</a:t>
            </a:r>
            <a:endParaRPr lang="en-US" sz="1600" dirty="0"/>
          </a:p>
          <a:p>
            <a:pPr lvl="1"/>
            <a:endParaRPr lang="en-US" sz="2000" dirty="0"/>
          </a:p>
          <a:p>
            <a:pPr lvl="1"/>
            <a:endParaRPr lang="en-US" sz="1600" dirty="0"/>
          </a:p>
          <a:p>
            <a:endParaRPr lang="en-US" sz="1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9ED9C2-C5A4-4729-8577-D0549F95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05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I start?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terms of swimming…</a:t>
            </a:r>
          </a:p>
          <a:p>
            <a:pPr lvl="1"/>
            <a:r>
              <a:rPr lang="en-US" dirty="0"/>
              <a:t>Fun workouts part of the year?</a:t>
            </a:r>
          </a:p>
          <a:p>
            <a:pPr lvl="2"/>
            <a:r>
              <a:rPr lang="en-US" dirty="0">
                <a:hlinkClick r:id="rId2"/>
              </a:rPr>
              <a:t>Division II</a:t>
            </a:r>
            <a:endParaRPr lang="en-US" dirty="0"/>
          </a:p>
          <a:p>
            <a:pPr lvl="2"/>
            <a:r>
              <a:rPr lang="en-US" dirty="0"/>
              <a:t>or </a:t>
            </a:r>
            <a:r>
              <a:rPr lang="en-US" dirty="0">
                <a:hlinkClick r:id="rId3"/>
              </a:rPr>
              <a:t>Division III</a:t>
            </a:r>
            <a:endParaRPr lang="en-US" dirty="0"/>
          </a:p>
          <a:p>
            <a:pPr lvl="1"/>
            <a:r>
              <a:rPr lang="en-US" dirty="0"/>
              <a:t>Heavy workouts year round? (USS year-round style)</a:t>
            </a:r>
          </a:p>
          <a:p>
            <a:pPr lvl="2"/>
            <a:r>
              <a:rPr lang="en-US" dirty="0">
                <a:hlinkClick r:id="rId4"/>
              </a:rPr>
              <a:t>Division I</a:t>
            </a:r>
            <a:endParaRPr lang="en-US" dirty="0"/>
          </a:p>
          <a:p>
            <a:pPr lvl="2"/>
            <a:r>
              <a:rPr lang="en-US" dirty="0"/>
              <a:t>We will continue under the assumption</a:t>
            </a:r>
            <a:br>
              <a:rPr lang="en-US" dirty="0"/>
            </a:br>
            <a:r>
              <a:rPr lang="en-US" dirty="0"/>
              <a:t>that Division I is your objective, if it’s not,</a:t>
            </a:r>
            <a:br>
              <a:rPr lang="en-US" dirty="0"/>
            </a:br>
            <a:r>
              <a:rPr lang="en-US" dirty="0"/>
              <a:t>see the NCAA brochure</a:t>
            </a:r>
          </a:p>
          <a:p>
            <a:pPr lvl="3"/>
            <a:r>
              <a:rPr lang="en-US" dirty="0"/>
              <a:t>Different rules for different divisions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2ABF9-8124-48F4-BB40-8D481836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500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Relisting of Links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College swimming database</a:t>
            </a:r>
          </a:p>
          <a:p>
            <a:pPr lvl="1"/>
            <a:r>
              <a:rPr lang="en-US" sz="1600" dirty="0"/>
              <a:t>Create a profile: </a:t>
            </a:r>
            <a:r>
              <a:rPr lang="en-US" sz="1600" dirty="0">
                <a:hlinkClick r:id="rId2"/>
              </a:rPr>
              <a:t>https://www.collegeswimming.com/register/athlete/#register</a:t>
            </a:r>
            <a:endParaRPr lang="en-US" sz="1600" dirty="0"/>
          </a:p>
          <a:p>
            <a:pPr lvl="1"/>
            <a:r>
              <a:rPr lang="en-US" sz="1600" dirty="0"/>
              <a:t>Check out conferences &amp; schools: </a:t>
            </a:r>
            <a:r>
              <a:rPr lang="en-US" sz="1600" dirty="0">
                <a:hlinkClick r:id="rId3"/>
              </a:rPr>
              <a:t>http://www.collegeswimming.com/teams/</a:t>
            </a:r>
            <a:endParaRPr lang="en-US" sz="1600" dirty="0"/>
          </a:p>
          <a:p>
            <a:pPr lvl="1"/>
            <a:r>
              <a:rPr lang="en-US" sz="1600" dirty="0"/>
              <a:t>Power Index: </a:t>
            </a:r>
            <a:r>
              <a:rPr lang="en-US" sz="1600" dirty="0">
                <a:hlinkClick r:id="rId4"/>
              </a:rPr>
              <a:t>http://www.collegeswimming.com/recruiting/</a:t>
            </a:r>
            <a:endParaRPr lang="en-US" sz="1600" dirty="0"/>
          </a:p>
          <a:p>
            <a:r>
              <a:rPr lang="en-US" sz="2000" dirty="0"/>
              <a:t>USA swimming database:</a:t>
            </a:r>
          </a:p>
          <a:p>
            <a:pPr lvl="1"/>
            <a:r>
              <a:rPr lang="en-US" sz="1600" dirty="0"/>
              <a:t>Individual times/events/power points search:</a:t>
            </a:r>
            <a:br>
              <a:rPr lang="en-US" sz="1600" dirty="0"/>
            </a:br>
            <a:r>
              <a:rPr lang="en-US" sz="1600" dirty="0">
                <a:hlinkClick r:id="rId5"/>
              </a:rPr>
              <a:t>https://www.usaswimming.org/Home/times/individual-times-search</a:t>
            </a:r>
            <a:endParaRPr lang="en-US" sz="1600" dirty="0"/>
          </a:p>
          <a:p>
            <a:r>
              <a:rPr lang="en-US" sz="2000" dirty="0" err="1"/>
              <a:t>SwimSwam</a:t>
            </a:r>
            <a:r>
              <a:rPr lang="en-US" sz="2000" dirty="0"/>
              <a:t> verbal commitments:</a:t>
            </a:r>
          </a:p>
          <a:p>
            <a:pPr lvl="1"/>
            <a:r>
              <a:rPr lang="en-US" sz="1600" dirty="0">
                <a:hlinkClick r:id="rId6"/>
              </a:rPr>
              <a:t>https://swimswam.com/the-first-170-verbal-commitments-from-the-hs-class-of-2020/</a:t>
            </a:r>
            <a:endParaRPr lang="en-US" sz="1600" dirty="0"/>
          </a:p>
          <a:p>
            <a:r>
              <a:rPr lang="en-US" sz="2000" dirty="0" err="1"/>
              <a:t>SwimSwam</a:t>
            </a:r>
            <a:r>
              <a:rPr lang="en-US" sz="2000" dirty="0"/>
              <a:t> minor protection rules:</a:t>
            </a:r>
          </a:p>
          <a:p>
            <a:pPr lvl="1"/>
            <a:r>
              <a:rPr lang="en-US" sz="1600" dirty="0">
                <a:hlinkClick r:id="rId7"/>
              </a:rPr>
              <a:t>https://swimswam.com/navigating-the-maapp-potential-solutions-for-common-complaints/</a:t>
            </a:r>
            <a:endParaRPr lang="en-US" sz="1600" dirty="0"/>
          </a:p>
          <a:p>
            <a:pPr lvl="1"/>
            <a:endParaRPr lang="en-US" sz="2000" dirty="0"/>
          </a:p>
          <a:p>
            <a:pPr lvl="1"/>
            <a:endParaRPr lang="en-US" sz="1600" dirty="0"/>
          </a:p>
          <a:p>
            <a:endParaRPr lang="en-US" sz="1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CAE435-4488-4B3B-A88E-DBC351BFA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6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I start?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Do you want to be a big fish in a small pond? Or a small fish in a big pond?</a:t>
            </a:r>
          </a:p>
          <a:p>
            <a:pPr lvl="1"/>
            <a:r>
              <a:rPr lang="en-US" dirty="0"/>
              <a:t>Check the times swum at the conference championship meet, to see where you would place</a:t>
            </a:r>
          </a:p>
          <a:p>
            <a:pPr lvl="2"/>
            <a:r>
              <a:rPr lang="en-US" dirty="0"/>
              <a:t>Coaches want swimmers who can score points at the conference meet</a:t>
            </a:r>
          </a:p>
          <a:p>
            <a:pPr lvl="2"/>
            <a:r>
              <a:rPr lang="en-US" dirty="0" err="1"/>
              <a:t>Swimswam</a:t>
            </a:r>
            <a:r>
              <a:rPr lang="en-US" dirty="0"/>
              <a:t> has them all for you here:</a:t>
            </a:r>
          </a:p>
          <a:p>
            <a:pPr lvl="3"/>
            <a:r>
              <a:rPr lang="en-US" dirty="0">
                <a:hlinkClick r:id="rId2"/>
              </a:rPr>
              <a:t>Division I</a:t>
            </a:r>
            <a:r>
              <a:rPr lang="en-US" dirty="0"/>
              <a:t> conference results</a:t>
            </a:r>
          </a:p>
          <a:p>
            <a:pPr lvl="3"/>
            <a:r>
              <a:rPr lang="en-US" dirty="0"/>
              <a:t>Some info on </a:t>
            </a:r>
            <a:r>
              <a:rPr lang="en-US" dirty="0">
                <a:hlinkClick r:id="rId3"/>
              </a:rPr>
              <a:t>DII</a:t>
            </a:r>
            <a:r>
              <a:rPr lang="en-US" dirty="0"/>
              <a:t> and </a:t>
            </a:r>
            <a:r>
              <a:rPr lang="en-US" dirty="0">
                <a:hlinkClick r:id="rId4"/>
              </a:rPr>
              <a:t>DIII</a:t>
            </a:r>
            <a:r>
              <a:rPr lang="en-US" dirty="0"/>
              <a:t> at </a:t>
            </a:r>
            <a:r>
              <a:rPr lang="en-US" dirty="0" err="1"/>
              <a:t>Swimswam</a:t>
            </a:r>
            <a:r>
              <a:rPr lang="en-US" dirty="0"/>
              <a:t> </a:t>
            </a:r>
          </a:p>
          <a:p>
            <a:pPr lvl="3"/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43C2D1-454A-4AAD-9619-70749B5ED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22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I start?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size fish?</a:t>
            </a:r>
          </a:p>
          <a:p>
            <a:pPr lvl="1"/>
            <a:r>
              <a:rPr lang="en-US" dirty="0"/>
              <a:t>Look at particular schools within the conference</a:t>
            </a:r>
          </a:p>
          <a:p>
            <a:pPr lvl="2"/>
            <a:r>
              <a:rPr lang="en-US" dirty="0"/>
              <a:t>UVA wins the ACC championship, Duke is much lower</a:t>
            </a:r>
          </a:p>
          <a:p>
            <a:pPr lvl="2"/>
            <a:r>
              <a:rPr lang="en-US" dirty="0"/>
              <a:t>Stanford wins the Pac-12, UCLA is much lower</a:t>
            </a:r>
          </a:p>
          <a:p>
            <a:pPr lvl="3"/>
            <a:r>
              <a:rPr lang="en-US" dirty="0"/>
              <a:t>But all four schools are academically great</a:t>
            </a:r>
          </a:p>
          <a:p>
            <a:pPr lvl="2"/>
            <a:r>
              <a:rPr lang="en-US" dirty="0"/>
              <a:t>Do you want to win in the Sun Belt conference</a:t>
            </a:r>
            <a:br>
              <a:rPr lang="en-US" dirty="0"/>
            </a:br>
            <a:r>
              <a:rPr lang="en-US" dirty="0"/>
              <a:t>or lose in the SEC conference?</a:t>
            </a:r>
          </a:p>
          <a:p>
            <a:pPr lvl="3"/>
            <a:r>
              <a:rPr lang="en-US" dirty="0"/>
              <a:t>It’s fun to win, but it’s also fun to be</a:t>
            </a:r>
            <a:br>
              <a:rPr lang="en-US" dirty="0"/>
            </a:br>
            <a:r>
              <a:rPr lang="en-US" dirty="0"/>
              <a:t>challenged by the better swimmers</a:t>
            </a:r>
          </a:p>
          <a:p>
            <a:pPr lvl="3"/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6EF92-EDCF-4B6E-874C-EC0F72AC8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34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I start?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300"/>
              </a:spcAft>
            </a:pPr>
            <a:r>
              <a:rPr lang="en-US" dirty="0"/>
              <a:t>Top swimming schools (last ~20 years)</a:t>
            </a:r>
          </a:p>
          <a:p>
            <a:pPr lvl="1">
              <a:spcAft>
                <a:spcPts val="300"/>
              </a:spcAft>
            </a:pPr>
            <a:r>
              <a:rPr lang="en-US" dirty="0">
                <a:hlinkClick r:id="rId2"/>
              </a:rPr>
              <a:t>Women’s winners</a:t>
            </a:r>
            <a:endParaRPr lang="en-US" dirty="0"/>
          </a:p>
          <a:p>
            <a:pPr lvl="2">
              <a:spcAft>
                <a:spcPts val="300"/>
              </a:spcAft>
            </a:pPr>
            <a:r>
              <a:rPr lang="en-US" dirty="0"/>
              <a:t>Stanford (2019, 10 times), Georgia (2016, 7 times),</a:t>
            </a:r>
            <a:br>
              <a:rPr lang="en-US" dirty="0"/>
            </a:br>
            <a:r>
              <a:rPr lang="en-US" dirty="0"/>
              <a:t>UC Berkeley (2015, 4 times), Florida (2010, 2 times), Auburn (2007, 5 times), Texas (7 times)</a:t>
            </a:r>
          </a:p>
          <a:p>
            <a:pPr lvl="2">
              <a:spcAft>
                <a:spcPts val="300"/>
              </a:spcAft>
            </a:pPr>
            <a:r>
              <a:rPr lang="en-US" dirty="0">
                <a:hlinkClick r:id="rId3"/>
              </a:rPr>
              <a:t>2019 Current Rankings</a:t>
            </a:r>
            <a:endParaRPr lang="en-US" dirty="0"/>
          </a:p>
          <a:p>
            <a:pPr lvl="1">
              <a:spcAft>
                <a:spcPts val="300"/>
              </a:spcAft>
            </a:pPr>
            <a:r>
              <a:rPr lang="en-US" dirty="0">
                <a:hlinkClick r:id="rId4"/>
              </a:rPr>
              <a:t>Men’s winners</a:t>
            </a:r>
            <a:endParaRPr lang="en-US" dirty="0"/>
          </a:p>
          <a:p>
            <a:pPr lvl="2">
              <a:spcAft>
                <a:spcPts val="300"/>
              </a:spcAft>
            </a:pPr>
            <a:r>
              <a:rPr lang="en-US" dirty="0"/>
              <a:t>UC Berkeley (2019, 6 times), Texas (2018, 14 times), Michigan (2013, 22 times), Auburn (2009, 8 times),  </a:t>
            </a:r>
            <a:br>
              <a:rPr lang="en-US" dirty="0"/>
            </a:br>
            <a:r>
              <a:rPr lang="en-US" dirty="0"/>
              <a:t>OSU (11), USC (9 times), Stanford (8), Indiana (6)</a:t>
            </a:r>
          </a:p>
          <a:p>
            <a:pPr lvl="2">
              <a:spcAft>
                <a:spcPts val="300"/>
              </a:spcAft>
            </a:pPr>
            <a:r>
              <a:rPr lang="en-US" dirty="0">
                <a:hlinkClick r:id="rId5"/>
              </a:rPr>
              <a:t>2019 Current Rankings</a:t>
            </a:r>
            <a:br>
              <a:rPr lang="en-US" dirty="0">
                <a:hlinkClick r:id="rId5"/>
              </a:rPr>
            </a:br>
            <a:endParaRPr lang="en-US" dirty="0"/>
          </a:p>
          <a:p>
            <a:pPr lvl="2">
              <a:spcAft>
                <a:spcPts val="0"/>
              </a:spcAft>
            </a:pPr>
            <a:endParaRPr lang="en-US" dirty="0"/>
          </a:p>
          <a:p>
            <a:pPr lvl="2">
              <a:spcAft>
                <a:spcPts val="0"/>
              </a:spcAft>
            </a:pPr>
            <a:endParaRPr lang="en-US" dirty="0"/>
          </a:p>
          <a:p>
            <a:pPr lvl="2">
              <a:spcAft>
                <a:spcPts val="0"/>
              </a:spcAft>
            </a:pPr>
            <a:endParaRPr lang="en-US" dirty="0"/>
          </a:p>
          <a:p>
            <a:pPr lvl="2">
              <a:spcAft>
                <a:spcPts val="0"/>
              </a:spcAft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A58FAD-0881-4186-924A-29F33A01C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97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I start?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Top schools want you to score at the NCAA championships</a:t>
            </a:r>
          </a:p>
          <a:p>
            <a:pPr lvl="1"/>
            <a:r>
              <a:rPr lang="en-US" dirty="0"/>
              <a:t>Each swimmer only allowed to swim 3 races &amp; 3 relays</a:t>
            </a:r>
          </a:p>
          <a:p>
            <a:pPr lvl="2"/>
            <a:r>
              <a:rPr lang="en-US" dirty="0"/>
              <a:t>Only 18 allowed per team (Stanford left women with A cuts home this year because too many qualified)</a:t>
            </a:r>
          </a:p>
          <a:p>
            <a:pPr lvl="1"/>
            <a:r>
              <a:rPr lang="en-US" dirty="0"/>
              <a:t>Fastest swim meet in the world</a:t>
            </a:r>
            <a:endParaRPr lang="en-US" dirty="0">
              <a:hlinkClick r:id="rId2"/>
            </a:endParaRPr>
          </a:p>
          <a:p>
            <a:pPr lvl="2"/>
            <a:r>
              <a:rPr lang="en-US" dirty="0">
                <a:hlinkClick r:id="rId3"/>
              </a:rPr>
              <a:t>Men’s 2019 NCAA results</a:t>
            </a:r>
            <a:endParaRPr lang="en-US" dirty="0"/>
          </a:p>
          <a:p>
            <a:pPr lvl="2"/>
            <a:r>
              <a:rPr lang="en-US" dirty="0">
                <a:hlinkClick r:id="rId4"/>
              </a:rPr>
              <a:t>Women’s 2019 NCAA results</a:t>
            </a:r>
            <a:endParaRPr lang="en-US" dirty="0"/>
          </a:p>
          <a:p>
            <a:pPr lvl="2"/>
            <a:r>
              <a:rPr lang="en-US" dirty="0">
                <a:hlinkClick r:id="rId5"/>
              </a:rPr>
              <a:t>2018-19 NCAA Division I, II, &amp; III cuts</a:t>
            </a:r>
            <a:endParaRPr lang="en-US" dirty="0"/>
          </a:p>
          <a:p>
            <a:pPr lvl="3"/>
            <a:r>
              <a:rPr lang="en-US" dirty="0">
                <a:hlinkClick r:id="rId6"/>
              </a:rPr>
              <a:t>More info on how the cuts work</a:t>
            </a:r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D93D7-F5B3-4059-B309-0E4C041FB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06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stack up?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Will you score points in the conference meet?</a:t>
            </a:r>
          </a:p>
          <a:p>
            <a:pPr lvl="1"/>
            <a:r>
              <a:rPr lang="en-US" dirty="0"/>
              <a:t>Check out results for the conference you are interested in</a:t>
            </a:r>
          </a:p>
          <a:p>
            <a:pPr lvl="2"/>
            <a:r>
              <a:rPr lang="en-US" dirty="0"/>
              <a:t>For example, Pac 12 times can be found here:</a:t>
            </a:r>
          </a:p>
          <a:p>
            <a:pPr lvl="3"/>
            <a:r>
              <a:rPr lang="en-US" dirty="0">
                <a:hlinkClick r:id="rId2"/>
              </a:rPr>
              <a:t>Men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Women</a:t>
            </a:r>
            <a:endParaRPr lang="en-US" dirty="0"/>
          </a:p>
          <a:p>
            <a:pPr lvl="2"/>
            <a:r>
              <a:rPr lang="en-US" dirty="0"/>
              <a:t>Google “SEC results swimming 2019” etc.</a:t>
            </a:r>
          </a:p>
          <a:p>
            <a:pPr lvl="1"/>
            <a:r>
              <a:rPr lang="en-US" dirty="0"/>
              <a:t>Also find out if there are limits to the number of swimmers per school that can compete in the conference meet</a:t>
            </a:r>
          </a:p>
          <a:p>
            <a:pPr lvl="2"/>
            <a:r>
              <a:rPr lang="en-US" dirty="0"/>
              <a:t>For example, Pac 12s only allows 24 swimmers</a:t>
            </a:r>
            <a:br>
              <a:rPr lang="en-US" dirty="0"/>
            </a:br>
            <a:r>
              <a:rPr lang="en-US" dirty="0"/>
              <a:t>per school, plus 8 exhibition/unofficial</a:t>
            </a:r>
          </a:p>
          <a:p>
            <a:pPr lvl="2"/>
            <a:r>
              <a:rPr lang="en-US" dirty="0"/>
              <a:t>SEC 20 swimmers, no unofficial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537D27-2ECE-4246-BB95-9D0CA1633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70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stack up?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compare yourself to other swimmers in your HS class year, particularly in your stroke</a:t>
            </a:r>
          </a:p>
          <a:p>
            <a:pPr lvl="1"/>
            <a:r>
              <a:rPr lang="en-US" dirty="0"/>
              <a:t>USA swimming database:</a:t>
            </a:r>
          </a:p>
          <a:p>
            <a:pPr lvl="2"/>
            <a:r>
              <a:rPr lang="en-US" dirty="0">
                <a:hlinkClick r:id="rId2"/>
              </a:rPr>
              <a:t>Individual times &amp; event rank search</a:t>
            </a:r>
            <a:endParaRPr lang="en-US" dirty="0"/>
          </a:p>
          <a:p>
            <a:pPr lvl="3"/>
            <a:r>
              <a:rPr lang="en-US" dirty="0"/>
              <a:t>Can search by individual time, event rank,</a:t>
            </a:r>
            <a:br>
              <a:rPr lang="en-US" dirty="0"/>
            </a:br>
            <a:r>
              <a:rPr lang="en-US" dirty="0"/>
              <a:t>&amp; calculate “power points” (for quality</a:t>
            </a:r>
            <a:br>
              <a:rPr lang="en-US" dirty="0"/>
            </a:br>
            <a:r>
              <a:rPr lang="en-US" dirty="0"/>
              <a:t>comparisons across events)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AEB5F1-2AB1-4CB0-A051-79ECB1BA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F539-CC83-4A8D-BF17-3FD39B7AB36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30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1748</Words>
  <Application>Microsoft Office PowerPoint</Application>
  <PresentationFormat>On-screen Show (4:3)</PresentationFormat>
  <Paragraphs>259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Swimming in College</vt:lpstr>
      <vt:lpstr>Where do I start?</vt:lpstr>
      <vt:lpstr>Where do I start?</vt:lpstr>
      <vt:lpstr>Where do I start?</vt:lpstr>
      <vt:lpstr>Where do I start?</vt:lpstr>
      <vt:lpstr>Where do I start?</vt:lpstr>
      <vt:lpstr>Where do I start?</vt:lpstr>
      <vt:lpstr>How do I stack up?</vt:lpstr>
      <vt:lpstr>How do I stack up?</vt:lpstr>
      <vt:lpstr>How do I stack up?</vt:lpstr>
      <vt:lpstr>Can I get in (academically)?</vt:lpstr>
      <vt:lpstr>Can I get in (academically)?</vt:lpstr>
      <vt:lpstr>Can I get a scholarship?</vt:lpstr>
      <vt:lpstr>After narrowing down schools…</vt:lpstr>
      <vt:lpstr>After narrowing down schools…</vt:lpstr>
      <vt:lpstr>After narrowing down schools…</vt:lpstr>
      <vt:lpstr>After narrowing down schools…</vt:lpstr>
      <vt:lpstr>After narrowing down schools…</vt:lpstr>
      <vt:lpstr>After narrowing down schools…</vt:lpstr>
      <vt:lpstr>Commitments</vt:lpstr>
      <vt:lpstr>Who’s going where?</vt:lpstr>
      <vt:lpstr>Other things to worry about </vt:lpstr>
      <vt:lpstr>Other things to worry about </vt:lpstr>
      <vt:lpstr>Other things to worry about </vt:lpstr>
      <vt:lpstr>PowerPoint Presentation</vt:lpstr>
      <vt:lpstr>Relisting of Links</vt:lpstr>
      <vt:lpstr>Relisting of Links</vt:lpstr>
      <vt:lpstr>Relisting of Links</vt:lpstr>
      <vt:lpstr>Relisting of Links</vt:lpstr>
      <vt:lpstr>Relisting of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Escalas</dc:creator>
  <cp:lastModifiedBy>Escalas, Jennifer A.E.</cp:lastModifiedBy>
  <cp:revision>95</cp:revision>
  <cp:lastPrinted>2014-02-21T16:22:22Z</cp:lastPrinted>
  <dcterms:created xsi:type="dcterms:W3CDTF">2014-02-20T17:06:30Z</dcterms:created>
  <dcterms:modified xsi:type="dcterms:W3CDTF">2019-05-12T19:10:05Z</dcterms:modified>
</cp:coreProperties>
</file>