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0" r:id="rId6"/>
    <p:sldId id="259" r:id="rId7"/>
    <p:sldId id="261" r:id="rId8"/>
    <p:sldId id="267"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165" d="100"/>
          <a:sy n="165"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8C4C-B5F6-7388-A99B-160916EB4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C2F28-34ED-6A20-E149-40947BBA6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FD679F-FDBE-3ADE-61D2-907A15018096}"/>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5" name="Footer Placeholder 4">
            <a:extLst>
              <a:ext uri="{FF2B5EF4-FFF2-40B4-BE49-F238E27FC236}">
                <a16:creationId xmlns:a16="http://schemas.microsoft.com/office/drawing/2014/main" id="{F5B064FB-FEFB-116B-D1C5-D50CC815C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F540F-110C-E408-5212-11F674AF541F}"/>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206913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382E-40B6-AE70-09FF-A043315B3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4CDFC-9C4F-A119-44AD-CCD04F0E6B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C2E62-31FA-D2BF-F588-A2D12E2C11DF}"/>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5" name="Footer Placeholder 4">
            <a:extLst>
              <a:ext uri="{FF2B5EF4-FFF2-40B4-BE49-F238E27FC236}">
                <a16:creationId xmlns:a16="http://schemas.microsoft.com/office/drawing/2014/main" id="{72B375DB-A197-F1D2-5D6E-E27FEFFEC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2651D-6792-6296-90D1-15A635E63ADB}"/>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22447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A5619-9A1D-7C7A-F29C-B64789C26B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97C49B-905C-60C6-74F9-B3926C1E23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5765F-94E2-DAB7-AA88-2425F22622AC}"/>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5" name="Footer Placeholder 4">
            <a:extLst>
              <a:ext uri="{FF2B5EF4-FFF2-40B4-BE49-F238E27FC236}">
                <a16:creationId xmlns:a16="http://schemas.microsoft.com/office/drawing/2014/main" id="{51DE2613-601D-1F4A-CEA3-459CD7EB7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F6116-9B3A-F7DC-31B4-BAA898620340}"/>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402563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C3BB-95EA-185E-7FDA-44656F85D8A2}"/>
              </a:ext>
            </a:extLst>
          </p:cNvPr>
          <p:cNvSpPr>
            <a:spLocks noGrp="1"/>
          </p:cNvSpPr>
          <p:nvPr>
            <p:ph type="title"/>
          </p:nvPr>
        </p:nvSpPr>
        <p:spPr>
          <a:xfrm>
            <a:off x="838200" y="365125"/>
            <a:ext cx="10515600" cy="772795"/>
          </a:xfrm>
        </p:spPr>
        <p:txBody>
          <a:bodyPr/>
          <a:lstStyle>
            <a:lvl1pPr algn="ctr">
              <a:defRPr>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24BF149-97B6-4308-6EA3-86BB51933EC7}"/>
              </a:ext>
            </a:extLst>
          </p:cNvPr>
          <p:cNvSpPr>
            <a:spLocks noGrp="1"/>
          </p:cNvSpPr>
          <p:nvPr>
            <p:ph idx="1"/>
          </p:nvPr>
        </p:nvSpPr>
        <p:spPr>
          <a:xfrm>
            <a:off x="838200" y="1290320"/>
            <a:ext cx="10515600" cy="488664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AC56E91-36B2-04E4-E4E6-03DEC1BD3CE9}"/>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5" name="Footer Placeholder 4">
            <a:extLst>
              <a:ext uri="{FF2B5EF4-FFF2-40B4-BE49-F238E27FC236}">
                <a16:creationId xmlns:a16="http://schemas.microsoft.com/office/drawing/2014/main" id="{5DB0C469-151B-0CFC-5A1D-576B4B451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E14AA-8D9A-9682-9421-90B2E5AB4ED8}"/>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323246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E5AA-5B42-3E58-CD65-DF4FAD7F4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DEF149-76DD-B796-C41D-F9D10E5DAC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B1DA6-156B-33CB-4080-D5CFC512FA69}"/>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5" name="Footer Placeholder 4">
            <a:extLst>
              <a:ext uri="{FF2B5EF4-FFF2-40B4-BE49-F238E27FC236}">
                <a16:creationId xmlns:a16="http://schemas.microsoft.com/office/drawing/2014/main" id="{C5F68DE2-F9CC-609D-FD05-D004A708F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72D25-7DF0-E1F7-778C-BBAC951C46F6}"/>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158956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C130-8177-1EE7-4989-78FEE1726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AA0C5-E421-45EF-2780-49BC61C9C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270BC0-7F43-E4B2-3EFE-50C87E57B3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F7C96-F48F-BC0F-5F49-CF9A6EC06233}"/>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6" name="Footer Placeholder 5">
            <a:extLst>
              <a:ext uri="{FF2B5EF4-FFF2-40B4-BE49-F238E27FC236}">
                <a16:creationId xmlns:a16="http://schemas.microsoft.com/office/drawing/2014/main" id="{4668D38A-D002-A4B3-2BC9-562A88D6C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56DD3-6757-7844-5572-995FE549F072}"/>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420787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E0B0-85F2-6A10-6113-B2601EC235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9ED75-842E-E762-F8C0-98F336DB5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7D5E3-851A-452D-7FFB-3D8DD7E9E6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425A80-BAE4-D88E-9BC8-D0883EBF4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EF27F3-DF40-38D6-EEA3-C60C2711C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4E077-D4EF-1409-F0EC-33899B988ABA}"/>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8" name="Footer Placeholder 7">
            <a:extLst>
              <a:ext uri="{FF2B5EF4-FFF2-40B4-BE49-F238E27FC236}">
                <a16:creationId xmlns:a16="http://schemas.microsoft.com/office/drawing/2014/main" id="{00775AA7-8972-6C96-58E9-DC554B377C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9BA4E5-CCCB-6B73-5774-88DEA57A9374}"/>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200184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17D5-1BA6-641D-245E-F5B69FB8B5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692D2-496F-70EF-0C0A-AF4122A49103}"/>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4" name="Footer Placeholder 3">
            <a:extLst>
              <a:ext uri="{FF2B5EF4-FFF2-40B4-BE49-F238E27FC236}">
                <a16:creationId xmlns:a16="http://schemas.microsoft.com/office/drawing/2014/main" id="{AF16F13D-0FAC-4AFD-0552-7D59D384D3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FE81C-9F8B-854B-FAAA-DC9198842EDA}"/>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66697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69E08-B1A1-3648-24FB-4937F2FBEF32}"/>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3" name="Footer Placeholder 2">
            <a:extLst>
              <a:ext uri="{FF2B5EF4-FFF2-40B4-BE49-F238E27FC236}">
                <a16:creationId xmlns:a16="http://schemas.microsoft.com/office/drawing/2014/main" id="{7E0F34FD-4A15-51E5-1BE9-EFB3CE70B8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E40CA-198D-F3C7-3AD7-DD7B02A7D594}"/>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324235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AFA3-5FBC-DD44-97E2-DDA6229A7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38647-019A-74DD-2D32-F7008D181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FB765-561E-E31A-DA11-9D216062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04F-9F53-0A49-2A37-CBC24C5891F3}"/>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6" name="Footer Placeholder 5">
            <a:extLst>
              <a:ext uri="{FF2B5EF4-FFF2-40B4-BE49-F238E27FC236}">
                <a16:creationId xmlns:a16="http://schemas.microsoft.com/office/drawing/2014/main" id="{935BB709-36DD-0DA7-3DA0-2EF8DBE11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1A8AD-45C2-9647-DA38-0B6DFB2DC8CC}"/>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362579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BF77-3584-9FAC-B730-1E4D5EC5D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630997-9C6B-4C1C-D2AE-521704338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ACC608-48E5-1B47-6000-1ACE40E91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649B-8891-A8CA-B89B-60EA96448041}"/>
              </a:ext>
            </a:extLst>
          </p:cNvPr>
          <p:cNvSpPr>
            <a:spLocks noGrp="1"/>
          </p:cNvSpPr>
          <p:nvPr>
            <p:ph type="dt" sz="half" idx="10"/>
          </p:nvPr>
        </p:nvSpPr>
        <p:spPr/>
        <p:txBody>
          <a:bodyPr/>
          <a:lstStyle/>
          <a:p>
            <a:fld id="{CDB7D292-B9EA-45EB-BAC2-C4BCEB33E7FA}" type="datetimeFigureOut">
              <a:rPr lang="en-US" smtClean="0"/>
              <a:t>2/1/2024</a:t>
            </a:fld>
            <a:endParaRPr lang="en-US"/>
          </a:p>
        </p:txBody>
      </p:sp>
      <p:sp>
        <p:nvSpPr>
          <p:cNvPr id="6" name="Footer Placeholder 5">
            <a:extLst>
              <a:ext uri="{FF2B5EF4-FFF2-40B4-BE49-F238E27FC236}">
                <a16:creationId xmlns:a16="http://schemas.microsoft.com/office/drawing/2014/main" id="{461451CE-AED7-092D-7F88-9687DF58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594AE-3D19-04B9-39C9-66C5A13E0A0C}"/>
              </a:ext>
            </a:extLst>
          </p:cNvPr>
          <p:cNvSpPr>
            <a:spLocks noGrp="1"/>
          </p:cNvSpPr>
          <p:nvPr>
            <p:ph type="sldNum" sz="quarter" idx="12"/>
          </p:nvPr>
        </p:nvSpPr>
        <p:spPr/>
        <p:txBody>
          <a:bodyPr/>
          <a:lstStyle/>
          <a:p>
            <a:fld id="{C533242F-5A25-4C12-A2E0-F14BDF29460C}" type="slidenum">
              <a:rPr lang="en-US" smtClean="0"/>
              <a:t>‹#›</a:t>
            </a:fld>
            <a:endParaRPr lang="en-US"/>
          </a:p>
        </p:txBody>
      </p:sp>
    </p:spTree>
    <p:extLst>
      <p:ext uri="{BB962C8B-B14F-4D97-AF65-F5344CB8AC3E}">
        <p14:creationId xmlns:p14="http://schemas.microsoft.com/office/powerpoint/2010/main" val="373575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F1532-A437-3D38-6BF8-60AB64CA5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BDA53-C81F-8631-C03C-3873FC6FA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5176D-83EE-E5DA-87D9-EAA328A7C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7D292-B9EA-45EB-BAC2-C4BCEB33E7FA}" type="datetimeFigureOut">
              <a:rPr lang="en-US" smtClean="0"/>
              <a:t>2/1/2024</a:t>
            </a:fld>
            <a:endParaRPr lang="en-US"/>
          </a:p>
        </p:txBody>
      </p:sp>
      <p:sp>
        <p:nvSpPr>
          <p:cNvPr id="5" name="Footer Placeholder 4">
            <a:extLst>
              <a:ext uri="{FF2B5EF4-FFF2-40B4-BE49-F238E27FC236}">
                <a16:creationId xmlns:a16="http://schemas.microsoft.com/office/drawing/2014/main" id="{93E78B74-9B9F-CDE7-C8B4-EC83730F1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94C023-D30D-6DA2-2DE6-62511345D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3242F-5A25-4C12-A2E0-F14BDF29460C}" type="slidenum">
              <a:rPr lang="en-US" smtClean="0"/>
              <a:t>‹#›</a:t>
            </a:fld>
            <a:endParaRPr lang="en-US"/>
          </a:p>
        </p:txBody>
      </p:sp>
    </p:spTree>
    <p:extLst>
      <p:ext uri="{BB962C8B-B14F-4D97-AF65-F5344CB8AC3E}">
        <p14:creationId xmlns:p14="http://schemas.microsoft.com/office/powerpoint/2010/main" val="142051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swimcloud.com/results/27345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saswimming.org/times/popular-resources/power-point-calculator" TargetMode="External"/><Relationship Id="rId2" Type="http://schemas.openxmlformats.org/officeDocument/2006/relationships/hyperlink" Target="https://www.usaswimming.org/times/individual-times-sea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F528-4DD5-9D2C-2FBE-222D2CF1481E}"/>
              </a:ext>
            </a:extLst>
          </p:cNvPr>
          <p:cNvSpPr>
            <a:spLocks noGrp="1"/>
          </p:cNvSpPr>
          <p:nvPr>
            <p:ph type="ctrTitle"/>
          </p:nvPr>
        </p:nvSpPr>
        <p:spPr>
          <a:xfrm>
            <a:off x="1249680" y="1142683"/>
            <a:ext cx="9692640" cy="2387600"/>
          </a:xfrm>
        </p:spPr>
        <p:txBody>
          <a:bodyPr>
            <a:normAutofit fontScale="90000"/>
          </a:bodyPr>
          <a:lstStyle/>
          <a:p>
            <a:r>
              <a:rPr lang="en-US" dirty="0">
                <a:latin typeface="Arial Black" panose="020B0A04020102020204" pitchFamily="34" charset="0"/>
              </a:rPr>
              <a:t>2024 Border Zone Team </a:t>
            </a:r>
            <a:br>
              <a:rPr lang="en-US" dirty="0">
                <a:latin typeface="Arial Black" panose="020B0A04020102020204" pitchFamily="34" charset="0"/>
              </a:rPr>
            </a:br>
            <a:r>
              <a:rPr lang="en-US" dirty="0">
                <a:latin typeface="Arial Black" panose="020B0A04020102020204" pitchFamily="34" charset="0"/>
              </a:rPr>
              <a:t>Information</a:t>
            </a:r>
          </a:p>
        </p:txBody>
      </p:sp>
      <p:sp>
        <p:nvSpPr>
          <p:cNvPr id="3" name="Subtitle 2">
            <a:extLst>
              <a:ext uri="{FF2B5EF4-FFF2-40B4-BE49-F238E27FC236}">
                <a16:creationId xmlns:a16="http://schemas.microsoft.com/office/drawing/2014/main" id="{A20BB468-A69E-8599-1C07-BEA98D3B7A8A}"/>
              </a:ext>
            </a:extLst>
          </p:cNvPr>
          <p:cNvSpPr>
            <a:spLocks noGrp="1"/>
          </p:cNvSpPr>
          <p:nvPr>
            <p:ph type="subTitle" idx="1"/>
          </p:nvPr>
        </p:nvSpPr>
        <p:spPr/>
        <p:txBody>
          <a:bodyPr/>
          <a:lstStyle/>
          <a:p>
            <a:r>
              <a:rPr lang="en-US" dirty="0"/>
              <a:t>Brett Elliott</a:t>
            </a:r>
          </a:p>
          <a:p>
            <a:r>
              <a:rPr lang="en-US" dirty="0"/>
              <a:t>Border LSC General Chair</a:t>
            </a:r>
          </a:p>
          <a:p>
            <a:r>
              <a:rPr lang="en-US"/>
              <a:t>(Brett.r.elliott+swim@gmail.com)</a:t>
            </a:r>
          </a:p>
          <a:p>
            <a:endParaRPr lang="en-US" dirty="0"/>
          </a:p>
        </p:txBody>
      </p:sp>
    </p:spTree>
    <p:extLst>
      <p:ext uri="{BB962C8B-B14F-4D97-AF65-F5344CB8AC3E}">
        <p14:creationId xmlns:p14="http://schemas.microsoft.com/office/powerpoint/2010/main" val="163672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5BEF-3463-C6F6-F2C2-BE09616A5665}"/>
              </a:ext>
            </a:extLst>
          </p:cNvPr>
          <p:cNvSpPr>
            <a:spLocks noGrp="1"/>
          </p:cNvSpPr>
          <p:nvPr>
            <p:ph type="title"/>
          </p:nvPr>
        </p:nvSpPr>
        <p:spPr/>
        <p:txBody>
          <a:bodyPr>
            <a:normAutofit/>
          </a:bodyPr>
          <a:lstStyle/>
          <a:p>
            <a:r>
              <a:rPr lang="en-US" dirty="0"/>
              <a:t>Individual Time Search</a:t>
            </a:r>
          </a:p>
        </p:txBody>
      </p:sp>
      <p:pic>
        <p:nvPicPr>
          <p:cNvPr id="5" name="Content Placeholder 4">
            <a:extLst>
              <a:ext uri="{FF2B5EF4-FFF2-40B4-BE49-F238E27FC236}">
                <a16:creationId xmlns:a16="http://schemas.microsoft.com/office/drawing/2014/main" id="{EAB947FB-E17E-5842-1C5F-3C35C9001F59}"/>
              </a:ext>
            </a:extLst>
          </p:cNvPr>
          <p:cNvPicPr>
            <a:picLocks noGrp="1" noChangeAspect="1"/>
          </p:cNvPicPr>
          <p:nvPr>
            <p:ph idx="1"/>
          </p:nvPr>
        </p:nvPicPr>
        <p:blipFill>
          <a:blip r:embed="rId2"/>
          <a:stretch>
            <a:fillRect/>
          </a:stretch>
        </p:blipFill>
        <p:spPr>
          <a:xfrm>
            <a:off x="838200" y="1637888"/>
            <a:ext cx="10515600" cy="4507736"/>
          </a:xfrm>
        </p:spPr>
      </p:pic>
      <p:sp>
        <p:nvSpPr>
          <p:cNvPr id="6" name="Rectangle: Rounded Corners 5">
            <a:extLst>
              <a:ext uri="{FF2B5EF4-FFF2-40B4-BE49-F238E27FC236}">
                <a16:creationId xmlns:a16="http://schemas.microsoft.com/office/drawing/2014/main" id="{91A91B88-27F6-0B62-A3A6-CF58636BFE8E}"/>
              </a:ext>
            </a:extLst>
          </p:cNvPr>
          <p:cNvSpPr/>
          <p:nvPr/>
        </p:nvSpPr>
        <p:spPr>
          <a:xfrm>
            <a:off x="4572000" y="2692400"/>
            <a:ext cx="690880" cy="3373120"/>
          </a:xfrm>
          <a:prstGeom prst="roundRect">
            <a:avLst/>
          </a:prstGeom>
          <a:solidFill>
            <a:srgbClr val="FFFF00">
              <a:alpha val="24000"/>
            </a:srgbClr>
          </a:solidFill>
          <a:ln w="22225">
            <a:solidFill>
              <a:schemeClr val="tx1"/>
            </a:solidFill>
          </a:ln>
          <a:effectLst>
            <a:glow rad="101600">
              <a:schemeClr val="accent4">
                <a:satMod val="175000"/>
                <a:alpha val="27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3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5BEF-3463-C6F6-F2C2-BE09616A5665}"/>
              </a:ext>
            </a:extLst>
          </p:cNvPr>
          <p:cNvSpPr>
            <a:spLocks noGrp="1"/>
          </p:cNvSpPr>
          <p:nvPr>
            <p:ph type="title"/>
          </p:nvPr>
        </p:nvSpPr>
        <p:spPr/>
        <p:txBody>
          <a:bodyPr>
            <a:normAutofit/>
          </a:bodyPr>
          <a:lstStyle/>
          <a:p>
            <a:r>
              <a:rPr lang="en-US" dirty="0"/>
              <a:t>Power Point Calculator</a:t>
            </a:r>
          </a:p>
        </p:txBody>
      </p:sp>
      <p:pic>
        <p:nvPicPr>
          <p:cNvPr id="10" name="Picture 9">
            <a:extLst>
              <a:ext uri="{FF2B5EF4-FFF2-40B4-BE49-F238E27FC236}">
                <a16:creationId xmlns:a16="http://schemas.microsoft.com/office/drawing/2014/main" id="{5CAF4F26-335F-8335-8945-B7D5430D0114}"/>
              </a:ext>
            </a:extLst>
          </p:cNvPr>
          <p:cNvPicPr>
            <a:picLocks noChangeAspect="1"/>
          </p:cNvPicPr>
          <p:nvPr/>
        </p:nvPicPr>
        <p:blipFill>
          <a:blip r:embed="rId2"/>
          <a:stretch>
            <a:fillRect/>
          </a:stretch>
        </p:blipFill>
        <p:spPr>
          <a:xfrm>
            <a:off x="973685" y="1245725"/>
            <a:ext cx="10223786" cy="3641235"/>
          </a:xfrm>
          <a:prstGeom prst="rect">
            <a:avLst/>
          </a:prstGeom>
        </p:spPr>
      </p:pic>
      <p:sp>
        <p:nvSpPr>
          <p:cNvPr id="11" name="Rectangle: Rounded Corners 10">
            <a:extLst>
              <a:ext uri="{FF2B5EF4-FFF2-40B4-BE49-F238E27FC236}">
                <a16:creationId xmlns:a16="http://schemas.microsoft.com/office/drawing/2014/main" id="{2AFF02D3-5E8A-BA52-C53B-467432909431}"/>
              </a:ext>
            </a:extLst>
          </p:cNvPr>
          <p:cNvSpPr/>
          <p:nvPr/>
        </p:nvSpPr>
        <p:spPr>
          <a:xfrm>
            <a:off x="973685" y="4013200"/>
            <a:ext cx="3689755" cy="792480"/>
          </a:xfrm>
          <a:prstGeom prst="roundRect">
            <a:avLst/>
          </a:prstGeom>
          <a:solidFill>
            <a:srgbClr val="FFFF00">
              <a:alpha val="24000"/>
            </a:srgbClr>
          </a:solidFill>
          <a:ln w="22225">
            <a:solidFill>
              <a:schemeClr val="tx1"/>
            </a:solidFill>
          </a:ln>
          <a:effectLst>
            <a:glow rad="101600">
              <a:schemeClr val="accent4">
                <a:satMod val="175000"/>
                <a:alpha val="27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4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CAA3-43B3-278D-A52E-5CF57A583876}"/>
              </a:ext>
            </a:extLst>
          </p:cNvPr>
          <p:cNvSpPr>
            <a:spLocks noGrp="1"/>
          </p:cNvSpPr>
          <p:nvPr>
            <p:ph type="title"/>
          </p:nvPr>
        </p:nvSpPr>
        <p:spPr/>
        <p:txBody>
          <a:bodyPr/>
          <a:lstStyle/>
          <a:p>
            <a:r>
              <a:rPr lang="en-US" dirty="0"/>
              <a:t>SWIM FAST!</a:t>
            </a:r>
          </a:p>
        </p:txBody>
      </p:sp>
      <p:sp>
        <p:nvSpPr>
          <p:cNvPr id="3" name="Content Placeholder 2">
            <a:extLst>
              <a:ext uri="{FF2B5EF4-FFF2-40B4-BE49-F238E27FC236}">
                <a16:creationId xmlns:a16="http://schemas.microsoft.com/office/drawing/2014/main" id="{240E5623-CE6D-0852-B342-95EB646C8D13}"/>
              </a:ext>
            </a:extLst>
          </p:cNvPr>
          <p:cNvSpPr>
            <a:spLocks noGrp="1"/>
          </p:cNvSpPr>
          <p:nvPr>
            <p:ph idx="1"/>
          </p:nvPr>
        </p:nvSpPr>
        <p:spPr>
          <a:xfrm>
            <a:off x="838200" y="2611120"/>
            <a:ext cx="10515600" cy="3565843"/>
          </a:xfrm>
        </p:spPr>
        <p:txBody>
          <a:bodyPr>
            <a:normAutofit/>
          </a:bodyPr>
          <a:lstStyle/>
          <a:p>
            <a:pPr marL="0" indent="0" algn="ctr">
              <a:buNone/>
            </a:pPr>
            <a:r>
              <a:rPr lang="en-US" sz="4000" dirty="0"/>
              <a:t>Any Questions?</a:t>
            </a:r>
          </a:p>
        </p:txBody>
      </p:sp>
    </p:spTree>
    <p:extLst>
      <p:ext uri="{BB962C8B-B14F-4D97-AF65-F5344CB8AC3E}">
        <p14:creationId xmlns:p14="http://schemas.microsoft.com/office/powerpoint/2010/main" val="285499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1E48-BEFB-3FF0-21DD-19748521512F}"/>
              </a:ext>
            </a:extLst>
          </p:cNvPr>
          <p:cNvSpPr>
            <a:spLocks noGrp="1"/>
          </p:cNvSpPr>
          <p:nvPr>
            <p:ph type="title"/>
          </p:nvPr>
        </p:nvSpPr>
        <p:spPr>
          <a:xfrm>
            <a:off x="838200" y="365125"/>
            <a:ext cx="10515600" cy="899471"/>
          </a:xfrm>
        </p:spPr>
        <p:txBody>
          <a:bodyPr/>
          <a:lstStyle/>
          <a:p>
            <a:pPr algn="ctr"/>
            <a:r>
              <a:rPr lang="en-US" dirty="0">
                <a:latin typeface="Arial Black" panose="020B0A04020102020204" pitchFamily="34" charset="0"/>
              </a:rPr>
              <a:t>What is the Zone Championship</a:t>
            </a:r>
          </a:p>
        </p:txBody>
      </p:sp>
      <p:sp>
        <p:nvSpPr>
          <p:cNvPr id="4" name="Content Placeholder 3">
            <a:extLst>
              <a:ext uri="{FF2B5EF4-FFF2-40B4-BE49-F238E27FC236}">
                <a16:creationId xmlns:a16="http://schemas.microsoft.com/office/drawing/2014/main" id="{39B43CBA-655E-17C7-7FE2-B730CA9D5824}"/>
              </a:ext>
            </a:extLst>
          </p:cNvPr>
          <p:cNvSpPr>
            <a:spLocks noGrp="1"/>
          </p:cNvSpPr>
          <p:nvPr>
            <p:ph idx="1"/>
          </p:nvPr>
        </p:nvSpPr>
        <p:spPr>
          <a:xfrm>
            <a:off x="838200" y="1290320"/>
            <a:ext cx="10515600" cy="5686213"/>
          </a:xfrm>
        </p:spPr>
        <p:txBody>
          <a:bodyPr>
            <a:normAutofit/>
          </a:bodyPr>
          <a:lstStyle/>
          <a:p>
            <a:r>
              <a:rPr lang="en-US" dirty="0"/>
              <a:t>4 Day Meet for the 11-12 and 13-14 Age Group Swimmers</a:t>
            </a:r>
          </a:p>
          <a:p>
            <a:r>
              <a:rPr lang="en-US" dirty="0"/>
              <a:t>One Team per Local Swimming Committee (not club based)</a:t>
            </a:r>
          </a:p>
          <a:p>
            <a:r>
              <a:rPr lang="en-US" dirty="0"/>
              <a:t>Extremely Fun</a:t>
            </a:r>
          </a:p>
          <a:p>
            <a:r>
              <a:rPr lang="en-US" dirty="0"/>
              <a:t>Extremely Loud</a:t>
            </a:r>
          </a:p>
          <a:p>
            <a:r>
              <a:rPr lang="en-US" dirty="0"/>
              <a:t>Extremely Competitive</a:t>
            </a:r>
          </a:p>
          <a:p>
            <a:r>
              <a:rPr lang="en-US" dirty="0"/>
              <a:t>Border pays:</a:t>
            </a:r>
          </a:p>
          <a:p>
            <a:pPr lvl="1"/>
            <a:r>
              <a:rPr lang="en-US" dirty="0"/>
              <a:t>Coaches travel and rooms</a:t>
            </a:r>
          </a:p>
          <a:p>
            <a:pPr lvl="1"/>
            <a:r>
              <a:rPr lang="en-US" dirty="0"/>
              <a:t>SWAG (4 shirts, 2 </a:t>
            </a:r>
            <a:r>
              <a:rPr lang="en-US" dirty="0" err="1"/>
              <a:t>swimcaps</a:t>
            </a:r>
            <a:r>
              <a:rPr lang="en-US" dirty="0"/>
              <a:t>, </a:t>
            </a:r>
          </a:p>
          <a:p>
            <a:pPr marL="457200" lvl="1" indent="0">
              <a:buNone/>
            </a:pPr>
            <a:r>
              <a:rPr lang="en-US" dirty="0"/>
              <a:t>		Large swim bag, </a:t>
            </a:r>
            <a:r>
              <a:rPr lang="en-US" dirty="0" err="1"/>
              <a:t>etc</a:t>
            </a:r>
            <a:r>
              <a:rPr lang="en-US" dirty="0"/>
              <a:t>)</a:t>
            </a:r>
          </a:p>
          <a:p>
            <a:pPr lvl="1"/>
            <a:r>
              <a:rPr lang="en-US" dirty="0"/>
              <a:t>Meet Fees </a:t>
            </a:r>
          </a:p>
          <a:p>
            <a:r>
              <a:rPr lang="en-US" dirty="0"/>
              <a:t>Last Year results:</a:t>
            </a:r>
          </a:p>
          <a:p>
            <a:pPr marL="0" indent="0">
              <a:buNone/>
            </a:pPr>
            <a:r>
              <a:rPr lang="en-US" dirty="0">
                <a:hlinkClick r:id="rId2"/>
              </a:rPr>
              <a:t>https://www.swimcloud.com/results/273452</a:t>
            </a:r>
            <a:endParaRPr lang="en-US" dirty="0"/>
          </a:p>
        </p:txBody>
      </p:sp>
      <p:pic>
        <p:nvPicPr>
          <p:cNvPr id="7" name="Picture 6">
            <a:extLst>
              <a:ext uri="{FF2B5EF4-FFF2-40B4-BE49-F238E27FC236}">
                <a16:creationId xmlns:a16="http://schemas.microsoft.com/office/drawing/2014/main" id="{BDC33FA1-34B8-5E5C-BC81-F01A24D98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190" y="2731910"/>
            <a:ext cx="6146280" cy="3640667"/>
          </a:xfrm>
          <a:prstGeom prst="rect">
            <a:avLst/>
          </a:prstGeom>
        </p:spPr>
      </p:pic>
    </p:spTree>
    <p:extLst>
      <p:ext uri="{BB962C8B-B14F-4D97-AF65-F5344CB8AC3E}">
        <p14:creationId xmlns:p14="http://schemas.microsoft.com/office/powerpoint/2010/main" val="78077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1E48-BEFB-3FF0-21DD-19748521512F}"/>
              </a:ext>
            </a:extLst>
          </p:cNvPr>
          <p:cNvSpPr>
            <a:spLocks noGrp="1"/>
          </p:cNvSpPr>
          <p:nvPr>
            <p:ph type="title"/>
          </p:nvPr>
        </p:nvSpPr>
        <p:spPr>
          <a:xfrm>
            <a:off x="838200" y="365125"/>
            <a:ext cx="10515600" cy="899471"/>
          </a:xfrm>
        </p:spPr>
        <p:txBody>
          <a:bodyPr/>
          <a:lstStyle/>
          <a:p>
            <a:pPr algn="ctr"/>
            <a:r>
              <a:rPr lang="en-US" dirty="0">
                <a:latin typeface="Arial Black" panose="020B0A04020102020204" pitchFamily="34" charset="0"/>
              </a:rPr>
              <a:t>USA Swimming Zones Map</a:t>
            </a:r>
          </a:p>
        </p:txBody>
      </p:sp>
      <p:pic>
        <p:nvPicPr>
          <p:cNvPr id="5" name="Content Placeholder 4">
            <a:extLst>
              <a:ext uri="{FF2B5EF4-FFF2-40B4-BE49-F238E27FC236}">
                <a16:creationId xmlns:a16="http://schemas.microsoft.com/office/drawing/2014/main" id="{6018AF8C-D471-331F-6950-F9E062E07BD1}"/>
              </a:ext>
            </a:extLst>
          </p:cNvPr>
          <p:cNvPicPr>
            <a:picLocks noGrp="1" noChangeAspect="1"/>
          </p:cNvPicPr>
          <p:nvPr>
            <p:ph idx="1"/>
          </p:nvPr>
        </p:nvPicPr>
        <p:blipFill>
          <a:blip r:embed="rId2"/>
          <a:stretch>
            <a:fillRect/>
          </a:stretch>
        </p:blipFill>
        <p:spPr>
          <a:xfrm>
            <a:off x="1612111" y="1037684"/>
            <a:ext cx="9059132" cy="5908131"/>
          </a:xfrm>
        </p:spPr>
      </p:pic>
    </p:spTree>
    <p:extLst>
      <p:ext uri="{BB962C8B-B14F-4D97-AF65-F5344CB8AC3E}">
        <p14:creationId xmlns:p14="http://schemas.microsoft.com/office/powerpoint/2010/main" val="27590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3BBBF09-EDD9-A38B-1678-F80DB5BC3E14}"/>
              </a:ext>
            </a:extLst>
          </p:cNvPr>
          <p:cNvCxnSpPr/>
          <p:nvPr/>
        </p:nvCxnSpPr>
        <p:spPr>
          <a:xfrm>
            <a:off x="6096000" y="5708997"/>
            <a:ext cx="0" cy="7132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B4D1E48-BEFB-3FF0-21DD-19748521512F}"/>
              </a:ext>
            </a:extLst>
          </p:cNvPr>
          <p:cNvSpPr>
            <a:spLocks noGrp="1"/>
          </p:cNvSpPr>
          <p:nvPr>
            <p:ph type="title"/>
          </p:nvPr>
        </p:nvSpPr>
        <p:spPr>
          <a:xfrm>
            <a:off x="787400" y="-50800"/>
            <a:ext cx="10515600" cy="977292"/>
          </a:xfrm>
          <a:effectLst>
            <a:softEdge rad="0"/>
          </a:effectLst>
          <a:scene3d>
            <a:camera prst="orthographicFront"/>
            <a:lightRig rig="threePt" dir="t"/>
          </a:scene3d>
          <a:sp3d>
            <a:bevelT/>
          </a:sp3d>
        </p:spPr>
        <p:txBody>
          <a:bodyPr/>
          <a:lstStyle/>
          <a:p>
            <a:pPr algn="ctr"/>
            <a:r>
              <a:rPr lang="en-US" dirty="0">
                <a:latin typeface="Arial Black" panose="020B0A04020102020204" pitchFamily="34" charset="0"/>
              </a:rPr>
              <a:t>USA Swimming Competition Tiers</a:t>
            </a:r>
          </a:p>
        </p:txBody>
      </p:sp>
      <p:sp>
        <p:nvSpPr>
          <p:cNvPr id="6" name="Isosceles Triangle 5">
            <a:extLst>
              <a:ext uri="{FF2B5EF4-FFF2-40B4-BE49-F238E27FC236}">
                <a16:creationId xmlns:a16="http://schemas.microsoft.com/office/drawing/2014/main" id="{B28C3B51-FEE6-AF9A-369D-75EEF946750F}"/>
              </a:ext>
            </a:extLst>
          </p:cNvPr>
          <p:cNvSpPr/>
          <p:nvPr/>
        </p:nvSpPr>
        <p:spPr>
          <a:xfrm>
            <a:off x="838200" y="826566"/>
            <a:ext cx="10515600" cy="5595663"/>
          </a:xfrm>
          <a:prstGeom prst="triangle">
            <a:avLst/>
          </a:prstGeom>
          <a:solidFill>
            <a:schemeClr val="accent1">
              <a:lumMod val="75000"/>
            </a:schemeClr>
          </a:solidFill>
          <a:ln w="38100"/>
          <a:effectLst>
            <a:glow rad="419100">
              <a:srgbClr val="FF0000">
                <a:alpha val="40000"/>
              </a:srgbClr>
            </a:glow>
          </a:effectLst>
          <a:scene3d>
            <a:camera prst="orthographicFront"/>
            <a:lightRig rig="threePt" dir="t"/>
          </a:scene3d>
          <a:sp3d contourW="19050">
            <a:bevelT w="381000"/>
            <a:contourClr>
              <a:srgbClr val="FF0000"/>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F756211F-35B4-3F3A-0516-4A9420C7C2C0}"/>
              </a:ext>
            </a:extLst>
          </p:cNvPr>
          <p:cNvCxnSpPr/>
          <p:nvPr/>
        </p:nvCxnSpPr>
        <p:spPr>
          <a:xfrm>
            <a:off x="5463250" y="1527859"/>
            <a:ext cx="1307592" cy="0"/>
          </a:xfrm>
          <a:prstGeom prst="line">
            <a:avLst/>
          </a:prstGeom>
          <a:ln w="2413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016908-E2B2-5147-9E83-8E9DC2541356}"/>
              </a:ext>
            </a:extLst>
          </p:cNvPr>
          <p:cNvCxnSpPr/>
          <p:nvPr/>
        </p:nvCxnSpPr>
        <p:spPr>
          <a:xfrm>
            <a:off x="4790658" y="2216707"/>
            <a:ext cx="2606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CC3735-6D11-615F-17CE-896B99AF6CAB}"/>
              </a:ext>
            </a:extLst>
          </p:cNvPr>
          <p:cNvCxnSpPr/>
          <p:nvPr/>
        </p:nvCxnSpPr>
        <p:spPr>
          <a:xfrm>
            <a:off x="4126194" y="2911651"/>
            <a:ext cx="39319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CB1E00-4571-41F0-3F43-7248739F86E3}"/>
              </a:ext>
            </a:extLst>
          </p:cNvPr>
          <p:cNvCxnSpPr/>
          <p:nvPr/>
        </p:nvCxnSpPr>
        <p:spPr>
          <a:xfrm>
            <a:off x="3475954" y="3606595"/>
            <a:ext cx="5212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21038E-621A-197E-E9CD-A8C7CD977387}"/>
              </a:ext>
            </a:extLst>
          </p:cNvPr>
          <p:cNvCxnSpPr/>
          <p:nvPr/>
        </p:nvCxnSpPr>
        <p:spPr>
          <a:xfrm>
            <a:off x="2841970" y="4301539"/>
            <a:ext cx="6492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142C4C-A2D6-FCCB-80FC-EEC5584E29FB}"/>
              </a:ext>
            </a:extLst>
          </p:cNvPr>
          <p:cNvCxnSpPr/>
          <p:nvPr/>
        </p:nvCxnSpPr>
        <p:spPr>
          <a:xfrm>
            <a:off x="2175474" y="5008675"/>
            <a:ext cx="7863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4E5898-F274-48DE-1E76-2B062DBC6FE3}"/>
              </a:ext>
            </a:extLst>
          </p:cNvPr>
          <p:cNvCxnSpPr/>
          <p:nvPr/>
        </p:nvCxnSpPr>
        <p:spPr>
          <a:xfrm>
            <a:off x="1515074" y="570971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4E8B6B3-B58A-1751-38AF-E3010CCD8EE3}"/>
              </a:ext>
            </a:extLst>
          </p:cNvPr>
          <p:cNvSpPr txBox="1"/>
          <p:nvPr/>
        </p:nvSpPr>
        <p:spPr>
          <a:xfrm>
            <a:off x="2753360" y="513420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Zone Championships</a:t>
            </a:r>
          </a:p>
        </p:txBody>
      </p:sp>
      <p:sp>
        <p:nvSpPr>
          <p:cNvPr id="17" name="TextBox 16">
            <a:extLst>
              <a:ext uri="{FF2B5EF4-FFF2-40B4-BE49-F238E27FC236}">
                <a16:creationId xmlns:a16="http://schemas.microsoft.com/office/drawing/2014/main" id="{C7E436B5-ABB9-FA09-67B4-769CA020D4B1}"/>
              </a:ext>
            </a:extLst>
          </p:cNvPr>
          <p:cNvSpPr txBox="1"/>
          <p:nvPr/>
        </p:nvSpPr>
        <p:spPr>
          <a:xfrm>
            <a:off x="2743200" y="440268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Sectionals</a:t>
            </a:r>
          </a:p>
        </p:txBody>
      </p:sp>
      <p:sp>
        <p:nvSpPr>
          <p:cNvPr id="18" name="TextBox 17">
            <a:extLst>
              <a:ext uri="{FF2B5EF4-FFF2-40B4-BE49-F238E27FC236}">
                <a16:creationId xmlns:a16="http://schemas.microsoft.com/office/drawing/2014/main" id="{2D960A7C-298F-003B-3322-2E432623EC04}"/>
              </a:ext>
            </a:extLst>
          </p:cNvPr>
          <p:cNvSpPr txBox="1"/>
          <p:nvPr/>
        </p:nvSpPr>
        <p:spPr>
          <a:xfrm>
            <a:off x="2753360" y="580476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LSC Championships</a:t>
            </a:r>
          </a:p>
        </p:txBody>
      </p:sp>
      <p:sp>
        <p:nvSpPr>
          <p:cNvPr id="19" name="TextBox 18">
            <a:extLst>
              <a:ext uri="{FF2B5EF4-FFF2-40B4-BE49-F238E27FC236}">
                <a16:creationId xmlns:a16="http://schemas.microsoft.com/office/drawing/2014/main" id="{F05A5AB2-07B4-4A2A-1978-CA03E861BCC5}"/>
              </a:ext>
            </a:extLst>
          </p:cNvPr>
          <p:cNvSpPr txBox="1"/>
          <p:nvPr/>
        </p:nvSpPr>
        <p:spPr>
          <a:xfrm>
            <a:off x="2743200" y="370164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Futures</a:t>
            </a:r>
          </a:p>
        </p:txBody>
      </p:sp>
      <p:sp>
        <p:nvSpPr>
          <p:cNvPr id="20" name="TextBox 19">
            <a:extLst>
              <a:ext uri="{FF2B5EF4-FFF2-40B4-BE49-F238E27FC236}">
                <a16:creationId xmlns:a16="http://schemas.microsoft.com/office/drawing/2014/main" id="{558765F9-612F-9DB0-1D42-8C4728E96B5F}"/>
              </a:ext>
            </a:extLst>
          </p:cNvPr>
          <p:cNvSpPr txBox="1"/>
          <p:nvPr/>
        </p:nvSpPr>
        <p:spPr>
          <a:xfrm>
            <a:off x="2600960" y="295996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Junior Nationals</a:t>
            </a:r>
          </a:p>
        </p:txBody>
      </p:sp>
      <p:sp>
        <p:nvSpPr>
          <p:cNvPr id="21" name="TextBox 20">
            <a:extLst>
              <a:ext uri="{FF2B5EF4-FFF2-40B4-BE49-F238E27FC236}">
                <a16:creationId xmlns:a16="http://schemas.microsoft.com/office/drawing/2014/main" id="{F5EF3E12-5B80-A312-B46F-66A6EA28D590}"/>
              </a:ext>
            </a:extLst>
          </p:cNvPr>
          <p:cNvSpPr txBox="1"/>
          <p:nvPr/>
        </p:nvSpPr>
        <p:spPr>
          <a:xfrm>
            <a:off x="2590800" y="226908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Nationals</a:t>
            </a:r>
          </a:p>
        </p:txBody>
      </p:sp>
      <p:sp>
        <p:nvSpPr>
          <p:cNvPr id="22" name="TextBox 21">
            <a:extLst>
              <a:ext uri="{FF2B5EF4-FFF2-40B4-BE49-F238E27FC236}">
                <a16:creationId xmlns:a16="http://schemas.microsoft.com/office/drawing/2014/main" id="{5D40A318-6EAA-1332-B399-DDA8E365BC9F}"/>
              </a:ext>
            </a:extLst>
          </p:cNvPr>
          <p:cNvSpPr txBox="1"/>
          <p:nvPr/>
        </p:nvSpPr>
        <p:spPr>
          <a:xfrm>
            <a:off x="2590800" y="1598522"/>
            <a:ext cx="7005937" cy="461665"/>
          </a:xfrm>
          <a:prstGeom prst="rect">
            <a:avLst/>
          </a:prstGeom>
          <a:noFill/>
          <a:scene3d>
            <a:camera prst="orthographicFront">
              <a:rot lat="0" lon="0" rev="0"/>
            </a:camera>
            <a:lightRig rig="threePt" dir="t"/>
          </a:scene3d>
          <a:sp3d>
            <a:bevelT/>
          </a:sp3d>
        </p:spPr>
        <p:txBody>
          <a:bodyPr wrap="square" rtlCol="0">
            <a:spAutoFit/>
          </a:bodyPr>
          <a:lstStyle/>
          <a:p>
            <a:pPr algn="ctr"/>
            <a:r>
              <a:rPr lang="en-US" sz="2400" b="1" dirty="0">
                <a:ln>
                  <a:solidFill>
                    <a:schemeClr val="tx1"/>
                  </a:solidFill>
                </a:ln>
                <a:solidFill>
                  <a:schemeClr val="bg2"/>
                </a:solidFill>
                <a:effectLst>
                  <a:glow rad="165100">
                    <a:srgbClr val="FF0000">
                      <a:alpha val="90000"/>
                    </a:srgbClr>
                  </a:glow>
                  <a:reflection blurRad="6350" stA="60000" endA="900" endPos="60000" dist="60007" dir="5400000" sy="-100000" algn="bl" rotWithShape="0"/>
                </a:effectLst>
                <a:latin typeface="Arial Black" panose="020B0A04020102020204" pitchFamily="34" charset="0"/>
              </a:rPr>
              <a:t>Trials</a:t>
            </a:r>
          </a:p>
        </p:txBody>
      </p:sp>
      <p:pic>
        <p:nvPicPr>
          <p:cNvPr id="24" name="Picture 23">
            <a:extLst>
              <a:ext uri="{FF2B5EF4-FFF2-40B4-BE49-F238E27FC236}">
                <a16:creationId xmlns:a16="http://schemas.microsoft.com/office/drawing/2014/main" id="{67E7EA4F-E8DB-B5E2-8914-C257D2AACB3F}"/>
              </a:ext>
            </a:extLst>
          </p:cNvPr>
          <p:cNvPicPr>
            <a:picLocks noChangeAspect="1"/>
          </p:cNvPicPr>
          <p:nvPr/>
        </p:nvPicPr>
        <p:blipFill>
          <a:blip r:embed="rId2">
            <a:alphaModFix amt="74000"/>
          </a:blip>
          <a:stretch>
            <a:fillRect/>
          </a:stretch>
        </p:blipFill>
        <p:spPr>
          <a:xfrm>
            <a:off x="5442930" y="695597"/>
            <a:ext cx="1307592" cy="832262"/>
          </a:xfrm>
          <a:prstGeom prst="rect">
            <a:avLst/>
          </a:prstGeom>
          <a:effectLst>
            <a:glow rad="228600">
              <a:srgbClr val="FF0000">
                <a:alpha val="40000"/>
              </a:srgbClr>
            </a:glow>
            <a:reflection stA="45000" endPos="3000" dist="50800" dir="5400000" sy="-100000" algn="bl" rotWithShape="0"/>
          </a:effectLst>
        </p:spPr>
      </p:pic>
    </p:spTree>
    <p:extLst>
      <p:ext uri="{BB962C8B-B14F-4D97-AF65-F5344CB8AC3E}">
        <p14:creationId xmlns:p14="http://schemas.microsoft.com/office/powerpoint/2010/main" val="77219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1E48-BEFB-3FF0-21DD-19748521512F}"/>
              </a:ext>
            </a:extLst>
          </p:cNvPr>
          <p:cNvSpPr>
            <a:spLocks noGrp="1"/>
          </p:cNvSpPr>
          <p:nvPr>
            <p:ph type="title"/>
          </p:nvPr>
        </p:nvSpPr>
        <p:spPr>
          <a:xfrm>
            <a:off x="838200" y="365125"/>
            <a:ext cx="10515600" cy="899471"/>
          </a:xfrm>
        </p:spPr>
        <p:txBody>
          <a:bodyPr/>
          <a:lstStyle/>
          <a:p>
            <a:pPr algn="ctr"/>
            <a:r>
              <a:rPr lang="en-US" dirty="0">
                <a:latin typeface="Arial Black" panose="020B0A04020102020204" pitchFamily="34" charset="0"/>
              </a:rPr>
              <a:t>2024 Age Group Zone Info</a:t>
            </a:r>
          </a:p>
        </p:txBody>
      </p:sp>
      <p:sp>
        <p:nvSpPr>
          <p:cNvPr id="4" name="Content Placeholder 3">
            <a:extLst>
              <a:ext uri="{FF2B5EF4-FFF2-40B4-BE49-F238E27FC236}">
                <a16:creationId xmlns:a16="http://schemas.microsoft.com/office/drawing/2014/main" id="{39B43CBA-655E-17C7-7FE2-B730CA9D5824}"/>
              </a:ext>
            </a:extLst>
          </p:cNvPr>
          <p:cNvSpPr>
            <a:spLocks noGrp="1"/>
          </p:cNvSpPr>
          <p:nvPr>
            <p:ph idx="1"/>
          </p:nvPr>
        </p:nvSpPr>
        <p:spPr/>
        <p:txBody>
          <a:bodyPr>
            <a:normAutofit fontScale="92500" lnSpcReduction="20000"/>
          </a:bodyPr>
          <a:lstStyle/>
          <a:p>
            <a:pPr marL="0" marR="0" indent="0">
              <a:lnSpc>
                <a:spcPct val="107000"/>
              </a:lnSpc>
              <a:spcBef>
                <a:spcPts val="1900"/>
              </a:spcBef>
              <a:spcAft>
                <a:spcPts val="0"/>
              </a:spcAft>
              <a:buNone/>
            </a:pPr>
            <a:r>
              <a:rPr lang="en-US" sz="2000" b="1" kern="0" dirty="0">
                <a:solidFill>
                  <a:srgbClr val="000000"/>
                </a:solidFill>
                <a:effectLst/>
                <a:ea typeface="Times New Roman" panose="02020603050405020304" pitchFamily="18" charset="0"/>
              </a:rPr>
              <a:t>MEET INFORMATION </a:t>
            </a:r>
            <a:endParaRPr lang="en-US" sz="2000" kern="100" dirty="0">
              <a:effectLst/>
              <a:ea typeface="Calibri" panose="020F0502020204030204" pitchFamily="34" charset="0"/>
            </a:endParaRPr>
          </a:p>
          <a:p>
            <a:pPr marL="241300" lvl="1" indent="0">
              <a:lnSpc>
                <a:spcPct val="107000"/>
              </a:lnSpc>
              <a:spcBef>
                <a:spcPts val="210"/>
              </a:spcBef>
              <a:buNone/>
            </a:pPr>
            <a:r>
              <a:rPr lang="en-US" sz="2000" kern="0" dirty="0">
                <a:solidFill>
                  <a:srgbClr val="000000"/>
                </a:solidFill>
                <a:effectLst/>
                <a:ea typeface="Times New Roman" panose="02020603050405020304" pitchFamily="18" charset="0"/>
              </a:rPr>
              <a:t>Location: Midland, TX </a:t>
            </a:r>
            <a:endParaRPr lang="en-US" sz="2000" kern="100" dirty="0">
              <a:effectLst/>
              <a:ea typeface="Calibri" panose="020F0502020204030204" pitchFamily="34" charset="0"/>
            </a:endParaRPr>
          </a:p>
          <a:p>
            <a:pPr marL="241300" lvl="1" indent="0">
              <a:lnSpc>
                <a:spcPct val="107000"/>
              </a:lnSpc>
              <a:spcBef>
                <a:spcPts val="215"/>
              </a:spcBef>
              <a:buNone/>
            </a:pPr>
            <a:r>
              <a:rPr lang="en-US" sz="2000" kern="0" dirty="0">
                <a:solidFill>
                  <a:srgbClr val="000000"/>
                </a:solidFill>
                <a:effectLst/>
                <a:ea typeface="Times New Roman" panose="02020603050405020304" pitchFamily="18" charset="0"/>
              </a:rPr>
              <a:t>Dates: </a:t>
            </a:r>
          </a:p>
          <a:p>
            <a:pPr marL="1155700" lvl="2" indent="-457200">
              <a:lnSpc>
                <a:spcPct val="107000"/>
              </a:lnSpc>
              <a:spcBef>
                <a:spcPts val="215"/>
              </a:spcBef>
            </a:pPr>
            <a:r>
              <a:rPr lang="en-US" sz="1800" kern="0" dirty="0">
                <a:solidFill>
                  <a:srgbClr val="000000"/>
                </a:solidFill>
                <a:effectLst/>
                <a:ea typeface="Times New Roman" panose="02020603050405020304" pitchFamily="18" charset="0"/>
              </a:rPr>
              <a:t>Meet: July 24, 2024 thru July 27, 2024 </a:t>
            </a:r>
            <a:endParaRPr lang="en-US" sz="1800" kern="100" dirty="0">
              <a:ea typeface="Calibri" panose="020F0502020204030204" pitchFamily="34" charset="0"/>
            </a:endParaRPr>
          </a:p>
          <a:p>
            <a:pPr marL="1155700" lvl="2" indent="-457200">
              <a:lnSpc>
                <a:spcPct val="107000"/>
              </a:lnSpc>
              <a:spcBef>
                <a:spcPts val="215"/>
              </a:spcBef>
            </a:pPr>
            <a:r>
              <a:rPr lang="en-US" sz="1800" kern="0" dirty="0">
                <a:solidFill>
                  <a:srgbClr val="000000"/>
                </a:solidFill>
                <a:effectLst/>
                <a:ea typeface="Times New Roman" panose="02020603050405020304" pitchFamily="18" charset="0"/>
              </a:rPr>
              <a:t>Travel: July 23, 2024 and July 28, 2024</a:t>
            </a:r>
          </a:p>
          <a:p>
            <a:pPr marL="1155700" lvl="2" indent="-457200">
              <a:lnSpc>
                <a:spcPct val="107000"/>
              </a:lnSpc>
              <a:spcBef>
                <a:spcPts val="215"/>
              </a:spcBef>
            </a:pPr>
            <a:r>
              <a:rPr lang="en-US" sz="1800" kern="0" dirty="0">
                <a:solidFill>
                  <a:srgbClr val="000000"/>
                </a:solidFill>
                <a:effectLst/>
                <a:ea typeface="Times New Roman" panose="02020603050405020304" pitchFamily="18" charset="0"/>
              </a:rPr>
              <a:t>Travel by Charter Bus</a:t>
            </a:r>
          </a:p>
          <a:p>
            <a:pPr marL="698500" lvl="2" indent="0">
              <a:lnSpc>
                <a:spcPct val="107000"/>
              </a:lnSpc>
              <a:spcBef>
                <a:spcPts val="215"/>
              </a:spcBef>
              <a:buNone/>
            </a:pPr>
            <a:endParaRPr lang="en-US" sz="1800" kern="0" dirty="0">
              <a:solidFill>
                <a:srgbClr val="000000"/>
              </a:solidFill>
              <a:ea typeface="Calibri" panose="020F0502020204030204" pitchFamily="34" charset="0"/>
            </a:endParaRPr>
          </a:p>
          <a:p>
            <a:pPr marL="0" indent="0">
              <a:lnSpc>
                <a:spcPct val="107000"/>
              </a:lnSpc>
              <a:spcBef>
                <a:spcPts val="1900"/>
              </a:spcBef>
              <a:buNone/>
            </a:pPr>
            <a:r>
              <a:rPr lang="en-US" sz="2000" b="1" kern="0" dirty="0">
                <a:solidFill>
                  <a:srgbClr val="000000"/>
                </a:solidFill>
              </a:rPr>
              <a:t>TEAM SIZE </a:t>
            </a:r>
          </a:p>
          <a:p>
            <a:pPr marL="5080" marR="83820" indent="0">
              <a:lnSpc>
                <a:spcPct val="107000"/>
              </a:lnSpc>
              <a:spcBef>
                <a:spcPts val="215"/>
              </a:spcBef>
              <a:spcAft>
                <a:spcPts val="0"/>
              </a:spcAft>
              <a:buNone/>
            </a:pPr>
            <a:r>
              <a:rPr lang="en-US" sz="2000" kern="0" dirty="0">
                <a:solidFill>
                  <a:srgbClr val="000000"/>
                </a:solidFill>
              </a:rPr>
              <a:t>Each Local Swimming Committee (LSC) that fields a team and competes at the Southern Zone Age Group Championship is limited to a roster of 32 Age-Group (11-12 &amp; 13-14) Athletes and 6 Swimmers with a Disability</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5080" marR="83820" indent="0">
              <a:lnSpc>
                <a:spcPct val="107000"/>
              </a:lnSpc>
              <a:spcBef>
                <a:spcPts val="215"/>
              </a:spcBef>
              <a:spcAft>
                <a:spcPts val="0"/>
              </a:spcAft>
              <a:buNone/>
            </a:pPr>
            <a:endParaRPr lang="en-US" dirty="0"/>
          </a:p>
          <a:p>
            <a:pPr marL="0" marR="83820" indent="0">
              <a:lnSpc>
                <a:spcPct val="107000"/>
              </a:lnSpc>
              <a:spcBef>
                <a:spcPts val="1900"/>
              </a:spcBef>
              <a:spcAft>
                <a:spcPts val="0"/>
              </a:spcAft>
              <a:buNone/>
            </a:pPr>
            <a:r>
              <a:rPr lang="en-US" sz="2100" b="1" kern="0" dirty="0">
                <a:solidFill>
                  <a:srgbClr val="000000"/>
                </a:solidFill>
              </a:rPr>
              <a:t>ENTRY LIMITS</a:t>
            </a:r>
          </a:p>
          <a:p>
            <a:pPr marL="5080" marR="83820" indent="0">
              <a:lnSpc>
                <a:spcPct val="107000"/>
              </a:lnSpc>
              <a:spcBef>
                <a:spcPts val="215"/>
              </a:spcBef>
              <a:spcAft>
                <a:spcPts val="0"/>
              </a:spcAft>
              <a:buNone/>
            </a:pPr>
            <a:r>
              <a:rPr lang="en-US" sz="2100" kern="0" dirty="0">
                <a:solidFill>
                  <a:srgbClr val="000000"/>
                </a:solidFill>
              </a:rPr>
              <a:t>Each swimmer is limited to: Six (6) individual events for the meet, Three (3) individual events per day</a:t>
            </a:r>
          </a:p>
          <a:p>
            <a:endParaRPr lang="en-US" dirty="0"/>
          </a:p>
        </p:txBody>
      </p:sp>
    </p:spTree>
    <p:extLst>
      <p:ext uri="{BB962C8B-B14F-4D97-AF65-F5344CB8AC3E}">
        <p14:creationId xmlns:p14="http://schemas.microsoft.com/office/powerpoint/2010/main" val="146907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5BEF-3463-C6F6-F2C2-BE09616A5665}"/>
              </a:ext>
            </a:extLst>
          </p:cNvPr>
          <p:cNvSpPr>
            <a:spLocks noGrp="1"/>
          </p:cNvSpPr>
          <p:nvPr>
            <p:ph type="title"/>
          </p:nvPr>
        </p:nvSpPr>
        <p:spPr/>
        <p:txBody>
          <a:bodyPr>
            <a:normAutofit fontScale="90000"/>
          </a:bodyPr>
          <a:lstStyle/>
          <a:p>
            <a:r>
              <a:rPr lang="en-US" dirty="0"/>
              <a:t>Border Zone Team Selection Criteria</a:t>
            </a:r>
          </a:p>
        </p:txBody>
      </p:sp>
      <p:sp>
        <p:nvSpPr>
          <p:cNvPr id="3" name="Content Placeholder 2">
            <a:extLst>
              <a:ext uri="{FF2B5EF4-FFF2-40B4-BE49-F238E27FC236}">
                <a16:creationId xmlns:a16="http://schemas.microsoft.com/office/drawing/2014/main" id="{5D9321F5-2E72-932D-A7F5-E806D9B1258C}"/>
              </a:ext>
            </a:extLst>
          </p:cNvPr>
          <p:cNvSpPr>
            <a:spLocks noGrp="1"/>
          </p:cNvSpPr>
          <p:nvPr>
            <p:ph idx="1"/>
          </p:nvPr>
        </p:nvSpPr>
        <p:spPr>
          <a:xfrm>
            <a:off x="838200" y="1290320"/>
            <a:ext cx="10515600" cy="5202555"/>
          </a:xfrm>
        </p:spPr>
        <p:txBody>
          <a:bodyPr>
            <a:normAutofit fontScale="92500"/>
          </a:bodyPr>
          <a:lstStyle/>
          <a:p>
            <a:pPr marL="0" marR="194310" indent="0">
              <a:lnSpc>
                <a:spcPct val="107000"/>
              </a:lnSpc>
              <a:spcBef>
                <a:spcPts val="210"/>
              </a:spcBef>
              <a:spcAft>
                <a:spcPts val="0"/>
              </a:spcAft>
              <a:buNone/>
            </a:pPr>
            <a:r>
              <a:rPr lang="en-US"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be eligible for consideration of the Border Swimming Zones Team, swimmers must meet ALL criteria below: </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14680" lvl="0" indent="-342900">
              <a:lnSpc>
                <a:spcPct val="107000"/>
              </a:lnSpc>
              <a:spcBef>
                <a:spcPts val="145"/>
              </a:spcBef>
              <a:spcAft>
                <a:spcPts val="0"/>
              </a:spcAft>
              <a:buFont typeface="Symbol" panose="05050102010706020507" pitchFamily="18" charset="2"/>
              <a:buChar char=""/>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Athletes must be a current registered member of Border Swimming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614680" lvl="0" indent="-342900">
              <a:lnSpc>
                <a:spcPct val="107000"/>
              </a:lnSpc>
              <a:spcBef>
                <a:spcPts val="145"/>
              </a:spcBef>
              <a:spcAft>
                <a:spcPts val="0"/>
              </a:spcAft>
              <a:buFont typeface="Symbol" panose="05050102010706020507" pitchFamily="18" charset="2"/>
              <a:buChar char=""/>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Athletes must be between the ages of 11 and 14 on the first day of competition, July 24, 2024.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22555" lvl="0" indent="-342900">
              <a:lnSpc>
                <a:spcPct val="107000"/>
              </a:lnSpc>
              <a:spcBef>
                <a:spcPts val="120"/>
              </a:spcBef>
              <a:spcAft>
                <a:spcPts val="0"/>
              </a:spcAft>
              <a:buFont typeface="Symbol" panose="05050102010706020507" pitchFamily="18" charset="2"/>
              <a:buChar char=""/>
            </a:pPr>
            <a:r>
              <a:rPr lang="en-US"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Athletes must achieve the qualifying standard between July 24, 2022 and March 31, 2024 in order to be considered for selection</a:t>
            </a:r>
          </a:p>
          <a:p>
            <a:pPr marL="800100" marR="122555" lvl="1" indent="-342900">
              <a:lnSpc>
                <a:spcPct val="107000"/>
              </a:lnSpc>
              <a:spcBef>
                <a:spcPts val="120"/>
              </a:spcBef>
              <a:buFont typeface="Symbol" panose="05050102010706020507" pitchFamily="18" charset="2"/>
              <a:buChar char=""/>
            </a:pPr>
            <a:r>
              <a:rPr lang="en-US" sz="2100" kern="0" dirty="0">
                <a:solidFill>
                  <a:srgbClr val="000000"/>
                </a:solidFill>
                <a:latin typeface="Calibri" panose="020F0502020204030204" pitchFamily="34" charset="0"/>
              </a:rPr>
              <a:t>Athletes will be aged up to July 24th, 2024 for the selection process</a:t>
            </a:r>
          </a:p>
          <a:p>
            <a:pPr marL="800100" marR="122555" lvl="1" indent="-342900">
              <a:lnSpc>
                <a:spcPct val="107000"/>
              </a:lnSpc>
              <a:spcBef>
                <a:spcPts val="120"/>
              </a:spcBef>
              <a:buFont typeface="Symbol" panose="05050102010706020507" pitchFamily="18" charset="2"/>
              <a:buChar char=""/>
            </a:pPr>
            <a:r>
              <a:rPr lang="en-US" sz="2100" kern="0" dirty="0">
                <a:solidFill>
                  <a:srgbClr val="000000"/>
                </a:solidFill>
                <a:latin typeface="Calibri" panose="020F0502020204030204" pitchFamily="34" charset="0"/>
              </a:rPr>
              <a:t>Example: Swimmer who is 12 with a birthday in June will be placed in 13-14 age group for Power Point review</a:t>
            </a:r>
          </a:p>
          <a:p>
            <a:pPr marL="342900" marR="0" lvl="0" indent="-342900">
              <a:lnSpc>
                <a:spcPct val="107000"/>
              </a:lnSpc>
              <a:spcBef>
                <a:spcPts val="105"/>
              </a:spcBef>
              <a:spcAft>
                <a:spcPts val="0"/>
              </a:spcAft>
              <a:buFont typeface="Symbol" panose="05050102010706020507" pitchFamily="18" charset="2"/>
              <a:buChar char=""/>
            </a:pPr>
            <a:r>
              <a:rPr lang="en-US" sz="2000" kern="0" dirty="0">
                <a:solidFill>
                  <a:srgbClr val="000000"/>
                </a:solidFill>
                <a:latin typeface="Calibri" panose="020F0502020204030204" pitchFamily="34" charset="0"/>
                <a:cs typeface="Calibri" panose="020F0502020204030204" pitchFamily="34" charset="0"/>
              </a:rPr>
              <a:t>Athletes must achieve </a:t>
            </a:r>
            <a:r>
              <a:rPr lang="en-US" sz="2000" b="1" u="sng" kern="0" dirty="0">
                <a:solidFill>
                  <a:srgbClr val="000000"/>
                </a:solidFill>
                <a:latin typeface="Calibri" panose="020F0502020204030204" pitchFamily="34" charset="0"/>
                <a:cs typeface="Calibri" panose="020F0502020204030204" pitchFamily="34" charset="0"/>
              </a:rPr>
              <a:t>total power points of 2000</a:t>
            </a:r>
            <a:r>
              <a:rPr lang="en-US" sz="2000" b="1" kern="0" dirty="0">
                <a:solidFill>
                  <a:srgbClr val="000000"/>
                </a:solidFill>
                <a:latin typeface="Calibri" panose="020F0502020204030204" pitchFamily="34" charset="0"/>
                <a:cs typeface="Calibri" panose="020F0502020204030204" pitchFamily="34" charset="0"/>
              </a:rPr>
              <a:t> </a:t>
            </a:r>
            <a:r>
              <a:rPr lang="en-US" sz="2000" kern="0" dirty="0">
                <a:solidFill>
                  <a:srgbClr val="000000"/>
                </a:solidFill>
                <a:latin typeface="Calibri" panose="020F0502020204030204" pitchFamily="34" charset="0"/>
                <a:cs typeface="Calibri" panose="020F0502020204030204" pitchFamily="34" charset="0"/>
              </a:rPr>
              <a:t>in their best 4 event types to be considered qualified, subject to team size discussion by the Zones Committee</a:t>
            </a:r>
          </a:p>
          <a:p>
            <a:pPr marL="342900" marR="185420" lvl="0" indent="-342900">
              <a:lnSpc>
                <a:spcPct val="107000"/>
              </a:lnSpc>
              <a:spcBef>
                <a:spcPts val="150"/>
              </a:spcBef>
              <a:spcAft>
                <a:spcPts val="0"/>
              </a:spcAft>
              <a:buFont typeface="Symbol" panose="05050102010706020507" pitchFamily="18" charset="2"/>
              <a:buChar char=""/>
            </a:pPr>
            <a:r>
              <a:rPr lang="en-US" sz="2000" kern="0" dirty="0">
                <a:solidFill>
                  <a:srgbClr val="000000"/>
                </a:solidFill>
                <a:latin typeface="Calibri" panose="020F0502020204030204" pitchFamily="34" charset="0"/>
                <a:cs typeface="Calibri" panose="020F0502020204030204" pitchFamily="34" charset="0"/>
              </a:rPr>
              <a:t>Qualifying events from multiple courses (LCM,  SCY) can only be counted towards an event 1 time. Example: if an athlete has 500+ Power Points for both LCM and SCY in the 100 Breaststroke, that counts as ONE qualified event and the higher of the two will included in the calculation</a:t>
            </a:r>
          </a:p>
          <a:p>
            <a:pPr marL="342900" marR="185420" lvl="0" indent="-342900">
              <a:lnSpc>
                <a:spcPct val="107000"/>
              </a:lnSpc>
              <a:spcBef>
                <a:spcPts val="150"/>
              </a:spcBef>
              <a:spcAft>
                <a:spcPts val="0"/>
              </a:spcAft>
              <a:buFont typeface="Symbol" panose="05050102010706020507" pitchFamily="18" charset="2"/>
              <a:buChar char=""/>
            </a:pPr>
            <a:r>
              <a:rPr lang="en-US" sz="2000" kern="0" dirty="0">
                <a:solidFill>
                  <a:srgbClr val="000000"/>
                </a:solidFill>
                <a:latin typeface="Calibri" panose="020F0502020204030204" pitchFamily="34" charset="0"/>
                <a:cs typeface="Calibri" panose="020F0502020204030204" pitchFamily="34" charset="0"/>
              </a:rPr>
              <a:t>Non-conforming events such as 50’s and 100 IM (Age 13+) will not be used in the selection process</a:t>
            </a:r>
          </a:p>
          <a:p>
            <a:pPr marL="285750" marR="615950" indent="-285750">
              <a:lnSpc>
                <a:spcPct val="107000"/>
              </a:lnSpc>
              <a:spcBef>
                <a:spcPts val="0"/>
              </a:spcBef>
              <a:buFont typeface="Courier New" panose="02070309020205020404" pitchFamily="49" charset="0"/>
              <a:buChar char="o"/>
            </a:pPr>
            <a:endParaRPr lang="en-US" dirty="0"/>
          </a:p>
        </p:txBody>
      </p:sp>
    </p:spTree>
    <p:extLst>
      <p:ext uri="{BB962C8B-B14F-4D97-AF65-F5344CB8AC3E}">
        <p14:creationId xmlns:p14="http://schemas.microsoft.com/office/powerpoint/2010/main" val="384130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5BEF-3463-C6F6-F2C2-BE09616A5665}"/>
              </a:ext>
            </a:extLst>
          </p:cNvPr>
          <p:cNvSpPr>
            <a:spLocks noGrp="1"/>
          </p:cNvSpPr>
          <p:nvPr>
            <p:ph type="title"/>
          </p:nvPr>
        </p:nvSpPr>
        <p:spPr/>
        <p:txBody>
          <a:bodyPr>
            <a:normAutofit fontScale="90000"/>
          </a:bodyPr>
          <a:lstStyle/>
          <a:p>
            <a:r>
              <a:rPr lang="en-US" dirty="0"/>
              <a:t>Border Zone Team Selection Process</a:t>
            </a:r>
          </a:p>
        </p:txBody>
      </p:sp>
      <p:sp>
        <p:nvSpPr>
          <p:cNvPr id="3" name="Content Placeholder 2">
            <a:extLst>
              <a:ext uri="{FF2B5EF4-FFF2-40B4-BE49-F238E27FC236}">
                <a16:creationId xmlns:a16="http://schemas.microsoft.com/office/drawing/2014/main" id="{5D9321F5-2E72-932D-A7F5-E806D9B1258C}"/>
              </a:ext>
            </a:extLst>
          </p:cNvPr>
          <p:cNvSpPr>
            <a:spLocks noGrp="1"/>
          </p:cNvSpPr>
          <p:nvPr>
            <p:ph idx="1"/>
          </p:nvPr>
        </p:nvSpPr>
        <p:spPr>
          <a:xfrm>
            <a:off x="838200" y="1290320"/>
            <a:ext cx="10515600" cy="5202555"/>
          </a:xfrm>
        </p:spPr>
        <p:txBody>
          <a:bodyPr>
            <a:normAutofit/>
          </a:bodyPr>
          <a:lstStyle/>
          <a:p>
            <a:pPr marL="0" marR="0" indent="0">
              <a:lnSpc>
                <a:spcPct val="107000"/>
              </a:lnSpc>
              <a:spcBef>
                <a:spcPts val="0"/>
              </a:spcBef>
              <a:spcAft>
                <a:spcPts val="0"/>
              </a:spcAft>
              <a:buNone/>
            </a:pPr>
            <a:r>
              <a:rPr lang="en-US" sz="2400" kern="0" dirty="0">
                <a:solidFill>
                  <a:srgbClr val="000000"/>
                </a:solidFill>
                <a:effectLst/>
                <a:ea typeface="Times New Roman" panose="02020603050405020304" pitchFamily="18" charset="0"/>
              </a:rPr>
              <a:t>The Zones Team will be selected as follows: </a:t>
            </a:r>
            <a:endParaRPr lang="en-US" sz="2400" kern="100" dirty="0">
              <a:effectLst/>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solidFill>
                  <a:srgbClr val="000000"/>
                </a:solidFill>
                <a:effectLst/>
                <a:ea typeface="Times New Roman" panose="02020603050405020304" pitchFamily="18" charset="0"/>
              </a:rPr>
              <a:t>The pool of athletes who qualify will be announced. </a:t>
            </a:r>
            <a:endParaRPr lang="en-US" sz="2400" kern="100" dirty="0">
              <a:effectLst/>
              <a:ea typeface="Calibri" panose="020F0502020204030204" pitchFamily="34" charset="0"/>
            </a:endParaRPr>
          </a:p>
          <a:p>
            <a:pPr marL="342900" marR="162560" lvl="0" indent="-342900">
              <a:lnSpc>
                <a:spcPct val="107000"/>
              </a:lnSpc>
              <a:spcBef>
                <a:spcPts val="210"/>
              </a:spcBef>
              <a:spcAft>
                <a:spcPts val="0"/>
              </a:spcAft>
              <a:buFont typeface="Symbol" panose="05050102010706020507" pitchFamily="18" charset="2"/>
              <a:buChar char=""/>
            </a:pPr>
            <a:r>
              <a:rPr lang="en-US" sz="2400" kern="0" dirty="0">
                <a:solidFill>
                  <a:srgbClr val="000000"/>
                </a:solidFill>
                <a:effectLst/>
                <a:ea typeface="Times New Roman" panose="02020603050405020304" pitchFamily="18" charset="0"/>
              </a:rPr>
              <a:t>The top 8 qualified athletes per gender, per age group, who accept, will be named to the TEAM. </a:t>
            </a:r>
            <a:endParaRPr lang="en-US" sz="2400" kern="100" dirty="0">
              <a:effectLst/>
              <a:ea typeface="Calibri" panose="020F0502020204030204" pitchFamily="34" charset="0"/>
            </a:endParaRPr>
          </a:p>
          <a:p>
            <a:pPr marL="342900" marR="114300" lvl="0" indent="-342900">
              <a:lnSpc>
                <a:spcPct val="107000"/>
              </a:lnSpc>
              <a:spcBef>
                <a:spcPts val="70"/>
              </a:spcBef>
              <a:spcAft>
                <a:spcPts val="0"/>
              </a:spcAft>
              <a:buFont typeface="Symbol" panose="05050102010706020507" pitchFamily="18" charset="2"/>
              <a:buChar char=""/>
            </a:pPr>
            <a:r>
              <a:rPr lang="en-US" sz="2400" kern="0" dirty="0">
                <a:solidFill>
                  <a:srgbClr val="000000"/>
                </a:solidFill>
                <a:effectLst/>
                <a:ea typeface="Times New Roman" panose="02020603050405020304" pitchFamily="18" charset="0"/>
              </a:rPr>
              <a:t>If one of the top 8 does not accept the selection, the next qualifying swimmer will be asked until the Team size is met. </a:t>
            </a:r>
            <a:endParaRPr lang="en-US" sz="2400" kern="100" dirty="0">
              <a:effectLst/>
              <a:ea typeface="Calibri" panose="020F0502020204030204" pitchFamily="34" charset="0"/>
            </a:endParaRPr>
          </a:p>
          <a:p>
            <a:pPr marL="285750" marR="615950" indent="-285750">
              <a:lnSpc>
                <a:spcPct val="107000"/>
              </a:lnSpc>
              <a:spcBef>
                <a:spcPts val="0"/>
              </a:spcBef>
              <a:buFont typeface="Courier New" panose="02070309020205020404" pitchFamily="49" charset="0"/>
              <a:buChar char="o"/>
            </a:pPr>
            <a:endParaRPr lang="en-US" dirty="0"/>
          </a:p>
        </p:txBody>
      </p:sp>
    </p:spTree>
    <p:extLst>
      <p:ext uri="{BB962C8B-B14F-4D97-AF65-F5344CB8AC3E}">
        <p14:creationId xmlns:p14="http://schemas.microsoft.com/office/powerpoint/2010/main" val="216725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5BEF-3463-C6F6-F2C2-BE09616A5665}"/>
              </a:ext>
            </a:extLst>
          </p:cNvPr>
          <p:cNvSpPr>
            <a:spLocks noGrp="1"/>
          </p:cNvSpPr>
          <p:nvPr>
            <p:ph type="title"/>
          </p:nvPr>
        </p:nvSpPr>
        <p:spPr/>
        <p:txBody>
          <a:bodyPr>
            <a:normAutofit/>
          </a:bodyPr>
          <a:lstStyle/>
          <a:p>
            <a:r>
              <a:rPr lang="en-US" dirty="0"/>
              <a:t>Swimmers with a Disability</a:t>
            </a:r>
          </a:p>
        </p:txBody>
      </p:sp>
      <p:sp>
        <p:nvSpPr>
          <p:cNvPr id="3" name="Content Placeholder 2">
            <a:extLst>
              <a:ext uri="{FF2B5EF4-FFF2-40B4-BE49-F238E27FC236}">
                <a16:creationId xmlns:a16="http://schemas.microsoft.com/office/drawing/2014/main" id="{5D9321F5-2E72-932D-A7F5-E806D9B1258C}"/>
              </a:ext>
            </a:extLst>
          </p:cNvPr>
          <p:cNvSpPr>
            <a:spLocks noGrp="1"/>
          </p:cNvSpPr>
          <p:nvPr>
            <p:ph idx="1"/>
          </p:nvPr>
        </p:nvSpPr>
        <p:spPr>
          <a:xfrm>
            <a:off x="838200" y="1290320"/>
            <a:ext cx="10515600" cy="5202555"/>
          </a:xfrm>
        </p:spPr>
        <p:txBody>
          <a:bodyPr>
            <a:normAutofit/>
          </a:bodyPr>
          <a:lstStyle/>
          <a:p>
            <a:pPr marL="290195" marR="347980" indent="-285750">
              <a:lnSpc>
                <a:spcPct val="107000"/>
              </a:lnSpc>
              <a:spcBef>
                <a:spcPts val="295"/>
              </a:spcBef>
            </a:pPr>
            <a:r>
              <a:rPr lang="en-US" sz="2400" kern="0" dirty="0">
                <a:solidFill>
                  <a:srgbClr val="000000"/>
                </a:solidFill>
                <a:effectLst/>
                <a:ea typeface="Times New Roman" panose="02020603050405020304" pitchFamily="18" charset="0"/>
              </a:rPr>
              <a:t>Swimmers with a Disability can apply and the top 3 boys and top 3 girls based on power points will be selected. </a:t>
            </a:r>
            <a:endParaRPr lang="en-US" sz="2400" kern="100" dirty="0">
              <a:effectLst/>
              <a:ea typeface="Calibri" panose="020F0502020204030204" pitchFamily="34" charset="0"/>
            </a:endParaRPr>
          </a:p>
          <a:p>
            <a:pPr marL="300355" marR="123825" indent="-285750">
              <a:lnSpc>
                <a:spcPct val="107000"/>
              </a:lnSpc>
              <a:spcBef>
                <a:spcPts val="165"/>
              </a:spcBef>
            </a:pPr>
            <a:r>
              <a:rPr lang="en-US" sz="2400" kern="0" dirty="0">
                <a:solidFill>
                  <a:srgbClr val="000000"/>
                </a:solidFill>
                <a:effectLst/>
                <a:ea typeface="Times New Roman" panose="02020603050405020304" pitchFamily="18" charset="0"/>
              </a:rPr>
              <a:t>Swimmers with a Disability must be between the ages of 11 and 18 on the first day of the competition, July 24, 2023. </a:t>
            </a:r>
            <a:endParaRPr lang="en-US" sz="2400" kern="100" dirty="0">
              <a:effectLst/>
              <a:ea typeface="Calibri" panose="020F0502020204030204" pitchFamily="34" charset="0"/>
            </a:endParaRPr>
          </a:p>
          <a:p>
            <a:pPr>
              <a:lnSpc>
                <a:spcPct val="107000"/>
              </a:lnSpc>
              <a:spcBef>
                <a:spcPts val="0"/>
              </a:spcBef>
              <a:spcAft>
                <a:spcPts val="800"/>
              </a:spcAft>
            </a:pPr>
            <a:r>
              <a:rPr lang="en-US" sz="2400" kern="0" dirty="0">
                <a:solidFill>
                  <a:srgbClr val="000000"/>
                </a:solidFill>
                <a:effectLst/>
                <a:ea typeface="Times New Roman" panose="02020603050405020304" pitchFamily="18" charset="0"/>
              </a:rPr>
              <a:t>Swimmers' disability must satisfy the definition of a disability as outlined in USA Swimming Rules and Regulations: a permanent physical or mental impairment that substantially limits one or major life activities. These swimmers are not required to meet the time standards and power points for their age group/events; however, they must provide a time for each event they enter. </a:t>
            </a:r>
            <a:endParaRPr lang="en-US" sz="2400" kern="100" dirty="0">
              <a:effectLst/>
              <a:ea typeface="Calibri" panose="020F0502020204030204" pitchFamily="34" charset="0"/>
            </a:endParaRPr>
          </a:p>
          <a:p>
            <a:pPr marL="285750" marR="615950" indent="-285750">
              <a:lnSpc>
                <a:spcPct val="107000"/>
              </a:lnSpc>
              <a:spcBef>
                <a:spcPts val="0"/>
              </a:spcBef>
              <a:buFont typeface="Courier New" panose="02070309020205020404" pitchFamily="49" charset="0"/>
              <a:buChar char="o"/>
            </a:pPr>
            <a:endParaRPr lang="en-US" dirty="0"/>
          </a:p>
        </p:txBody>
      </p:sp>
    </p:spTree>
    <p:extLst>
      <p:ext uri="{BB962C8B-B14F-4D97-AF65-F5344CB8AC3E}">
        <p14:creationId xmlns:p14="http://schemas.microsoft.com/office/powerpoint/2010/main" val="108753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5BEF-3463-C6F6-F2C2-BE09616A5665}"/>
              </a:ext>
            </a:extLst>
          </p:cNvPr>
          <p:cNvSpPr>
            <a:spLocks noGrp="1"/>
          </p:cNvSpPr>
          <p:nvPr>
            <p:ph type="title"/>
          </p:nvPr>
        </p:nvSpPr>
        <p:spPr/>
        <p:txBody>
          <a:bodyPr>
            <a:normAutofit/>
          </a:bodyPr>
          <a:lstStyle/>
          <a:p>
            <a:r>
              <a:rPr lang="en-US" dirty="0"/>
              <a:t>Calculating Power Points</a:t>
            </a:r>
          </a:p>
        </p:txBody>
      </p:sp>
      <p:sp>
        <p:nvSpPr>
          <p:cNvPr id="3" name="Content Placeholder 2">
            <a:extLst>
              <a:ext uri="{FF2B5EF4-FFF2-40B4-BE49-F238E27FC236}">
                <a16:creationId xmlns:a16="http://schemas.microsoft.com/office/drawing/2014/main" id="{5D9321F5-2E72-932D-A7F5-E806D9B1258C}"/>
              </a:ext>
            </a:extLst>
          </p:cNvPr>
          <p:cNvSpPr>
            <a:spLocks noGrp="1"/>
          </p:cNvSpPr>
          <p:nvPr>
            <p:ph idx="1"/>
          </p:nvPr>
        </p:nvSpPr>
        <p:spPr>
          <a:xfrm>
            <a:off x="838200" y="1290320"/>
            <a:ext cx="10515600" cy="5202555"/>
          </a:xfrm>
        </p:spPr>
        <p:txBody>
          <a:bodyPr>
            <a:normAutofit/>
          </a:bodyPr>
          <a:lstStyle/>
          <a:p>
            <a:pPr marL="0" marR="615950" indent="0">
              <a:lnSpc>
                <a:spcPct val="107000"/>
              </a:lnSpc>
              <a:spcBef>
                <a:spcPts val="0"/>
              </a:spcBef>
              <a:buNone/>
            </a:pPr>
            <a:r>
              <a:rPr lang="en-US" dirty="0"/>
              <a:t>USA Swimming Power Points</a:t>
            </a:r>
          </a:p>
          <a:p>
            <a:pPr marR="615950" lvl="1">
              <a:lnSpc>
                <a:spcPct val="107000"/>
              </a:lnSpc>
              <a:spcBef>
                <a:spcPts val="0"/>
              </a:spcBef>
            </a:pPr>
            <a:r>
              <a:rPr lang="en-US" dirty="0"/>
              <a:t>Every swim listed in the USA Swimming times database includes a Power Point value. This point system allows for comparison of the quality of performances across strokes, distances and events, as well as between age groups. The power point scale ranges from 1 to 1100 points. The higher the points, the stronger you are in that event.</a:t>
            </a:r>
          </a:p>
          <a:p>
            <a:pPr marR="615950" lvl="1">
              <a:lnSpc>
                <a:spcPct val="107000"/>
              </a:lnSpc>
              <a:spcBef>
                <a:spcPts val="0"/>
              </a:spcBef>
            </a:pPr>
            <a:r>
              <a:rPr lang="en-US" dirty="0"/>
              <a:t>Individual Time Search</a:t>
            </a:r>
          </a:p>
          <a:p>
            <a:pPr marR="615950" lvl="2">
              <a:lnSpc>
                <a:spcPct val="107000"/>
              </a:lnSpc>
              <a:spcBef>
                <a:spcPts val="0"/>
              </a:spcBef>
            </a:pPr>
            <a:r>
              <a:rPr lang="en-US" dirty="0">
                <a:hlinkClick r:id="rId2"/>
              </a:rPr>
              <a:t>https://www.usaswimming.org/times/individual-times-search</a:t>
            </a:r>
            <a:endParaRPr lang="en-US" dirty="0"/>
          </a:p>
          <a:p>
            <a:pPr marR="615950" lvl="1">
              <a:lnSpc>
                <a:spcPct val="107000"/>
              </a:lnSpc>
              <a:spcBef>
                <a:spcPts val="0"/>
              </a:spcBef>
            </a:pPr>
            <a:r>
              <a:rPr lang="en-US" dirty="0"/>
              <a:t>Power Point Calculator</a:t>
            </a:r>
          </a:p>
          <a:p>
            <a:pPr marR="615950" lvl="2">
              <a:lnSpc>
                <a:spcPct val="107000"/>
              </a:lnSpc>
              <a:spcBef>
                <a:spcPts val="0"/>
              </a:spcBef>
            </a:pPr>
            <a:r>
              <a:rPr lang="en-US" dirty="0">
                <a:hlinkClick r:id="rId3"/>
              </a:rPr>
              <a:t>https://www.usaswimming.org/times/popular-resources/power-point-calculator</a:t>
            </a:r>
            <a:endParaRPr lang="en-US" dirty="0"/>
          </a:p>
          <a:p>
            <a:pPr marR="615950" lvl="2">
              <a:lnSpc>
                <a:spcPct val="107000"/>
              </a:lnSpc>
              <a:spcBef>
                <a:spcPts val="0"/>
              </a:spcBef>
            </a:pPr>
            <a:endParaRPr lang="en-US" dirty="0"/>
          </a:p>
        </p:txBody>
      </p:sp>
    </p:spTree>
    <p:extLst>
      <p:ext uri="{BB962C8B-B14F-4D97-AF65-F5344CB8AC3E}">
        <p14:creationId xmlns:p14="http://schemas.microsoft.com/office/powerpoint/2010/main" val="85536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750</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Courier New</vt:lpstr>
      <vt:lpstr>Symbol</vt:lpstr>
      <vt:lpstr>Times New Roman</vt:lpstr>
      <vt:lpstr>Office Theme</vt:lpstr>
      <vt:lpstr>2024 Border Zone Team  Information</vt:lpstr>
      <vt:lpstr>What is the Zone Championship</vt:lpstr>
      <vt:lpstr>USA Swimming Zones Map</vt:lpstr>
      <vt:lpstr>USA Swimming Competition Tiers</vt:lpstr>
      <vt:lpstr>2024 Age Group Zone Info</vt:lpstr>
      <vt:lpstr>Border Zone Team Selection Criteria</vt:lpstr>
      <vt:lpstr>Border Zone Team Selection Process</vt:lpstr>
      <vt:lpstr>Swimmers with a Disability</vt:lpstr>
      <vt:lpstr>Calculating Power Points</vt:lpstr>
      <vt:lpstr>Individual Time Search</vt:lpstr>
      <vt:lpstr>Power Point Calculator</vt:lpstr>
      <vt:lpstr>SWIM FAST!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Elliott</dc:creator>
  <cp:lastModifiedBy>Brett Elliott</cp:lastModifiedBy>
  <cp:revision>16</cp:revision>
  <dcterms:created xsi:type="dcterms:W3CDTF">2023-12-18T20:15:11Z</dcterms:created>
  <dcterms:modified xsi:type="dcterms:W3CDTF">2024-02-02T02:38:19Z</dcterms:modified>
</cp:coreProperties>
</file>