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27"/>
  </p:notesMasterIdLst>
  <p:handoutMasterIdLst>
    <p:handoutMasterId r:id="rId28"/>
  </p:handoutMasterIdLst>
  <p:sldIdLst>
    <p:sldId id="278" r:id="rId2"/>
    <p:sldId id="257" r:id="rId3"/>
    <p:sldId id="290" r:id="rId4"/>
    <p:sldId id="258" r:id="rId5"/>
    <p:sldId id="259" r:id="rId6"/>
    <p:sldId id="261" r:id="rId7"/>
    <p:sldId id="280" r:id="rId8"/>
    <p:sldId id="262" r:id="rId9"/>
    <p:sldId id="281" r:id="rId10"/>
    <p:sldId id="264" r:id="rId11"/>
    <p:sldId id="265" r:id="rId12"/>
    <p:sldId id="283" r:id="rId13"/>
    <p:sldId id="284" r:id="rId14"/>
    <p:sldId id="266" r:id="rId15"/>
    <p:sldId id="267" r:id="rId16"/>
    <p:sldId id="285" r:id="rId17"/>
    <p:sldId id="269" r:id="rId18"/>
    <p:sldId id="286" r:id="rId19"/>
    <p:sldId id="271" r:id="rId20"/>
    <p:sldId id="287" r:id="rId21"/>
    <p:sldId id="273" r:id="rId22"/>
    <p:sldId id="288" r:id="rId23"/>
    <p:sldId id="275" r:id="rId24"/>
    <p:sldId id="276" r:id="rId25"/>
    <p:sldId id="289"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383" autoAdjust="0"/>
  </p:normalViewPr>
  <p:slideViewPr>
    <p:cSldViewPr snapToGrid="0" snapToObjects="1">
      <p:cViewPr varScale="1">
        <p:scale>
          <a:sx n="59" d="100"/>
          <a:sy n="59" d="100"/>
        </p:scale>
        <p:origin x="1781" y="53"/>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88" d="100"/>
          <a:sy n="88" d="100"/>
        </p:scale>
        <p:origin x="-3822" y="-1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FE8E252-A863-4B4D-9627-05C0D09DF311}" type="slidenum">
              <a:rPr lang="en-US" smtClean="0"/>
              <a:t>‹#›</a:t>
            </a:fld>
            <a:endParaRPr lang="en-US"/>
          </a:p>
        </p:txBody>
      </p:sp>
    </p:spTree>
    <p:extLst>
      <p:ext uri="{BB962C8B-B14F-4D97-AF65-F5344CB8AC3E}">
        <p14:creationId xmlns:p14="http://schemas.microsoft.com/office/powerpoint/2010/main" val="19496722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D0B381-92E9-4241-9FBB-9725EADA5141}" type="datetimeFigureOut">
              <a:rPr lang="en-US" smtClean="0"/>
              <a:t>8/27/2023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753A22-80CF-994E-99DC-46CD8DB5478B}" type="slidenum">
              <a:rPr lang="en-US" smtClean="0"/>
              <a:t>‹#›</a:t>
            </a:fld>
            <a:endParaRPr lang="en-US" dirty="0"/>
          </a:p>
        </p:txBody>
      </p:sp>
    </p:spTree>
    <p:extLst>
      <p:ext uri="{BB962C8B-B14F-4D97-AF65-F5344CB8AC3E}">
        <p14:creationId xmlns:p14="http://schemas.microsoft.com/office/powerpoint/2010/main" val="415472414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Image</a:t>
            </a:r>
            <a:r>
              <a:rPr lang="en-US" baseline="0" dirty="0"/>
              <a:t> – Triangle – MR&gt;DR&gt;CJ</a:t>
            </a:r>
          </a:p>
          <a:p>
            <a:r>
              <a:rPr lang="en-US" baseline="0" dirty="0"/>
              <a:t>Supreme Court – ST are regular justices; CJ is the Head Supreme Court Justice; Expert in rules of swimming makes it so that knows when wrong swim occurs/can quickly process a DQ.</a:t>
            </a:r>
          </a:p>
          <a:p>
            <a:r>
              <a:rPr lang="en-US" baseline="0" dirty="0"/>
              <a:t>Deck focused rather than pool focused</a:t>
            </a:r>
          </a:p>
          <a:p>
            <a:endParaRPr lang="en-US" dirty="0"/>
          </a:p>
        </p:txBody>
      </p:sp>
      <p:sp>
        <p:nvSpPr>
          <p:cNvPr id="4" name="Slide Number Placeholder 3"/>
          <p:cNvSpPr>
            <a:spLocks noGrp="1"/>
          </p:cNvSpPr>
          <p:nvPr>
            <p:ph type="sldNum" sz="quarter" idx="10"/>
          </p:nvPr>
        </p:nvSpPr>
        <p:spPr/>
        <p:txBody>
          <a:bodyPr/>
          <a:lstStyle/>
          <a:p>
            <a:fld id="{3A753A22-80CF-994E-99DC-46CD8DB5478B}" type="slidenum">
              <a:rPr lang="en-US" smtClean="0"/>
              <a:t>2</a:t>
            </a:fld>
            <a:endParaRPr lang="en-US" dirty="0"/>
          </a:p>
        </p:txBody>
      </p:sp>
    </p:spTree>
    <p:extLst>
      <p:ext uri="{BB962C8B-B14F-4D97-AF65-F5344CB8AC3E}">
        <p14:creationId xmlns:p14="http://schemas.microsoft.com/office/powerpoint/2010/main" val="36906935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Freestyle involves variations, dependent</a:t>
            </a:r>
            <a:r>
              <a:rPr lang="en-US" baseline="0" dirty="0"/>
              <a:t> upon short course versus long course.  For most part, if on start end and race is 50 yards or less, officials clear the deck.  If races are 100 yards or longer, the official can corner to observe swimmers in jurisdiction – this holds for start and turn end judges.  Stroke judges are used at 15m mark, then sit/clear deck to a chair – DON”T LEAVE DECK!  MR often decides if corner observers will stand for entire race, sit after first pass of swimmers through jurisdiction, OR, sit/stand as swimmers enter/leave jurisdiction.</a:t>
            </a:r>
            <a:endParaRPr lang="en-US" dirty="0"/>
          </a:p>
        </p:txBody>
      </p:sp>
      <p:sp>
        <p:nvSpPr>
          <p:cNvPr id="4" name="Slide Number Placeholder 3"/>
          <p:cNvSpPr>
            <a:spLocks noGrp="1"/>
          </p:cNvSpPr>
          <p:nvPr>
            <p:ph type="sldNum" sz="quarter" idx="10"/>
          </p:nvPr>
        </p:nvSpPr>
        <p:spPr/>
        <p:txBody>
          <a:bodyPr/>
          <a:lstStyle/>
          <a:p>
            <a:fld id="{3A753A22-80CF-994E-99DC-46CD8DB5478B}" type="slidenum">
              <a:rPr lang="en-US" smtClean="0"/>
              <a:t>12</a:t>
            </a:fld>
            <a:endParaRPr lang="en-US" dirty="0"/>
          </a:p>
        </p:txBody>
      </p:sp>
    </p:spTree>
    <p:extLst>
      <p:ext uri="{BB962C8B-B14F-4D97-AF65-F5344CB8AC3E}">
        <p14:creationId xmlns:p14="http://schemas.microsoft.com/office/powerpoint/2010/main" val="5767609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753A22-80CF-994E-99DC-46CD8DB5478B}" type="slidenum">
              <a:rPr lang="en-US" smtClean="0"/>
              <a:t>13</a:t>
            </a:fld>
            <a:endParaRPr lang="en-US" dirty="0"/>
          </a:p>
        </p:txBody>
      </p:sp>
    </p:spTree>
    <p:extLst>
      <p:ext uri="{BB962C8B-B14F-4D97-AF65-F5344CB8AC3E}">
        <p14:creationId xmlns:p14="http://schemas.microsoft.com/office/powerpoint/2010/main" val="40176051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753A22-80CF-994E-99DC-46CD8DB5478B}" type="slidenum">
              <a:rPr lang="en-US" smtClean="0"/>
              <a:t>14</a:t>
            </a:fld>
            <a:endParaRPr lang="en-US" dirty="0"/>
          </a:p>
        </p:txBody>
      </p:sp>
    </p:spTree>
    <p:extLst>
      <p:ext uri="{BB962C8B-B14F-4D97-AF65-F5344CB8AC3E}">
        <p14:creationId xmlns:p14="http://schemas.microsoft.com/office/powerpoint/2010/main" val="40176051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753A22-80CF-994E-99DC-46CD8DB5478B}" type="slidenum">
              <a:rPr lang="en-US" smtClean="0"/>
              <a:t>15</a:t>
            </a:fld>
            <a:endParaRPr lang="en-US" dirty="0"/>
          </a:p>
        </p:txBody>
      </p:sp>
    </p:spTree>
    <p:extLst>
      <p:ext uri="{BB962C8B-B14F-4D97-AF65-F5344CB8AC3E}">
        <p14:creationId xmlns:p14="http://schemas.microsoft.com/office/powerpoint/2010/main" val="20454126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Make sure using the latest version from USASwimming.org.</a:t>
            </a:r>
          </a:p>
          <a:p>
            <a:endParaRPr lang="en-US" dirty="0"/>
          </a:p>
          <a:p>
            <a:r>
              <a:rPr lang="en-US" dirty="0"/>
              <a:t>If reciting it from memory, stick to the language of the briefing – don’t use old, outdated terminology or reference other organizations (NCAA, YMCA, etc.)</a:t>
            </a:r>
          </a:p>
          <a:p>
            <a:endParaRPr lang="en-US" dirty="0"/>
          </a:p>
          <a:p>
            <a:r>
              <a:rPr lang="en-US" dirty="0"/>
              <a:t>When reciting from memory, practice by saying it out loud to yourself until you get it down correctly.  It is okay to read the briefing if needed.  Better to get it right than wrong.</a:t>
            </a:r>
          </a:p>
        </p:txBody>
      </p:sp>
      <p:sp>
        <p:nvSpPr>
          <p:cNvPr id="4" name="Slide Number Placeholder 3"/>
          <p:cNvSpPr>
            <a:spLocks noGrp="1"/>
          </p:cNvSpPr>
          <p:nvPr>
            <p:ph type="sldNum" sz="quarter" idx="5"/>
          </p:nvPr>
        </p:nvSpPr>
        <p:spPr/>
        <p:txBody>
          <a:bodyPr/>
          <a:lstStyle/>
          <a:p>
            <a:fld id="{3A753A22-80CF-994E-99DC-46CD8DB5478B}" type="slidenum">
              <a:rPr lang="en-US" smtClean="0"/>
              <a:t>16</a:t>
            </a:fld>
            <a:endParaRPr lang="en-US" dirty="0"/>
          </a:p>
        </p:txBody>
      </p:sp>
    </p:spTree>
    <p:extLst>
      <p:ext uri="{BB962C8B-B14F-4D97-AF65-F5344CB8AC3E}">
        <p14:creationId xmlns:p14="http://schemas.microsoft.com/office/powerpoint/2010/main" val="7742833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where CJs can be crucial to a smoothly run deck</a:t>
            </a:r>
            <a:r>
              <a:rPr lang="is-IS" dirty="0"/>
              <a:t>…RADIOS!  </a:t>
            </a:r>
          </a:p>
          <a:p>
            <a:r>
              <a:rPr lang="is-IS" dirty="0"/>
              <a:t>CLARITY over the radio a must; BE CONCISE! </a:t>
            </a:r>
          </a:p>
          <a:p>
            <a:r>
              <a:rPr lang="is-IS" dirty="0"/>
              <a:t>With some radio mikes, key the mike, wait a second, then speak slowly and clearly.</a:t>
            </a:r>
          </a:p>
          <a:p>
            <a:endParaRPr lang="is-IS" dirty="0"/>
          </a:p>
          <a:p>
            <a:r>
              <a:rPr lang="is-IS" dirty="0"/>
              <a:t>Calling in the lane lets the DR know where the possible DQ is occuring/being managed.</a:t>
            </a:r>
          </a:p>
          <a:p>
            <a:r>
              <a:rPr lang="is-IS" dirty="0"/>
              <a:t>Be BRIEF – use the DQ slip language.</a:t>
            </a:r>
          </a:p>
          <a:p>
            <a:endParaRPr lang="is-IS" dirty="0"/>
          </a:p>
          <a:p>
            <a:r>
              <a:rPr lang="is-IS" dirty="0"/>
              <a:t>Make notes on your CJ heat sheet – it will be turned in at the end of the meet session</a:t>
            </a:r>
            <a:r>
              <a:rPr lang="is-IS" baseline="0" dirty="0"/>
              <a:t> to admin desk.  Helps you recall what the violation was if a coach protests to the DR later.</a:t>
            </a:r>
          </a:p>
          <a:p>
            <a:endParaRPr lang="en-US" dirty="0"/>
          </a:p>
        </p:txBody>
      </p:sp>
      <p:sp>
        <p:nvSpPr>
          <p:cNvPr id="4" name="Slide Number Placeholder 3"/>
          <p:cNvSpPr>
            <a:spLocks noGrp="1"/>
          </p:cNvSpPr>
          <p:nvPr>
            <p:ph type="sldNum" sz="quarter" idx="10"/>
          </p:nvPr>
        </p:nvSpPr>
        <p:spPr/>
        <p:txBody>
          <a:bodyPr/>
          <a:lstStyle/>
          <a:p>
            <a:fld id="{3A753A22-80CF-994E-99DC-46CD8DB5478B}" type="slidenum">
              <a:rPr lang="en-US" smtClean="0"/>
              <a:t>17</a:t>
            </a:fld>
            <a:endParaRPr lang="en-US" dirty="0"/>
          </a:p>
        </p:txBody>
      </p:sp>
    </p:spTree>
    <p:extLst>
      <p:ext uri="{BB962C8B-B14F-4D97-AF65-F5344CB8AC3E}">
        <p14:creationId xmlns:p14="http://schemas.microsoft.com/office/powerpoint/2010/main" val="25618761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NEVER call in while DR is blowing whistles or when the DR is in the middle of a start.  </a:t>
            </a:r>
          </a:p>
          <a:p>
            <a:endParaRPr lang="en-US" dirty="0"/>
          </a:p>
          <a:p>
            <a:r>
              <a:rPr lang="en-US" dirty="0"/>
              <a:t>Try not to call in while the announcer is speaking as well.  It is hard enough to hear the radio over regular crowd noise!</a:t>
            </a:r>
          </a:p>
        </p:txBody>
      </p:sp>
      <p:sp>
        <p:nvSpPr>
          <p:cNvPr id="4" name="Slide Number Placeholder 3"/>
          <p:cNvSpPr>
            <a:spLocks noGrp="1"/>
          </p:cNvSpPr>
          <p:nvPr>
            <p:ph type="sldNum" sz="quarter" idx="10"/>
          </p:nvPr>
        </p:nvSpPr>
        <p:spPr/>
        <p:txBody>
          <a:bodyPr/>
          <a:lstStyle/>
          <a:p>
            <a:fld id="{3A753A22-80CF-994E-99DC-46CD8DB5478B}" type="slidenum">
              <a:rPr lang="en-US" smtClean="0"/>
              <a:t>18</a:t>
            </a:fld>
            <a:endParaRPr lang="en-US" dirty="0"/>
          </a:p>
        </p:txBody>
      </p:sp>
    </p:spTree>
    <p:extLst>
      <p:ext uri="{BB962C8B-B14F-4D97-AF65-F5344CB8AC3E}">
        <p14:creationId xmlns:p14="http://schemas.microsoft.com/office/powerpoint/2010/main" val="25618761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how closely have you really looked at a DQ slip?  Those pesky areas at the top of each section mean something!  Start/Turn/Swim/Finish</a:t>
            </a:r>
            <a:r>
              <a:rPr lang="en-US" baseline="0" dirty="0"/>
              <a:t> defined.  X in the violation, not a check.  OK to make corrections – not going to throw out a DQ because had to make changes – BUT MAKE IT LEGIBLE for DR!!</a:t>
            </a:r>
            <a:endParaRPr lang="en-US" dirty="0"/>
          </a:p>
        </p:txBody>
      </p:sp>
      <p:sp>
        <p:nvSpPr>
          <p:cNvPr id="4" name="Slide Number Placeholder 3"/>
          <p:cNvSpPr>
            <a:spLocks noGrp="1"/>
          </p:cNvSpPr>
          <p:nvPr>
            <p:ph type="sldNum" sz="quarter" idx="10"/>
          </p:nvPr>
        </p:nvSpPr>
        <p:spPr/>
        <p:txBody>
          <a:bodyPr/>
          <a:lstStyle/>
          <a:p>
            <a:fld id="{3A753A22-80CF-994E-99DC-46CD8DB5478B}" type="slidenum">
              <a:rPr lang="en-US" smtClean="0"/>
              <a:t>19</a:t>
            </a:fld>
            <a:endParaRPr lang="en-US" dirty="0"/>
          </a:p>
        </p:txBody>
      </p:sp>
    </p:spTree>
    <p:extLst>
      <p:ext uri="{BB962C8B-B14F-4D97-AF65-F5344CB8AC3E}">
        <p14:creationId xmlns:p14="http://schemas.microsoft.com/office/powerpoint/2010/main" val="25072683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Always read the meet information prior to the start and have a copy of it with you. If it’s not available on the website, email the meet director/meet referee and ask for it. </a:t>
            </a:r>
          </a:p>
          <a:p>
            <a:endParaRPr lang="en-US" dirty="0"/>
          </a:p>
          <a:p>
            <a:r>
              <a:rPr lang="en-US" dirty="0"/>
              <a:t>Areas of interest – </a:t>
            </a:r>
            <a:r>
              <a:rPr lang="en-US" b="1" dirty="0"/>
              <a:t>deck seeded events, relays </a:t>
            </a:r>
            <a:r>
              <a:rPr lang="en-US" dirty="0"/>
              <a:t>(who will do the takeoffs??), </a:t>
            </a:r>
            <a:r>
              <a:rPr lang="en-US" b="1" dirty="0"/>
              <a:t>time trials </a:t>
            </a:r>
            <a:r>
              <a:rPr lang="en-US" dirty="0"/>
              <a:t>(will everyone stay after to work, will new officials take on assigned team roles (DR,SR,CJs for example), </a:t>
            </a:r>
            <a:r>
              <a:rPr lang="en-US" b="1" dirty="0"/>
              <a:t>distance events</a:t>
            </a:r>
            <a:r>
              <a:rPr lang="en-US" dirty="0"/>
              <a:t> (supply own timers or will STs do that/know where the lap counters are and have ready - will all officials need to stay or can a small group take over, </a:t>
            </a:r>
            <a:r>
              <a:rPr lang="en-US" b="1" dirty="0"/>
              <a:t>swim-offs</a:t>
            </a:r>
            <a:r>
              <a:rPr lang="en-US" b="0" dirty="0"/>
              <a:t> (need officials to observe race)</a:t>
            </a:r>
            <a:endParaRPr lang="en-US" dirty="0"/>
          </a:p>
          <a:p>
            <a:endParaRPr lang="en-US" dirty="0"/>
          </a:p>
        </p:txBody>
      </p:sp>
      <p:sp>
        <p:nvSpPr>
          <p:cNvPr id="4" name="Slide Number Placeholder 3"/>
          <p:cNvSpPr>
            <a:spLocks noGrp="1"/>
          </p:cNvSpPr>
          <p:nvPr>
            <p:ph type="sldNum" sz="quarter" idx="10"/>
          </p:nvPr>
        </p:nvSpPr>
        <p:spPr/>
        <p:txBody>
          <a:bodyPr/>
          <a:lstStyle/>
          <a:p>
            <a:fld id="{3A753A22-80CF-994E-99DC-46CD8DB5478B}" type="slidenum">
              <a:rPr lang="en-US" smtClean="0"/>
              <a:t>20</a:t>
            </a:fld>
            <a:endParaRPr lang="en-US" dirty="0"/>
          </a:p>
        </p:txBody>
      </p:sp>
    </p:spTree>
    <p:extLst>
      <p:ext uri="{BB962C8B-B14F-4D97-AF65-F5344CB8AC3E}">
        <p14:creationId xmlns:p14="http://schemas.microsoft.com/office/powerpoint/2010/main" val="8151684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753A22-80CF-994E-99DC-46CD8DB5478B}" type="slidenum">
              <a:rPr lang="en-US" smtClean="0"/>
              <a:t>21</a:t>
            </a:fld>
            <a:endParaRPr lang="en-US" dirty="0"/>
          </a:p>
        </p:txBody>
      </p:sp>
    </p:spTree>
    <p:extLst>
      <p:ext uri="{BB962C8B-B14F-4D97-AF65-F5344CB8AC3E}">
        <p14:creationId xmlns:p14="http://schemas.microsoft.com/office/powerpoint/2010/main" val="39144829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t>
            </a:r>
            <a:r>
              <a:rPr lang="en-US" b="1" dirty="0"/>
              <a:t>are most of the duties of a CJ at the LSC level</a:t>
            </a:r>
            <a:r>
              <a:rPr lang="en-US" dirty="0"/>
              <a:t>. Often at</a:t>
            </a:r>
            <a:r>
              <a:rPr lang="en-US" baseline="0" dirty="0"/>
              <a:t> the LSC meet level, you may not know you are a CJ until you show up! </a:t>
            </a:r>
          </a:p>
          <a:p>
            <a:r>
              <a:rPr lang="en-US" baseline="0" dirty="0"/>
              <a:t>When you signup for a meet online at KYLSC.org,  indicate you want to be a CJ – </a:t>
            </a:r>
            <a:r>
              <a:rPr lang="en-US" b="1" baseline="0" dirty="0"/>
              <a:t>contact the meet referee in advance</a:t>
            </a:r>
            <a:r>
              <a:rPr lang="en-US" baseline="0" dirty="0"/>
              <a:t>.  You can then assist the meet referee with these duties!  It’s also an opportunity to discuss CJ duties desired, pre-meet info (assignments, relief &amp; rotation, desired protocols, first session assignments).   When checking in officials, verify credentials (APT/Background/Membership up to date) and also ask their intent to work other sessions in advance!  Use OTS if possible. </a:t>
            </a:r>
          </a:p>
        </p:txBody>
      </p:sp>
      <p:sp>
        <p:nvSpPr>
          <p:cNvPr id="4" name="Slide Number Placeholder 3"/>
          <p:cNvSpPr>
            <a:spLocks noGrp="1"/>
          </p:cNvSpPr>
          <p:nvPr>
            <p:ph type="sldNum" sz="quarter" idx="10"/>
          </p:nvPr>
        </p:nvSpPr>
        <p:spPr/>
        <p:txBody>
          <a:bodyPr/>
          <a:lstStyle/>
          <a:p>
            <a:fld id="{3A753A22-80CF-994E-99DC-46CD8DB5478B}" type="slidenum">
              <a:rPr lang="en-US" smtClean="0"/>
              <a:t>4</a:t>
            </a:fld>
            <a:endParaRPr lang="en-US" dirty="0"/>
          </a:p>
        </p:txBody>
      </p:sp>
    </p:spTree>
    <p:extLst>
      <p:ext uri="{BB962C8B-B14F-4D97-AF65-F5344CB8AC3E}">
        <p14:creationId xmlns:p14="http://schemas.microsoft.com/office/powerpoint/2010/main" val="8365185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753A22-80CF-994E-99DC-46CD8DB5478B}" type="slidenum">
              <a:rPr lang="en-US" smtClean="0"/>
              <a:t>23</a:t>
            </a:fld>
            <a:endParaRPr lang="en-US" dirty="0"/>
          </a:p>
        </p:txBody>
      </p:sp>
    </p:spTree>
    <p:extLst>
      <p:ext uri="{BB962C8B-B14F-4D97-AF65-F5344CB8AC3E}">
        <p14:creationId xmlns:p14="http://schemas.microsoft.com/office/powerpoint/2010/main" val="6624663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TLCJ has a LOT to do leading the crew; works very closely with the meet referee in preparing the meet (meet social for officials – may be asked to plan).  Will set up planning meetings in advance to meet other CJs, decide who is tasked with what jobs each day (assignments, jurisdiction, stroke briefing, protocol, ice-breaker), review list of officials, make evaluation assignments (if meet where this is an option), </a:t>
            </a:r>
          </a:p>
          <a:p>
            <a:r>
              <a:rPr lang="en-US" dirty="0"/>
              <a:t>Will have meetings before each session/after each session – what went right/wrong.</a:t>
            </a:r>
          </a:p>
          <a:p>
            <a:endParaRPr lang="en-US" dirty="0"/>
          </a:p>
          <a:p>
            <a:r>
              <a:rPr lang="en-US" dirty="0"/>
              <a:t>Sets the tone for the meet – Fun or No-nonsense.  Fun is better!</a:t>
            </a:r>
          </a:p>
          <a:p>
            <a:endParaRPr lang="en-US" dirty="0"/>
          </a:p>
        </p:txBody>
      </p:sp>
      <p:sp>
        <p:nvSpPr>
          <p:cNvPr id="4" name="Slide Number Placeholder 3"/>
          <p:cNvSpPr>
            <a:spLocks noGrp="1"/>
          </p:cNvSpPr>
          <p:nvPr>
            <p:ph type="sldNum" sz="quarter" idx="10"/>
          </p:nvPr>
        </p:nvSpPr>
        <p:spPr/>
        <p:txBody>
          <a:bodyPr/>
          <a:lstStyle/>
          <a:p>
            <a:fld id="{3A753A22-80CF-994E-99DC-46CD8DB5478B}" type="slidenum">
              <a:rPr lang="en-US" smtClean="0"/>
              <a:t>24</a:t>
            </a:fld>
            <a:endParaRPr lang="en-US" dirty="0"/>
          </a:p>
        </p:txBody>
      </p:sp>
    </p:spTree>
    <p:extLst>
      <p:ext uri="{BB962C8B-B14F-4D97-AF65-F5344CB8AC3E}">
        <p14:creationId xmlns:p14="http://schemas.microsoft.com/office/powerpoint/2010/main" val="640966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A753A22-80CF-994E-99DC-46CD8DB5478B}" type="slidenum">
              <a:rPr lang="en-US" smtClean="0"/>
              <a:t>25</a:t>
            </a:fld>
            <a:endParaRPr lang="en-US" dirty="0"/>
          </a:p>
        </p:txBody>
      </p:sp>
    </p:spTree>
    <p:extLst>
      <p:ext uri="{BB962C8B-B14F-4D97-AF65-F5344CB8AC3E}">
        <p14:creationId xmlns:p14="http://schemas.microsoft.com/office/powerpoint/2010/main" val="20391195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Don’t be scared of using a </a:t>
            </a:r>
            <a:r>
              <a:rPr lang="en-US" b="1" dirty="0"/>
              <a:t>deck diagram</a:t>
            </a:r>
            <a:r>
              <a:rPr lang="en-US" b="1" baseline="0" dirty="0"/>
              <a:t> to make assignments </a:t>
            </a:r>
            <a:r>
              <a:rPr lang="en-US" baseline="0" dirty="0"/>
              <a:t>– very helpful for a long meet</a:t>
            </a:r>
            <a:r>
              <a:rPr lang="en-US" b="1" baseline="0" dirty="0"/>
              <a:t>.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b="1" baseline="0" dirty="0"/>
              <a:t>Posting assignment sheets around pool </a:t>
            </a:r>
            <a:r>
              <a:rPr lang="en-US" baseline="0" dirty="0"/>
              <a:t>(break room, start area/admin desk, etc.) makes it easy for officials to re-group if coming back after long break.  Balance your novice and experienced officials around the pool.  Consider officials with special needs/mobility restrictions when possible.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a:t>Remember, when you are assigning apprentices, they must be paired with mentors who have a year or more in the position.  Ask to make sure the mentors have that experience.</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baseline="0" dirty="0"/>
          </a:p>
          <a:p>
            <a:r>
              <a:rPr lang="en-US" baseline="0" dirty="0"/>
              <a:t>USA Swimming forms reflect National Deck Officials/placement.  </a:t>
            </a:r>
            <a:r>
              <a:rPr lang="en-US" b="1" baseline="0" dirty="0"/>
              <a:t>Use Deck Organization 8 lanes no timers</a:t>
            </a:r>
            <a:r>
              <a:rPr lang="en-US" b="0" baseline="0" dirty="0"/>
              <a:t> or </a:t>
            </a:r>
            <a:r>
              <a:rPr lang="en-US" b="1" baseline="0" dirty="0"/>
              <a:t>Officials Deck Assignment 8 Lanes </a:t>
            </a:r>
            <a:r>
              <a:rPr lang="en-US" b="0" baseline="0" dirty="0"/>
              <a:t>from USA Swimming.org.  </a:t>
            </a:r>
            <a:r>
              <a:rPr lang="en-US" baseline="0" dirty="0"/>
              <a:t>BE FLEXIBLE THOUGH!!  CHANGE ALMOST ALWAYS HAPPENS OVER THE COURSE OF A MEET!</a:t>
            </a:r>
          </a:p>
          <a:p>
            <a:endParaRPr lang="en-US" dirty="0"/>
          </a:p>
        </p:txBody>
      </p:sp>
      <p:sp>
        <p:nvSpPr>
          <p:cNvPr id="4" name="Slide Number Placeholder 3"/>
          <p:cNvSpPr>
            <a:spLocks noGrp="1"/>
          </p:cNvSpPr>
          <p:nvPr>
            <p:ph type="sldNum" sz="quarter" idx="10"/>
          </p:nvPr>
        </p:nvSpPr>
        <p:spPr/>
        <p:txBody>
          <a:bodyPr/>
          <a:lstStyle/>
          <a:p>
            <a:fld id="{3A753A22-80CF-994E-99DC-46CD8DB5478B}" type="slidenum">
              <a:rPr lang="en-US" smtClean="0"/>
              <a:t>5</a:t>
            </a:fld>
            <a:endParaRPr lang="en-US" dirty="0"/>
          </a:p>
        </p:txBody>
      </p:sp>
    </p:spTree>
    <p:extLst>
      <p:ext uri="{BB962C8B-B14F-4D97-AF65-F5344CB8AC3E}">
        <p14:creationId xmlns:p14="http://schemas.microsoft.com/office/powerpoint/2010/main" val="4255589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753A22-80CF-994E-99DC-46CD8DB5478B}" type="slidenum">
              <a:rPr lang="en-US" smtClean="0"/>
              <a:t>6</a:t>
            </a:fld>
            <a:endParaRPr lang="en-US" dirty="0"/>
          </a:p>
        </p:txBody>
      </p:sp>
    </p:spTree>
    <p:extLst>
      <p:ext uri="{BB962C8B-B14F-4D97-AF65-F5344CB8AC3E}">
        <p14:creationId xmlns:p14="http://schemas.microsoft.com/office/powerpoint/2010/main" val="32351860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753A22-80CF-994E-99DC-46CD8DB5478B}" type="slidenum">
              <a:rPr lang="en-US" smtClean="0"/>
              <a:t>7</a:t>
            </a:fld>
            <a:endParaRPr lang="en-US" dirty="0"/>
          </a:p>
        </p:txBody>
      </p:sp>
    </p:spTree>
    <p:extLst>
      <p:ext uri="{BB962C8B-B14F-4D97-AF65-F5344CB8AC3E}">
        <p14:creationId xmlns:p14="http://schemas.microsoft.com/office/powerpoint/2010/main" val="3235186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753A22-80CF-994E-99DC-46CD8DB5478B}" type="slidenum">
              <a:rPr lang="en-US" smtClean="0"/>
              <a:t>8</a:t>
            </a:fld>
            <a:endParaRPr lang="en-US" dirty="0"/>
          </a:p>
        </p:txBody>
      </p:sp>
    </p:spTree>
    <p:extLst>
      <p:ext uri="{BB962C8B-B14F-4D97-AF65-F5344CB8AC3E}">
        <p14:creationId xmlns:p14="http://schemas.microsoft.com/office/powerpoint/2010/main" val="3489071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753A22-80CF-994E-99DC-46CD8DB5478B}" type="slidenum">
              <a:rPr lang="en-US" smtClean="0"/>
              <a:t>9</a:t>
            </a:fld>
            <a:endParaRPr lang="en-US" dirty="0"/>
          </a:p>
        </p:txBody>
      </p:sp>
    </p:spTree>
    <p:extLst>
      <p:ext uri="{BB962C8B-B14F-4D97-AF65-F5344CB8AC3E}">
        <p14:creationId xmlns:p14="http://schemas.microsoft.com/office/powerpoint/2010/main" val="3489071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753A22-80CF-994E-99DC-46CD8DB5478B}" type="slidenum">
              <a:rPr lang="en-US" smtClean="0"/>
              <a:t>10</a:t>
            </a:fld>
            <a:endParaRPr lang="en-US" dirty="0"/>
          </a:p>
        </p:txBody>
      </p:sp>
    </p:spTree>
    <p:extLst>
      <p:ext uri="{BB962C8B-B14F-4D97-AF65-F5344CB8AC3E}">
        <p14:creationId xmlns:p14="http://schemas.microsoft.com/office/powerpoint/2010/main" val="41040900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753A22-80CF-994E-99DC-46CD8DB5478B}" type="slidenum">
              <a:rPr lang="en-US" smtClean="0"/>
              <a:t>11</a:t>
            </a:fld>
            <a:endParaRPr lang="en-US" dirty="0"/>
          </a:p>
        </p:txBody>
      </p:sp>
    </p:spTree>
    <p:extLst>
      <p:ext uri="{BB962C8B-B14F-4D97-AF65-F5344CB8AC3E}">
        <p14:creationId xmlns:p14="http://schemas.microsoft.com/office/powerpoint/2010/main" val="5767609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18FDCBF-DFCD-374E-A6A0-0389AF21551F}" type="datetimeFigureOut">
              <a:rPr lang="en-US" smtClean="0"/>
              <a:t>8/27/2023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61A002E-41C6-401F-B203-2B1A979055A7}" type="slidenum">
              <a:rPr lang="en-US" smtClean="0"/>
              <a:t>‹#›</a:t>
            </a:fld>
            <a:endParaRPr lang="en-US" dirty="0"/>
          </a:p>
        </p:txBody>
      </p:sp>
    </p:spTree>
    <p:extLst>
      <p:ext uri="{BB962C8B-B14F-4D97-AF65-F5344CB8AC3E}">
        <p14:creationId xmlns:p14="http://schemas.microsoft.com/office/powerpoint/2010/main" val="2936984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8FDCBF-DFCD-374E-A6A0-0389AF21551F}" type="datetimeFigureOut">
              <a:rPr lang="en-US" smtClean="0"/>
              <a:t>8/27/2023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D62E0C1-1302-1A48-8155-F1620B326103}" type="slidenum">
              <a:rPr lang="en-US" smtClean="0"/>
              <a:t>‹#›</a:t>
            </a:fld>
            <a:endParaRPr lang="en-US" dirty="0"/>
          </a:p>
        </p:txBody>
      </p:sp>
    </p:spTree>
    <p:extLst>
      <p:ext uri="{BB962C8B-B14F-4D97-AF65-F5344CB8AC3E}">
        <p14:creationId xmlns:p14="http://schemas.microsoft.com/office/powerpoint/2010/main" val="2425278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8FDCBF-DFCD-374E-A6A0-0389AF21551F}" type="datetimeFigureOut">
              <a:rPr lang="en-US" smtClean="0"/>
              <a:t>8/27/2023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D62E0C1-1302-1A48-8155-F1620B326103}" type="slidenum">
              <a:rPr lang="en-US" smtClean="0"/>
              <a:t>‹#›</a:t>
            </a:fld>
            <a:endParaRPr lang="en-US" dirty="0"/>
          </a:p>
        </p:txBody>
      </p:sp>
    </p:spTree>
    <p:extLst>
      <p:ext uri="{BB962C8B-B14F-4D97-AF65-F5344CB8AC3E}">
        <p14:creationId xmlns:p14="http://schemas.microsoft.com/office/powerpoint/2010/main" val="1253568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8FDCBF-DFCD-374E-A6A0-0389AF21551F}" type="datetimeFigureOut">
              <a:rPr lang="en-US" smtClean="0"/>
              <a:t>8/27/2023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D62E0C1-1302-1A48-8155-F1620B326103}" type="slidenum">
              <a:rPr lang="en-US" smtClean="0"/>
              <a:t>‹#›</a:t>
            </a:fld>
            <a:endParaRPr lang="en-US" dirty="0"/>
          </a:p>
        </p:txBody>
      </p:sp>
    </p:spTree>
    <p:extLst>
      <p:ext uri="{BB962C8B-B14F-4D97-AF65-F5344CB8AC3E}">
        <p14:creationId xmlns:p14="http://schemas.microsoft.com/office/powerpoint/2010/main" val="2612910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8FDCBF-DFCD-374E-A6A0-0389AF21551F}" type="datetimeFigureOut">
              <a:rPr lang="en-US" smtClean="0"/>
              <a:t>8/27/2023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D62E0C1-1302-1A48-8155-F1620B326103}" type="slidenum">
              <a:rPr lang="en-US" smtClean="0"/>
              <a:t>‹#›</a:t>
            </a:fld>
            <a:endParaRPr lang="en-US" dirty="0"/>
          </a:p>
        </p:txBody>
      </p:sp>
    </p:spTree>
    <p:extLst>
      <p:ext uri="{BB962C8B-B14F-4D97-AF65-F5344CB8AC3E}">
        <p14:creationId xmlns:p14="http://schemas.microsoft.com/office/powerpoint/2010/main" val="2371106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18FDCBF-DFCD-374E-A6A0-0389AF21551F}" type="datetimeFigureOut">
              <a:rPr lang="en-US" smtClean="0"/>
              <a:t>8/27/2023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D62E0C1-1302-1A48-8155-F1620B326103}" type="slidenum">
              <a:rPr lang="en-US" smtClean="0"/>
              <a:t>‹#›</a:t>
            </a:fld>
            <a:endParaRPr lang="en-US" dirty="0"/>
          </a:p>
        </p:txBody>
      </p:sp>
    </p:spTree>
    <p:extLst>
      <p:ext uri="{BB962C8B-B14F-4D97-AF65-F5344CB8AC3E}">
        <p14:creationId xmlns:p14="http://schemas.microsoft.com/office/powerpoint/2010/main" val="1077562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18FDCBF-DFCD-374E-A6A0-0389AF21551F}" type="datetimeFigureOut">
              <a:rPr lang="en-US" smtClean="0"/>
              <a:t>8/27/2023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D62E0C1-1302-1A48-8155-F1620B326103}" type="slidenum">
              <a:rPr lang="en-US" smtClean="0"/>
              <a:t>‹#›</a:t>
            </a:fld>
            <a:endParaRPr lang="en-US" dirty="0"/>
          </a:p>
        </p:txBody>
      </p:sp>
    </p:spTree>
    <p:extLst>
      <p:ext uri="{BB962C8B-B14F-4D97-AF65-F5344CB8AC3E}">
        <p14:creationId xmlns:p14="http://schemas.microsoft.com/office/powerpoint/2010/main" val="125312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18FDCBF-DFCD-374E-A6A0-0389AF21551F}" type="datetimeFigureOut">
              <a:rPr lang="en-US" smtClean="0"/>
              <a:t>8/27/2023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D62E0C1-1302-1A48-8155-F1620B326103}" type="slidenum">
              <a:rPr lang="en-US" smtClean="0"/>
              <a:t>‹#›</a:t>
            </a:fld>
            <a:endParaRPr lang="en-US" dirty="0"/>
          </a:p>
        </p:txBody>
      </p:sp>
    </p:spTree>
    <p:extLst>
      <p:ext uri="{BB962C8B-B14F-4D97-AF65-F5344CB8AC3E}">
        <p14:creationId xmlns:p14="http://schemas.microsoft.com/office/powerpoint/2010/main" val="1974916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8FDCBF-DFCD-374E-A6A0-0389AF21551F}" type="datetimeFigureOut">
              <a:rPr lang="en-US" smtClean="0"/>
              <a:t>8/27/2023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D62E0C1-1302-1A48-8155-F1620B326103}" type="slidenum">
              <a:rPr lang="en-US" smtClean="0"/>
              <a:t>‹#›</a:t>
            </a:fld>
            <a:endParaRPr lang="en-US" dirty="0"/>
          </a:p>
        </p:txBody>
      </p:sp>
    </p:spTree>
    <p:extLst>
      <p:ext uri="{BB962C8B-B14F-4D97-AF65-F5344CB8AC3E}">
        <p14:creationId xmlns:p14="http://schemas.microsoft.com/office/powerpoint/2010/main" val="524132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18FDCBF-DFCD-374E-A6A0-0389AF21551F}" type="datetimeFigureOut">
              <a:rPr lang="en-US" smtClean="0"/>
              <a:t>8/27/2023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D62E0C1-1302-1A48-8155-F1620B326103}" type="slidenum">
              <a:rPr lang="en-US" smtClean="0"/>
              <a:t>‹#›</a:t>
            </a:fld>
            <a:endParaRPr lang="en-US" dirty="0"/>
          </a:p>
        </p:txBody>
      </p:sp>
    </p:spTree>
    <p:extLst>
      <p:ext uri="{BB962C8B-B14F-4D97-AF65-F5344CB8AC3E}">
        <p14:creationId xmlns:p14="http://schemas.microsoft.com/office/powerpoint/2010/main" val="134714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18FDCBF-DFCD-374E-A6A0-0389AF21551F}" type="datetimeFigureOut">
              <a:rPr lang="en-US" smtClean="0"/>
              <a:t>8/27/2023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D62E0C1-1302-1A48-8155-F1620B326103}" type="slidenum">
              <a:rPr lang="en-US" smtClean="0"/>
              <a:t>‹#›</a:t>
            </a:fld>
            <a:endParaRPr lang="en-US" dirty="0"/>
          </a:p>
        </p:txBody>
      </p:sp>
    </p:spTree>
    <p:extLst>
      <p:ext uri="{BB962C8B-B14F-4D97-AF65-F5344CB8AC3E}">
        <p14:creationId xmlns:p14="http://schemas.microsoft.com/office/powerpoint/2010/main" val="2068735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8FDCBF-DFCD-374E-A6A0-0389AF21551F}" type="datetimeFigureOut">
              <a:rPr lang="en-US" smtClean="0"/>
              <a:t>8/27/2023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62E0C1-1302-1A48-8155-F1620B326103}" type="slidenum">
              <a:rPr lang="en-US" smtClean="0"/>
              <a:t>‹#›</a:t>
            </a:fld>
            <a:endParaRPr lang="en-US" dirty="0"/>
          </a:p>
        </p:txBody>
      </p:sp>
      <p:sp>
        <p:nvSpPr>
          <p:cNvPr id="7" name="Rectangle 6"/>
          <p:cNvSpPr/>
          <p:nvPr userDrawn="1"/>
        </p:nvSpPr>
        <p:spPr>
          <a:xfrm>
            <a:off x="8266967" y="0"/>
            <a:ext cx="923925" cy="6873021"/>
          </a:xfrm>
          <a:prstGeom prst="rect">
            <a:avLst/>
          </a:prstGeom>
          <a:gradFill>
            <a:gsLst>
              <a:gs pos="0">
                <a:srgbClr val="000082"/>
              </a:gs>
              <a:gs pos="18000">
                <a:srgbClr val="000082"/>
              </a:gs>
              <a:gs pos="44000">
                <a:srgbClr val="0047FF"/>
              </a:gs>
              <a:gs pos="69000">
                <a:srgbClr val="5D8AFF"/>
              </a:gs>
              <a:gs pos="88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8277856" y="6126162"/>
            <a:ext cx="913036" cy="465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9235242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1108" y="1588354"/>
            <a:ext cx="5228491" cy="2280993"/>
          </a:xfrm>
        </p:spPr>
        <p:txBody>
          <a:bodyPr>
            <a:normAutofit/>
          </a:bodyPr>
          <a:lstStyle/>
          <a:p>
            <a:pPr algn="l"/>
            <a:r>
              <a:rPr lang="en-US" sz="4800" b="1" dirty="0">
                <a:solidFill>
                  <a:schemeClr val="tx2"/>
                </a:solidFill>
              </a:rPr>
              <a:t>Chief Judge </a:t>
            </a:r>
            <a:br>
              <a:rPr lang="en-US" sz="4800" b="1" dirty="0">
                <a:solidFill>
                  <a:schemeClr val="tx2"/>
                </a:solidFill>
              </a:rPr>
            </a:br>
            <a:r>
              <a:rPr lang="en-US" sz="4800" b="1" dirty="0">
                <a:solidFill>
                  <a:schemeClr val="tx2"/>
                </a:solidFill>
              </a:rPr>
              <a:t>Training Clinic</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3861" y="2127398"/>
            <a:ext cx="2307247" cy="1177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45EA61D6-A5DE-9346-4D65-494AF03E6A81}"/>
              </a:ext>
            </a:extLst>
          </p:cNvPr>
          <p:cNvSpPr txBox="1"/>
          <p:nvPr/>
        </p:nvSpPr>
        <p:spPr>
          <a:xfrm>
            <a:off x="6844937" y="6244046"/>
            <a:ext cx="1384662" cy="369332"/>
          </a:xfrm>
          <a:prstGeom prst="rect">
            <a:avLst/>
          </a:prstGeom>
          <a:noFill/>
        </p:spPr>
        <p:txBody>
          <a:bodyPr wrap="square" rtlCol="0">
            <a:spAutoFit/>
          </a:bodyPr>
          <a:lstStyle/>
          <a:p>
            <a:r>
              <a:rPr lang="en-US" dirty="0"/>
              <a:t>August 2023</a:t>
            </a:r>
          </a:p>
        </p:txBody>
      </p:sp>
    </p:spTree>
    <p:extLst>
      <p:ext uri="{BB962C8B-B14F-4D97-AF65-F5344CB8AC3E}">
        <p14:creationId xmlns:p14="http://schemas.microsoft.com/office/powerpoint/2010/main" val="29976413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0020"/>
            <a:ext cx="9144000" cy="645599"/>
          </a:xfrm>
        </p:spPr>
        <p:txBody>
          <a:bodyPr>
            <a:normAutofit fontScale="90000"/>
          </a:bodyPr>
          <a:lstStyle/>
          <a:p>
            <a:pPr algn="l"/>
            <a:r>
              <a:rPr lang="en-US" dirty="0">
                <a:solidFill>
                  <a:schemeClr val="tx2"/>
                </a:solidFill>
              </a:rPr>
              <a:t>KYLSC S&amp;T Deck Protocol cont.</a:t>
            </a:r>
          </a:p>
        </p:txBody>
      </p:sp>
      <p:sp>
        <p:nvSpPr>
          <p:cNvPr id="3" name="Content Placeholder 2"/>
          <p:cNvSpPr>
            <a:spLocks noGrp="1"/>
          </p:cNvSpPr>
          <p:nvPr>
            <p:ph idx="1"/>
          </p:nvPr>
        </p:nvSpPr>
        <p:spPr>
          <a:xfrm>
            <a:off x="0" y="1303020"/>
            <a:ext cx="8276492" cy="5401366"/>
          </a:xfrm>
        </p:spPr>
        <p:txBody>
          <a:bodyPr>
            <a:normAutofit/>
          </a:bodyPr>
          <a:lstStyle/>
          <a:p>
            <a:pPr marL="0" indent="0">
              <a:buNone/>
            </a:pPr>
            <a:r>
              <a:rPr lang="en-US" sz="2400" dirty="0"/>
              <a:t>BACKSTROKE</a:t>
            </a:r>
          </a:p>
          <a:p>
            <a:pPr marL="0" indent="0">
              <a:buNone/>
            </a:pPr>
            <a:endParaRPr lang="en-US" sz="2400" dirty="0"/>
          </a:p>
          <a:p>
            <a:r>
              <a:rPr lang="en-US" sz="2400" dirty="0"/>
              <a:t>START END:  </a:t>
            </a:r>
          </a:p>
          <a:p>
            <a:pPr lvl="1"/>
            <a:r>
              <a:rPr lang="en-US" sz="2000" dirty="0"/>
              <a:t>Wrap or Step up to pool edge to observe foot placement prior to race start.  Meet Referee preference.  </a:t>
            </a:r>
          </a:p>
          <a:p>
            <a:pPr lvl="1"/>
            <a:r>
              <a:rPr lang="en-US" sz="2000" dirty="0"/>
              <a:t>With ledge, foot must also be in contact with end wall as well as not above gutter/pad if such exists. </a:t>
            </a:r>
          </a:p>
          <a:p>
            <a:pPr lvl="1"/>
            <a:r>
              <a:rPr lang="en-US" sz="2000" dirty="0"/>
              <a:t>Watch swimmer at race start until out of jurisdiction.  </a:t>
            </a:r>
          </a:p>
          <a:p>
            <a:pPr marL="0" indent="0">
              <a:buNone/>
            </a:pPr>
            <a:endParaRPr lang="en-US" sz="2400" dirty="0"/>
          </a:p>
          <a:p>
            <a:r>
              <a:rPr lang="en-US" sz="2400" dirty="0"/>
              <a:t>TURN END: </a:t>
            </a:r>
          </a:p>
          <a:p>
            <a:pPr lvl="1"/>
            <a:r>
              <a:rPr lang="en-US" sz="2000" dirty="0"/>
              <a:t>Come to pool edge when swimmer in jurisdiction, usually prior to flags, to observe turns.  </a:t>
            </a:r>
          </a:p>
          <a:p>
            <a:pPr lvl="1"/>
            <a:r>
              <a:rPr lang="en-US" sz="2000" dirty="0"/>
              <a:t>Return to place once out of jurisdiction.</a:t>
            </a:r>
          </a:p>
        </p:txBody>
      </p:sp>
    </p:spTree>
    <p:extLst>
      <p:ext uri="{BB962C8B-B14F-4D97-AF65-F5344CB8AC3E}">
        <p14:creationId xmlns:p14="http://schemas.microsoft.com/office/powerpoint/2010/main" val="2214249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0020"/>
            <a:ext cx="9144000" cy="700217"/>
          </a:xfrm>
        </p:spPr>
        <p:txBody>
          <a:bodyPr>
            <a:normAutofit fontScale="90000"/>
          </a:bodyPr>
          <a:lstStyle/>
          <a:p>
            <a:pPr algn="l"/>
            <a:r>
              <a:rPr lang="en-US" dirty="0">
                <a:solidFill>
                  <a:schemeClr val="tx2"/>
                </a:solidFill>
              </a:rPr>
              <a:t>KYLSC S&amp;T Deck Protocol cont.</a:t>
            </a:r>
          </a:p>
        </p:txBody>
      </p:sp>
      <p:sp>
        <p:nvSpPr>
          <p:cNvPr id="3" name="Content Placeholder 2"/>
          <p:cNvSpPr>
            <a:spLocks noGrp="1"/>
          </p:cNvSpPr>
          <p:nvPr>
            <p:ph idx="1"/>
          </p:nvPr>
        </p:nvSpPr>
        <p:spPr>
          <a:xfrm>
            <a:off x="109243" y="1113846"/>
            <a:ext cx="8143803" cy="5744153"/>
          </a:xfrm>
        </p:spPr>
        <p:txBody>
          <a:bodyPr>
            <a:normAutofit/>
          </a:bodyPr>
          <a:lstStyle/>
          <a:p>
            <a:pPr marL="0" indent="0">
              <a:buNone/>
            </a:pPr>
            <a:r>
              <a:rPr lang="en-US" sz="2400" dirty="0"/>
              <a:t>BUTTERFLY &amp; BREASTSTROKE</a:t>
            </a:r>
          </a:p>
          <a:p>
            <a:r>
              <a:rPr lang="en-US" sz="2400" dirty="0"/>
              <a:t>START END </a:t>
            </a:r>
          </a:p>
          <a:p>
            <a:pPr lvl="1"/>
            <a:r>
              <a:rPr lang="en-US" sz="2000" dirty="0"/>
              <a:t>At race start quickly move to pool edge, observe for proper kicking/arm pull to bring swimmer to surface.  </a:t>
            </a:r>
          </a:p>
          <a:p>
            <a:pPr lvl="1"/>
            <a:r>
              <a:rPr lang="en-US" sz="2000" dirty="0"/>
              <a:t>Return to position once out of jurisdiction once head breaks water surface.  </a:t>
            </a:r>
          </a:p>
          <a:p>
            <a:pPr lvl="1"/>
            <a:r>
              <a:rPr lang="en-US" sz="2000" dirty="0"/>
              <a:t>Observe from pool edge all turns and finishes.  </a:t>
            </a:r>
          </a:p>
          <a:p>
            <a:pPr lvl="1"/>
            <a:endParaRPr lang="en-US" sz="2000" dirty="0"/>
          </a:p>
          <a:p>
            <a:r>
              <a:rPr lang="en-US" sz="2400" dirty="0"/>
              <a:t>TURN END </a:t>
            </a:r>
          </a:p>
          <a:p>
            <a:pPr lvl="1"/>
            <a:r>
              <a:rPr lang="en-US" sz="2000" dirty="0"/>
              <a:t>Come to pool edge when swimmer enters jurisdiction to observe for proper turn.  </a:t>
            </a:r>
          </a:p>
          <a:p>
            <a:pPr lvl="1"/>
            <a:r>
              <a:rPr lang="en-US" sz="2000" dirty="0"/>
              <a:t>Return to position once head surfaces and swimmer out of jurisdiction.</a:t>
            </a:r>
          </a:p>
        </p:txBody>
      </p:sp>
    </p:spTree>
    <p:extLst>
      <p:ext uri="{BB962C8B-B14F-4D97-AF65-F5344CB8AC3E}">
        <p14:creationId xmlns:p14="http://schemas.microsoft.com/office/powerpoint/2010/main" val="3094375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0020"/>
            <a:ext cx="9144000" cy="700217"/>
          </a:xfrm>
        </p:spPr>
        <p:txBody>
          <a:bodyPr>
            <a:normAutofit fontScale="90000"/>
          </a:bodyPr>
          <a:lstStyle/>
          <a:p>
            <a:pPr algn="l"/>
            <a:r>
              <a:rPr lang="en-US" dirty="0">
                <a:solidFill>
                  <a:schemeClr val="tx2"/>
                </a:solidFill>
              </a:rPr>
              <a:t>KYLSC S&amp;T Deck Protocol cont.</a:t>
            </a:r>
          </a:p>
        </p:txBody>
      </p:sp>
      <p:sp>
        <p:nvSpPr>
          <p:cNvPr id="3" name="Content Placeholder 2"/>
          <p:cNvSpPr>
            <a:spLocks noGrp="1"/>
          </p:cNvSpPr>
          <p:nvPr>
            <p:ph idx="1"/>
          </p:nvPr>
        </p:nvSpPr>
        <p:spPr>
          <a:xfrm>
            <a:off x="109243" y="1113846"/>
            <a:ext cx="8096911" cy="5744154"/>
          </a:xfrm>
        </p:spPr>
        <p:txBody>
          <a:bodyPr>
            <a:normAutofit/>
          </a:bodyPr>
          <a:lstStyle/>
          <a:p>
            <a:pPr marL="0" indent="0">
              <a:buNone/>
            </a:pPr>
            <a:r>
              <a:rPr lang="en-US" sz="2400" dirty="0"/>
              <a:t>FREESTYLE</a:t>
            </a:r>
          </a:p>
          <a:p>
            <a:pPr marL="0" indent="0">
              <a:buNone/>
            </a:pPr>
            <a:endParaRPr lang="en-US" sz="1400" dirty="0"/>
          </a:p>
          <a:p>
            <a:pPr marL="0" indent="0">
              <a:buNone/>
            </a:pPr>
            <a:r>
              <a:rPr lang="en-US" sz="2400" dirty="0"/>
              <a:t>MR/DR will give specific minimum coverage assignments (15 m, corners vs ends, etc.)</a:t>
            </a:r>
          </a:p>
          <a:p>
            <a:pPr marL="0" indent="0">
              <a:buNone/>
            </a:pPr>
            <a:endParaRPr lang="en-US" sz="1400" dirty="0"/>
          </a:p>
          <a:p>
            <a:r>
              <a:rPr lang="en-US" sz="2400" dirty="0"/>
              <a:t>15 m officials </a:t>
            </a:r>
          </a:p>
          <a:p>
            <a:pPr lvl="1"/>
            <a:r>
              <a:rPr lang="en-US" sz="2000" dirty="0"/>
              <a:t>Position so diagonally across from each other. Stand until swimmer passes 15 m then may sit.</a:t>
            </a:r>
          </a:p>
          <a:p>
            <a:r>
              <a:rPr lang="en-US" sz="2400" dirty="0"/>
              <a:t>Corner officials </a:t>
            </a:r>
          </a:p>
          <a:p>
            <a:pPr lvl="1"/>
            <a:r>
              <a:rPr lang="en-US" sz="2000" dirty="0"/>
              <a:t>1 per each corner. Used for races 200 yd./m or more. </a:t>
            </a:r>
          </a:p>
          <a:p>
            <a:pPr lvl="1"/>
            <a:r>
              <a:rPr lang="en-US" sz="2000" dirty="0"/>
              <a:t>Stand at short whistles, may sit once swimmers exit jurisdiction – usually after pass flags.</a:t>
            </a:r>
          </a:p>
          <a:p>
            <a:r>
              <a:rPr lang="en-US" sz="2400" dirty="0"/>
              <a:t>25 yard race </a:t>
            </a:r>
          </a:p>
          <a:p>
            <a:pPr lvl="1"/>
            <a:r>
              <a:rPr lang="en-US" sz="2000" dirty="0"/>
              <a:t>At discretion of MR/DR, only one 15 m needed  - 8&amp;u rarely make 15 meters!</a:t>
            </a:r>
          </a:p>
        </p:txBody>
      </p:sp>
    </p:spTree>
    <p:extLst>
      <p:ext uri="{BB962C8B-B14F-4D97-AF65-F5344CB8AC3E}">
        <p14:creationId xmlns:p14="http://schemas.microsoft.com/office/powerpoint/2010/main" val="19879876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60020"/>
            <a:ext cx="9143999" cy="836762"/>
          </a:xfrm>
        </p:spPr>
        <p:txBody>
          <a:bodyPr>
            <a:normAutofit/>
          </a:bodyPr>
          <a:lstStyle/>
          <a:p>
            <a:pPr algn="l"/>
            <a:r>
              <a:rPr lang="en-US" sz="4000" dirty="0">
                <a:solidFill>
                  <a:schemeClr val="tx2"/>
                </a:solidFill>
              </a:rPr>
              <a:t>KYLSC S&amp;T Deck Protocol cont.</a:t>
            </a:r>
          </a:p>
        </p:txBody>
      </p:sp>
      <p:sp>
        <p:nvSpPr>
          <p:cNvPr id="3" name="Content Placeholder 2"/>
          <p:cNvSpPr>
            <a:spLocks noGrp="1"/>
          </p:cNvSpPr>
          <p:nvPr>
            <p:ph idx="1"/>
          </p:nvPr>
        </p:nvSpPr>
        <p:spPr>
          <a:xfrm>
            <a:off x="1" y="1141156"/>
            <a:ext cx="8229600" cy="5716843"/>
          </a:xfrm>
        </p:spPr>
        <p:txBody>
          <a:bodyPr>
            <a:noAutofit/>
          </a:bodyPr>
          <a:lstStyle/>
          <a:p>
            <a:pPr marL="0" indent="0">
              <a:buNone/>
            </a:pPr>
            <a:r>
              <a:rPr lang="en-US" sz="2400" dirty="0"/>
              <a:t>FREESTYLE (cont.)</a:t>
            </a:r>
          </a:p>
          <a:p>
            <a:pPr marL="0" indent="0">
              <a:buNone/>
            </a:pPr>
            <a:endParaRPr lang="en-US" sz="2400" dirty="0"/>
          </a:p>
          <a:p>
            <a:pPr lvl="1">
              <a:buFont typeface="Arial" panose="020B0604020202020204" pitchFamily="34" charset="0"/>
              <a:buChar char="•"/>
            </a:pPr>
            <a:r>
              <a:rPr lang="en-US" sz="2400" dirty="0"/>
              <a:t>50 yards -  Only </a:t>
            </a:r>
            <a:r>
              <a:rPr lang="en-US" sz="2000" dirty="0"/>
              <a:t>15m and Turn official needed.  May corner per MR/DR discretion.</a:t>
            </a:r>
          </a:p>
          <a:p>
            <a:pPr lvl="1">
              <a:buFont typeface="Arial" panose="020B0604020202020204" pitchFamily="34" charset="0"/>
              <a:buChar char="•"/>
            </a:pPr>
            <a:r>
              <a:rPr lang="en-US" sz="2400" dirty="0"/>
              <a:t>50 meters:  Only 15m needed.</a:t>
            </a:r>
          </a:p>
          <a:p>
            <a:pPr lvl="1">
              <a:buFont typeface="Arial" panose="020B0604020202020204" pitchFamily="34" charset="0"/>
              <a:buChar char="•"/>
            </a:pPr>
            <a:r>
              <a:rPr lang="en-US" sz="2400" dirty="0"/>
              <a:t>100 yards/meters and longer</a:t>
            </a:r>
          </a:p>
          <a:p>
            <a:pPr lvl="2"/>
            <a:r>
              <a:rPr lang="en-US" sz="2000" dirty="0"/>
              <a:t>15 m and Start end and Turn end officials needed</a:t>
            </a:r>
          </a:p>
          <a:p>
            <a:pPr lvl="2"/>
            <a:r>
              <a:rPr lang="en-US" sz="2000" dirty="0"/>
              <a:t>May corner for ends per MR/DR discretion</a:t>
            </a:r>
          </a:p>
        </p:txBody>
      </p:sp>
    </p:spTree>
    <p:extLst>
      <p:ext uri="{BB962C8B-B14F-4D97-AF65-F5344CB8AC3E}">
        <p14:creationId xmlns:p14="http://schemas.microsoft.com/office/powerpoint/2010/main" val="19630616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60020"/>
            <a:ext cx="9143999" cy="836762"/>
          </a:xfrm>
        </p:spPr>
        <p:txBody>
          <a:bodyPr>
            <a:normAutofit/>
          </a:bodyPr>
          <a:lstStyle/>
          <a:p>
            <a:pPr algn="l"/>
            <a:r>
              <a:rPr lang="en-US" sz="4000" dirty="0">
                <a:solidFill>
                  <a:schemeClr val="tx2"/>
                </a:solidFill>
              </a:rPr>
              <a:t>KYLSC S&amp;T Deck Protocol cont.</a:t>
            </a:r>
          </a:p>
        </p:txBody>
      </p:sp>
      <p:sp>
        <p:nvSpPr>
          <p:cNvPr id="3" name="Content Placeholder 2"/>
          <p:cNvSpPr>
            <a:spLocks noGrp="1"/>
          </p:cNvSpPr>
          <p:nvPr>
            <p:ph idx="1"/>
          </p:nvPr>
        </p:nvSpPr>
        <p:spPr>
          <a:xfrm>
            <a:off x="1" y="1141156"/>
            <a:ext cx="8229600" cy="5716843"/>
          </a:xfrm>
        </p:spPr>
        <p:txBody>
          <a:bodyPr>
            <a:noAutofit/>
          </a:bodyPr>
          <a:lstStyle/>
          <a:p>
            <a:pPr marL="57150" indent="0">
              <a:buNone/>
            </a:pPr>
            <a:r>
              <a:rPr lang="en-US" sz="2400" dirty="0"/>
              <a:t>General Jurisdiction </a:t>
            </a:r>
          </a:p>
          <a:p>
            <a:pPr marL="514350" indent="-457200"/>
            <a:r>
              <a:rPr lang="en-US" sz="2000" dirty="0"/>
              <a:t>After the start/turn - until the swimmers’ head breaks the surface of the water.  </a:t>
            </a:r>
          </a:p>
          <a:p>
            <a:pPr marL="514350" indent="-457200"/>
            <a:r>
              <a:rPr lang="en-US" sz="2000" dirty="0"/>
              <a:t>At the turn, the official has from the initiation of the turning action for backstroke or the last stroke into the wall, the touch, the turning action, and until the swimmers’ head breaks the water surface after the turn.</a:t>
            </a:r>
          </a:p>
          <a:p>
            <a:pPr marL="514350" indent="-457200"/>
            <a:endParaRPr lang="en-US" sz="2000" dirty="0"/>
          </a:p>
          <a:p>
            <a:pPr marL="0" indent="0">
              <a:buNone/>
            </a:pPr>
            <a:r>
              <a:rPr lang="en-US" sz="2400" dirty="0"/>
              <a:t>Stroke judges (walkers ) </a:t>
            </a:r>
          </a:p>
          <a:p>
            <a:r>
              <a:rPr lang="en-US" sz="2000" dirty="0"/>
              <a:t>Generally have “wall to wall” jurisdiction </a:t>
            </a:r>
          </a:p>
          <a:p>
            <a:r>
              <a:rPr lang="en-US" sz="2000" dirty="0"/>
              <a:t>At the finish, it’s the last stroke into wall/touch.  </a:t>
            </a:r>
          </a:p>
          <a:p>
            <a:r>
              <a:rPr lang="en-US" sz="2000" dirty="0"/>
              <a:t>If not enough stroke officials to use, turn officials will have half-way out, or as far as can reasonably see.</a:t>
            </a:r>
          </a:p>
        </p:txBody>
      </p:sp>
    </p:spTree>
    <p:extLst>
      <p:ext uri="{BB962C8B-B14F-4D97-AF65-F5344CB8AC3E}">
        <p14:creationId xmlns:p14="http://schemas.microsoft.com/office/powerpoint/2010/main" val="30450775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9144000" cy="731520"/>
          </a:xfrm>
        </p:spPr>
        <p:txBody>
          <a:bodyPr>
            <a:normAutofit fontScale="90000"/>
          </a:bodyPr>
          <a:lstStyle/>
          <a:p>
            <a:pPr algn="l"/>
            <a:r>
              <a:rPr lang="en-US" dirty="0">
                <a:solidFill>
                  <a:schemeClr val="tx2"/>
                </a:solidFill>
              </a:rPr>
              <a:t>KYLSC S&amp;T Deck Protocol cont.</a:t>
            </a:r>
          </a:p>
        </p:txBody>
      </p:sp>
      <p:sp>
        <p:nvSpPr>
          <p:cNvPr id="3" name="Content Placeholder 2"/>
          <p:cNvSpPr>
            <a:spLocks noGrp="1"/>
          </p:cNvSpPr>
          <p:nvPr>
            <p:ph idx="1"/>
          </p:nvPr>
        </p:nvSpPr>
        <p:spPr>
          <a:xfrm>
            <a:off x="2" y="1059228"/>
            <a:ext cx="8323384" cy="5798772"/>
          </a:xfrm>
        </p:spPr>
        <p:txBody>
          <a:bodyPr>
            <a:normAutofit fontScale="62500" lnSpcReduction="20000"/>
          </a:bodyPr>
          <a:lstStyle/>
          <a:p>
            <a:pPr marL="0" indent="0">
              <a:buNone/>
            </a:pPr>
            <a:r>
              <a:rPr lang="en-US" sz="3800" dirty="0"/>
              <a:t>Medley Relay</a:t>
            </a:r>
          </a:p>
          <a:p>
            <a:r>
              <a:rPr lang="en-US" sz="2900" dirty="0"/>
              <a:t>Start and Turn officials in place unless given assignment to watch relay take-offs</a:t>
            </a:r>
          </a:p>
          <a:p>
            <a:pPr marL="0" indent="0">
              <a:buNone/>
            </a:pPr>
            <a:endParaRPr lang="en-US" dirty="0"/>
          </a:p>
          <a:p>
            <a:pPr marL="0" indent="0">
              <a:buNone/>
            </a:pPr>
            <a:r>
              <a:rPr lang="en-US" sz="3800" dirty="0"/>
              <a:t>Freestyle Relay:</a:t>
            </a:r>
          </a:p>
          <a:p>
            <a:r>
              <a:rPr lang="en-US" sz="2900" dirty="0"/>
              <a:t>15m official and turn end needed for 200 and greater.  No start end needed unless assigned as relay take-off.</a:t>
            </a:r>
          </a:p>
          <a:p>
            <a:pPr marL="0" indent="0">
              <a:buNone/>
            </a:pPr>
            <a:endParaRPr lang="en-US" dirty="0"/>
          </a:p>
          <a:p>
            <a:pPr marL="0" indent="0">
              <a:buNone/>
            </a:pPr>
            <a:r>
              <a:rPr lang="en-US" sz="3800" dirty="0"/>
              <a:t>Relay take-offs:  Observe exchanges between relay swimmers.</a:t>
            </a:r>
          </a:p>
          <a:p>
            <a:r>
              <a:rPr lang="en-US" dirty="0"/>
              <a:t>Observe foot of swimmer leaving platform, then look down for incoming touch. Foot must be in contact with the platform/deck when the hand of incoming swimmer touches. </a:t>
            </a:r>
          </a:p>
          <a:p>
            <a:r>
              <a:rPr lang="en-US" dirty="0"/>
              <a:t>With the movable backplate, Rule 101.7.4.H states “A swimmer must have at least part of one foot in contact with the starting platform in front of the adjustable back plate during a relay exchange”.</a:t>
            </a:r>
          </a:p>
          <a:p>
            <a:r>
              <a:rPr lang="en-US" dirty="0"/>
              <a:t>May observe over 1 or more lanes (side or center)</a:t>
            </a:r>
          </a:p>
          <a:p>
            <a:r>
              <a:rPr lang="en-US" dirty="0"/>
              <a:t>Circle if take-off correct.  “X” if take-off is early.</a:t>
            </a:r>
          </a:p>
          <a:p>
            <a:r>
              <a:rPr lang="en-US" dirty="0"/>
              <a:t>Do NOT raise hand for violation.  CJ will collect slips.  Needs dual confirmation.</a:t>
            </a:r>
          </a:p>
        </p:txBody>
      </p:sp>
    </p:spTree>
    <p:extLst>
      <p:ext uri="{BB962C8B-B14F-4D97-AF65-F5344CB8AC3E}">
        <p14:creationId xmlns:p14="http://schemas.microsoft.com/office/powerpoint/2010/main" val="42673931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143000"/>
          </a:xfrm>
        </p:spPr>
        <p:txBody>
          <a:bodyPr>
            <a:normAutofit/>
          </a:bodyPr>
          <a:lstStyle/>
          <a:p>
            <a:pPr algn="l"/>
            <a:r>
              <a:rPr lang="en-US" sz="4000" dirty="0">
                <a:solidFill>
                  <a:schemeClr val="tx2"/>
                </a:solidFill>
              </a:rPr>
              <a:t>Stroke Briefing</a:t>
            </a:r>
          </a:p>
        </p:txBody>
      </p:sp>
      <p:sp>
        <p:nvSpPr>
          <p:cNvPr id="3" name="Content Placeholder 2"/>
          <p:cNvSpPr>
            <a:spLocks noGrp="1"/>
          </p:cNvSpPr>
          <p:nvPr>
            <p:ph idx="1"/>
          </p:nvPr>
        </p:nvSpPr>
        <p:spPr>
          <a:xfrm>
            <a:off x="0" y="1600200"/>
            <a:ext cx="8229600" cy="5257800"/>
          </a:xfrm>
        </p:spPr>
        <p:txBody>
          <a:bodyPr>
            <a:normAutofit lnSpcReduction="10000"/>
          </a:bodyPr>
          <a:lstStyle/>
          <a:p>
            <a:r>
              <a:rPr lang="en-US" sz="2400" dirty="0"/>
              <a:t>Presented by CJs at officials’ meeting</a:t>
            </a:r>
          </a:p>
          <a:p>
            <a:endParaRPr lang="en-US" sz="1300" dirty="0"/>
          </a:p>
          <a:p>
            <a:r>
              <a:rPr lang="en-US" sz="2400" dirty="0"/>
              <a:t>MR/DR preference if to be given for every  session or just first</a:t>
            </a:r>
          </a:p>
          <a:p>
            <a:endParaRPr lang="en-US" sz="1300" dirty="0"/>
          </a:p>
          <a:p>
            <a:r>
              <a:rPr lang="en-US" sz="2400" dirty="0"/>
              <a:t>BE BRIEF!</a:t>
            </a:r>
          </a:p>
          <a:p>
            <a:endParaRPr lang="en-US" sz="1300" dirty="0"/>
          </a:p>
          <a:p>
            <a:r>
              <a:rPr lang="en-US" sz="2400" dirty="0"/>
              <a:t>Use USA Swimming stroke language</a:t>
            </a:r>
          </a:p>
          <a:p>
            <a:endParaRPr lang="en-US" sz="1300" dirty="0"/>
          </a:p>
          <a:p>
            <a:r>
              <a:rPr lang="en-US" sz="2400" dirty="0"/>
              <a:t>Don’t make mountains out of molehills by emphasizing stroke variances</a:t>
            </a:r>
          </a:p>
          <a:p>
            <a:endParaRPr lang="en-US" sz="1300" dirty="0"/>
          </a:p>
          <a:p>
            <a:r>
              <a:rPr lang="en-US" sz="2400" dirty="0"/>
              <a:t>Use most recent USA Swimming version, available for download from www.usaswimming.org</a:t>
            </a:r>
          </a:p>
          <a:p>
            <a:endParaRPr lang="en-US" sz="1200" dirty="0"/>
          </a:p>
          <a:p>
            <a:r>
              <a:rPr lang="en-US" sz="2400" dirty="0"/>
              <a:t>If reciting from memory, make sure you are using the correct language</a:t>
            </a:r>
          </a:p>
          <a:p>
            <a:endParaRPr lang="en-US" dirty="0"/>
          </a:p>
        </p:txBody>
      </p:sp>
    </p:spTree>
    <p:extLst>
      <p:ext uri="{BB962C8B-B14F-4D97-AF65-F5344CB8AC3E}">
        <p14:creationId xmlns:p14="http://schemas.microsoft.com/office/powerpoint/2010/main" val="34719052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81720"/>
          </a:xfrm>
        </p:spPr>
        <p:txBody>
          <a:bodyPr>
            <a:normAutofit/>
          </a:bodyPr>
          <a:lstStyle/>
          <a:p>
            <a:pPr algn="l"/>
            <a:r>
              <a:rPr lang="en-US" sz="4000" dirty="0">
                <a:solidFill>
                  <a:schemeClr val="tx2"/>
                </a:solidFill>
              </a:rPr>
              <a:t>RADIO Protocol</a:t>
            </a:r>
          </a:p>
        </p:txBody>
      </p:sp>
      <p:sp>
        <p:nvSpPr>
          <p:cNvPr id="3" name="Content Placeholder 2"/>
          <p:cNvSpPr>
            <a:spLocks noGrp="1"/>
          </p:cNvSpPr>
          <p:nvPr>
            <p:ph idx="1"/>
          </p:nvPr>
        </p:nvSpPr>
        <p:spPr>
          <a:xfrm>
            <a:off x="0" y="881720"/>
            <a:ext cx="8253046" cy="5976280"/>
          </a:xfrm>
        </p:spPr>
        <p:txBody>
          <a:bodyPr>
            <a:normAutofit fontScale="70000" lnSpcReduction="20000"/>
          </a:bodyPr>
          <a:lstStyle/>
          <a:p>
            <a:pPr marL="0" indent="0">
              <a:buNone/>
            </a:pPr>
            <a:r>
              <a:rPr lang="en-US" dirty="0"/>
              <a:t>Reference the KYLSC Radio Protocol and Usage Guidelines document</a:t>
            </a:r>
          </a:p>
          <a:p>
            <a:pPr marL="0" indent="0">
              <a:buNone/>
            </a:pPr>
            <a:endParaRPr lang="en-US" dirty="0"/>
          </a:p>
          <a:p>
            <a:pPr marL="0" indent="0">
              <a:buNone/>
            </a:pPr>
            <a:r>
              <a:rPr lang="en-US" dirty="0"/>
              <a:t>Calling in Potential DQ:</a:t>
            </a:r>
          </a:p>
          <a:p>
            <a:pPr lvl="1"/>
            <a:r>
              <a:rPr lang="en-US" dirty="0"/>
              <a:t>Acknowledge official reporting possible violation.</a:t>
            </a:r>
          </a:p>
          <a:p>
            <a:pPr lvl="1"/>
            <a:r>
              <a:rPr lang="en-US" dirty="0"/>
              <a:t>Walk quickly to official while stating:  “Possible disqualification start/turn end/stroke side_____, lanes____, pool (if separate pools)”.</a:t>
            </a:r>
          </a:p>
          <a:p>
            <a:pPr lvl="1"/>
            <a:r>
              <a:rPr lang="en-US" dirty="0"/>
              <a:t>Once you reach official, first ask lane and report immediately over radio to DR Heat/Lane.</a:t>
            </a:r>
          </a:p>
          <a:p>
            <a:pPr lvl="1"/>
            <a:r>
              <a:rPr lang="en-US" dirty="0"/>
              <a:t>Ask official to describe rule violation.  Once you are assured that there is a violation, report it:  Event___ Heat___ Lane___ Start/Turn_____. Give the violation and if you are satisfied with the call, state: “Recommend you accept the call”. Wait for DR acknowledgement of the call before writing the DQ slip.</a:t>
            </a:r>
          </a:p>
          <a:p>
            <a:pPr lvl="1"/>
            <a:r>
              <a:rPr lang="en-US" dirty="0"/>
              <a:t>If you are NOT satisfied with the call after discussion with the official (no rules violation, not in jurisdiction, or official rescinds call), radio “No call in Heat/Lane/Pool”.</a:t>
            </a:r>
          </a:p>
          <a:p>
            <a:pPr lvl="1"/>
            <a:r>
              <a:rPr lang="en-US" dirty="0"/>
              <a:t>If you are not sure of the call the official is making, report “I need further discussion on the call Heat/Lane/Pool”. At this time, if possible, get another official to relieve the one making the call so that you can gather more information.</a:t>
            </a:r>
          </a:p>
        </p:txBody>
      </p:sp>
    </p:spTree>
    <p:extLst>
      <p:ext uri="{BB962C8B-B14F-4D97-AF65-F5344CB8AC3E}">
        <p14:creationId xmlns:p14="http://schemas.microsoft.com/office/powerpoint/2010/main" val="17647523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81720"/>
          </a:xfrm>
        </p:spPr>
        <p:txBody>
          <a:bodyPr>
            <a:normAutofit/>
          </a:bodyPr>
          <a:lstStyle/>
          <a:p>
            <a:pPr algn="l"/>
            <a:r>
              <a:rPr lang="en-US" sz="4000" dirty="0">
                <a:solidFill>
                  <a:schemeClr val="tx2"/>
                </a:solidFill>
              </a:rPr>
              <a:t>RADIO Protocol (cont.)</a:t>
            </a:r>
          </a:p>
        </p:txBody>
      </p:sp>
      <p:sp>
        <p:nvSpPr>
          <p:cNvPr id="3" name="Content Placeholder 2"/>
          <p:cNvSpPr>
            <a:spLocks noGrp="1"/>
          </p:cNvSpPr>
          <p:nvPr>
            <p:ph idx="1"/>
          </p:nvPr>
        </p:nvSpPr>
        <p:spPr>
          <a:xfrm>
            <a:off x="0" y="1282794"/>
            <a:ext cx="8253046" cy="5519080"/>
          </a:xfrm>
        </p:spPr>
        <p:txBody>
          <a:bodyPr>
            <a:normAutofit/>
          </a:bodyPr>
          <a:lstStyle/>
          <a:p>
            <a:r>
              <a:rPr lang="en-US" sz="2400" dirty="0"/>
              <a:t>DO NOT initiate a call to the DR when whistles are being blown, when announcer is speaking, or when another CJ is on radio.</a:t>
            </a:r>
          </a:p>
          <a:p>
            <a:pPr marL="0" indent="0">
              <a:buNone/>
            </a:pPr>
            <a:endParaRPr lang="en-US" sz="1200" dirty="0"/>
          </a:p>
          <a:p>
            <a:r>
              <a:rPr lang="en-US" sz="2400" dirty="0"/>
              <a:t>Speak slowly and clearly, identify heat/lane so DR can mark their heat sheet for potential DQ.</a:t>
            </a:r>
          </a:p>
          <a:p>
            <a:endParaRPr lang="en-US" sz="1200" dirty="0"/>
          </a:p>
          <a:p>
            <a:r>
              <a:rPr lang="en-US" sz="2400" dirty="0"/>
              <a:t>Beware idle chatter – some radios don’t use secure channels so conversations can be overheard.  ALWAYS be professional</a:t>
            </a:r>
          </a:p>
          <a:p>
            <a:endParaRPr lang="en-US" sz="1200" dirty="0"/>
          </a:p>
          <a:p>
            <a:r>
              <a:rPr lang="en-US" sz="2400" dirty="0"/>
              <a:t>CJs may during relay take-off observations report via radio “Take-offs lanes___ clear” or “Dual confirmation relay take-off lanes___”. Identify the early swimmer in the call.</a:t>
            </a:r>
          </a:p>
          <a:p>
            <a:pPr marL="0" indent="0">
              <a:buNone/>
            </a:pPr>
            <a:endParaRPr lang="en-US" dirty="0"/>
          </a:p>
        </p:txBody>
      </p:sp>
    </p:spTree>
    <p:extLst>
      <p:ext uri="{BB962C8B-B14F-4D97-AF65-F5344CB8AC3E}">
        <p14:creationId xmlns:p14="http://schemas.microsoft.com/office/powerpoint/2010/main" val="23244914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588" y="43674"/>
            <a:ext cx="9239589" cy="687846"/>
          </a:xfrm>
        </p:spPr>
        <p:txBody>
          <a:bodyPr>
            <a:normAutofit fontScale="90000"/>
          </a:bodyPr>
          <a:lstStyle/>
          <a:p>
            <a:pPr algn="l"/>
            <a:r>
              <a:rPr lang="en-US" dirty="0">
                <a:solidFill>
                  <a:schemeClr val="tx2"/>
                </a:solidFill>
              </a:rPr>
              <a:t>Paperwork</a:t>
            </a:r>
            <a:r>
              <a:rPr lang="is-IS" dirty="0">
                <a:solidFill>
                  <a:schemeClr val="tx2"/>
                </a:solidFill>
              </a:rPr>
              <a:t>…slips and more slips</a:t>
            </a:r>
            <a:endParaRPr lang="en-US" dirty="0">
              <a:solidFill>
                <a:schemeClr val="tx2"/>
              </a:solidFill>
            </a:endParaRPr>
          </a:p>
        </p:txBody>
      </p:sp>
      <p:sp>
        <p:nvSpPr>
          <p:cNvPr id="3" name="Content Placeholder 2"/>
          <p:cNvSpPr>
            <a:spLocks noGrp="1"/>
          </p:cNvSpPr>
          <p:nvPr>
            <p:ph idx="1"/>
          </p:nvPr>
        </p:nvSpPr>
        <p:spPr>
          <a:xfrm>
            <a:off x="0" y="1018264"/>
            <a:ext cx="8229600" cy="5839735"/>
          </a:xfrm>
        </p:spPr>
        <p:txBody>
          <a:bodyPr>
            <a:normAutofit fontScale="70000" lnSpcReduction="20000"/>
          </a:bodyPr>
          <a:lstStyle/>
          <a:p>
            <a:pPr marL="0" indent="0">
              <a:buNone/>
            </a:pPr>
            <a:r>
              <a:rPr lang="en-US" b="1" dirty="0"/>
              <a:t>Pre-meet paperwork </a:t>
            </a:r>
            <a:r>
              <a:rPr lang="en-US" dirty="0"/>
              <a:t>involves sign-in sheets/verification of officials/assembling necessary forms for admin team and assigned team of DR/SR/MR (declared false starts, swimmer no show, swimmer change, relay take-off slips, etc.)</a:t>
            </a:r>
          </a:p>
          <a:p>
            <a:pPr marL="0" indent="0">
              <a:buNone/>
            </a:pPr>
            <a:endParaRPr lang="en-US" b="1" dirty="0"/>
          </a:p>
          <a:p>
            <a:pPr marL="0" indent="0">
              <a:buNone/>
            </a:pPr>
            <a:r>
              <a:rPr lang="en-US" b="1" dirty="0"/>
              <a:t>DQ Slip</a:t>
            </a:r>
            <a:r>
              <a:rPr lang="en-US" dirty="0"/>
              <a:t>:</a:t>
            </a:r>
          </a:p>
          <a:p>
            <a:pPr lvl="1"/>
            <a:r>
              <a:rPr lang="en-US" b="1" dirty="0"/>
              <a:t>Start</a:t>
            </a:r>
            <a:r>
              <a:rPr lang="en-US" dirty="0"/>
              <a:t> – from the start of the race until the head breaks the surface of water</a:t>
            </a:r>
          </a:p>
          <a:p>
            <a:pPr lvl="1"/>
            <a:r>
              <a:rPr lang="en-US" b="1" dirty="0"/>
              <a:t>Swim</a:t>
            </a:r>
            <a:r>
              <a:rPr lang="en-US" dirty="0"/>
              <a:t> – from propulsive motion (prior to the head breaking water surface) until the beginning of the last full stroke into the turn/finish</a:t>
            </a:r>
          </a:p>
          <a:p>
            <a:pPr lvl="1"/>
            <a:r>
              <a:rPr lang="en-US" b="1" dirty="0"/>
              <a:t>Turn</a:t>
            </a:r>
            <a:r>
              <a:rPr lang="en-US" dirty="0"/>
              <a:t> – from the beginning of the last full stroke into the wall until the head breaks the water surface</a:t>
            </a:r>
          </a:p>
          <a:p>
            <a:pPr lvl="1"/>
            <a:r>
              <a:rPr lang="en-US" b="1" dirty="0"/>
              <a:t>Finish</a:t>
            </a:r>
            <a:r>
              <a:rPr lang="en-US" dirty="0"/>
              <a:t> – from the beginning of the last full stroke into the wall to the touch at the end of prescribed distance</a:t>
            </a:r>
          </a:p>
          <a:p>
            <a:pPr lvl="1"/>
            <a:r>
              <a:rPr lang="en-US" dirty="0"/>
              <a:t>Know the slip. Mark with “X”. Have official sign/CJ initial</a:t>
            </a:r>
          </a:p>
          <a:p>
            <a:pPr lvl="1"/>
            <a:r>
              <a:rPr lang="en-US" dirty="0"/>
              <a:t>OK to remake a DQ slip/make corrections as long as DR can understand them.</a:t>
            </a:r>
          </a:p>
          <a:p>
            <a:pPr lvl="1"/>
            <a:r>
              <a:rPr lang="en-US" dirty="0"/>
              <a:t>Be ready to notify coach of DQ</a:t>
            </a:r>
          </a:p>
          <a:p>
            <a:pPr lvl="1"/>
            <a:endParaRPr lang="en-US" dirty="0"/>
          </a:p>
        </p:txBody>
      </p:sp>
    </p:spTree>
    <p:extLst>
      <p:ext uri="{BB962C8B-B14F-4D97-AF65-F5344CB8AC3E}">
        <p14:creationId xmlns:p14="http://schemas.microsoft.com/office/powerpoint/2010/main" val="1879455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512511" cy="996783"/>
          </a:xfrm>
        </p:spPr>
        <p:txBody>
          <a:bodyPr>
            <a:normAutofit/>
          </a:bodyPr>
          <a:lstStyle/>
          <a:p>
            <a:pPr marL="0" indent="0" algn="l">
              <a:buNone/>
            </a:pPr>
            <a:r>
              <a:rPr lang="en-US" sz="4000" dirty="0">
                <a:solidFill>
                  <a:schemeClr val="tx2"/>
                </a:solidFill>
              </a:rPr>
              <a:t>Philosophy</a:t>
            </a:r>
            <a:r>
              <a:rPr lang="is-IS" sz="4000" dirty="0">
                <a:solidFill>
                  <a:schemeClr val="tx2"/>
                </a:solidFill>
              </a:rPr>
              <a:t>….</a:t>
            </a:r>
            <a:endParaRPr lang="en-US" sz="4000" dirty="0">
              <a:solidFill>
                <a:schemeClr val="tx2"/>
              </a:solidFill>
            </a:endParaRPr>
          </a:p>
        </p:txBody>
      </p:sp>
      <p:sp>
        <p:nvSpPr>
          <p:cNvPr id="3" name="Content Placeholder 2"/>
          <p:cNvSpPr>
            <a:spLocks noGrp="1"/>
          </p:cNvSpPr>
          <p:nvPr>
            <p:ph idx="1"/>
          </p:nvPr>
        </p:nvSpPr>
        <p:spPr>
          <a:xfrm>
            <a:off x="1" y="1262015"/>
            <a:ext cx="8299937" cy="5560818"/>
          </a:xfrm>
        </p:spPr>
        <p:txBody>
          <a:bodyPr>
            <a:noAutofit/>
          </a:bodyPr>
          <a:lstStyle/>
          <a:p>
            <a:pPr>
              <a:lnSpc>
                <a:spcPct val="110000"/>
              </a:lnSpc>
              <a:spcBef>
                <a:spcPts val="0"/>
              </a:spcBef>
            </a:pPr>
            <a:r>
              <a:rPr lang="en-US" sz="2400" dirty="0"/>
              <a:t>CJs are the glue holding everything together</a:t>
            </a:r>
          </a:p>
          <a:p>
            <a:pPr>
              <a:lnSpc>
                <a:spcPct val="110000"/>
              </a:lnSpc>
              <a:spcBef>
                <a:spcPts val="0"/>
              </a:spcBef>
            </a:pPr>
            <a:endParaRPr lang="en-US" sz="1000" dirty="0"/>
          </a:p>
          <a:p>
            <a:pPr>
              <a:lnSpc>
                <a:spcPct val="110000"/>
              </a:lnSpc>
              <a:spcBef>
                <a:spcPts val="0"/>
              </a:spcBef>
            </a:pPr>
            <a:r>
              <a:rPr lang="en-US" sz="2400" dirty="0"/>
              <a:t>Defense for the swimmer – interrogates without leading</a:t>
            </a:r>
          </a:p>
          <a:p>
            <a:pPr>
              <a:lnSpc>
                <a:spcPct val="110000"/>
              </a:lnSpc>
              <a:spcBef>
                <a:spcPts val="0"/>
              </a:spcBef>
            </a:pPr>
            <a:endParaRPr lang="en-US" sz="1000" dirty="0"/>
          </a:p>
          <a:p>
            <a:pPr>
              <a:lnSpc>
                <a:spcPct val="110000"/>
              </a:lnSpc>
              <a:spcBef>
                <a:spcPts val="0"/>
              </a:spcBef>
            </a:pPr>
            <a:r>
              <a:rPr lang="en-US" sz="2400" dirty="0"/>
              <a:t>Eyes for the Deck and Meet Referees (DR/MR)</a:t>
            </a:r>
          </a:p>
          <a:p>
            <a:pPr>
              <a:lnSpc>
                <a:spcPct val="110000"/>
              </a:lnSpc>
              <a:spcBef>
                <a:spcPts val="0"/>
              </a:spcBef>
            </a:pPr>
            <a:endParaRPr lang="en-US" sz="1000" dirty="0"/>
          </a:p>
          <a:p>
            <a:pPr>
              <a:lnSpc>
                <a:spcPct val="110000"/>
              </a:lnSpc>
              <a:spcBef>
                <a:spcPts val="0"/>
              </a:spcBef>
            </a:pPr>
            <a:r>
              <a:rPr lang="en-US" sz="2400" dirty="0"/>
              <a:t>Focus is on officials – not on pool and swimmers in pool</a:t>
            </a:r>
          </a:p>
          <a:p>
            <a:pPr>
              <a:lnSpc>
                <a:spcPct val="110000"/>
              </a:lnSpc>
              <a:spcBef>
                <a:spcPts val="0"/>
              </a:spcBef>
            </a:pPr>
            <a:endParaRPr lang="en-US" sz="1000" dirty="0"/>
          </a:p>
          <a:p>
            <a:pPr>
              <a:lnSpc>
                <a:spcPct val="110000"/>
              </a:lnSpc>
              <a:spcBef>
                <a:spcPts val="0"/>
              </a:spcBef>
            </a:pPr>
            <a:r>
              <a:rPr lang="en-US" sz="2400" dirty="0"/>
              <a:t>Mentors to S &amp; T officials on the deck</a:t>
            </a:r>
          </a:p>
          <a:p>
            <a:pPr>
              <a:lnSpc>
                <a:spcPct val="110000"/>
              </a:lnSpc>
              <a:spcBef>
                <a:spcPts val="0"/>
              </a:spcBef>
            </a:pPr>
            <a:endParaRPr lang="en-US" sz="1000" dirty="0"/>
          </a:p>
          <a:p>
            <a:pPr>
              <a:lnSpc>
                <a:spcPct val="110000"/>
              </a:lnSpc>
              <a:spcBef>
                <a:spcPts val="0"/>
              </a:spcBef>
            </a:pPr>
            <a:r>
              <a:rPr lang="en-US" sz="2400" dirty="0"/>
              <a:t>Unflappable on the deck, good at anticipating needs of DR/MR</a:t>
            </a:r>
          </a:p>
          <a:p>
            <a:pPr>
              <a:lnSpc>
                <a:spcPct val="110000"/>
              </a:lnSpc>
              <a:spcBef>
                <a:spcPts val="0"/>
              </a:spcBef>
            </a:pPr>
            <a:endParaRPr lang="en-US" sz="1000" dirty="0"/>
          </a:p>
          <a:p>
            <a:pPr>
              <a:lnSpc>
                <a:spcPct val="110000"/>
              </a:lnSpc>
              <a:spcBef>
                <a:spcPts val="0"/>
              </a:spcBef>
            </a:pPr>
            <a:r>
              <a:rPr lang="en-US" sz="2400" dirty="0"/>
              <a:t>Keep it flowing while on the deck –can plan/process/strategize promptly; flexible and adaptable to fluid, changing deck</a:t>
            </a:r>
          </a:p>
          <a:p>
            <a:pPr>
              <a:lnSpc>
                <a:spcPct val="110000"/>
              </a:lnSpc>
              <a:spcBef>
                <a:spcPts val="0"/>
              </a:spcBef>
            </a:pPr>
            <a:endParaRPr lang="en-US" sz="1000" dirty="0"/>
          </a:p>
          <a:p>
            <a:pPr>
              <a:lnSpc>
                <a:spcPct val="110000"/>
              </a:lnSpc>
              <a:spcBef>
                <a:spcPts val="0"/>
              </a:spcBef>
            </a:pPr>
            <a:r>
              <a:rPr lang="en-US" sz="2400" dirty="0"/>
              <a:t> Expert knowledge of S&amp;T rules – efficient in processing DQ</a:t>
            </a:r>
          </a:p>
          <a:p>
            <a:pPr>
              <a:lnSpc>
                <a:spcPct val="110000"/>
              </a:lnSpc>
              <a:spcBef>
                <a:spcPts val="0"/>
              </a:spcBef>
            </a:pPr>
            <a:endParaRPr lang="en-US" sz="1000" dirty="0"/>
          </a:p>
          <a:p>
            <a:pPr>
              <a:lnSpc>
                <a:spcPct val="110000"/>
              </a:lnSpc>
              <a:spcBef>
                <a:spcPts val="0"/>
              </a:spcBef>
            </a:pPr>
            <a:r>
              <a:rPr lang="en-US" sz="2400" dirty="0"/>
              <a:t>Uses knowledge to keep or reject a potential DQ</a:t>
            </a:r>
          </a:p>
        </p:txBody>
      </p:sp>
    </p:spTree>
    <p:extLst>
      <p:ext uri="{BB962C8B-B14F-4D97-AF65-F5344CB8AC3E}">
        <p14:creationId xmlns:p14="http://schemas.microsoft.com/office/powerpoint/2010/main" val="40381315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3017"/>
            <a:ext cx="9144000" cy="1143000"/>
          </a:xfrm>
        </p:spPr>
        <p:txBody>
          <a:bodyPr>
            <a:normAutofit/>
          </a:bodyPr>
          <a:lstStyle/>
          <a:p>
            <a:pPr algn="l"/>
            <a:r>
              <a:rPr lang="en-US" sz="4000" dirty="0">
                <a:solidFill>
                  <a:schemeClr val="tx2"/>
                </a:solidFill>
              </a:rPr>
              <a:t>Professional CJ &amp; Mentor</a:t>
            </a:r>
          </a:p>
        </p:txBody>
      </p:sp>
      <p:sp>
        <p:nvSpPr>
          <p:cNvPr id="3" name="Content Placeholder 2"/>
          <p:cNvSpPr>
            <a:spLocks noGrp="1"/>
          </p:cNvSpPr>
          <p:nvPr>
            <p:ph idx="1"/>
          </p:nvPr>
        </p:nvSpPr>
        <p:spPr>
          <a:xfrm>
            <a:off x="1" y="1336431"/>
            <a:ext cx="8276492" cy="5385472"/>
          </a:xfrm>
        </p:spPr>
        <p:txBody>
          <a:bodyPr>
            <a:normAutofit fontScale="55000" lnSpcReduction="20000"/>
          </a:bodyPr>
          <a:lstStyle/>
          <a:p>
            <a:pPr marL="0" indent="0">
              <a:buNone/>
            </a:pPr>
            <a:r>
              <a:rPr lang="en-US" sz="4000" b="1" dirty="0"/>
              <a:t>KNOW </a:t>
            </a:r>
            <a:r>
              <a:rPr lang="en-US" sz="4000" dirty="0"/>
              <a:t>your meet information</a:t>
            </a:r>
          </a:p>
          <a:p>
            <a:pPr marL="0" indent="0">
              <a:buNone/>
            </a:pPr>
            <a:endParaRPr lang="en-US" sz="4000" dirty="0"/>
          </a:p>
          <a:p>
            <a:pPr marL="0" indent="0">
              <a:buNone/>
            </a:pPr>
            <a:r>
              <a:rPr lang="en-US" sz="4000" dirty="0"/>
              <a:t>Early is on time/ on time is late when arriving to meets</a:t>
            </a:r>
          </a:p>
          <a:p>
            <a:pPr marL="0" indent="0">
              <a:buNone/>
            </a:pPr>
            <a:endParaRPr lang="en-US" sz="4000" b="1" dirty="0"/>
          </a:p>
          <a:p>
            <a:pPr marL="0" indent="0">
              <a:buNone/>
            </a:pPr>
            <a:r>
              <a:rPr lang="en-US" sz="4000" b="1" dirty="0"/>
              <a:t>Be kind to your officials </a:t>
            </a:r>
            <a:r>
              <a:rPr lang="en-US" sz="4000" dirty="0"/>
              <a:t>– They are volunteers, donate their time, and need to feel welcomed</a:t>
            </a:r>
          </a:p>
          <a:p>
            <a:pPr marL="0" indent="0">
              <a:buNone/>
            </a:pPr>
            <a:endParaRPr lang="en-US" sz="4000" dirty="0"/>
          </a:p>
          <a:p>
            <a:pPr marL="0" indent="0">
              <a:buNone/>
            </a:pPr>
            <a:r>
              <a:rPr lang="en-US" sz="4000" dirty="0"/>
              <a:t>We all began as stroke and turn officials </a:t>
            </a:r>
          </a:p>
          <a:p>
            <a:r>
              <a:rPr lang="en-US" dirty="0"/>
              <a:t>The deck officials are an important facet of a well-run meet.  </a:t>
            </a:r>
          </a:p>
          <a:p>
            <a:r>
              <a:rPr lang="en-US" dirty="0"/>
              <a:t>When questioning an official for their call, be patient, don’t ask leading questions, don’t belittle a call.  NEVER make an official feel ignorant when making a call.</a:t>
            </a:r>
          </a:p>
          <a:p>
            <a:r>
              <a:rPr lang="en-US" dirty="0"/>
              <a:t>If a call is rejected, use it as opportunity to instruct the official on the “right” way to make the call/the correct rule/the desired way to stand to observe a rules infraction/etc. If possible, </a:t>
            </a:r>
            <a:r>
              <a:rPr lang="en-US" b="1" dirty="0"/>
              <a:t>in private</a:t>
            </a:r>
            <a:r>
              <a:rPr lang="en-US" dirty="0"/>
              <a:t>, instruct in a teaching manner, why the call was rejected (unfamiliar with rules, out of position/jurisdiction when call was made, unfamiliar with proper stroke/turn performance.</a:t>
            </a:r>
          </a:p>
          <a:p>
            <a:r>
              <a:rPr lang="en-US" dirty="0"/>
              <a:t>Make positive suggestions to less-experienced officials, team them with seasoned S&amp;T officials whenever possible, so that mentoring can occur during sessions.</a:t>
            </a:r>
          </a:p>
        </p:txBody>
      </p:sp>
    </p:spTree>
    <p:extLst>
      <p:ext uri="{BB962C8B-B14F-4D97-AF65-F5344CB8AC3E}">
        <p14:creationId xmlns:p14="http://schemas.microsoft.com/office/powerpoint/2010/main" val="12933778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9144000" cy="1143000"/>
          </a:xfrm>
        </p:spPr>
        <p:txBody>
          <a:bodyPr>
            <a:normAutofit/>
          </a:bodyPr>
          <a:lstStyle/>
          <a:p>
            <a:pPr algn="l"/>
            <a:r>
              <a:rPr lang="en-US" sz="4000" dirty="0">
                <a:solidFill>
                  <a:schemeClr val="tx2"/>
                </a:solidFill>
              </a:rPr>
              <a:t>MENTORING cont.</a:t>
            </a:r>
          </a:p>
        </p:txBody>
      </p:sp>
      <p:sp>
        <p:nvSpPr>
          <p:cNvPr id="3" name="Content Placeholder 2"/>
          <p:cNvSpPr>
            <a:spLocks noGrp="1"/>
          </p:cNvSpPr>
          <p:nvPr>
            <p:ph idx="1"/>
          </p:nvPr>
        </p:nvSpPr>
        <p:spPr>
          <a:xfrm>
            <a:off x="1" y="996782"/>
            <a:ext cx="8229599" cy="5861218"/>
          </a:xfrm>
        </p:spPr>
        <p:txBody>
          <a:bodyPr>
            <a:normAutofit/>
          </a:bodyPr>
          <a:lstStyle/>
          <a:p>
            <a:pPr marL="0" indent="0">
              <a:buNone/>
            </a:pPr>
            <a:r>
              <a:rPr lang="en-US" sz="2400" dirty="0"/>
              <a:t>Remember… </a:t>
            </a:r>
            <a:r>
              <a:rPr lang="en-US" sz="2400" i="1" dirty="0"/>
              <a:t>If it cannot be clearly explained to the CJ, it most likely cannot be clearly explained to the DR or coach.</a:t>
            </a:r>
            <a:r>
              <a:rPr lang="en-US" sz="2400" dirty="0"/>
              <a:t>  </a:t>
            </a:r>
          </a:p>
          <a:p>
            <a:pPr marL="0" indent="0">
              <a:buNone/>
            </a:pPr>
            <a:endParaRPr lang="en-US" sz="1100" dirty="0"/>
          </a:p>
          <a:p>
            <a:r>
              <a:rPr lang="en-US" sz="2000" dirty="0"/>
              <a:t>It takes tact to help the official work through what they say.  </a:t>
            </a:r>
          </a:p>
          <a:p>
            <a:r>
              <a:rPr lang="en-US" sz="2000" dirty="0"/>
              <a:t>Help the S&amp;T judge to understand that “</a:t>
            </a:r>
            <a:r>
              <a:rPr lang="en-US" sz="2000" b="1" dirty="0"/>
              <a:t>ugly” isn’t always a violation</a:t>
            </a:r>
            <a:r>
              <a:rPr lang="en-US" sz="2000" dirty="0"/>
              <a:t>!  A S&amp;T judge should know the “right” swim – it will make the “wrong” one stand out!  As one trainer said – “if it walks, talks, and quacks like a duck, it’s a duck!”</a:t>
            </a:r>
          </a:p>
          <a:p>
            <a:endParaRPr lang="en-US" sz="2400" dirty="0"/>
          </a:p>
          <a:p>
            <a:pPr marL="0" indent="0">
              <a:buNone/>
            </a:pPr>
            <a:r>
              <a:rPr lang="en-US" sz="2400" dirty="0"/>
              <a:t>When notifying coaches of DQ, again be kind </a:t>
            </a:r>
          </a:p>
          <a:p>
            <a:r>
              <a:rPr lang="en-US" sz="2000" dirty="0"/>
              <a:t>Use the DQ language.  “The swimmer was disqualified for a one hand touch”, or “The swimmer was DQ’d for multiple butterfly kicks at the start of the breaststroke.”  </a:t>
            </a:r>
          </a:p>
          <a:p>
            <a:r>
              <a:rPr lang="en-US" sz="2000" dirty="0"/>
              <a:t>Don’t go into long discussions with coaches.   </a:t>
            </a:r>
          </a:p>
        </p:txBody>
      </p:sp>
    </p:spTree>
    <p:extLst>
      <p:ext uri="{BB962C8B-B14F-4D97-AF65-F5344CB8AC3E}">
        <p14:creationId xmlns:p14="http://schemas.microsoft.com/office/powerpoint/2010/main" val="2425979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1143000"/>
          </a:xfrm>
        </p:spPr>
        <p:txBody>
          <a:bodyPr>
            <a:normAutofit/>
          </a:bodyPr>
          <a:lstStyle/>
          <a:p>
            <a:pPr algn="l"/>
            <a:r>
              <a:rPr lang="en-US" sz="4000" dirty="0">
                <a:solidFill>
                  <a:schemeClr val="tx2"/>
                </a:solidFill>
              </a:rPr>
              <a:t>Meet wrap-up tasks</a:t>
            </a:r>
          </a:p>
        </p:txBody>
      </p:sp>
      <p:sp>
        <p:nvSpPr>
          <p:cNvPr id="3" name="Content Placeholder 2"/>
          <p:cNvSpPr>
            <a:spLocks noGrp="1"/>
          </p:cNvSpPr>
          <p:nvPr>
            <p:ph idx="1"/>
          </p:nvPr>
        </p:nvSpPr>
        <p:spPr>
          <a:xfrm>
            <a:off x="0" y="1430216"/>
            <a:ext cx="8229600" cy="5427784"/>
          </a:xfrm>
        </p:spPr>
        <p:txBody>
          <a:bodyPr>
            <a:normAutofit/>
          </a:bodyPr>
          <a:lstStyle/>
          <a:p>
            <a:pPr marL="0" indent="0">
              <a:buNone/>
            </a:pPr>
            <a:r>
              <a:rPr lang="en-US" sz="2400" dirty="0"/>
              <a:t>Before releasing officials</a:t>
            </a:r>
          </a:p>
          <a:p>
            <a:pPr lvl="1">
              <a:buFont typeface="Arial" panose="020B0604020202020204" pitchFamily="34" charset="0"/>
              <a:buChar char="•"/>
            </a:pPr>
            <a:r>
              <a:rPr lang="en-US" sz="2000" dirty="0"/>
              <a:t>Clear with DR</a:t>
            </a:r>
          </a:p>
          <a:p>
            <a:pPr lvl="1">
              <a:buFont typeface="Arial" panose="020B0604020202020204" pitchFamily="34" charset="0"/>
              <a:buChar char="•"/>
            </a:pPr>
            <a:r>
              <a:rPr lang="en-US" sz="2000" dirty="0"/>
              <a:t>Check to see if officials are needed for swim-offs or time trials</a:t>
            </a:r>
          </a:p>
          <a:p>
            <a:pPr lvl="1">
              <a:buFont typeface="Arial" panose="020B0604020202020204" pitchFamily="34" charset="0"/>
              <a:buChar char="•"/>
            </a:pPr>
            <a:endParaRPr lang="en-US" sz="2000" dirty="0"/>
          </a:p>
          <a:p>
            <a:pPr marL="0" indent="0">
              <a:buNone/>
            </a:pPr>
            <a:r>
              <a:rPr lang="en-US" sz="2400" dirty="0"/>
              <a:t>Collect all equipment and return to proper place. </a:t>
            </a:r>
          </a:p>
          <a:p>
            <a:pPr lvl="1">
              <a:buFont typeface="Arial" panose="020B0604020202020204" pitchFamily="34" charset="0"/>
              <a:buChar char="•"/>
            </a:pPr>
            <a:r>
              <a:rPr lang="en-US" sz="2000" dirty="0"/>
              <a:t>Put radios in chargers.</a:t>
            </a:r>
          </a:p>
          <a:p>
            <a:pPr marL="0" indent="0">
              <a:buNone/>
            </a:pPr>
            <a:endParaRPr lang="en-US" sz="2400" dirty="0"/>
          </a:p>
          <a:p>
            <a:pPr marL="0" indent="0">
              <a:buNone/>
            </a:pPr>
            <a:r>
              <a:rPr lang="en-US" sz="2400" dirty="0"/>
              <a:t>Collect sheets for admin desk (if assigned this duty) </a:t>
            </a:r>
          </a:p>
          <a:p>
            <a:pPr lvl="1">
              <a:buFont typeface="Arial" panose="020B0604020202020204" pitchFamily="34" charset="0"/>
              <a:buChar char="•"/>
            </a:pPr>
            <a:r>
              <a:rPr lang="en-US" sz="2000" dirty="0"/>
              <a:t>timer sheets </a:t>
            </a:r>
          </a:p>
          <a:p>
            <a:pPr lvl="1">
              <a:buFont typeface="Arial" panose="020B0604020202020204" pitchFamily="34" charset="0"/>
              <a:buChar char="•"/>
            </a:pPr>
            <a:r>
              <a:rPr lang="en-US" sz="2000" dirty="0"/>
              <a:t>DR/SR/Order of finish heat sheets </a:t>
            </a:r>
          </a:p>
          <a:p>
            <a:pPr lvl="1">
              <a:buFont typeface="Arial" panose="020B0604020202020204" pitchFamily="34" charset="0"/>
              <a:buChar char="•"/>
            </a:pPr>
            <a:r>
              <a:rPr lang="en-US" sz="2000" dirty="0"/>
              <a:t>Other CJ heat sheets </a:t>
            </a:r>
          </a:p>
          <a:p>
            <a:pPr lvl="1">
              <a:buFont typeface="Arial" panose="020B0604020202020204" pitchFamily="34" charset="0"/>
              <a:buChar char="•"/>
            </a:pPr>
            <a:endParaRPr lang="en-US" sz="2400" dirty="0"/>
          </a:p>
          <a:p>
            <a:pPr marL="0" indent="0">
              <a:buNone/>
            </a:pPr>
            <a:r>
              <a:rPr lang="en-US" sz="2800" dirty="0"/>
              <a:t>THANK officials, THANK officials, THANK officials!!!</a:t>
            </a:r>
          </a:p>
          <a:p>
            <a:endParaRPr lang="en-US" sz="2400" dirty="0"/>
          </a:p>
        </p:txBody>
      </p:sp>
    </p:spTree>
    <p:extLst>
      <p:ext uri="{BB962C8B-B14F-4D97-AF65-F5344CB8AC3E}">
        <p14:creationId xmlns:p14="http://schemas.microsoft.com/office/powerpoint/2010/main" val="39544087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9144000" cy="832928"/>
          </a:xfrm>
        </p:spPr>
        <p:txBody>
          <a:bodyPr>
            <a:normAutofit/>
          </a:bodyPr>
          <a:lstStyle/>
          <a:p>
            <a:pPr algn="l"/>
            <a:r>
              <a:rPr lang="en-US" sz="4000" dirty="0">
                <a:solidFill>
                  <a:schemeClr val="tx2"/>
                </a:solidFill>
              </a:rPr>
              <a:t>Best Practices</a:t>
            </a:r>
          </a:p>
        </p:txBody>
      </p:sp>
      <p:sp>
        <p:nvSpPr>
          <p:cNvPr id="3" name="Content Placeholder 2"/>
          <p:cNvSpPr>
            <a:spLocks noGrp="1"/>
          </p:cNvSpPr>
          <p:nvPr>
            <p:ph idx="1"/>
          </p:nvPr>
        </p:nvSpPr>
        <p:spPr>
          <a:xfrm>
            <a:off x="2" y="891512"/>
            <a:ext cx="8323384" cy="5989934"/>
          </a:xfrm>
        </p:spPr>
        <p:txBody>
          <a:bodyPr>
            <a:normAutofit fontScale="62500" lnSpcReduction="20000"/>
          </a:bodyPr>
          <a:lstStyle/>
          <a:p>
            <a:pPr marL="0" indent="0">
              <a:buNone/>
            </a:pPr>
            <a:r>
              <a:rPr lang="en-US" dirty="0"/>
              <a:t>Be flexible.  Have FUN!</a:t>
            </a:r>
          </a:p>
          <a:p>
            <a:pPr marL="0" indent="0">
              <a:buNone/>
            </a:pPr>
            <a:endParaRPr lang="en-US" dirty="0"/>
          </a:p>
          <a:p>
            <a:pPr marL="0" indent="0">
              <a:buNone/>
            </a:pPr>
            <a:r>
              <a:rPr lang="en-US" dirty="0"/>
              <a:t>BE PREPARED! </a:t>
            </a:r>
          </a:p>
          <a:p>
            <a:r>
              <a:rPr lang="en-US" dirty="0"/>
              <a:t>Know the meet announcement and have a copy. Have slips with you (if needed). With multiple tasks, prioritize them/seek help from other CJs as necessary</a:t>
            </a:r>
          </a:p>
          <a:p>
            <a:pPr marL="0" indent="0">
              <a:buNone/>
            </a:pPr>
            <a:endParaRPr lang="en-US" dirty="0"/>
          </a:p>
          <a:p>
            <a:pPr marL="0" indent="0">
              <a:buNone/>
            </a:pPr>
            <a:r>
              <a:rPr lang="en-US" dirty="0"/>
              <a:t>COMMUNICATE </a:t>
            </a:r>
          </a:p>
          <a:p>
            <a:r>
              <a:rPr lang="en-US" dirty="0"/>
              <a:t>Let someone know if you are unsure of directions, duties, etc.  Do your part to ensure all members of the team (CJ/ST/DR, etc.) are on the same page.</a:t>
            </a:r>
          </a:p>
          <a:p>
            <a:pPr marL="0" indent="0">
              <a:buNone/>
            </a:pPr>
            <a:endParaRPr lang="en-US" dirty="0"/>
          </a:p>
          <a:p>
            <a:pPr marL="0" indent="0">
              <a:buNone/>
            </a:pPr>
            <a:r>
              <a:rPr lang="en-US" dirty="0"/>
              <a:t>Be mindful of the health &amp; well-being of the official’s crew – including water/snacks, arranging and/or stepping in for relief on short notice, etc.</a:t>
            </a:r>
          </a:p>
          <a:p>
            <a:pPr marL="0" indent="0">
              <a:buNone/>
            </a:pPr>
            <a:endParaRPr lang="en-US" dirty="0"/>
          </a:p>
          <a:p>
            <a:pPr marL="0" indent="0">
              <a:buNone/>
            </a:pPr>
            <a:r>
              <a:rPr lang="en-US" dirty="0"/>
              <a:t>Meet with the DR and arrange for where to stand/paperwork to be done in “hot box”/radio and headset preferences</a:t>
            </a:r>
          </a:p>
          <a:p>
            <a:pPr marL="0" indent="0">
              <a:buNone/>
            </a:pPr>
            <a:endParaRPr lang="en-US" dirty="0"/>
          </a:p>
          <a:p>
            <a:pPr marL="0" indent="0">
              <a:buNone/>
            </a:pPr>
            <a:r>
              <a:rPr lang="en-US" dirty="0"/>
              <a:t>Seek and accept feedback from all parties. Learn from those around you who have been on the deck a LONG TIME </a:t>
            </a:r>
          </a:p>
        </p:txBody>
      </p:sp>
    </p:spTree>
    <p:extLst>
      <p:ext uri="{BB962C8B-B14F-4D97-AF65-F5344CB8AC3E}">
        <p14:creationId xmlns:p14="http://schemas.microsoft.com/office/powerpoint/2010/main" val="7815417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78310"/>
          </a:xfrm>
        </p:spPr>
        <p:txBody>
          <a:bodyPr>
            <a:normAutofit/>
          </a:bodyPr>
          <a:lstStyle/>
          <a:p>
            <a:pPr algn="l"/>
            <a:r>
              <a:rPr lang="en-US" sz="4000" dirty="0">
                <a:solidFill>
                  <a:schemeClr val="tx2"/>
                </a:solidFill>
              </a:rPr>
              <a:t>Team Lead CJ</a:t>
            </a:r>
          </a:p>
        </p:txBody>
      </p:sp>
      <p:sp>
        <p:nvSpPr>
          <p:cNvPr id="3" name="Content Placeholder 2"/>
          <p:cNvSpPr>
            <a:spLocks noGrp="1"/>
          </p:cNvSpPr>
          <p:nvPr>
            <p:ph idx="1"/>
          </p:nvPr>
        </p:nvSpPr>
        <p:spPr>
          <a:xfrm>
            <a:off x="0" y="928510"/>
            <a:ext cx="8253046" cy="5929490"/>
          </a:xfrm>
        </p:spPr>
        <p:txBody>
          <a:bodyPr>
            <a:normAutofit fontScale="77500" lnSpcReduction="20000"/>
          </a:bodyPr>
          <a:lstStyle/>
          <a:p>
            <a:r>
              <a:rPr lang="en-US" sz="2400" dirty="0"/>
              <a:t>The Team Lead CJ (TLCJ) works as a “</a:t>
            </a:r>
            <a:r>
              <a:rPr lang="en-US" sz="2400" b="1" dirty="0"/>
              <a:t>quarterback</a:t>
            </a:r>
            <a:r>
              <a:rPr lang="en-US" sz="2400" dirty="0"/>
              <a:t>” of CJs.  TLCJs interface with the meet referee about jurisdictions, protocols, and </a:t>
            </a:r>
            <a:r>
              <a:rPr lang="en-US" sz="2400" b="1" dirty="0"/>
              <a:t>anything else pertinent to the running of the meet</a:t>
            </a:r>
            <a:r>
              <a:rPr lang="en-US" sz="2400" dirty="0"/>
              <a:t>. The TLCJ also sets up the CJ “game plan” and communicates with ALL CJs accordingly. </a:t>
            </a:r>
          </a:p>
          <a:p>
            <a:endParaRPr lang="en-US" sz="2400" dirty="0"/>
          </a:p>
          <a:p>
            <a:r>
              <a:rPr lang="en-US" sz="2400" dirty="0"/>
              <a:t> As the Lead CJ, your role is one of </a:t>
            </a:r>
            <a:r>
              <a:rPr lang="en-US" sz="2400" b="1" dirty="0"/>
              <a:t>leadership</a:t>
            </a:r>
            <a:r>
              <a:rPr lang="en-US" sz="2400" dirty="0"/>
              <a:t>, assigning roles to the other CJs, and maintaining the execution of the “game plan”.  You set the CJ assignments (where they will be located on the pool), CJ rotations, and CJ rotation of who is doing CJ duties at pre-session meetings (briefings, protocols, assignments, housekeeping duties, etc.) over the course of the entire meet.  </a:t>
            </a:r>
          </a:p>
          <a:p>
            <a:endParaRPr lang="en-US" sz="2400" dirty="0"/>
          </a:p>
          <a:p>
            <a:r>
              <a:rPr lang="en-US" sz="2400" dirty="0"/>
              <a:t>Be a good communicator before the meet starts, before the session, and during/after the meet.  ALWAYS keep the entire CJ team on the same page.  The TLCJ acts as conduit between the meet referee and the rest of the officials.</a:t>
            </a:r>
          </a:p>
          <a:p>
            <a:pPr marL="45720" indent="0">
              <a:buNone/>
            </a:pPr>
            <a:endParaRPr lang="en-US" sz="2400" dirty="0"/>
          </a:p>
          <a:p>
            <a:r>
              <a:rPr lang="en-US" sz="2400" dirty="0"/>
              <a:t>The TLCJ should hold CJ meetings before the meet/meet sessions to ensure all CJs understand their respective tasks/duties, convey best practices, and any other information needed to improve meet flow.  This is the time to make adjustments to procedures for future sessions, to share learning experiences, or pass along other information from meet director/admin/coaches/meet referee. </a:t>
            </a:r>
          </a:p>
          <a:p>
            <a:endParaRPr lang="en-US" dirty="0"/>
          </a:p>
        </p:txBody>
      </p:sp>
    </p:spTree>
    <p:extLst>
      <p:ext uri="{BB962C8B-B14F-4D97-AF65-F5344CB8AC3E}">
        <p14:creationId xmlns:p14="http://schemas.microsoft.com/office/powerpoint/2010/main" val="2414164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143000"/>
          </a:xfrm>
        </p:spPr>
        <p:txBody>
          <a:bodyPr>
            <a:normAutofit/>
          </a:bodyPr>
          <a:lstStyle/>
          <a:p>
            <a:pPr algn="l"/>
            <a:r>
              <a:rPr lang="en-US" sz="4000" dirty="0">
                <a:solidFill>
                  <a:schemeClr val="tx2"/>
                </a:solidFill>
              </a:rPr>
              <a:t>Resources</a:t>
            </a:r>
          </a:p>
        </p:txBody>
      </p:sp>
      <p:sp>
        <p:nvSpPr>
          <p:cNvPr id="3" name="Content Placeholder 2"/>
          <p:cNvSpPr>
            <a:spLocks noGrp="1"/>
          </p:cNvSpPr>
          <p:nvPr>
            <p:ph idx="1"/>
          </p:nvPr>
        </p:nvSpPr>
        <p:spPr>
          <a:xfrm>
            <a:off x="0" y="1417638"/>
            <a:ext cx="8323385" cy="5440362"/>
          </a:xfrm>
        </p:spPr>
        <p:txBody>
          <a:bodyPr>
            <a:normAutofit fontScale="85000" lnSpcReduction="20000"/>
          </a:bodyPr>
          <a:lstStyle/>
          <a:p>
            <a:pPr marL="0" indent="0">
              <a:buNone/>
            </a:pPr>
            <a:r>
              <a:rPr lang="en-US" b="1" dirty="0"/>
              <a:t>KYLSC.org </a:t>
            </a:r>
            <a:r>
              <a:rPr lang="en-US" dirty="0"/>
              <a:t>&gt; Officials</a:t>
            </a:r>
          </a:p>
          <a:p>
            <a:r>
              <a:rPr lang="en-US" dirty="0"/>
              <a:t>Clinic Documents  - includes apprentice form</a:t>
            </a:r>
          </a:p>
          <a:p>
            <a:r>
              <a:rPr lang="en-US" dirty="0"/>
              <a:t>Officials Meet Forms</a:t>
            </a:r>
          </a:p>
          <a:p>
            <a:pPr lvl="1"/>
            <a:r>
              <a:rPr lang="en-US" dirty="0"/>
              <a:t>Sign-in sheets, DQ slip, Stroke briefing, relay take-off</a:t>
            </a:r>
          </a:p>
          <a:p>
            <a:pPr marL="0" indent="0">
              <a:buNone/>
            </a:pPr>
            <a:endParaRPr lang="en-US" dirty="0"/>
          </a:p>
          <a:p>
            <a:pPr marL="0" indent="0">
              <a:buNone/>
            </a:pPr>
            <a:r>
              <a:rPr lang="en-US" b="1" dirty="0"/>
              <a:t>USASwimming.org</a:t>
            </a:r>
            <a:r>
              <a:rPr lang="en-US" dirty="0"/>
              <a:t> &gt; Officials &gt; Officials Documents</a:t>
            </a:r>
          </a:p>
          <a:p>
            <a:r>
              <a:rPr lang="en-US" dirty="0"/>
              <a:t>“The Professional Chief Judge” outlines in detail duties of a CJ. </a:t>
            </a:r>
          </a:p>
          <a:p>
            <a:pPr lvl="1"/>
            <a:r>
              <a:rPr lang="en-US" dirty="0"/>
              <a:t>Some duties will not be needed at a local LSC meet.  HOWEVER - should you want to become an N2 or N3 CJ, knowing these expectations will help with a positive evaluation.</a:t>
            </a:r>
          </a:p>
          <a:p>
            <a:r>
              <a:rPr lang="en-US" dirty="0"/>
              <a:t>Officials’ clinics and briefing resources</a:t>
            </a:r>
          </a:p>
          <a:p>
            <a:r>
              <a:rPr lang="en-US" dirty="0"/>
              <a:t>Variety of forms</a:t>
            </a:r>
          </a:p>
          <a:p>
            <a:pPr marL="0" indent="0">
              <a:buNone/>
            </a:pPr>
            <a:endParaRPr lang="en-US" dirty="0"/>
          </a:p>
          <a:p>
            <a:endParaRPr lang="en-US" dirty="0"/>
          </a:p>
        </p:txBody>
      </p:sp>
    </p:spTree>
    <p:extLst>
      <p:ext uri="{BB962C8B-B14F-4D97-AF65-F5344CB8AC3E}">
        <p14:creationId xmlns:p14="http://schemas.microsoft.com/office/powerpoint/2010/main" val="4212132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143000"/>
          </a:xfrm>
        </p:spPr>
        <p:txBody>
          <a:bodyPr>
            <a:normAutofit/>
          </a:bodyPr>
          <a:lstStyle/>
          <a:p>
            <a:pPr algn="l"/>
            <a:r>
              <a:rPr lang="en-US" sz="4000" dirty="0">
                <a:solidFill>
                  <a:schemeClr val="tx2"/>
                </a:solidFill>
              </a:rPr>
              <a:t>Who’s Who of Deck Officials</a:t>
            </a:r>
          </a:p>
        </p:txBody>
      </p:sp>
      <p:sp>
        <p:nvSpPr>
          <p:cNvPr id="3" name="Content Placeholder 2"/>
          <p:cNvSpPr>
            <a:spLocks noGrp="1"/>
          </p:cNvSpPr>
          <p:nvPr>
            <p:ph idx="1"/>
          </p:nvPr>
        </p:nvSpPr>
        <p:spPr>
          <a:xfrm>
            <a:off x="0" y="1600200"/>
            <a:ext cx="8253046" cy="5257800"/>
          </a:xfrm>
        </p:spPr>
        <p:txBody>
          <a:bodyPr>
            <a:normAutofit fontScale="85000" lnSpcReduction="20000"/>
          </a:bodyPr>
          <a:lstStyle/>
          <a:p>
            <a:pPr marL="0" indent="0">
              <a:buNone/>
            </a:pPr>
            <a:r>
              <a:rPr lang="en-US" sz="2400" dirty="0"/>
              <a:t>MEET REFEREE - </a:t>
            </a:r>
            <a:r>
              <a:rPr lang="en-US" sz="2000" dirty="0"/>
              <a:t>Head Referee having jurisdiction over the entire meet</a:t>
            </a:r>
          </a:p>
          <a:p>
            <a:pPr lvl="1">
              <a:buFont typeface="Arial" panose="020B0604020202020204" pitchFamily="34" charset="0"/>
              <a:buChar char="•"/>
            </a:pPr>
            <a:endParaRPr lang="en-US" sz="2000" dirty="0"/>
          </a:p>
          <a:p>
            <a:pPr marL="0" indent="0">
              <a:buNone/>
            </a:pPr>
            <a:r>
              <a:rPr lang="en-US" sz="2400" dirty="0"/>
              <a:t>DECK REFEREE – Referee having jurisdiction over all pool activities during a session.  Easy to identify - the person blowing whistles.</a:t>
            </a:r>
          </a:p>
          <a:p>
            <a:pPr marL="0" indent="0">
              <a:buNone/>
            </a:pPr>
            <a:endParaRPr lang="en-US" sz="2400" dirty="0"/>
          </a:p>
          <a:p>
            <a:pPr marL="0" indent="0">
              <a:buNone/>
            </a:pPr>
            <a:r>
              <a:rPr lang="en-US" sz="2400" dirty="0"/>
              <a:t>STARTER – The official starting each heat; stands near deck referee</a:t>
            </a:r>
          </a:p>
          <a:p>
            <a:pPr marL="0" indent="0">
              <a:buNone/>
            </a:pPr>
            <a:endParaRPr lang="en-US" sz="2400" dirty="0"/>
          </a:p>
          <a:p>
            <a:pPr marL="0" indent="0">
              <a:buNone/>
            </a:pPr>
            <a:r>
              <a:rPr lang="en-US" sz="2400" dirty="0"/>
              <a:t>CHIEF JUDGE – Multi-tasker extraordinaire;  the “head” stroke &amp; turn judge, assistant to the Referee, obtainer of things to keep the meet flowing.</a:t>
            </a:r>
          </a:p>
          <a:p>
            <a:pPr marL="0" indent="0">
              <a:buNone/>
            </a:pPr>
            <a:endParaRPr lang="en-US" sz="2400" dirty="0"/>
          </a:p>
          <a:p>
            <a:pPr marL="0" indent="0">
              <a:buNone/>
            </a:pPr>
            <a:r>
              <a:rPr lang="en-US" sz="2400" dirty="0"/>
              <a:t>STROKE AND TURN – Eyes of the referee; observe strokes and turns of swimmers</a:t>
            </a:r>
          </a:p>
          <a:p>
            <a:pPr marL="0" indent="0">
              <a:buNone/>
            </a:pPr>
            <a:endParaRPr lang="en-US" sz="2400" dirty="0"/>
          </a:p>
          <a:p>
            <a:pPr marL="0" indent="0">
              <a:buNone/>
            </a:pPr>
            <a:r>
              <a:rPr lang="en-US" sz="2400" dirty="0"/>
              <a:t>ADMINISTRATIVE OFFICIAL – Head official over the times and entries; creates heat sheets, lane timer sheets, etc. </a:t>
            </a:r>
          </a:p>
          <a:p>
            <a:pPr marL="0" indent="0">
              <a:buNone/>
            </a:pPr>
            <a:endParaRPr lang="en-US" sz="2400" dirty="0"/>
          </a:p>
          <a:p>
            <a:pPr marL="0" indent="0">
              <a:buNone/>
            </a:pPr>
            <a:r>
              <a:rPr lang="en-US" sz="2400" dirty="0"/>
              <a:t>TIMING JUDGE – Meet computer operator</a:t>
            </a:r>
          </a:p>
          <a:p>
            <a:pPr lvl="1">
              <a:buFont typeface="Arial" panose="020B0604020202020204" pitchFamily="34" charset="0"/>
              <a:buChar char="•"/>
            </a:pPr>
            <a:endParaRPr lang="en-US" sz="2000" dirty="0"/>
          </a:p>
        </p:txBody>
      </p:sp>
    </p:spTree>
    <p:extLst>
      <p:ext uri="{BB962C8B-B14F-4D97-AF65-F5344CB8AC3E}">
        <p14:creationId xmlns:p14="http://schemas.microsoft.com/office/powerpoint/2010/main" val="819815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512511" cy="860237"/>
          </a:xfrm>
        </p:spPr>
        <p:txBody>
          <a:bodyPr>
            <a:normAutofit/>
          </a:bodyPr>
          <a:lstStyle/>
          <a:p>
            <a:pPr algn="l"/>
            <a:r>
              <a:rPr lang="en-US" sz="4000" dirty="0">
                <a:solidFill>
                  <a:schemeClr val="tx2"/>
                </a:solidFill>
              </a:rPr>
              <a:t>CJ Duties</a:t>
            </a:r>
            <a:r>
              <a:rPr lang="is-IS" sz="4000" dirty="0">
                <a:solidFill>
                  <a:schemeClr val="tx2"/>
                </a:solidFill>
              </a:rPr>
              <a:t>….</a:t>
            </a:r>
            <a:endParaRPr lang="en-US" sz="4000" dirty="0">
              <a:solidFill>
                <a:schemeClr val="tx2"/>
              </a:solidFill>
            </a:endParaRPr>
          </a:p>
        </p:txBody>
      </p:sp>
      <p:sp>
        <p:nvSpPr>
          <p:cNvPr id="3" name="Content Placeholder 2"/>
          <p:cNvSpPr>
            <a:spLocks noGrp="1"/>
          </p:cNvSpPr>
          <p:nvPr>
            <p:ph idx="1"/>
          </p:nvPr>
        </p:nvSpPr>
        <p:spPr>
          <a:xfrm>
            <a:off x="0" y="969473"/>
            <a:ext cx="8253046" cy="5888527"/>
          </a:xfrm>
        </p:spPr>
        <p:txBody>
          <a:bodyPr>
            <a:normAutofit/>
          </a:bodyPr>
          <a:lstStyle/>
          <a:p>
            <a:r>
              <a:rPr lang="en-US" sz="2400" dirty="0"/>
              <a:t>Check in officials – sign-in sheets/credentials verification if needed</a:t>
            </a:r>
          </a:p>
          <a:p>
            <a:r>
              <a:rPr lang="en-US" sz="2400" dirty="0"/>
              <a:t>Deck Assignment for Stroke &amp;Turn officials (S&amp;T)</a:t>
            </a:r>
          </a:p>
          <a:p>
            <a:r>
              <a:rPr lang="en-US" sz="2400" dirty="0"/>
              <a:t>Post assignments around pool deck/give to referees/other CJs</a:t>
            </a:r>
          </a:p>
          <a:p>
            <a:r>
              <a:rPr lang="en-US" sz="2400" dirty="0"/>
              <a:t>Deck protocols and relief, rotate positions or in &amp; out</a:t>
            </a:r>
          </a:p>
          <a:p>
            <a:r>
              <a:rPr lang="en-US" sz="2400" dirty="0"/>
              <a:t>Present the stroke briefing at start of session</a:t>
            </a:r>
          </a:p>
          <a:p>
            <a:r>
              <a:rPr lang="en-US" sz="2400" dirty="0"/>
              <a:t>Radio management – dispense to necessary officials/radio check</a:t>
            </a:r>
          </a:p>
          <a:p>
            <a:r>
              <a:rPr lang="en-US" sz="2400" dirty="0"/>
              <a:t>Paperwork – assemble / have forms ready (relay take-off, swimmer change, declared false start, heat sheets)</a:t>
            </a:r>
          </a:p>
          <a:p>
            <a:r>
              <a:rPr lang="en-US" sz="2400" dirty="0"/>
              <a:t>Dispense other necessary equipment – lap counters, bell,  etc.</a:t>
            </a:r>
          </a:p>
          <a:p>
            <a:r>
              <a:rPr lang="en-US" sz="2400" dirty="0"/>
              <a:t>Mentor to officials</a:t>
            </a:r>
          </a:p>
          <a:p>
            <a:r>
              <a:rPr lang="en-US" sz="2400" dirty="0"/>
              <a:t>Release officials at end of session</a:t>
            </a:r>
          </a:p>
          <a:p>
            <a:endParaRPr lang="en-US" sz="1800" dirty="0"/>
          </a:p>
        </p:txBody>
      </p:sp>
    </p:spTree>
    <p:extLst>
      <p:ext uri="{BB962C8B-B14F-4D97-AF65-F5344CB8AC3E}">
        <p14:creationId xmlns:p14="http://schemas.microsoft.com/office/powerpoint/2010/main" val="2200498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0020"/>
            <a:ext cx="8253047" cy="686562"/>
          </a:xfrm>
        </p:spPr>
        <p:txBody>
          <a:bodyPr>
            <a:normAutofit fontScale="90000"/>
          </a:bodyPr>
          <a:lstStyle/>
          <a:p>
            <a:pPr algn="l"/>
            <a:r>
              <a:rPr lang="en-US" dirty="0">
                <a:solidFill>
                  <a:schemeClr val="tx2"/>
                </a:solidFill>
              </a:rPr>
              <a:t>DECK ASSIGNMENT</a:t>
            </a:r>
            <a:r>
              <a:rPr lang="is-IS" dirty="0">
                <a:solidFill>
                  <a:schemeClr val="tx2"/>
                </a:solidFill>
              </a:rPr>
              <a:t>…. </a:t>
            </a:r>
            <a:r>
              <a:rPr lang="is-IS" i="1" dirty="0">
                <a:solidFill>
                  <a:schemeClr val="tx2"/>
                </a:solidFill>
              </a:rPr>
              <a:t>A true art form!</a:t>
            </a:r>
            <a:endParaRPr lang="en-US" dirty="0">
              <a:solidFill>
                <a:schemeClr val="tx2"/>
              </a:solidFill>
            </a:endParaRPr>
          </a:p>
        </p:txBody>
      </p:sp>
      <p:sp>
        <p:nvSpPr>
          <p:cNvPr id="3" name="Content Placeholder 2"/>
          <p:cNvSpPr>
            <a:spLocks noGrp="1"/>
          </p:cNvSpPr>
          <p:nvPr>
            <p:ph idx="1"/>
          </p:nvPr>
        </p:nvSpPr>
        <p:spPr>
          <a:xfrm>
            <a:off x="1" y="1547446"/>
            <a:ext cx="8253046" cy="5365360"/>
          </a:xfrm>
        </p:spPr>
        <p:txBody>
          <a:bodyPr>
            <a:noAutofit/>
          </a:bodyPr>
          <a:lstStyle/>
          <a:p>
            <a:r>
              <a:rPr lang="en-US" sz="2400" dirty="0"/>
              <a:t>Know your pool setting – anticipate odd configurations, immovable objects, unusual # of lanes for example</a:t>
            </a:r>
          </a:p>
          <a:p>
            <a:endParaRPr lang="en-US" sz="1600" dirty="0"/>
          </a:p>
          <a:p>
            <a:r>
              <a:rPr lang="en-US" sz="2400" dirty="0"/>
              <a:t>Use back of sign-in sheet to diagram/make deck assignments</a:t>
            </a:r>
          </a:p>
          <a:p>
            <a:endParaRPr lang="en-US" sz="1600" dirty="0"/>
          </a:p>
          <a:p>
            <a:r>
              <a:rPr lang="en-US" sz="2400" dirty="0"/>
              <a:t>May post assignment sheets  &amp; give to MR, DR, other CJs</a:t>
            </a:r>
          </a:p>
          <a:p>
            <a:endParaRPr lang="en-US" sz="1600" dirty="0"/>
          </a:p>
          <a:p>
            <a:r>
              <a:rPr lang="en-US" sz="2400" dirty="0"/>
              <a:t>May have access to OTS from MR to be able to check officials – can see history, know N2/N3 status, certifications (DR/SR)</a:t>
            </a:r>
          </a:p>
          <a:p>
            <a:endParaRPr lang="en-US" sz="1600" dirty="0"/>
          </a:p>
          <a:p>
            <a:r>
              <a:rPr lang="en-US" sz="2400" dirty="0"/>
              <a:t>Balance your deck – experience and appearance! OTS gives you the information on experience</a:t>
            </a:r>
          </a:p>
          <a:p>
            <a:pPr marL="0" indent="0">
              <a:buNone/>
            </a:pPr>
            <a:endParaRPr lang="en-US" sz="2400" dirty="0"/>
          </a:p>
          <a:p>
            <a:pPr marL="45720" indent="0">
              <a:buNone/>
            </a:pPr>
            <a:endParaRPr lang="en-US" sz="2400" dirty="0"/>
          </a:p>
        </p:txBody>
      </p:sp>
    </p:spTree>
    <p:extLst>
      <p:ext uri="{BB962C8B-B14F-4D97-AF65-F5344CB8AC3E}">
        <p14:creationId xmlns:p14="http://schemas.microsoft.com/office/powerpoint/2010/main" val="3859325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103"/>
            <a:ext cx="6626185" cy="1143000"/>
          </a:xfrm>
        </p:spPr>
        <p:txBody>
          <a:bodyPr>
            <a:normAutofit/>
          </a:bodyPr>
          <a:lstStyle/>
          <a:p>
            <a:pPr algn="l"/>
            <a:r>
              <a:rPr lang="en-US" sz="4000" dirty="0">
                <a:solidFill>
                  <a:schemeClr val="tx2"/>
                </a:solidFill>
              </a:rPr>
              <a:t>Deck Protocol</a:t>
            </a:r>
            <a:r>
              <a:rPr lang="is-IS" sz="4000" dirty="0">
                <a:solidFill>
                  <a:schemeClr val="tx2"/>
                </a:solidFill>
              </a:rPr>
              <a:t>…</a:t>
            </a:r>
            <a:endParaRPr lang="en-US" sz="4000" dirty="0">
              <a:solidFill>
                <a:schemeClr val="tx2"/>
              </a:solidFill>
            </a:endParaRPr>
          </a:p>
        </p:txBody>
      </p:sp>
      <p:sp>
        <p:nvSpPr>
          <p:cNvPr id="3" name="Content Placeholder 2"/>
          <p:cNvSpPr>
            <a:spLocks noGrp="1"/>
          </p:cNvSpPr>
          <p:nvPr>
            <p:ph idx="1"/>
          </p:nvPr>
        </p:nvSpPr>
        <p:spPr>
          <a:xfrm>
            <a:off x="0" y="1024092"/>
            <a:ext cx="8001000" cy="5833907"/>
          </a:xfrm>
        </p:spPr>
        <p:txBody>
          <a:bodyPr>
            <a:noAutofit/>
          </a:bodyPr>
          <a:lstStyle/>
          <a:p>
            <a:pPr marL="0" indent="0">
              <a:buNone/>
            </a:pPr>
            <a:r>
              <a:rPr lang="en-US" sz="2200" dirty="0"/>
              <a:t>Protocol </a:t>
            </a:r>
          </a:p>
          <a:p>
            <a:r>
              <a:rPr lang="en-US" sz="2200" dirty="0"/>
              <a:t>How officials move in/out of position to observe swimmers in their jurisdiction</a:t>
            </a:r>
          </a:p>
          <a:p>
            <a:endParaRPr lang="en-US" sz="1000" dirty="0"/>
          </a:p>
          <a:p>
            <a:r>
              <a:rPr lang="en-US" sz="2200" dirty="0"/>
              <a:t>Protocols can vary  - LSC, Regional, National, Meet Referee preference, pool &amp;venue configurations</a:t>
            </a:r>
          </a:p>
          <a:p>
            <a:endParaRPr lang="en-US" sz="1000" dirty="0"/>
          </a:p>
          <a:p>
            <a:r>
              <a:rPr lang="en-US" sz="2200" dirty="0"/>
              <a:t>Common meet protocol:</a:t>
            </a:r>
          </a:p>
          <a:p>
            <a:pPr lvl="1"/>
            <a:r>
              <a:rPr lang="en-US" sz="2200" dirty="0"/>
              <a:t>Start end: Behind deck/block on long whistle. Entry of swimmer into water – move to edge of deck and watch until out of jurisdiction. Return to position.  If backstroke – may wrap to outside lane or stand at edge of pool to observe feet placement.</a:t>
            </a:r>
          </a:p>
          <a:p>
            <a:pPr lvl="1"/>
            <a:endParaRPr lang="en-US" sz="1000" dirty="0"/>
          </a:p>
          <a:p>
            <a:pPr lvl="1"/>
            <a:r>
              <a:rPr lang="en-US" sz="2200" dirty="0"/>
              <a:t>Turn End:  Step up to edge of pool and observe swimmer until out of jurisdiction.  Return to position.</a:t>
            </a:r>
          </a:p>
          <a:p>
            <a:pPr lvl="1"/>
            <a:endParaRPr lang="en-US" sz="2200" dirty="0"/>
          </a:p>
        </p:txBody>
      </p:sp>
    </p:spTree>
    <p:extLst>
      <p:ext uri="{BB962C8B-B14F-4D97-AF65-F5344CB8AC3E}">
        <p14:creationId xmlns:p14="http://schemas.microsoft.com/office/powerpoint/2010/main" val="93046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626185" cy="1143000"/>
          </a:xfrm>
        </p:spPr>
        <p:txBody>
          <a:bodyPr>
            <a:normAutofit/>
          </a:bodyPr>
          <a:lstStyle/>
          <a:p>
            <a:pPr algn="l"/>
            <a:r>
              <a:rPr lang="en-US" sz="4000" dirty="0">
                <a:solidFill>
                  <a:schemeClr val="tx2"/>
                </a:solidFill>
              </a:rPr>
              <a:t>Deck Protocol</a:t>
            </a:r>
            <a:r>
              <a:rPr lang="is-IS" sz="4000" dirty="0">
                <a:solidFill>
                  <a:schemeClr val="tx2"/>
                </a:solidFill>
              </a:rPr>
              <a:t>… </a:t>
            </a:r>
            <a:endParaRPr lang="en-US" sz="4000" dirty="0">
              <a:solidFill>
                <a:schemeClr val="tx2"/>
              </a:solidFill>
            </a:endParaRPr>
          </a:p>
        </p:txBody>
      </p:sp>
      <p:sp>
        <p:nvSpPr>
          <p:cNvPr id="3" name="Content Placeholder 2"/>
          <p:cNvSpPr>
            <a:spLocks noGrp="1"/>
          </p:cNvSpPr>
          <p:nvPr>
            <p:ph idx="1"/>
          </p:nvPr>
        </p:nvSpPr>
        <p:spPr>
          <a:xfrm>
            <a:off x="0" y="1664677"/>
            <a:ext cx="8001000" cy="5193322"/>
          </a:xfrm>
        </p:spPr>
        <p:txBody>
          <a:bodyPr>
            <a:noAutofit/>
          </a:bodyPr>
          <a:lstStyle/>
          <a:p>
            <a:r>
              <a:rPr lang="en-US" sz="2200" dirty="0"/>
              <a:t>Common meet protocol (Continued)</a:t>
            </a:r>
          </a:p>
          <a:p>
            <a:pPr lvl="1"/>
            <a:r>
              <a:rPr lang="en-US" sz="2200" dirty="0"/>
              <a:t>Corners: Stand at race start and until swimmer passes through turn and heads up.  Seated for races 400 yd./meters or longer. MR preference if officials stand/sit as swimmers enter jurisdiction.</a:t>
            </a:r>
          </a:p>
          <a:p>
            <a:pPr lvl="1"/>
            <a:endParaRPr lang="en-US" sz="2200" dirty="0"/>
          </a:p>
          <a:p>
            <a:pPr lvl="1"/>
            <a:r>
              <a:rPr lang="en-US" sz="2200" dirty="0"/>
              <a:t>15 meter:  Stand with short whistles and through swimmers passing jurisdiction.  Sit if not walking stroke.</a:t>
            </a:r>
          </a:p>
          <a:p>
            <a:pPr lvl="1"/>
            <a:endParaRPr lang="en-US" sz="2200" dirty="0"/>
          </a:p>
          <a:p>
            <a:pPr lvl="1"/>
            <a:r>
              <a:rPr lang="en-US" sz="2200" dirty="0"/>
              <a:t>Stroke walkers (Lead/Lag): 2 walkers usually in long course. Specific ways to walk dependent upon meet referee.  1 walker if 2 or fewer swimmers in jurisdiction (no lead/lag).  </a:t>
            </a:r>
          </a:p>
          <a:p>
            <a:pPr lvl="1"/>
            <a:endParaRPr lang="en-US" sz="2200" dirty="0"/>
          </a:p>
        </p:txBody>
      </p:sp>
    </p:spTree>
    <p:extLst>
      <p:ext uri="{BB962C8B-B14F-4D97-AF65-F5344CB8AC3E}">
        <p14:creationId xmlns:p14="http://schemas.microsoft.com/office/powerpoint/2010/main" val="3076384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60020"/>
            <a:ext cx="9144000" cy="754835"/>
          </a:xfrm>
        </p:spPr>
        <p:txBody>
          <a:bodyPr>
            <a:normAutofit fontScale="90000"/>
          </a:bodyPr>
          <a:lstStyle/>
          <a:p>
            <a:pPr algn="l"/>
            <a:r>
              <a:rPr lang="en-US" dirty="0">
                <a:solidFill>
                  <a:schemeClr val="tx2"/>
                </a:solidFill>
              </a:rPr>
              <a:t>KYLSC Officials’ Protocol</a:t>
            </a:r>
          </a:p>
        </p:txBody>
      </p:sp>
      <p:sp>
        <p:nvSpPr>
          <p:cNvPr id="3" name="Content Placeholder 2"/>
          <p:cNvSpPr>
            <a:spLocks noGrp="1"/>
          </p:cNvSpPr>
          <p:nvPr>
            <p:ph idx="1"/>
          </p:nvPr>
        </p:nvSpPr>
        <p:spPr>
          <a:xfrm>
            <a:off x="1" y="1217777"/>
            <a:ext cx="8299937" cy="5640223"/>
          </a:xfrm>
        </p:spPr>
        <p:txBody>
          <a:bodyPr>
            <a:normAutofit fontScale="92500"/>
          </a:bodyPr>
          <a:lstStyle/>
          <a:p>
            <a:pPr marL="0" indent="0">
              <a:buNone/>
            </a:pPr>
            <a:r>
              <a:rPr lang="en-US" dirty="0"/>
              <a:t>Some items may be altered by the Meet Referee</a:t>
            </a:r>
          </a:p>
          <a:p>
            <a:pPr marL="0" indent="0">
              <a:buNone/>
            </a:pPr>
            <a:endParaRPr lang="en-US" dirty="0"/>
          </a:p>
          <a:p>
            <a:pPr marL="0" indent="0">
              <a:buNone/>
            </a:pPr>
            <a:r>
              <a:rPr lang="en-US" dirty="0"/>
              <a:t>Basics</a:t>
            </a:r>
          </a:p>
          <a:p>
            <a:pPr lvl="1">
              <a:buFont typeface="Arial" panose="020B0604020202020204" pitchFamily="34" charset="0"/>
              <a:buChar char="•"/>
            </a:pPr>
            <a:r>
              <a:rPr lang="en-US" dirty="0"/>
              <a:t>White top/khaki bottoms/white socks &amp; shoes.  Pants, skirt or skort for finals (championships).  Closed toe preferable for shoes.</a:t>
            </a:r>
          </a:p>
          <a:p>
            <a:pPr lvl="1">
              <a:buFont typeface="Arial" panose="020B0604020202020204" pitchFamily="34" charset="0"/>
              <a:buChar char="•"/>
            </a:pPr>
            <a:r>
              <a:rPr lang="en-US" dirty="0"/>
              <a:t>Arrive 1 hour prior to start of session for meeting</a:t>
            </a:r>
          </a:p>
          <a:p>
            <a:pPr lvl="1">
              <a:buFont typeface="Arial" panose="020B0604020202020204" pitchFamily="34" charset="0"/>
              <a:buChar char="•"/>
            </a:pPr>
            <a:r>
              <a:rPr lang="en-US" dirty="0"/>
              <a:t>Report to MR/DR or Lead CJ for sign-in</a:t>
            </a:r>
          </a:p>
          <a:p>
            <a:pPr lvl="1">
              <a:buFont typeface="Arial" panose="020B0604020202020204" pitchFamily="34" charset="0"/>
              <a:buChar char="•"/>
            </a:pPr>
            <a:r>
              <a:rPr lang="en-US" dirty="0"/>
              <a:t>Bring certification card or Deck Pass for verification</a:t>
            </a:r>
          </a:p>
          <a:p>
            <a:pPr lvl="1">
              <a:buFont typeface="Arial" panose="020B0604020202020204" pitchFamily="34" charset="0"/>
              <a:buChar char="•"/>
            </a:pPr>
            <a:r>
              <a:rPr lang="en-US" dirty="0"/>
              <a:t>Do not leave position unless DR or CJ has dismissed you. Raise your hand if you have a need to leave the deck for any reason and speak with a CJ.</a:t>
            </a:r>
          </a:p>
          <a:p>
            <a:pPr marL="365760" lvl="1" indent="0">
              <a:buNone/>
            </a:pPr>
            <a:endParaRPr lang="en-US" dirty="0"/>
          </a:p>
        </p:txBody>
      </p:sp>
    </p:spTree>
    <p:extLst>
      <p:ext uri="{BB962C8B-B14F-4D97-AF65-F5344CB8AC3E}">
        <p14:creationId xmlns:p14="http://schemas.microsoft.com/office/powerpoint/2010/main" val="977864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60020"/>
            <a:ext cx="9144000" cy="754835"/>
          </a:xfrm>
        </p:spPr>
        <p:txBody>
          <a:bodyPr>
            <a:normAutofit fontScale="90000"/>
          </a:bodyPr>
          <a:lstStyle/>
          <a:p>
            <a:pPr algn="l"/>
            <a:r>
              <a:rPr lang="en-US" dirty="0">
                <a:solidFill>
                  <a:schemeClr val="tx2"/>
                </a:solidFill>
              </a:rPr>
              <a:t>KYLSC Officials’ Protocol (cont.)</a:t>
            </a:r>
          </a:p>
        </p:txBody>
      </p:sp>
      <p:sp>
        <p:nvSpPr>
          <p:cNvPr id="5" name="Content Placeholder 2"/>
          <p:cNvSpPr>
            <a:spLocks noGrp="1"/>
          </p:cNvSpPr>
          <p:nvPr>
            <p:ph idx="1"/>
          </p:nvPr>
        </p:nvSpPr>
        <p:spPr>
          <a:xfrm>
            <a:off x="0" y="1101969"/>
            <a:ext cx="8253046" cy="5756031"/>
          </a:xfrm>
        </p:spPr>
        <p:txBody>
          <a:bodyPr>
            <a:normAutofit fontScale="85000" lnSpcReduction="20000"/>
          </a:bodyPr>
          <a:lstStyle/>
          <a:p>
            <a:pPr marL="0" indent="0">
              <a:buNone/>
            </a:pPr>
            <a:r>
              <a:rPr lang="en-US" dirty="0"/>
              <a:t>Meet start</a:t>
            </a:r>
          </a:p>
          <a:p>
            <a:pPr lvl="1">
              <a:buFont typeface="Arial" panose="020B0604020202020204" pitchFamily="34" charset="0"/>
              <a:buChar char="•"/>
            </a:pPr>
            <a:r>
              <a:rPr lang="en-US" dirty="0"/>
              <a:t>At position 5-10 minutes prior to start time</a:t>
            </a:r>
          </a:p>
          <a:p>
            <a:pPr lvl="1">
              <a:buFont typeface="Arial" panose="020B0604020202020204" pitchFamily="34" charset="0"/>
              <a:buChar char="•"/>
            </a:pPr>
            <a:r>
              <a:rPr lang="en-US" dirty="0"/>
              <a:t>Know jurisdiction (lanes/how far to observe) and position accordingly</a:t>
            </a:r>
          </a:p>
          <a:p>
            <a:pPr lvl="1">
              <a:buFont typeface="Arial" panose="020B0604020202020204" pitchFamily="34" charset="0"/>
              <a:buChar char="•"/>
            </a:pPr>
            <a:r>
              <a:rPr lang="en-US" dirty="0"/>
              <a:t>Look professional, stand in relaxed manner </a:t>
            </a:r>
          </a:p>
          <a:p>
            <a:pPr lvl="1">
              <a:buFont typeface="Arial" panose="020B0604020202020204" pitchFamily="34" charset="0"/>
              <a:buChar char="•"/>
            </a:pPr>
            <a:r>
              <a:rPr lang="en-US" dirty="0"/>
              <a:t>Don’t chit-chat with timers/swimmers</a:t>
            </a:r>
          </a:p>
          <a:p>
            <a:pPr lvl="1">
              <a:buFont typeface="Arial" panose="020B0604020202020204" pitchFamily="34" charset="0"/>
              <a:buChar char="•"/>
            </a:pPr>
            <a:r>
              <a:rPr lang="en-US" dirty="0"/>
              <a:t>If seated prior to race ,be aware of body position, rise and safely move to pool edge for observation of swims.</a:t>
            </a:r>
          </a:p>
          <a:p>
            <a:pPr lvl="1">
              <a:buFont typeface="Arial" panose="020B0604020202020204" pitchFamily="34" charset="0"/>
              <a:buChar char="•"/>
            </a:pPr>
            <a:r>
              <a:rPr lang="en-US" dirty="0"/>
              <a:t>When swimmer(s) in jurisdiction, be at pool edge or assigned position if walking stroke, to observe  swims.</a:t>
            </a:r>
          </a:p>
          <a:p>
            <a:pPr lvl="1">
              <a:buFont typeface="Arial" panose="020B0604020202020204" pitchFamily="34" charset="0"/>
              <a:buChar char="•"/>
            </a:pPr>
            <a:r>
              <a:rPr lang="en-US" dirty="0"/>
              <a:t>When swimmer(s) out of jurisdiction, return to position.</a:t>
            </a:r>
          </a:p>
          <a:p>
            <a:pPr lvl="1">
              <a:buFont typeface="Arial" panose="020B0604020202020204" pitchFamily="34" charset="0"/>
              <a:buChar char="•"/>
            </a:pPr>
            <a:r>
              <a:rPr lang="en-US" dirty="0"/>
              <a:t>If you observe a violation, promptly RAISE your hand high overhead until you are acknowledged by a CJ to lower your hand.  If you have a heat sheet, make notes about violation, especially if it may be a while before CJ reaches you.</a:t>
            </a:r>
          </a:p>
        </p:txBody>
      </p:sp>
    </p:spTree>
    <p:extLst>
      <p:ext uri="{BB962C8B-B14F-4D97-AF65-F5344CB8AC3E}">
        <p14:creationId xmlns:p14="http://schemas.microsoft.com/office/powerpoint/2010/main" val="20560498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10189</TotalTime>
  <Words>4069</Words>
  <Application>Microsoft Office PowerPoint</Application>
  <PresentationFormat>On-screen Show (4:3)</PresentationFormat>
  <Paragraphs>323</Paragraphs>
  <Slides>25</Slides>
  <Notes>22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Calibri</vt:lpstr>
      <vt:lpstr>Office Theme</vt:lpstr>
      <vt:lpstr>Chief Judge  Training Clinic</vt:lpstr>
      <vt:lpstr>Philosophy….</vt:lpstr>
      <vt:lpstr>Who’s Who of Deck Officials</vt:lpstr>
      <vt:lpstr>CJ Duties….</vt:lpstr>
      <vt:lpstr>DECK ASSIGNMENT…. A true art form!</vt:lpstr>
      <vt:lpstr>Deck Protocol…</vt:lpstr>
      <vt:lpstr>Deck Protocol… </vt:lpstr>
      <vt:lpstr>KYLSC Officials’ Protocol</vt:lpstr>
      <vt:lpstr>KYLSC Officials’ Protocol (cont.)</vt:lpstr>
      <vt:lpstr>KYLSC S&amp;T Deck Protocol cont.</vt:lpstr>
      <vt:lpstr>KYLSC S&amp;T Deck Protocol cont.</vt:lpstr>
      <vt:lpstr>KYLSC S&amp;T Deck Protocol cont.</vt:lpstr>
      <vt:lpstr>KYLSC S&amp;T Deck Protocol cont.</vt:lpstr>
      <vt:lpstr>KYLSC S&amp;T Deck Protocol cont.</vt:lpstr>
      <vt:lpstr>KYLSC S&amp;T Deck Protocol cont.</vt:lpstr>
      <vt:lpstr>Stroke Briefing</vt:lpstr>
      <vt:lpstr>RADIO Protocol</vt:lpstr>
      <vt:lpstr>RADIO Protocol (cont.)</vt:lpstr>
      <vt:lpstr>Paperwork…slips and more slips</vt:lpstr>
      <vt:lpstr>Professional CJ &amp; Mentor</vt:lpstr>
      <vt:lpstr>MENTORING cont.</vt:lpstr>
      <vt:lpstr>Meet wrap-up tasks</vt:lpstr>
      <vt:lpstr>Best Practices</vt:lpstr>
      <vt:lpstr>Team Lead CJ</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 Comes the Judge….</dc:title>
  <dc:creator>Ruth Ann Bode;Becky Gilpatrick</dc:creator>
  <cp:lastModifiedBy>Becky Gilpatrick</cp:lastModifiedBy>
  <cp:revision>97</cp:revision>
  <cp:lastPrinted>2018-02-26T23:35:16Z</cp:lastPrinted>
  <dcterms:created xsi:type="dcterms:W3CDTF">2018-02-25T17:05:51Z</dcterms:created>
  <dcterms:modified xsi:type="dcterms:W3CDTF">2023-08-27T19:39:39Z</dcterms:modified>
</cp:coreProperties>
</file>