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7"/>
  </p:notesMasterIdLst>
  <p:handoutMasterIdLst>
    <p:handoutMasterId r:id="rId28"/>
  </p:handoutMasterIdLst>
  <p:sldIdLst>
    <p:sldId id="278" r:id="rId2"/>
    <p:sldId id="257" r:id="rId3"/>
    <p:sldId id="290" r:id="rId4"/>
    <p:sldId id="258" r:id="rId5"/>
    <p:sldId id="259" r:id="rId6"/>
    <p:sldId id="261" r:id="rId7"/>
    <p:sldId id="280" r:id="rId8"/>
    <p:sldId id="262" r:id="rId9"/>
    <p:sldId id="281" r:id="rId10"/>
    <p:sldId id="264" r:id="rId11"/>
    <p:sldId id="265" r:id="rId12"/>
    <p:sldId id="283" r:id="rId13"/>
    <p:sldId id="284" r:id="rId14"/>
    <p:sldId id="266" r:id="rId15"/>
    <p:sldId id="267" r:id="rId16"/>
    <p:sldId id="285" r:id="rId17"/>
    <p:sldId id="269" r:id="rId18"/>
    <p:sldId id="286" r:id="rId19"/>
    <p:sldId id="271" r:id="rId20"/>
    <p:sldId id="287" r:id="rId21"/>
    <p:sldId id="273" r:id="rId22"/>
    <p:sldId id="288" r:id="rId23"/>
    <p:sldId id="275" r:id="rId24"/>
    <p:sldId id="276" r:id="rId25"/>
    <p:sldId id="28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83" autoAdjust="0"/>
  </p:normalViewPr>
  <p:slideViewPr>
    <p:cSldViewPr snapToGrid="0" snapToObjects="1">
      <p:cViewPr>
        <p:scale>
          <a:sx n="41" d="100"/>
          <a:sy n="41" d="100"/>
        </p:scale>
        <p:origin x="-2262" y="-58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E8E252-A863-4B4D-9627-05C0D09DF311}" type="slidenum">
              <a:rPr lang="en-US" smtClean="0"/>
              <a:t>‹#›</a:t>
            </a:fld>
            <a:endParaRPr lang="en-US"/>
          </a:p>
        </p:txBody>
      </p:sp>
    </p:spTree>
    <p:extLst>
      <p:ext uri="{BB962C8B-B14F-4D97-AF65-F5344CB8AC3E}">
        <p14:creationId xmlns:p14="http://schemas.microsoft.com/office/powerpoint/2010/main" val="194967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D0B381-92E9-4241-9FBB-9725EADA5141}" type="datetimeFigureOut">
              <a:rPr lang="en-US" smtClean="0"/>
              <a:t>9/29/2021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53A22-80CF-994E-99DC-46CD8DB5478B}" type="slidenum">
              <a:rPr lang="en-US" smtClean="0"/>
              <a:t>‹#›</a:t>
            </a:fld>
            <a:endParaRPr lang="en-US" dirty="0"/>
          </a:p>
        </p:txBody>
      </p:sp>
    </p:spTree>
    <p:extLst>
      <p:ext uri="{BB962C8B-B14F-4D97-AF65-F5344CB8AC3E}">
        <p14:creationId xmlns:p14="http://schemas.microsoft.com/office/powerpoint/2010/main" val="41547241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a:t>
            </a:r>
            <a:r>
              <a:rPr lang="en-US" baseline="0" dirty="0"/>
              <a:t> – Triangle – MR&gt;DR&gt;CJ</a:t>
            </a:r>
          </a:p>
          <a:p>
            <a:r>
              <a:rPr lang="en-US" baseline="0" dirty="0"/>
              <a:t>Supreme Court – ST are regular justices; CJ is the Head Supreme Court Justice; Expert in rules of swimming makes it so that knows when wrong swim occurs/can quickly process a DQ.</a:t>
            </a:r>
          </a:p>
          <a:p>
            <a:r>
              <a:rPr lang="en-US" baseline="0" dirty="0"/>
              <a:t>Deck focused rather than pool focused</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a:t>
            </a:fld>
            <a:endParaRPr lang="en-US" dirty="0"/>
          </a:p>
        </p:txBody>
      </p:sp>
    </p:spTree>
    <p:extLst>
      <p:ext uri="{BB962C8B-B14F-4D97-AF65-F5344CB8AC3E}">
        <p14:creationId xmlns:p14="http://schemas.microsoft.com/office/powerpoint/2010/main" val="3690693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Freestyle involves variations, dependent</a:t>
            </a:r>
            <a:r>
              <a:rPr lang="en-US" baseline="0" dirty="0"/>
              <a:t> upon short course versus long course.  For most part, if on start end and race is 50 yards or less, officials clear the deck.  If races are 100 yards or longer, the official can corner to observe swimmers in jurisdiction – this holds for start and turn end judges.  Stroke judges are used at 15m mark, then sit/clear deck to a chair – DON”T LEAVE DECK!  MR often decides if corner observers will stand for entire race, sit after first pass of swimmers through jurisdiction, OR, sit/stand as swimmers enter/leave jurisdiction.</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12</a:t>
            </a:fld>
            <a:endParaRPr lang="en-US" dirty="0"/>
          </a:p>
        </p:txBody>
      </p:sp>
    </p:spTree>
    <p:extLst>
      <p:ext uri="{BB962C8B-B14F-4D97-AF65-F5344CB8AC3E}">
        <p14:creationId xmlns:p14="http://schemas.microsoft.com/office/powerpoint/2010/main" val="576760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13</a:t>
            </a:fld>
            <a:endParaRPr lang="en-US" dirty="0"/>
          </a:p>
        </p:txBody>
      </p:sp>
    </p:spTree>
    <p:extLst>
      <p:ext uri="{BB962C8B-B14F-4D97-AF65-F5344CB8AC3E}">
        <p14:creationId xmlns:p14="http://schemas.microsoft.com/office/powerpoint/2010/main" val="4017605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14</a:t>
            </a:fld>
            <a:endParaRPr lang="en-US" dirty="0"/>
          </a:p>
        </p:txBody>
      </p:sp>
    </p:spTree>
    <p:extLst>
      <p:ext uri="{BB962C8B-B14F-4D97-AF65-F5344CB8AC3E}">
        <p14:creationId xmlns:p14="http://schemas.microsoft.com/office/powerpoint/2010/main" val="4017605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15</a:t>
            </a:fld>
            <a:endParaRPr lang="en-US" dirty="0"/>
          </a:p>
        </p:txBody>
      </p:sp>
    </p:spTree>
    <p:extLst>
      <p:ext uri="{BB962C8B-B14F-4D97-AF65-F5344CB8AC3E}">
        <p14:creationId xmlns:p14="http://schemas.microsoft.com/office/powerpoint/2010/main" val="2045412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where CJs can be crucial to a smoothly run deck</a:t>
            </a:r>
            <a:r>
              <a:rPr lang="is-IS" dirty="0"/>
              <a:t>…RADIOS!  </a:t>
            </a:r>
          </a:p>
          <a:p>
            <a:r>
              <a:rPr lang="is-IS" dirty="0"/>
              <a:t>CLARITY over the radio a must; BE CONCISE!</a:t>
            </a:r>
          </a:p>
          <a:p>
            <a:r>
              <a:rPr lang="is-IS" dirty="0"/>
              <a:t>Calling in the lane lets the DR know where the possible DQ is occuring/being managed.</a:t>
            </a:r>
          </a:p>
          <a:p>
            <a:r>
              <a:rPr lang="is-IS" dirty="0"/>
              <a:t>Make notes on your CJ heat sheet – it will be turned in at the end of the meet session</a:t>
            </a:r>
            <a:r>
              <a:rPr lang="is-IS" baseline="0" dirty="0"/>
              <a:t> to admin desk</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17</a:t>
            </a:fld>
            <a:endParaRPr lang="en-US" dirty="0"/>
          </a:p>
        </p:txBody>
      </p:sp>
    </p:spTree>
    <p:extLst>
      <p:ext uri="{BB962C8B-B14F-4D97-AF65-F5344CB8AC3E}">
        <p14:creationId xmlns:p14="http://schemas.microsoft.com/office/powerpoint/2010/main" val="2561876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18</a:t>
            </a:fld>
            <a:endParaRPr lang="en-US" dirty="0"/>
          </a:p>
        </p:txBody>
      </p:sp>
    </p:spTree>
    <p:extLst>
      <p:ext uri="{BB962C8B-B14F-4D97-AF65-F5344CB8AC3E}">
        <p14:creationId xmlns:p14="http://schemas.microsoft.com/office/powerpoint/2010/main" val="2561876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closely have you really looked at a DQ slip?  Those pesky areas at the top of each section mean something!  Start/Turn/Swim/Finish</a:t>
            </a:r>
            <a:r>
              <a:rPr lang="en-US" baseline="0" dirty="0"/>
              <a:t> defined.  X in the violation, not a check.  OK to make corrections – not going to throw out a DQ because had to make changes – BUT MAKE IT LEGIBLE for DR!!</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19</a:t>
            </a:fld>
            <a:endParaRPr lang="en-US" dirty="0"/>
          </a:p>
        </p:txBody>
      </p:sp>
    </p:spTree>
    <p:extLst>
      <p:ext uri="{BB962C8B-B14F-4D97-AF65-F5344CB8AC3E}">
        <p14:creationId xmlns:p14="http://schemas.microsoft.com/office/powerpoint/2010/main" val="2507268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20</a:t>
            </a:fld>
            <a:endParaRPr lang="en-US" dirty="0"/>
          </a:p>
        </p:txBody>
      </p:sp>
    </p:spTree>
    <p:extLst>
      <p:ext uri="{BB962C8B-B14F-4D97-AF65-F5344CB8AC3E}">
        <p14:creationId xmlns:p14="http://schemas.microsoft.com/office/powerpoint/2010/main" val="815168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21</a:t>
            </a:fld>
            <a:endParaRPr lang="en-US" dirty="0"/>
          </a:p>
        </p:txBody>
      </p:sp>
    </p:spTree>
    <p:extLst>
      <p:ext uri="{BB962C8B-B14F-4D97-AF65-F5344CB8AC3E}">
        <p14:creationId xmlns:p14="http://schemas.microsoft.com/office/powerpoint/2010/main" val="3914482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23</a:t>
            </a:fld>
            <a:endParaRPr lang="en-US" dirty="0"/>
          </a:p>
        </p:txBody>
      </p:sp>
    </p:spTree>
    <p:extLst>
      <p:ext uri="{BB962C8B-B14F-4D97-AF65-F5344CB8AC3E}">
        <p14:creationId xmlns:p14="http://schemas.microsoft.com/office/powerpoint/2010/main" val="662466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t>
            </a:r>
            <a:r>
              <a:rPr lang="en-US" b="1" dirty="0"/>
              <a:t>are most of the duties of a CJ at the LSC level</a:t>
            </a:r>
            <a:r>
              <a:rPr lang="en-US" dirty="0"/>
              <a:t>. Often at</a:t>
            </a:r>
            <a:r>
              <a:rPr lang="en-US" baseline="0" dirty="0"/>
              <a:t> the LSC meet level, you may not know you are a CJ until you show up! If, when you signup for a meet online at KYLSC.org,  indicate you want to be a CJ – </a:t>
            </a:r>
            <a:r>
              <a:rPr lang="en-US" b="1" baseline="0" dirty="0"/>
              <a:t>contact the meet referee in advance</a:t>
            </a:r>
            <a:r>
              <a:rPr lang="en-US" baseline="0" dirty="0"/>
              <a:t>.  You can then assist the meet referee with these duties!  It’s also an opportunity to discuss CJ duties desired, pre-meet info (assignments, relief &amp; rotation, desired protocols, first session assignments).   When checking in officials, verify credentials (APT/Background/Membership up to date) and also ask their intent to work other sessions in advance!  Use DECK PASS!</a:t>
            </a:r>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4</a:t>
            </a:fld>
            <a:endParaRPr lang="en-US" dirty="0"/>
          </a:p>
        </p:txBody>
      </p:sp>
    </p:spTree>
    <p:extLst>
      <p:ext uri="{BB962C8B-B14F-4D97-AF65-F5344CB8AC3E}">
        <p14:creationId xmlns:p14="http://schemas.microsoft.com/office/powerpoint/2010/main" val="836518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24</a:t>
            </a:fld>
            <a:endParaRPr lang="en-US" dirty="0"/>
          </a:p>
        </p:txBody>
      </p:sp>
    </p:spTree>
    <p:extLst>
      <p:ext uri="{BB962C8B-B14F-4D97-AF65-F5344CB8AC3E}">
        <p14:creationId xmlns:p14="http://schemas.microsoft.com/office/powerpoint/2010/main" val="64096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be scared of using a </a:t>
            </a:r>
            <a:r>
              <a:rPr lang="en-US" b="1" dirty="0"/>
              <a:t>deck diagram</a:t>
            </a:r>
            <a:r>
              <a:rPr lang="en-US" b="1" baseline="0" dirty="0"/>
              <a:t> to make assignments </a:t>
            </a:r>
            <a:r>
              <a:rPr lang="en-US" baseline="0" dirty="0"/>
              <a:t>– very helpful for a long meet</a:t>
            </a:r>
            <a:r>
              <a:rPr lang="en-US" b="1" baseline="0" dirty="0"/>
              <a:t>.  Posting assignment sheets around pool </a:t>
            </a:r>
            <a:r>
              <a:rPr lang="en-US" baseline="0" dirty="0"/>
              <a:t>(break room, start area/admin desk, </a:t>
            </a:r>
            <a:r>
              <a:rPr lang="en-US" baseline="0" dirty="0" smtClean="0"/>
              <a:t>etc.) </a:t>
            </a:r>
            <a:r>
              <a:rPr lang="en-US" baseline="0" dirty="0"/>
              <a:t>makes it easy for officials to re-group if coming back after long break.  Balance your novice and experienced officials around the pool.  Consider officials with special needs/mobility restrictions when possible. USA Swimming forms reflect National Deck Officials/placement.  </a:t>
            </a:r>
            <a:r>
              <a:rPr lang="en-US" b="1" baseline="0" dirty="0"/>
              <a:t>Use Deck Organization 8 lanes no timers</a:t>
            </a:r>
            <a:r>
              <a:rPr lang="en-US" b="0" baseline="0" dirty="0"/>
              <a:t> or </a:t>
            </a:r>
            <a:r>
              <a:rPr lang="en-US" b="1" baseline="0" dirty="0"/>
              <a:t>Officials Deck Assignment 8 Lanes </a:t>
            </a:r>
            <a:r>
              <a:rPr lang="en-US" b="0" baseline="0" dirty="0"/>
              <a:t>from USA Swimming.org.  </a:t>
            </a:r>
            <a:r>
              <a:rPr lang="en-US" baseline="0" dirty="0"/>
              <a:t>BE FLEXIBLE THOUGH!!  CHANGE ALMOST ALWAYS HAPPENS OVER THE COURSE OF A MEET!</a:t>
            </a:r>
          </a:p>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5</a:t>
            </a:fld>
            <a:endParaRPr lang="en-US" dirty="0"/>
          </a:p>
        </p:txBody>
      </p:sp>
    </p:spTree>
    <p:extLst>
      <p:ext uri="{BB962C8B-B14F-4D97-AF65-F5344CB8AC3E}">
        <p14:creationId xmlns:p14="http://schemas.microsoft.com/office/powerpoint/2010/main" val="4255589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6</a:t>
            </a:fld>
            <a:endParaRPr lang="en-US" dirty="0"/>
          </a:p>
        </p:txBody>
      </p:sp>
    </p:spTree>
    <p:extLst>
      <p:ext uri="{BB962C8B-B14F-4D97-AF65-F5344CB8AC3E}">
        <p14:creationId xmlns:p14="http://schemas.microsoft.com/office/powerpoint/2010/main" val="323518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7</a:t>
            </a:fld>
            <a:endParaRPr lang="en-US" dirty="0"/>
          </a:p>
        </p:txBody>
      </p:sp>
    </p:spTree>
    <p:extLst>
      <p:ext uri="{BB962C8B-B14F-4D97-AF65-F5344CB8AC3E}">
        <p14:creationId xmlns:p14="http://schemas.microsoft.com/office/powerpoint/2010/main" val="3235186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8</a:t>
            </a:fld>
            <a:endParaRPr lang="en-US" dirty="0"/>
          </a:p>
        </p:txBody>
      </p:sp>
    </p:spTree>
    <p:extLst>
      <p:ext uri="{BB962C8B-B14F-4D97-AF65-F5344CB8AC3E}">
        <p14:creationId xmlns:p14="http://schemas.microsoft.com/office/powerpoint/2010/main" val="348907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9</a:t>
            </a:fld>
            <a:endParaRPr lang="en-US" dirty="0"/>
          </a:p>
        </p:txBody>
      </p:sp>
    </p:spTree>
    <p:extLst>
      <p:ext uri="{BB962C8B-B14F-4D97-AF65-F5344CB8AC3E}">
        <p14:creationId xmlns:p14="http://schemas.microsoft.com/office/powerpoint/2010/main" val="34890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10</a:t>
            </a:fld>
            <a:endParaRPr lang="en-US" dirty="0"/>
          </a:p>
        </p:txBody>
      </p:sp>
    </p:spTree>
    <p:extLst>
      <p:ext uri="{BB962C8B-B14F-4D97-AF65-F5344CB8AC3E}">
        <p14:creationId xmlns:p14="http://schemas.microsoft.com/office/powerpoint/2010/main" val="4104090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753A22-80CF-994E-99DC-46CD8DB5478B}" type="slidenum">
              <a:rPr lang="en-US" smtClean="0"/>
              <a:t>11</a:t>
            </a:fld>
            <a:endParaRPr lang="en-US" dirty="0"/>
          </a:p>
        </p:txBody>
      </p:sp>
    </p:spTree>
    <p:extLst>
      <p:ext uri="{BB962C8B-B14F-4D97-AF65-F5344CB8AC3E}">
        <p14:creationId xmlns:p14="http://schemas.microsoft.com/office/powerpoint/2010/main" val="576760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1A002E-41C6-401F-B203-2B1A979055A7}" type="slidenum">
              <a:rPr lang="en-US" smtClean="0"/>
              <a:t>‹#›</a:t>
            </a:fld>
            <a:endParaRPr lang="en-US" dirty="0"/>
          </a:p>
        </p:txBody>
      </p:sp>
    </p:spTree>
    <p:extLst>
      <p:ext uri="{BB962C8B-B14F-4D97-AF65-F5344CB8AC3E}">
        <p14:creationId xmlns:p14="http://schemas.microsoft.com/office/powerpoint/2010/main" val="29369841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4252782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253568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612910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371106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077562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25312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974916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524132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134714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FDCBF-DFCD-374E-A6A0-0389AF21551F}" type="datetimeFigureOut">
              <a:rPr lang="en-US" smtClean="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62E0C1-1302-1A48-8155-F1620B326103}" type="slidenum">
              <a:rPr lang="en-US" smtClean="0"/>
              <a:t>‹#›</a:t>
            </a:fld>
            <a:endParaRPr lang="en-US" dirty="0"/>
          </a:p>
        </p:txBody>
      </p:sp>
    </p:spTree>
    <p:extLst>
      <p:ext uri="{BB962C8B-B14F-4D97-AF65-F5344CB8AC3E}">
        <p14:creationId xmlns:p14="http://schemas.microsoft.com/office/powerpoint/2010/main" val="2068735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FDCBF-DFCD-374E-A6A0-0389AF21551F}" type="datetimeFigureOut">
              <a:rPr lang="en-US" smtClean="0"/>
              <a:t>9/29/2021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2E0C1-1302-1A48-8155-F1620B326103}" type="slidenum">
              <a:rPr lang="en-US" smtClean="0"/>
              <a:t>‹#›</a:t>
            </a:fld>
            <a:endParaRPr lang="en-US" dirty="0"/>
          </a:p>
        </p:txBody>
      </p:sp>
      <p:sp>
        <p:nvSpPr>
          <p:cNvPr id="7" name="Rectangle 6"/>
          <p:cNvSpPr/>
          <p:nvPr userDrawn="1"/>
        </p:nvSpPr>
        <p:spPr>
          <a:xfrm>
            <a:off x="8266967" y="0"/>
            <a:ext cx="923925" cy="6873021"/>
          </a:xfrm>
          <a:prstGeom prst="rect">
            <a:avLst/>
          </a:prstGeom>
          <a:gradFill>
            <a:gsLst>
              <a:gs pos="0">
                <a:srgbClr val="000082"/>
              </a:gs>
              <a:gs pos="18000">
                <a:srgbClr val="000082"/>
              </a:gs>
              <a:gs pos="44000">
                <a:srgbClr val="0047FF"/>
              </a:gs>
              <a:gs pos="69000">
                <a:srgbClr val="5D8AFF"/>
              </a:gs>
              <a:gs pos="88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277856" y="6126162"/>
            <a:ext cx="913036" cy="46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23524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1108" y="1588354"/>
            <a:ext cx="5228491" cy="2280993"/>
          </a:xfrm>
        </p:spPr>
        <p:txBody>
          <a:bodyPr>
            <a:normAutofit/>
          </a:bodyPr>
          <a:lstStyle/>
          <a:p>
            <a:pPr algn="l"/>
            <a:r>
              <a:rPr lang="en-US" sz="4800" b="1" dirty="0" smtClean="0">
                <a:solidFill>
                  <a:schemeClr val="tx2"/>
                </a:solidFill>
              </a:rPr>
              <a:t>Chief Judge </a:t>
            </a:r>
            <a:br>
              <a:rPr lang="en-US" sz="4800" b="1" dirty="0" smtClean="0">
                <a:solidFill>
                  <a:schemeClr val="tx2"/>
                </a:solidFill>
              </a:rPr>
            </a:br>
            <a:r>
              <a:rPr lang="en-US" sz="4800" b="1" dirty="0" smtClean="0">
                <a:solidFill>
                  <a:schemeClr val="tx2"/>
                </a:solidFill>
              </a:rPr>
              <a:t>Training Clinic</a:t>
            </a:r>
            <a:endParaRPr lang="en-US" sz="4800" b="1" dirty="0">
              <a:solidFill>
                <a:schemeClr val="tx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861" y="2127398"/>
            <a:ext cx="2307247" cy="1177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641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645599"/>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0" y="1303020"/>
            <a:ext cx="8276492" cy="5401366"/>
          </a:xfrm>
        </p:spPr>
        <p:txBody>
          <a:bodyPr>
            <a:normAutofit/>
          </a:bodyPr>
          <a:lstStyle/>
          <a:p>
            <a:pPr marL="0" indent="0">
              <a:buNone/>
            </a:pPr>
            <a:r>
              <a:rPr lang="en-US" sz="2400" dirty="0" smtClean="0"/>
              <a:t>BACKSTROKE</a:t>
            </a:r>
          </a:p>
          <a:p>
            <a:pPr marL="0" indent="0">
              <a:buNone/>
            </a:pPr>
            <a:endParaRPr lang="en-US" sz="2400" dirty="0" smtClean="0"/>
          </a:p>
          <a:p>
            <a:r>
              <a:rPr lang="en-US" sz="2400" dirty="0" smtClean="0"/>
              <a:t>START </a:t>
            </a:r>
            <a:r>
              <a:rPr lang="en-US" sz="2400" dirty="0"/>
              <a:t>END:  </a:t>
            </a:r>
            <a:endParaRPr lang="en-US" sz="2400" dirty="0" smtClean="0"/>
          </a:p>
          <a:p>
            <a:pPr lvl="1"/>
            <a:r>
              <a:rPr lang="en-US" sz="2000" dirty="0" smtClean="0"/>
              <a:t>Wrap </a:t>
            </a:r>
            <a:r>
              <a:rPr lang="en-US" sz="2000" dirty="0"/>
              <a:t>or Step up to pool edge to observe foot placement prior to race start.  Meet </a:t>
            </a:r>
            <a:r>
              <a:rPr lang="en-US" sz="2000" dirty="0" smtClean="0"/>
              <a:t>Referee </a:t>
            </a:r>
            <a:r>
              <a:rPr lang="en-US" sz="2000" dirty="0"/>
              <a:t>preference.  </a:t>
            </a:r>
            <a:endParaRPr lang="en-US" sz="2000" dirty="0" smtClean="0"/>
          </a:p>
          <a:p>
            <a:pPr lvl="1"/>
            <a:r>
              <a:rPr lang="en-US" sz="2000" dirty="0" smtClean="0"/>
              <a:t>With </a:t>
            </a:r>
            <a:r>
              <a:rPr lang="en-US" sz="2000" dirty="0"/>
              <a:t>ledge, foot must also be in contact with end wall as well as not above gutter/pad if such exists. </a:t>
            </a:r>
            <a:endParaRPr lang="en-US" sz="2000" dirty="0" smtClean="0"/>
          </a:p>
          <a:p>
            <a:pPr lvl="1"/>
            <a:r>
              <a:rPr lang="en-US" sz="2000" dirty="0" smtClean="0"/>
              <a:t>Watch </a:t>
            </a:r>
            <a:r>
              <a:rPr lang="en-US" sz="2000" dirty="0"/>
              <a:t>swimmer at race start until out of jurisdiction.  </a:t>
            </a:r>
            <a:endParaRPr lang="en-US" sz="2000" dirty="0" smtClean="0"/>
          </a:p>
          <a:p>
            <a:pPr marL="0" indent="0">
              <a:buNone/>
            </a:pPr>
            <a:endParaRPr lang="en-US" sz="2400" dirty="0" smtClean="0"/>
          </a:p>
          <a:p>
            <a:r>
              <a:rPr lang="en-US" sz="2400" dirty="0" smtClean="0"/>
              <a:t>TURN </a:t>
            </a:r>
            <a:r>
              <a:rPr lang="en-US" sz="2400" dirty="0"/>
              <a:t>END: </a:t>
            </a:r>
          </a:p>
          <a:p>
            <a:pPr lvl="1"/>
            <a:r>
              <a:rPr lang="en-US" sz="2000" dirty="0" smtClean="0"/>
              <a:t>Come </a:t>
            </a:r>
            <a:r>
              <a:rPr lang="en-US" sz="2000" dirty="0"/>
              <a:t>to pool edge when swimmer in jurisdiction, usually prior to flags, to observe turns.  </a:t>
            </a:r>
            <a:endParaRPr lang="en-US" sz="2000" dirty="0" smtClean="0"/>
          </a:p>
          <a:p>
            <a:pPr lvl="1"/>
            <a:r>
              <a:rPr lang="en-US" sz="2000" dirty="0" smtClean="0"/>
              <a:t>Return </a:t>
            </a:r>
            <a:r>
              <a:rPr lang="en-US" sz="2000" dirty="0"/>
              <a:t>to place once out of jurisdiction</a:t>
            </a:r>
            <a:r>
              <a:rPr lang="en-US" sz="2000" dirty="0" smtClean="0"/>
              <a:t>.</a:t>
            </a:r>
            <a:endParaRPr lang="en-US" sz="2000" dirty="0"/>
          </a:p>
        </p:txBody>
      </p:sp>
    </p:spTree>
    <p:extLst>
      <p:ext uri="{BB962C8B-B14F-4D97-AF65-F5344CB8AC3E}">
        <p14:creationId xmlns:p14="http://schemas.microsoft.com/office/powerpoint/2010/main" val="2214249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700217"/>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109243" y="1113846"/>
            <a:ext cx="8143803" cy="5744153"/>
          </a:xfrm>
        </p:spPr>
        <p:txBody>
          <a:bodyPr>
            <a:normAutofit/>
          </a:bodyPr>
          <a:lstStyle/>
          <a:p>
            <a:pPr marL="0" indent="0">
              <a:buNone/>
            </a:pPr>
            <a:r>
              <a:rPr lang="en-US" sz="2400" dirty="0" smtClean="0"/>
              <a:t>BUTTERFLY </a:t>
            </a:r>
            <a:r>
              <a:rPr lang="en-US" sz="2400" dirty="0" smtClean="0"/>
              <a:t>&amp; BREASTSTROKE</a:t>
            </a:r>
            <a:endParaRPr lang="en-US" sz="2400" dirty="0" smtClean="0"/>
          </a:p>
          <a:p>
            <a:r>
              <a:rPr lang="en-US" sz="2400" dirty="0" smtClean="0"/>
              <a:t>START END </a:t>
            </a:r>
          </a:p>
          <a:p>
            <a:pPr lvl="1"/>
            <a:r>
              <a:rPr lang="en-US" sz="2000" dirty="0" smtClean="0"/>
              <a:t>At </a:t>
            </a:r>
            <a:r>
              <a:rPr lang="en-US" sz="2000" dirty="0"/>
              <a:t>race start quickly move to pool edge, observe for proper kicking/arm pull to bring swimmer to surface.  </a:t>
            </a:r>
            <a:endParaRPr lang="en-US" sz="2000" dirty="0" smtClean="0"/>
          </a:p>
          <a:p>
            <a:pPr lvl="1"/>
            <a:r>
              <a:rPr lang="en-US" sz="2000" dirty="0" smtClean="0"/>
              <a:t>Return </a:t>
            </a:r>
            <a:r>
              <a:rPr lang="en-US" sz="2000" dirty="0"/>
              <a:t>to </a:t>
            </a:r>
            <a:r>
              <a:rPr lang="en-US" sz="2000" dirty="0" smtClean="0"/>
              <a:t>position </a:t>
            </a:r>
            <a:r>
              <a:rPr lang="en-US" sz="2000" dirty="0"/>
              <a:t>once out of jurisdiction once head breaks water surface.  </a:t>
            </a:r>
            <a:endParaRPr lang="en-US" sz="2000" dirty="0" smtClean="0"/>
          </a:p>
          <a:p>
            <a:pPr lvl="1"/>
            <a:r>
              <a:rPr lang="en-US" sz="2000" dirty="0" smtClean="0"/>
              <a:t>Observe </a:t>
            </a:r>
            <a:r>
              <a:rPr lang="en-US" sz="2000" dirty="0"/>
              <a:t>from pool edge all turns and finishes.  </a:t>
            </a:r>
            <a:endParaRPr lang="en-US" sz="2000" dirty="0" smtClean="0"/>
          </a:p>
          <a:p>
            <a:pPr lvl="1"/>
            <a:endParaRPr lang="en-US" sz="2000" dirty="0" smtClean="0"/>
          </a:p>
          <a:p>
            <a:r>
              <a:rPr lang="en-US" sz="2400" dirty="0" smtClean="0"/>
              <a:t>TURN END </a:t>
            </a:r>
          </a:p>
          <a:p>
            <a:pPr lvl="1"/>
            <a:r>
              <a:rPr lang="en-US" sz="2000" dirty="0" smtClean="0"/>
              <a:t>Come </a:t>
            </a:r>
            <a:r>
              <a:rPr lang="en-US" sz="2000" dirty="0"/>
              <a:t>to pool edge when swimmer enters </a:t>
            </a:r>
            <a:r>
              <a:rPr lang="en-US" sz="2000" dirty="0" smtClean="0"/>
              <a:t>jurisdiction to </a:t>
            </a:r>
            <a:r>
              <a:rPr lang="en-US" sz="2000" dirty="0"/>
              <a:t>observe for proper turn.  </a:t>
            </a:r>
            <a:endParaRPr lang="en-US" sz="2000" dirty="0" smtClean="0"/>
          </a:p>
          <a:p>
            <a:pPr lvl="1"/>
            <a:r>
              <a:rPr lang="en-US" sz="2000" dirty="0" smtClean="0"/>
              <a:t>Return </a:t>
            </a:r>
            <a:r>
              <a:rPr lang="en-US" sz="2000" dirty="0"/>
              <a:t>to </a:t>
            </a:r>
            <a:r>
              <a:rPr lang="en-US" sz="2000" dirty="0" smtClean="0"/>
              <a:t>position </a:t>
            </a:r>
            <a:r>
              <a:rPr lang="en-US" sz="2000" dirty="0"/>
              <a:t>once head surfaces and swimmer out of jurisdiction</a:t>
            </a:r>
            <a:r>
              <a:rPr lang="en-US" sz="2000" dirty="0" smtClean="0"/>
              <a:t>.</a:t>
            </a:r>
            <a:endParaRPr lang="en-US" sz="2000" dirty="0"/>
          </a:p>
        </p:txBody>
      </p:sp>
    </p:spTree>
    <p:extLst>
      <p:ext uri="{BB962C8B-B14F-4D97-AF65-F5344CB8AC3E}">
        <p14:creationId xmlns:p14="http://schemas.microsoft.com/office/powerpoint/2010/main" val="3094375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9144000" cy="700217"/>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109243" y="1113846"/>
            <a:ext cx="8096911" cy="5744154"/>
          </a:xfrm>
        </p:spPr>
        <p:txBody>
          <a:bodyPr>
            <a:normAutofit/>
          </a:bodyPr>
          <a:lstStyle/>
          <a:p>
            <a:pPr marL="0" indent="0">
              <a:buNone/>
            </a:pPr>
            <a:r>
              <a:rPr lang="en-US" sz="2400" dirty="0" smtClean="0"/>
              <a:t>FREESTYLE</a:t>
            </a:r>
          </a:p>
          <a:p>
            <a:pPr marL="0" indent="0">
              <a:buNone/>
            </a:pPr>
            <a:endParaRPr lang="en-US" sz="1400" dirty="0" smtClean="0"/>
          </a:p>
          <a:p>
            <a:pPr marL="0" indent="0">
              <a:buNone/>
            </a:pPr>
            <a:r>
              <a:rPr lang="en-US" sz="2400" dirty="0" smtClean="0"/>
              <a:t>MR/DR </a:t>
            </a:r>
            <a:r>
              <a:rPr lang="en-US" sz="2400" dirty="0"/>
              <a:t>will give specific minimum coverage assignments (15 m, corners vs ends, </a:t>
            </a:r>
            <a:r>
              <a:rPr lang="en-US" sz="2400" dirty="0" smtClean="0"/>
              <a:t>etc.)</a:t>
            </a:r>
          </a:p>
          <a:p>
            <a:pPr marL="0" indent="0">
              <a:buNone/>
            </a:pPr>
            <a:endParaRPr lang="en-US" sz="1400" dirty="0" smtClean="0"/>
          </a:p>
          <a:p>
            <a:r>
              <a:rPr lang="en-US" sz="2400" dirty="0" smtClean="0"/>
              <a:t>15 </a:t>
            </a:r>
            <a:r>
              <a:rPr lang="en-US" sz="2400" dirty="0"/>
              <a:t>m officials </a:t>
            </a:r>
          </a:p>
          <a:p>
            <a:pPr lvl="1"/>
            <a:r>
              <a:rPr lang="en-US" sz="2000" dirty="0" smtClean="0"/>
              <a:t>Position </a:t>
            </a:r>
            <a:r>
              <a:rPr lang="en-US" sz="2000" dirty="0"/>
              <a:t>so diagonally across from each other. Stand until swimmer passes 15 m then may sit.</a:t>
            </a:r>
          </a:p>
          <a:p>
            <a:r>
              <a:rPr lang="en-US" sz="2400" dirty="0"/>
              <a:t>Corner officials </a:t>
            </a:r>
          </a:p>
          <a:p>
            <a:pPr lvl="1"/>
            <a:r>
              <a:rPr lang="en-US" sz="2000" dirty="0" smtClean="0"/>
              <a:t>1 </a:t>
            </a:r>
            <a:r>
              <a:rPr lang="en-US" sz="2000" dirty="0"/>
              <a:t>per each corner. Used for races 200 </a:t>
            </a:r>
            <a:r>
              <a:rPr lang="en-US" sz="2000" dirty="0" smtClean="0"/>
              <a:t>yd./</a:t>
            </a:r>
            <a:r>
              <a:rPr lang="en-US" sz="2000" dirty="0"/>
              <a:t>m or more. </a:t>
            </a:r>
            <a:endParaRPr lang="en-US" sz="2000" dirty="0" smtClean="0"/>
          </a:p>
          <a:p>
            <a:pPr lvl="1"/>
            <a:r>
              <a:rPr lang="en-US" sz="2000" dirty="0" smtClean="0"/>
              <a:t>Stand </a:t>
            </a:r>
            <a:r>
              <a:rPr lang="en-US" sz="2000" dirty="0"/>
              <a:t>at short whistles, may sit once swimmers exit jurisdiction – usually after pass flags.</a:t>
            </a:r>
          </a:p>
          <a:p>
            <a:r>
              <a:rPr lang="en-US" sz="2400" dirty="0"/>
              <a:t>25 yard race </a:t>
            </a:r>
          </a:p>
          <a:p>
            <a:pPr lvl="1"/>
            <a:r>
              <a:rPr lang="en-US" sz="2000" dirty="0" smtClean="0"/>
              <a:t>At discretion of MR/DR, only one </a:t>
            </a:r>
            <a:r>
              <a:rPr lang="en-US" sz="2000" dirty="0"/>
              <a:t>15 m needed </a:t>
            </a:r>
            <a:r>
              <a:rPr lang="en-US" sz="2000" dirty="0" smtClean="0"/>
              <a:t> - 8&amp;u </a:t>
            </a:r>
            <a:r>
              <a:rPr lang="en-US" sz="2000" dirty="0"/>
              <a:t>rarely make 15 meters!</a:t>
            </a:r>
          </a:p>
        </p:txBody>
      </p:sp>
    </p:spTree>
    <p:extLst>
      <p:ext uri="{BB962C8B-B14F-4D97-AF65-F5344CB8AC3E}">
        <p14:creationId xmlns:p14="http://schemas.microsoft.com/office/powerpoint/2010/main" val="1987987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3999" cy="836762"/>
          </a:xfrm>
        </p:spPr>
        <p:txBody>
          <a:bodyPr>
            <a:normAutofit/>
          </a:bodyPr>
          <a:lstStyle/>
          <a:p>
            <a:pPr algn="l"/>
            <a:r>
              <a:rPr lang="en-US" sz="4000" dirty="0">
                <a:solidFill>
                  <a:schemeClr val="tx2"/>
                </a:solidFill>
              </a:rPr>
              <a:t>KYLSC S&amp;T Deck Protocol cont.</a:t>
            </a:r>
          </a:p>
        </p:txBody>
      </p:sp>
      <p:sp>
        <p:nvSpPr>
          <p:cNvPr id="3" name="Content Placeholder 2"/>
          <p:cNvSpPr>
            <a:spLocks noGrp="1"/>
          </p:cNvSpPr>
          <p:nvPr>
            <p:ph idx="1"/>
          </p:nvPr>
        </p:nvSpPr>
        <p:spPr>
          <a:xfrm>
            <a:off x="1" y="1141156"/>
            <a:ext cx="8229600" cy="5716843"/>
          </a:xfrm>
        </p:spPr>
        <p:txBody>
          <a:bodyPr>
            <a:noAutofit/>
          </a:bodyPr>
          <a:lstStyle/>
          <a:p>
            <a:pPr marL="0" indent="0">
              <a:buNone/>
            </a:pPr>
            <a:r>
              <a:rPr lang="en-US" sz="2400" dirty="0" smtClean="0"/>
              <a:t>FREESTYLE (cont.)</a:t>
            </a:r>
          </a:p>
          <a:p>
            <a:pPr marL="0" indent="0">
              <a:buNone/>
            </a:pPr>
            <a:endParaRPr lang="en-US" sz="2400" dirty="0"/>
          </a:p>
          <a:p>
            <a:pPr lvl="1">
              <a:buFont typeface="Arial" panose="020B0604020202020204" pitchFamily="34" charset="0"/>
              <a:buChar char="•"/>
            </a:pPr>
            <a:r>
              <a:rPr lang="en-US" sz="2400" dirty="0"/>
              <a:t>50 </a:t>
            </a:r>
            <a:r>
              <a:rPr lang="en-US" sz="2400" dirty="0" smtClean="0"/>
              <a:t>yards -  Only </a:t>
            </a:r>
            <a:r>
              <a:rPr lang="en-US" sz="2000" dirty="0" smtClean="0"/>
              <a:t>15m </a:t>
            </a:r>
            <a:r>
              <a:rPr lang="en-US" sz="2000" dirty="0"/>
              <a:t>and Turn </a:t>
            </a:r>
            <a:r>
              <a:rPr lang="en-US" sz="2000" dirty="0" smtClean="0"/>
              <a:t>official needed</a:t>
            </a:r>
            <a:r>
              <a:rPr lang="en-US" sz="2000" dirty="0"/>
              <a:t>.  May corner per MR/DR discretion.</a:t>
            </a:r>
          </a:p>
          <a:p>
            <a:pPr lvl="1">
              <a:buFont typeface="Arial" panose="020B0604020202020204" pitchFamily="34" charset="0"/>
              <a:buChar char="•"/>
            </a:pPr>
            <a:r>
              <a:rPr lang="en-US" sz="2400" dirty="0"/>
              <a:t>50 meters: </a:t>
            </a:r>
            <a:r>
              <a:rPr lang="en-US" sz="2400" dirty="0" smtClean="0"/>
              <a:t> Only 15m needed.</a:t>
            </a:r>
            <a:endParaRPr lang="en-US" sz="2400" dirty="0"/>
          </a:p>
          <a:p>
            <a:pPr lvl="1">
              <a:buFont typeface="Arial" panose="020B0604020202020204" pitchFamily="34" charset="0"/>
              <a:buChar char="•"/>
            </a:pPr>
            <a:r>
              <a:rPr lang="en-US" sz="2400" dirty="0"/>
              <a:t>100 yards/meters and </a:t>
            </a:r>
            <a:r>
              <a:rPr lang="en-US" sz="2400" dirty="0" smtClean="0"/>
              <a:t>longer</a:t>
            </a:r>
          </a:p>
          <a:p>
            <a:pPr lvl="2"/>
            <a:r>
              <a:rPr lang="en-US" sz="2000" dirty="0" smtClean="0"/>
              <a:t>15 </a:t>
            </a:r>
            <a:r>
              <a:rPr lang="en-US" sz="2000" dirty="0"/>
              <a:t>m and Start end and Turn end officials </a:t>
            </a:r>
            <a:r>
              <a:rPr lang="en-US" sz="2000" dirty="0" smtClean="0"/>
              <a:t>needed</a:t>
            </a:r>
          </a:p>
          <a:p>
            <a:pPr lvl="2"/>
            <a:r>
              <a:rPr lang="en-US" sz="2000" dirty="0" smtClean="0"/>
              <a:t>May </a:t>
            </a:r>
            <a:r>
              <a:rPr lang="en-US" sz="2000" dirty="0"/>
              <a:t>corner for ends per MR/DR </a:t>
            </a:r>
            <a:r>
              <a:rPr lang="en-US" sz="2000" dirty="0" smtClean="0"/>
              <a:t>discretion</a:t>
            </a:r>
            <a:endParaRPr lang="en-US" sz="2000" dirty="0"/>
          </a:p>
        </p:txBody>
      </p:sp>
    </p:spTree>
    <p:extLst>
      <p:ext uri="{BB962C8B-B14F-4D97-AF65-F5344CB8AC3E}">
        <p14:creationId xmlns:p14="http://schemas.microsoft.com/office/powerpoint/2010/main" val="1963061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3999" cy="836762"/>
          </a:xfrm>
        </p:spPr>
        <p:txBody>
          <a:bodyPr>
            <a:normAutofit/>
          </a:bodyPr>
          <a:lstStyle/>
          <a:p>
            <a:pPr algn="l"/>
            <a:r>
              <a:rPr lang="en-US" sz="4000" dirty="0">
                <a:solidFill>
                  <a:schemeClr val="tx2"/>
                </a:solidFill>
              </a:rPr>
              <a:t>KYLSC S&amp;T Deck Protocol cont.</a:t>
            </a:r>
          </a:p>
        </p:txBody>
      </p:sp>
      <p:sp>
        <p:nvSpPr>
          <p:cNvPr id="3" name="Content Placeholder 2"/>
          <p:cNvSpPr>
            <a:spLocks noGrp="1"/>
          </p:cNvSpPr>
          <p:nvPr>
            <p:ph idx="1"/>
          </p:nvPr>
        </p:nvSpPr>
        <p:spPr>
          <a:xfrm>
            <a:off x="1" y="1141156"/>
            <a:ext cx="8229600" cy="5716843"/>
          </a:xfrm>
        </p:spPr>
        <p:txBody>
          <a:bodyPr>
            <a:noAutofit/>
          </a:bodyPr>
          <a:lstStyle/>
          <a:p>
            <a:pPr marL="57150" indent="0">
              <a:buNone/>
            </a:pPr>
            <a:r>
              <a:rPr lang="en-US" sz="2400" dirty="0" smtClean="0"/>
              <a:t>General Jurisdiction </a:t>
            </a:r>
          </a:p>
          <a:p>
            <a:pPr marL="514350" indent="-457200"/>
            <a:r>
              <a:rPr lang="en-US" sz="2000" dirty="0" smtClean="0"/>
              <a:t>After </a:t>
            </a:r>
            <a:r>
              <a:rPr lang="en-US" sz="2000" dirty="0"/>
              <a:t>the start/turn -</a:t>
            </a:r>
            <a:r>
              <a:rPr lang="en-US" sz="2000" dirty="0" smtClean="0"/>
              <a:t> </a:t>
            </a:r>
            <a:r>
              <a:rPr lang="en-US" sz="2000" dirty="0"/>
              <a:t>until the swimmers’ head breaks the surface of the water.  </a:t>
            </a:r>
            <a:endParaRPr lang="en-US" sz="2000" dirty="0" smtClean="0"/>
          </a:p>
          <a:p>
            <a:pPr marL="514350" indent="-457200"/>
            <a:r>
              <a:rPr lang="en-US" sz="2000" dirty="0" smtClean="0"/>
              <a:t>At </a:t>
            </a:r>
            <a:r>
              <a:rPr lang="en-US" sz="2000" dirty="0"/>
              <a:t>the turn, the official has from the initiation of the turning action for backstroke or the last stroke into the wall, the touch, the turning action, and until the swimmers’ head breaks the water surface after the turn</a:t>
            </a:r>
            <a:r>
              <a:rPr lang="en-US" sz="2000" dirty="0" smtClean="0"/>
              <a:t>.</a:t>
            </a:r>
          </a:p>
          <a:p>
            <a:pPr marL="514350" indent="-457200"/>
            <a:endParaRPr lang="en-US" sz="2000" dirty="0"/>
          </a:p>
          <a:p>
            <a:pPr marL="0" indent="0">
              <a:buNone/>
            </a:pPr>
            <a:r>
              <a:rPr lang="en-US" sz="2400" dirty="0" smtClean="0"/>
              <a:t>Stroke judges (walkers ) </a:t>
            </a:r>
          </a:p>
          <a:p>
            <a:r>
              <a:rPr lang="en-US" sz="2000" dirty="0" smtClean="0"/>
              <a:t>Generally </a:t>
            </a:r>
            <a:r>
              <a:rPr lang="en-US" sz="2000" dirty="0"/>
              <a:t>have “wall to wall” jurisdiction </a:t>
            </a:r>
            <a:endParaRPr lang="en-US" sz="2000" dirty="0" smtClean="0"/>
          </a:p>
          <a:p>
            <a:r>
              <a:rPr lang="en-US" sz="2000" dirty="0" smtClean="0"/>
              <a:t>At </a:t>
            </a:r>
            <a:r>
              <a:rPr lang="en-US" sz="2000" dirty="0"/>
              <a:t>the finish, it’s the last stroke into wall/touch.  </a:t>
            </a:r>
            <a:endParaRPr lang="en-US" sz="2000" dirty="0" smtClean="0"/>
          </a:p>
          <a:p>
            <a:r>
              <a:rPr lang="en-US" sz="2000" dirty="0" smtClean="0"/>
              <a:t>If </a:t>
            </a:r>
            <a:r>
              <a:rPr lang="en-US" sz="2000" dirty="0"/>
              <a:t>not enough stroke officials to use, turn officials will have half way out, or as far as can reasonably see.</a:t>
            </a:r>
          </a:p>
        </p:txBody>
      </p:sp>
    </p:spTree>
    <p:extLst>
      <p:ext uri="{BB962C8B-B14F-4D97-AF65-F5344CB8AC3E}">
        <p14:creationId xmlns:p14="http://schemas.microsoft.com/office/powerpoint/2010/main" val="3045077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731520"/>
          </a:xfrm>
        </p:spPr>
        <p:txBody>
          <a:bodyPr>
            <a:normAutofit fontScale="90000"/>
          </a:bodyPr>
          <a:lstStyle/>
          <a:p>
            <a:pPr algn="l"/>
            <a:r>
              <a:rPr lang="en-US" dirty="0">
                <a:solidFill>
                  <a:schemeClr val="tx2"/>
                </a:solidFill>
              </a:rPr>
              <a:t>KYLSC S&amp;T Deck Protocol cont.</a:t>
            </a:r>
          </a:p>
        </p:txBody>
      </p:sp>
      <p:sp>
        <p:nvSpPr>
          <p:cNvPr id="3" name="Content Placeholder 2"/>
          <p:cNvSpPr>
            <a:spLocks noGrp="1"/>
          </p:cNvSpPr>
          <p:nvPr>
            <p:ph idx="1"/>
          </p:nvPr>
        </p:nvSpPr>
        <p:spPr>
          <a:xfrm>
            <a:off x="2" y="1059228"/>
            <a:ext cx="8323384" cy="5798772"/>
          </a:xfrm>
        </p:spPr>
        <p:txBody>
          <a:bodyPr>
            <a:normAutofit fontScale="62500" lnSpcReduction="20000"/>
          </a:bodyPr>
          <a:lstStyle/>
          <a:p>
            <a:pPr marL="0" indent="0">
              <a:buNone/>
            </a:pPr>
            <a:r>
              <a:rPr lang="en-US" sz="3800" dirty="0"/>
              <a:t>Medley </a:t>
            </a:r>
            <a:r>
              <a:rPr lang="en-US" sz="3800" dirty="0" smtClean="0"/>
              <a:t>Relay</a:t>
            </a:r>
          </a:p>
          <a:p>
            <a:r>
              <a:rPr lang="en-US" sz="2900" dirty="0" smtClean="0"/>
              <a:t>Start </a:t>
            </a:r>
            <a:r>
              <a:rPr lang="en-US" sz="2900" dirty="0"/>
              <a:t>and Turn officials in place unless given assignment to watch relay </a:t>
            </a:r>
            <a:r>
              <a:rPr lang="en-US" sz="2900" dirty="0" smtClean="0"/>
              <a:t>take-offs</a:t>
            </a:r>
          </a:p>
          <a:p>
            <a:pPr marL="0" indent="0">
              <a:buNone/>
            </a:pPr>
            <a:endParaRPr lang="en-US" dirty="0" smtClean="0"/>
          </a:p>
          <a:p>
            <a:pPr marL="0" indent="0">
              <a:buNone/>
            </a:pPr>
            <a:r>
              <a:rPr lang="en-US" sz="3800" dirty="0" smtClean="0"/>
              <a:t>Freestyle Relay:</a:t>
            </a:r>
          </a:p>
          <a:p>
            <a:r>
              <a:rPr lang="en-US" sz="2900" dirty="0" smtClean="0"/>
              <a:t>15m </a:t>
            </a:r>
            <a:r>
              <a:rPr lang="en-US" sz="2900" dirty="0"/>
              <a:t>official and turn end needed for 200 and greater.  No start end needed unless assigned as relay take-off.</a:t>
            </a:r>
          </a:p>
          <a:p>
            <a:pPr marL="0" indent="0">
              <a:buNone/>
            </a:pPr>
            <a:endParaRPr lang="en-US" dirty="0" smtClean="0"/>
          </a:p>
          <a:p>
            <a:pPr marL="0" indent="0">
              <a:buNone/>
            </a:pPr>
            <a:r>
              <a:rPr lang="en-US" sz="3800" dirty="0" smtClean="0"/>
              <a:t>Relay </a:t>
            </a:r>
            <a:r>
              <a:rPr lang="en-US" sz="3800" dirty="0"/>
              <a:t>take-offs:  </a:t>
            </a:r>
            <a:r>
              <a:rPr lang="en-US" sz="3800" dirty="0" smtClean="0"/>
              <a:t>Observe </a:t>
            </a:r>
            <a:r>
              <a:rPr lang="en-US" sz="3800" dirty="0"/>
              <a:t>exchanges between relay swimmers.</a:t>
            </a:r>
          </a:p>
          <a:p>
            <a:r>
              <a:rPr lang="en-US" dirty="0"/>
              <a:t>Observe foot of swimmer leaving platform, then look down for incoming touch. Foot must be in contact with the platform/deck when the hand of incoming swimmer touches. </a:t>
            </a:r>
            <a:endParaRPr lang="en-US" dirty="0" smtClean="0"/>
          </a:p>
          <a:p>
            <a:r>
              <a:rPr lang="en-US" dirty="0" smtClean="0"/>
              <a:t>With </a:t>
            </a:r>
            <a:r>
              <a:rPr lang="en-US" dirty="0"/>
              <a:t>the movable backplate</a:t>
            </a:r>
            <a:r>
              <a:rPr lang="en-US" dirty="0" smtClean="0"/>
              <a:t>, Rule </a:t>
            </a:r>
            <a:r>
              <a:rPr lang="en-US" dirty="0"/>
              <a:t>101.7.4.H states “A swimmer must have at least part of one foot in contact with the starting platform in front of the adjustable back plate during a relay exchange”.</a:t>
            </a:r>
          </a:p>
          <a:p>
            <a:r>
              <a:rPr lang="en-US" dirty="0"/>
              <a:t>May observe over 1 or more lanes (side or center)</a:t>
            </a:r>
          </a:p>
          <a:p>
            <a:r>
              <a:rPr lang="en-US" dirty="0"/>
              <a:t>Circle if take-off correct.  “X” if take-off is early.</a:t>
            </a:r>
          </a:p>
          <a:p>
            <a:r>
              <a:rPr lang="en-US" dirty="0"/>
              <a:t>Do NOT raise hand for violation.  CJ will collect slips.  </a:t>
            </a:r>
            <a:r>
              <a:rPr lang="en-US" dirty="0" smtClean="0"/>
              <a:t>Needs dual </a:t>
            </a:r>
            <a:r>
              <a:rPr lang="en-US" dirty="0"/>
              <a:t>confirmation</a:t>
            </a:r>
            <a:r>
              <a:rPr lang="en-US" dirty="0" smtClean="0"/>
              <a:t>.</a:t>
            </a:r>
            <a:endParaRPr lang="en-US" dirty="0"/>
          </a:p>
        </p:txBody>
      </p:sp>
    </p:spTree>
    <p:extLst>
      <p:ext uri="{BB962C8B-B14F-4D97-AF65-F5344CB8AC3E}">
        <p14:creationId xmlns:p14="http://schemas.microsoft.com/office/powerpoint/2010/main" val="4267393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rmAutofit/>
          </a:bodyPr>
          <a:lstStyle/>
          <a:p>
            <a:pPr algn="l"/>
            <a:r>
              <a:rPr lang="en-US" sz="4000" dirty="0" smtClean="0">
                <a:solidFill>
                  <a:schemeClr val="tx2"/>
                </a:solidFill>
              </a:rPr>
              <a:t>Stroke Briefing</a:t>
            </a:r>
            <a:endParaRPr lang="en-US" sz="4000" dirty="0">
              <a:solidFill>
                <a:schemeClr val="tx2"/>
              </a:solidFill>
            </a:endParaRPr>
          </a:p>
        </p:txBody>
      </p:sp>
      <p:sp>
        <p:nvSpPr>
          <p:cNvPr id="3" name="Content Placeholder 2"/>
          <p:cNvSpPr>
            <a:spLocks noGrp="1"/>
          </p:cNvSpPr>
          <p:nvPr>
            <p:ph idx="1"/>
          </p:nvPr>
        </p:nvSpPr>
        <p:spPr>
          <a:xfrm>
            <a:off x="0" y="1600200"/>
            <a:ext cx="8229600" cy="5257800"/>
          </a:xfrm>
        </p:spPr>
        <p:txBody>
          <a:bodyPr>
            <a:normAutofit lnSpcReduction="10000"/>
          </a:bodyPr>
          <a:lstStyle/>
          <a:p>
            <a:r>
              <a:rPr lang="en-US" sz="2400" dirty="0" smtClean="0"/>
              <a:t>Presented by CJs at officials’ meeting</a:t>
            </a:r>
          </a:p>
          <a:p>
            <a:endParaRPr lang="en-US" sz="1300" dirty="0" smtClean="0"/>
          </a:p>
          <a:p>
            <a:r>
              <a:rPr lang="en-US" sz="2400" dirty="0" smtClean="0"/>
              <a:t>MR/DR preference if to be given for every  session or just first</a:t>
            </a:r>
          </a:p>
          <a:p>
            <a:endParaRPr lang="en-US" sz="1300" dirty="0" smtClean="0"/>
          </a:p>
          <a:p>
            <a:r>
              <a:rPr lang="en-US" sz="2400" dirty="0" smtClean="0"/>
              <a:t>BE BRIEF!</a:t>
            </a:r>
          </a:p>
          <a:p>
            <a:endParaRPr lang="en-US" sz="1300" dirty="0" smtClean="0"/>
          </a:p>
          <a:p>
            <a:r>
              <a:rPr lang="en-US" sz="2400" dirty="0" smtClean="0"/>
              <a:t>Use USA Swimming stroke language</a:t>
            </a:r>
          </a:p>
          <a:p>
            <a:endParaRPr lang="en-US" sz="1300" dirty="0" smtClean="0"/>
          </a:p>
          <a:p>
            <a:r>
              <a:rPr lang="en-US" sz="2400" dirty="0" smtClean="0"/>
              <a:t>Don’t make mountains out of molehills by emphasizing stroke variances</a:t>
            </a:r>
          </a:p>
          <a:p>
            <a:endParaRPr lang="en-US" sz="1300" dirty="0" smtClean="0"/>
          </a:p>
          <a:p>
            <a:r>
              <a:rPr lang="en-US" sz="2400" dirty="0" smtClean="0"/>
              <a:t>Use most recent USA Swimming version, available for download from www.usaswimming.org</a:t>
            </a:r>
          </a:p>
          <a:p>
            <a:endParaRPr lang="en-US" sz="1200" dirty="0" smtClean="0"/>
          </a:p>
          <a:p>
            <a:r>
              <a:rPr lang="en-US" sz="2400" dirty="0" smtClean="0"/>
              <a:t>If reciting from memory, make sure you are using the correct language</a:t>
            </a:r>
          </a:p>
          <a:p>
            <a:endParaRPr lang="en-US" dirty="0"/>
          </a:p>
        </p:txBody>
      </p:sp>
    </p:spTree>
    <p:extLst>
      <p:ext uri="{BB962C8B-B14F-4D97-AF65-F5344CB8AC3E}">
        <p14:creationId xmlns:p14="http://schemas.microsoft.com/office/powerpoint/2010/main" val="3471905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1720"/>
          </a:xfrm>
        </p:spPr>
        <p:txBody>
          <a:bodyPr>
            <a:normAutofit/>
          </a:bodyPr>
          <a:lstStyle/>
          <a:p>
            <a:pPr algn="l"/>
            <a:r>
              <a:rPr lang="en-US" sz="4000" dirty="0">
                <a:solidFill>
                  <a:schemeClr val="tx2"/>
                </a:solidFill>
              </a:rPr>
              <a:t>RADIO Protocol</a:t>
            </a:r>
          </a:p>
        </p:txBody>
      </p:sp>
      <p:sp>
        <p:nvSpPr>
          <p:cNvPr id="3" name="Content Placeholder 2"/>
          <p:cNvSpPr>
            <a:spLocks noGrp="1"/>
          </p:cNvSpPr>
          <p:nvPr>
            <p:ph idx="1"/>
          </p:nvPr>
        </p:nvSpPr>
        <p:spPr>
          <a:xfrm>
            <a:off x="0" y="881720"/>
            <a:ext cx="8253046" cy="5976280"/>
          </a:xfrm>
        </p:spPr>
        <p:txBody>
          <a:bodyPr>
            <a:normAutofit fontScale="70000" lnSpcReduction="20000"/>
          </a:bodyPr>
          <a:lstStyle/>
          <a:p>
            <a:pPr marL="0" indent="0">
              <a:buNone/>
            </a:pPr>
            <a:r>
              <a:rPr lang="en-US" dirty="0" smtClean="0"/>
              <a:t>Reference the KYLSC Radio Protocol and Usage Guidelines document</a:t>
            </a:r>
          </a:p>
          <a:p>
            <a:pPr marL="0" indent="0">
              <a:buNone/>
            </a:pPr>
            <a:endParaRPr lang="en-US" dirty="0" smtClean="0"/>
          </a:p>
          <a:p>
            <a:pPr marL="0" indent="0">
              <a:buNone/>
            </a:pPr>
            <a:r>
              <a:rPr lang="en-US" dirty="0" smtClean="0"/>
              <a:t>Calling </a:t>
            </a:r>
            <a:r>
              <a:rPr lang="en-US" dirty="0"/>
              <a:t>in Potential DQ:</a:t>
            </a:r>
          </a:p>
          <a:p>
            <a:pPr lvl="1"/>
            <a:r>
              <a:rPr lang="en-US" dirty="0"/>
              <a:t>Acknowledge official reporting possible violation.</a:t>
            </a:r>
          </a:p>
          <a:p>
            <a:pPr lvl="1"/>
            <a:r>
              <a:rPr lang="en-US" dirty="0"/>
              <a:t>Walk quickly to official while stating:  “Possible disqualification start/turn end/stroke side_____, lanes____, pool (if separate pools)”.</a:t>
            </a:r>
          </a:p>
          <a:p>
            <a:pPr lvl="1"/>
            <a:r>
              <a:rPr lang="en-US" dirty="0"/>
              <a:t>Once you reach official, first ask lane and report immediately over radio to DR Heat/Lane.</a:t>
            </a:r>
          </a:p>
          <a:p>
            <a:pPr lvl="1"/>
            <a:r>
              <a:rPr lang="en-US" dirty="0"/>
              <a:t>Ask official to describe rule violation.  Once you are assured that there is a violation, report it:  Event</a:t>
            </a:r>
            <a:r>
              <a:rPr lang="en-US" dirty="0" smtClean="0"/>
              <a:t>___ Heat___ Lane___ Start/Turn_____. </a:t>
            </a:r>
            <a:r>
              <a:rPr lang="en-US" dirty="0"/>
              <a:t>Give the violation and if you are satisfied with the call, state: </a:t>
            </a:r>
            <a:r>
              <a:rPr lang="en-US" dirty="0" smtClean="0"/>
              <a:t>“Recommend </a:t>
            </a:r>
            <a:r>
              <a:rPr lang="en-US" dirty="0"/>
              <a:t>you accept the call”. Wait for DR acknowledgement of the call before writing the DQ slip.</a:t>
            </a:r>
          </a:p>
          <a:p>
            <a:pPr lvl="1"/>
            <a:r>
              <a:rPr lang="en-US" dirty="0"/>
              <a:t>If you are NOT satisfied with the call after discussion with the official (no rules violation, not in jurisdiction, or official rescinds call), radio “No call in Heat/Lane/Pool”.</a:t>
            </a:r>
          </a:p>
          <a:p>
            <a:pPr lvl="1"/>
            <a:r>
              <a:rPr lang="en-US" dirty="0"/>
              <a:t>If you are not sure of the call the official is making, report “I need further discussion on the call Heat/Lane/Pool”. At this time, if possible, get another official to relieve the one making the call so that you can gather more information.</a:t>
            </a:r>
          </a:p>
        </p:txBody>
      </p:sp>
    </p:spTree>
    <p:extLst>
      <p:ext uri="{BB962C8B-B14F-4D97-AF65-F5344CB8AC3E}">
        <p14:creationId xmlns:p14="http://schemas.microsoft.com/office/powerpoint/2010/main" val="1764752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1720"/>
          </a:xfrm>
        </p:spPr>
        <p:txBody>
          <a:bodyPr>
            <a:normAutofit/>
          </a:bodyPr>
          <a:lstStyle/>
          <a:p>
            <a:pPr algn="l"/>
            <a:r>
              <a:rPr lang="en-US" sz="4000" dirty="0">
                <a:solidFill>
                  <a:schemeClr val="tx2"/>
                </a:solidFill>
              </a:rPr>
              <a:t>RADIO </a:t>
            </a:r>
            <a:r>
              <a:rPr lang="en-US" sz="4000" dirty="0" smtClean="0">
                <a:solidFill>
                  <a:schemeClr val="tx2"/>
                </a:solidFill>
              </a:rPr>
              <a:t>Protocol (cont.)</a:t>
            </a:r>
            <a:endParaRPr lang="en-US" sz="4000" dirty="0">
              <a:solidFill>
                <a:schemeClr val="tx2"/>
              </a:solidFill>
            </a:endParaRPr>
          </a:p>
        </p:txBody>
      </p:sp>
      <p:sp>
        <p:nvSpPr>
          <p:cNvPr id="3" name="Content Placeholder 2"/>
          <p:cNvSpPr>
            <a:spLocks noGrp="1"/>
          </p:cNvSpPr>
          <p:nvPr>
            <p:ph idx="1"/>
          </p:nvPr>
        </p:nvSpPr>
        <p:spPr>
          <a:xfrm>
            <a:off x="0" y="1282794"/>
            <a:ext cx="8253046" cy="5519080"/>
          </a:xfrm>
        </p:spPr>
        <p:txBody>
          <a:bodyPr>
            <a:normAutofit/>
          </a:bodyPr>
          <a:lstStyle/>
          <a:p>
            <a:r>
              <a:rPr lang="en-US" sz="2400" dirty="0" smtClean="0"/>
              <a:t>DO NOT initiate a call to the DR when whistles are being blown, when announcer is speaking, or when another CJ is on radio.</a:t>
            </a:r>
          </a:p>
          <a:p>
            <a:pPr marL="0" indent="0">
              <a:buNone/>
            </a:pPr>
            <a:endParaRPr lang="en-US" sz="1200" dirty="0" smtClean="0"/>
          </a:p>
          <a:p>
            <a:r>
              <a:rPr lang="en-US" sz="2400" dirty="0" smtClean="0"/>
              <a:t>Speak slowly and clearly, identify heat/lane so DR can mark their heat sheet for potential DQ.</a:t>
            </a:r>
          </a:p>
          <a:p>
            <a:endParaRPr lang="en-US" sz="1200" dirty="0" smtClean="0"/>
          </a:p>
          <a:p>
            <a:r>
              <a:rPr lang="en-US" sz="2400" dirty="0" smtClean="0"/>
              <a:t>Beware idle chatter – some radios don’t use secure channels so conversations can be overheard.  ALWAYS be professional</a:t>
            </a:r>
          </a:p>
          <a:p>
            <a:endParaRPr lang="en-US" sz="1200" dirty="0" smtClean="0"/>
          </a:p>
          <a:p>
            <a:r>
              <a:rPr lang="en-US" sz="2400" dirty="0" smtClean="0"/>
              <a:t>CJs may during relay take-off observations report via radio “Take-offs lanes___ clear” or “Dual confirmation relay take-off lanes___”. Identify the early swimmer in the call.</a:t>
            </a:r>
          </a:p>
          <a:p>
            <a:pPr marL="0" indent="0">
              <a:buNone/>
            </a:pPr>
            <a:endParaRPr lang="en-US" dirty="0" smtClean="0"/>
          </a:p>
        </p:txBody>
      </p:sp>
    </p:spTree>
    <p:extLst>
      <p:ext uri="{BB962C8B-B14F-4D97-AF65-F5344CB8AC3E}">
        <p14:creationId xmlns:p14="http://schemas.microsoft.com/office/powerpoint/2010/main" val="23244914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88" y="43674"/>
            <a:ext cx="9239589" cy="687846"/>
          </a:xfrm>
        </p:spPr>
        <p:txBody>
          <a:bodyPr>
            <a:normAutofit fontScale="90000"/>
          </a:bodyPr>
          <a:lstStyle/>
          <a:p>
            <a:pPr algn="l"/>
            <a:r>
              <a:rPr lang="en-US" dirty="0">
                <a:solidFill>
                  <a:schemeClr val="tx2"/>
                </a:solidFill>
              </a:rPr>
              <a:t>Paperwork</a:t>
            </a:r>
            <a:r>
              <a:rPr lang="is-IS" dirty="0">
                <a:solidFill>
                  <a:schemeClr val="tx2"/>
                </a:solidFill>
              </a:rPr>
              <a:t>…slips and more slips</a:t>
            </a:r>
            <a:endParaRPr lang="en-US" dirty="0">
              <a:solidFill>
                <a:schemeClr val="tx2"/>
              </a:solidFill>
            </a:endParaRPr>
          </a:p>
        </p:txBody>
      </p:sp>
      <p:sp>
        <p:nvSpPr>
          <p:cNvPr id="3" name="Content Placeholder 2"/>
          <p:cNvSpPr>
            <a:spLocks noGrp="1"/>
          </p:cNvSpPr>
          <p:nvPr>
            <p:ph idx="1"/>
          </p:nvPr>
        </p:nvSpPr>
        <p:spPr>
          <a:xfrm>
            <a:off x="0" y="1018264"/>
            <a:ext cx="8229600" cy="5839735"/>
          </a:xfrm>
        </p:spPr>
        <p:txBody>
          <a:bodyPr>
            <a:normAutofit fontScale="70000" lnSpcReduction="20000"/>
          </a:bodyPr>
          <a:lstStyle/>
          <a:p>
            <a:pPr marL="0" indent="0">
              <a:buNone/>
            </a:pPr>
            <a:r>
              <a:rPr lang="en-US" b="1" dirty="0"/>
              <a:t>Pre-meet paper work </a:t>
            </a:r>
            <a:r>
              <a:rPr lang="en-US" dirty="0"/>
              <a:t>involves sign-in sheets/verification of officials/assembling necessary forms for admin team and assigned team of DR/SR/MR (declared false starts, swimmer no show, swimmer change, relay take-off slips, </a:t>
            </a:r>
            <a:r>
              <a:rPr lang="en-US" dirty="0" smtClean="0"/>
              <a:t>etc.)</a:t>
            </a:r>
            <a:endParaRPr lang="en-US" dirty="0"/>
          </a:p>
          <a:p>
            <a:pPr marL="0" indent="0">
              <a:buNone/>
            </a:pPr>
            <a:endParaRPr lang="en-US" b="1" dirty="0" smtClean="0"/>
          </a:p>
          <a:p>
            <a:pPr marL="0" indent="0">
              <a:buNone/>
            </a:pPr>
            <a:r>
              <a:rPr lang="en-US" b="1" dirty="0" smtClean="0"/>
              <a:t>DQ </a:t>
            </a:r>
            <a:r>
              <a:rPr lang="en-US" b="1" dirty="0"/>
              <a:t>Slip</a:t>
            </a:r>
            <a:r>
              <a:rPr lang="en-US" dirty="0"/>
              <a:t>:</a:t>
            </a:r>
          </a:p>
          <a:p>
            <a:pPr lvl="1"/>
            <a:r>
              <a:rPr lang="en-US" b="1" dirty="0"/>
              <a:t>Start</a:t>
            </a:r>
            <a:r>
              <a:rPr lang="en-US" dirty="0"/>
              <a:t> – from the start of the race until the head breaks the surface of water</a:t>
            </a:r>
          </a:p>
          <a:p>
            <a:pPr lvl="1"/>
            <a:r>
              <a:rPr lang="en-US" b="1" dirty="0"/>
              <a:t>Swim</a:t>
            </a:r>
            <a:r>
              <a:rPr lang="en-US" dirty="0"/>
              <a:t> – from propulsive motion (prior to the head breaking water surface) until the beginning of the last full stroke into the turn/finish</a:t>
            </a:r>
          </a:p>
          <a:p>
            <a:pPr lvl="1"/>
            <a:r>
              <a:rPr lang="en-US" b="1" dirty="0"/>
              <a:t>Turn</a:t>
            </a:r>
            <a:r>
              <a:rPr lang="en-US" dirty="0"/>
              <a:t> – from the beginning of the last full stroke into the wall until the head breaks the water surface</a:t>
            </a:r>
          </a:p>
          <a:p>
            <a:pPr lvl="1"/>
            <a:r>
              <a:rPr lang="en-US" b="1" dirty="0"/>
              <a:t>Finish</a:t>
            </a:r>
            <a:r>
              <a:rPr lang="en-US" dirty="0"/>
              <a:t> – from the beginning of the last full stroke into the wall to the touch at the end of prescribed distance</a:t>
            </a:r>
          </a:p>
          <a:p>
            <a:pPr lvl="1"/>
            <a:r>
              <a:rPr lang="en-US" dirty="0"/>
              <a:t>Know the slip. Mark with “X”. Have official sign/CJ initial</a:t>
            </a:r>
          </a:p>
          <a:p>
            <a:pPr lvl="1"/>
            <a:r>
              <a:rPr lang="en-US" dirty="0"/>
              <a:t>OK to remake a DQ slip/make corrections as long as DR can understand them.</a:t>
            </a:r>
          </a:p>
          <a:p>
            <a:pPr lvl="1"/>
            <a:r>
              <a:rPr lang="en-US" dirty="0"/>
              <a:t>Be ready to notify </a:t>
            </a:r>
            <a:r>
              <a:rPr lang="en-US" dirty="0" smtClean="0"/>
              <a:t>coach </a:t>
            </a:r>
            <a:r>
              <a:rPr lang="en-US" dirty="0"/>
              <a:t>of DQ</a:t>
            </a:r>
          </a:p>
          <a:p>
            <a:pPr lvl="1"/>
            <a:endParaRPr lang="en-US" dirty="0"/>
          </a:p>
        </p:txBody>
      </p:sp>
    </p:spTree>
    <p:extLst>
      <p:ext uri="{BB962C8B-B14F-4D97-AF65-F5344CB8AC3E}">
        <p14:creationId xmlns:p14="http://schemas.microsoft.com/office/powerpoint/2010/main" val="18794554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2511" cy="996783"/>
          </a:xfrm>
        </p:spPr>
        <p:txBody>
          <a:bodyPr>
            <a:normAutofit/>
          </a:bodyPr>
          <a:lstStyle/>
          <a:p>
            <a:pPr marL="0" indent="0" algn="l">
              <a:buNone/>
            </a:pPr>
            <a:r>
              <a:rPr lang="en-US" sz="4000" dirty="0">
                <a:solidFill>
                  <a:schemeClr val="tx2"/>
                </a:solidFill>
              </a:rPr>
              <a:t>Philosophy</a:t>
            </a:r>
            <a:r>
              <a:rPr lang="is-IS" sz="4000" dirty="0">
                <a:solidFill>
                  <a:schemeClr val="tx2"/>
                </a:solidFill>
              </a:rPr>
              <a:t>….</a:t>
            </a:r>
            <a:endParaRPr lang="en-US" sz="4000" dirty="0">
              <a:solidFill>
                <a:schemeClr val="tx2"/>
              </a:solidFill>
            </a:endParaRPr>
          </a:p>
        </p:txBody>
      </p:sp>
      <p:sp>
        <p:nvSpPr>
          <p:cNvPr id="3" name="Content Placeholder 2"/>
          <p:cNvSpPr>
            <a:spLocks noGrp="1"/>
          </p:cNvSpPr>
          <p:nvPr>
            <p:ph idx="1"/>
          </p:nvPr>
        </p:nvSpPr>
        <p:spPr>
          <a:xfrm>
            <a:off x="1" y="1262015"/>
            <a:ext cx="8299937" cy="5560818"/>
          </a:xfrm>
        </p:spPr>
        <p:txBody>
          <a:bodyPr>
            <a:noAutofit/>
          </a:bodyPr>
          <a:lstStyle/>
          <a:p>
            <a:pPr>
              <a:lnSpc>
                <a:spcPct val="110000"/>
              </a:lnSpc>
              <a:spcBef>
                <a:spcPts val="0"/>
              </a:spcBef>
            </a:pPr>
            <a:r>
              <a:rPr lang="en-US" sz="2400" dirty="0"/>
              <a:t>CJs are the glue holding everything </a:t>
            </a:r>
            <a:r>
              <a:rPr lang="en-US" sz="2400" dirty="0" smtClean="0"/>
              <a:t>together</a:t>
            </a:r>
          </a:p>
          <a:p>
            <a:pPr>
              <a:lnSpc>
                <a:spcPct val="110000"/>
              </a:lnSpc>
              <a:spcBef>
                <a:spcPts val="0"/>
              </a:spcBef>
            </a:pPr>
            <a:endParaRPr lang="en-US" sz="1000" dirty="0"/>
          </a:p>
          <a:p>
            <a:pPr>
              <a:lnSpc>
                <a:spcPct val="110000"/>
              </a:lnSpc>
              <a:spcBef>
                <a:spcPts val="0"/>
              </a:spcBef>
            </a:pPr>
            <a:r>
              <a:rPr lang="en-US" sz="2400" dirty="0" smtClean="0"/>
              <a:t>Defense for the swimmer – interrogates without leading</a:t>
            </a:r>
          </a:p>
          <a:p>
            <a:pPr>
              <a:lnSpc>
                <a:spcPct val="110000"/>
              </a:lnSpc>
              <a:spcBef>
                <a:spcPts val="0"/>
              </a:spcBef>
            </a:pPr>
            <a:endParaRPr lang="en-US" sz="1000" dirty="0"/>
          </a:p>
          <a:p>
            <a:pPr>
              <a:lnSpc>
                <a:spcPct val="110000"/>
              </a:lnSpc>
              <a:spcBef>
                <a:spcPts val="0"/>
              </a:spcBef>
            </a:pPr>
            <a:r>
              <a:rPr lang="en-US" sz="2400" dirty="0"/>
              <a:t>Eyes for the Deck and Meet Referees (DR/MR</a:t>
            </a:r>
            <a:r>
              <a:rPr lang="en-US" sz="2400" dirty="0" smtClean="0"/>
              <a:t>)</a:t>
            </a:r>
          </a:p>
          <a:p>
            <a:pPr>
              <a:lnSpc>
                <a:spcPct val="110000"/>
              </a:lnSpc>
              <a:spcBef>
                <a:spcPts val="0"/>
              </a:spcBef>
            </a:pPr>
            <a:endParaRPr lang="en-US" sz="1000" dirty="0"/>
          </a:p>
          <a:p>
            <a:pPr>
              <a:lnSpc>
                <a:spcPct val="110000"/>
              </a:lnSpc>
              <a:spcBef>
                <a:spcPts val="0"/>
              </a:spcBef>
            </a:pPr>
            <a:r>
              <a:rPr lang="en-US" sz="2400" dirty="0"/>
              <a:t>Focus is on officials – not on pool and swimmers in </a:t>
            </a:r>
            <a:r>
              <a:rPr lang="en-US" sz="2400" dirty="0" smtClean="0"/>
              <a:t>pool</a:t>
            </a:r>
          </a:p>
          <a:p>
            <a:pPr>
              <a:lnSpc>
                <a:spcPct val="110000"/>
              </a:lnSpc>
              <a:spcBef>
                <a:spcPts val="0"/>
              </a:spcBef>
            </a:pPr>
            <a:endParaRPr lang="en-US" sz="1000" dirty="0"/>
          </a:p>
          <a:p>
            <a:pPr>
              <a:lnSpc>
                <a:spcPct val="110000"/>
              </a:lnSpc>
              <a:spcBef>
                <a:spcPts val="0"/>
              </a:spcBef>
            </a:pPr>
            <a:r>
              <a:rPr lang="en-US" sz="2400" dirty="0"/>
              <a:t>Mentors to S &amp; T </a:t>
            </a:r>
            <a:r>
              <a:rPr lang="en-US" sz="2400" dirty="0" smtClean="0"/>
              <a:t>officials </a:t>
            </a:r>
            <a:r>
              <a:rPr lang="en-US" sz="2400" dirty="0"/>
              <a:t>on the </a:t>
            </a:r>
            <a:r>
              <a:rPr lang="en-US" sz="2400" dirty="0" smtClean="0"/>
              <a:t>deck</a:t>
            </a:r>
          </a:p>
          <a:p>
            <a:pPr>
              <a:lnSpc>
                <a:spcPct val="110000"/>
              </a:lnSpc>
              <a:spcBef>
                <a:spcPts val="0"/>
              </a:spcBef>
            </a:pPr>
            <a:endParaRPr lang="en-US" sz="1000" dirty="0"/>
          </a:p>
          <a:p>
            <a:pPr>
              <a:lnSpc>
                <a:spcPct val="110000"/>
              </a:lnSpc>
              <a:spcBef>
                <a:spcPts val="0"/>
              </a:spcBef>
            </a:pPr>
            <a:r>
              <a:rPr lang="en-US" sz="2400" dirty="0"/>
              <a:t>Unflappable on the deck, good at anticipating needs of </a:t>
            </a:r>
            <a:r>
              <a:rPr lang="en-US" sz="2400" dirty="0" smtClean="0"/>
              <a:t>DR/MR</a:t>
            </a:r>
          </a:p>
          <a:p>
            <a:pPr>
              <a:lnSpc>
                <a:spcPct val="110000"/>
              </a:lnSpc>
              <a:spcBef>
                <a:spcPts val="0"/>
              </a:spcBef>
            </a:pPr>
            <a:endParaRPr lang="en-US" sz="1000" dirty="0"/>
          </a:p>
          <a:p>
            <a:pPr>
              <a:lnSpc>
                <a:spcPct val="110000"/>
              </a:lnSpc>
              <a:spcBef>
                <a:spcPts val="0"/>
              </a:spcBef>
            </a:pPr>
            <a:r>
              <a:rPr lang="en-US" sz="2400" dirty="0"/>
              <a:t>Keep it flowing while on the deck –can plan/process/strategize promptly; flexible and adaptable to fluid, changing </a:t>
            </a:r>
            <a:r>
              <a:rPr lang="en-US" sz="2400" dirty="0" smtClean="0"/>
              <a:t>deck</a:t>
            </a:r>
          </a:p>
          <a:p>
            <a:pPr>
              <a:lnSpc>
                <a:spcPct val="110000"/>
              </a:lnSpc>
              <a:spcBef>
                <a:spcPts val="0"/>
              </a:spcBef>
            </a:pPr>
            <a:endParaRPr lang="en-US" sz="1000" dirty="0"/>
          </a:p>
          <a:p>
            <a:pPr>
              <a:lnSpc>
                <a:spcPct val="110000"/>
              </a:lnSpc>
              <a:spcBef>
                <a:spcPts val="0"/>
              </a:spcBef>
            </a:pPr>
            <a:r>
              <a:rPr lang="en-US" sz="2400" dirty="0" smtClean="0"/>
              <a:t> Expert knowledge of S&amp;T rules – efficient in processing DQ</a:t>
            </a:r>
          </a:p>
          <a:p>
            <a:pPr>
              <a:lnSpc>
                <a:spcPct val="110000"/>
              </a:lnSpc>
              <a:spcBef>
                <a:spcPts val="0"/>
              </a:spcBef>
            </a:pPr>
            <a:endParaRPr lang="en-US" sz="1000" dirty="0"/>
          </a:p>
          <a:p>
            <a:pPr>
              <a:lnSpc>
                <a:spcPct val="110000"/>
              </a:lnSpc>
              <a:spcBef>
                <a:spcPts val="0"/>
              </a:spcBef>
            </a:pPr>
            <a:r>
              <a:rPr lang="en-US" sz="2400" dirty="0"/>
              <a:t>Uses knowledge to keep or reject a potential DQ</a:t>
            </a:r>
          </a:p>
        </p:txBody>
      </p:sp>
    </p:spTree>
    <p:extLst>
      <p:ext uri="{BB962C8B-B14F-4D97-AF65-F5344CB8AC3E}">
        <p14:creationId xmlns:p14="http://schemas.microsoft.com/office/powerpoint/2010/main" val="4038131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3017"/>
            <a:ext cx="9144000" cy="1143000"/>
          </a:xfrm>
        </p:spPr>
        <p:txBody>
          <a:bodyPr>
            <a:normAutofit/>
          </a:bodyPr>
          <a:lstStyle/>
          <a:p>
            <a:pPr algn="l"/>
            <a:r>
              <a:rPr lang="en-US" sz="4000" dirty="0">
                <a:solidFill>
                  <a:schemeClr val="tx2"/>
                </a:solidFill>
              </a:rPr>
              <a:t>Professional </a:t>
            </a:r>
            <a:r>
              <a:rPr lang="en-US" sz="4000" dirty="0" smtClean="0">
                <a:solidFill>
                  <a:schemeClr val="tx2"/>
                </a:solidFill>
              </a:rPr>
              <a:t>CJ &amp; Mentor</a:t>
            </a:r>
            <a:endParaRPr lang="en-US" sz="4000" dirty="0">
              <a:solidFill>
                <a:schemeClr val="tx2"/>
              </a:solidFill>
            </a:endParaRPr>
          </a:p>
        </p:txBody>
      </p:sp>
      <p:sp>
        <p:nvSpPr>
          <p:cNvPr id="3" name="Content Placeholder 2"/>
          <p:cNvSpPr>
            <a:spLocks noGrp="1"/>
          </p:cNvSpPr>
          <p:nvPr>
            <p:ph idx="1"/>
          </p:nvPr>
        </p:nvSpPr>
        <p:spPr>
          <a:xfrm>
            <a:off x="1" y="1336431"/>
            <a:ext cx="8276492" cy="5385472"/>
          </a:xfrm>
        </p:spPr>
        <p:txBody>
          <a:bodyPr>
            <a:normAutofit fontScale="55000" lnSpcReduction="20000"/>
          </a:bodyPr>
          <a:lstStyle/>
          <a:p>
            <a:pPr marL="0" indent="0">
              <a:buNone/>
            </a:pPr>
            <a:r>
              <a:rPr lang="en-US" sz="4000" b="1" dirty="0" smtClean="0"/>
              <a:t>KNOW </a:t>
            </a:r>
            <a:r>
              <a:rPr lang="en-US" sz="4000" dirty="0" smtClean="0"/>
              <a:t>your meet information</a:t>
            </a:r>
          </a:p>
          <a:p>
            <a:pPr marL="0" indent="0">
              <a:buNone/>
            </a:pPr>
            <a:endParaRPr lang="en-US" sz="4000" dirty="0" smtClean="0"/>
          </a:p>
          <a:p>
            <a:pPr marL="0" indent="0">
              <a:buNone/>
            </a:pPr>
            <a:r>
              <a:rPr lang="en-US" sz="4000" dirty="0" smtClean="0"/>
              <a:t>Early is on time/ on time is late when arriving to meets</a:t>
            </a:r>
          </a:p>
          <a:p>
            <a:pPr marL="0" indent="0">
              <a:buNone/>
            </a:pPr>
            <a:endParaRPr lang="en-US" sz="4000" b="1" dirty="0" smtClean="0"/>
          </a:p>
          <a:p>
            <a:pPr marL="0" indent="0">
              <a:buNone/>
            </a:pPr>
            <a:r>
              <a:rPr lang="en-US" sz="4000" b="1" dirty="0" smtClean="0"/>
              <a:t>Be </a:t>
            </a:r>
            <a:r>
              <a:rPr lang="en-US" sz="4000" b="1" dirty="0"/>
              <a:t>kind to your officials </a:t>
            </a:r>
            <a:r>
              <a:rPr lang="en-US" sz="4000" dirty="0"/>
              <a:t>– </a:t>
            </a:r>
            <a:r>
              <a:rPr lang="en-US" sz="4000" dirty="0" smtClean="0"/>
              <a:t>They </a:t>
            </a:r>
            <a:r>
              <a:rPr lang="en-US" sz="4000" dirty="0"/>
              <a:t>are volunteers, donate their time, </a:t>
            </a:r>
            <a:r>
              <a:rPr lang="en-US" sz="4000" dirty="0" smtClean="0"/>
              <a:t>and need </a:t>
            </a:r>
            <a:r>
              <a:rPr lang="en-US" sz="4000" dirty="0"/>
              <a:t>to feel </a:t>
            </a:r>
            <a:r>
              <a:rPr lang="en-US" sz="4000" dirty="0" smtClean="0"/>
              <a:t>welcomed</a:t>
            </a:r>
          </a:p>
          <a:p>
            <a:pPr marL="0" indent="0">
              <a:buNone/>
            </a:pPr>
            <a:endParaRPr lang="en-US" sz="4000" dirty="0" smtClean="0"/>
          </a:p>
          <a:p>
            <a:pPr marL="0" indent="0">
              <a:buNone/>
            </a:pPr>
            <a:r>
              <a:rPr lang="en-US" sz="4000" dirty="0" smtClean="0"/>
              <a:t>We </a:t>
            </a:r>
            <a:r>
              <a:rPr lang="en-US" sz="4000" dirty="0"/>
              <a:t>all began as stroke and turn officials </a:t>
            </a:r>
          </a:p>
          <a:p>
            <a:r>
              <a:rPr lang="en-US" dirty="0"/>
              <a:t>T</a:t>
            </a:r>
            <a:r>
              <a:rPr lang="en-US" dirty="0" smtClean="0"/>
              <a:t>he </a:t>
            </a:r>
            <a:r>
              <a:rPr lang="en-US" dirty="0"/>
              <a:t>deck officials are an important facet of a well run meet.  </a:t>
            </a:r>
            <a:endParaRPr lang="en-US" dirty="0" smtClean="0"/>
          </a:p>
          <a:p>
            <a:r>
              <a:rPr lang="en-US" dirty="0" smtClean="0"/>
              <a:t>When </a:t>
            </a:r>
            <a:r>
              <a:rPr lang="en-US" dirty="0"/>
              <a:t>questioning an official for their call, be </a:t>
            </a:r>
            <a:r>
              <a:rPr lang="en-US" dirty="0" smtClean="0"/>
              <a:t>patient, don’t </a:t>
            </a:r>
            <a:r>
              <a:rPr lang="en-US" dirty="0"/>
              <a:t>ask leading </a:t>
            </a:r>
            <a:r>
              <a:rPr lang="en-US" dirty="0" smtClean="0"/>
              <a:t>questions, don’t </a:t>
            </a:r>
            <a:r>
              <a:rPr lang="en-US" dirty="0"/>
              <a:t>belittle a call.  </a:t>
            </a:r>
            <a:r>
              <a:rPr lang="en-US" dirty="0" smtClean="0"/>
              <a:t>NEVER </a:t>
            </a:r>
            <a:r>
              <a:rPr lang="en-US" dirty="0"/>
              <a:t>make an official feel ignorant when making a call.</a:t>
            </a:r>
          </a:p>
          <a:p>
            <a:r>
              <a:rPr lang="en-US" dirty="0"/>
              <a:t>If a call is rejected, use </a:t>
            </a:r>
            <a:r>
              <a:rPr lang="en-US" dirty="0" smtClean="0"/>
              <a:t>it as </a:t>
            </a:r>
            <a:r>
              <a:rPr lang="en-US" dirty="0"/>
              <a:t>opportunity to instruct the official on the “right” way to make the call/the correct rule/the desired way to stand to observe a rules infraction/etc. If possible, </a:t>
            </a:r>
            <a:r>
              <a:rPr lang="en-US" b="1" dirty="0"/>
              <a:t>in private</a:t>
            </a:r>
            <a:r>
              <a:rPr lang="en-US" dirty="0"/>
              <a:t>, instruct in a teaching manner, why the call was rejected (unfamiliar with rules, out of position/jurisdiction when call was made, unfamiliar with proper stroke/turn performance.</a:t>
            </a:r>
          </a:p>
          <a:p>
            <a:r>
              <a:rPr lang="en-US" dirty="0"/>
              <a:t>Make positive suggestions to less-experienced officials, team them with seasoned S&amp;T officials whenever possible, so that mentoring can occur during sessions</a:t>
            </a:r>
            <a:r>
              <a:rPr lang="en-US" dirty="0" smtClean="0"/>
              <a:t>.</a:t>
            </a:r>
            <a:endParaRPr lang="en-US" dirty="0"/>
          </a:p>
        </p:txBody>
      </p:sp>
    </p:spTree>
    <p:extLst>
      <p:ext uri="{BB962C8B-B14F-4D97-AF65-F5344CB8AC3E}">
        <p14:creationId xmlns:p14="http://schemas.microsoft.com/office/powerpoint/2010/main" val="1293377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143000"/>
          </a:xfrm>
        </p:spPr>
        <p:txBody>
          <a:bodyPr>
            <a:normAutofit/>
          </a:bodyPr>
          <a:lstStyle/>
          <a:p>
            <a:pPr algn="l"/>
            <a:r>
              <a:rPr lang="en-US" sz="4000" dirty="0">
                <a:solidFill>
                  <a:schemeClr val="tx2"/>
                </a:solidFill>
              </a:rPr>
              <a:t>MENTORING cont.</a:t>
            </a:r>
          </a:p>
        </p:txBody>
      </p:sp>
      <p:sp>
        <p:nvSpPr>
          <p:cNvPr id="3" name="Content Placeholder 2"/>
          <p:cNvSpPr>
            <a:spLocks noGrp="1"/>
          </p:cNvSpPr>
          <p:nvPr>
            <p:ph idx="1"/>
          </p:nvPr>
        </p:nvSpPr>
        <p:spPr>
          <a:xfrm>
            <a:off x="1" y="996782"/>
            <a:ext cx="8229599" cy="5861218"/>
          </a:xfrm>
        </p:spPr>
        <p:txBody>
          <a:bodyPr>
            <a:normAutofit/>
          </a:bodyPr>
          <a:lstStyle/>
          <a:p>
            <a:pPr marL="0" indent="0">
              <a:buNone/>
            </a:pPr>
            <a:r>
              <a:rPr lang="en-US" sz="2400" dirty="0" smtClean="0"/>
              <a:t>Remember… </a:t>
            </a:r>
            <a:r>
              <a:rPr lang="en-US" sz="2400" i="1" dirty="0" smtClean="0"/>
              <a:t>If </a:t>
            </a:r>
            <a:r>
              <a:rPr lang="en-US" sz="2400" i="1" dirty="0"/>
              <a:t>it cannot be clearly explained to the CJ, it most likely cannot be clearly explained to the DR or coach.</a:t>
            </a:r>
            <a:r>
              <a:rPr lang="en-US" sz="2400" dirty="0"/>
              <a:t>  </a:t>
            </a:r>
            <a:endParaRPr lang="en-US" sz="2400" dirty="0" smtClean="0"/>
          </a:p>
          <a:p>
            <a:pPr marL="0" indent="0">
              <a:buNone/>
            </a:pPr>
            <a:endParaRPr lang="en-US" sz="1100" dirty="0" smtClean="0"/>
          </a:p>
          <a:p>
            <a:r>
              <a:rPr lang="en-US" sz="2000" dirty="0" smtClean="0"/>
              <a:t>It </a:t>
            </a:r>
            <a:r>
              <a:rPr lang="en-US" sz="2000" dirty="0"/>
              <a:t>takes tact to help the official work through what they say.  </a:t>
            </a:r>
            <a:endParaRPr lang="en-US" sz="2000" dirty="0" smtClean="0"/>
          </a:p>
          <a:p>
            <a:r>
              <a:rPr lang="en-US" sz="2000" dirty="0" smtClean="0"/>
              <a:t>Help </a:t>
            </a:r>
            <a:r>
              <a:rPr lang="en-US" sz="2000" dirty="0"/>
              <a:t>the S&amp;T judge to understand that “</a:t>
            </a:r>
            <a:r>
              <a:rPr lang="en-US" sz="2000" b="1" dirty="0"/>
              <a:t>ugly” isn’t always a violation</a:t>
            </a:r>
            <a:r>
              <a:rPr lang="en-US" sz="2000" dirty="0"/>
              <a:t>!  A S&amp;T judge should know the “right” swim – it will make the “wrong” one stand out!  As one trainer said – “if it walks, talks, and quacks like a duck, it’s a duck</a:t>
            </a:r>
            <a:r>
              <a:rPr lang="en-US" sz="2000" dirty="0" smtClean="0"/>
              <a:t>!”</a:t>
            </a:r>
          </a:p>
          <a:p>
            <a:endParaRPr lang="en-US" sz="2400" dirty="0"/>
          </a:p>
          <a:p>
            <a:pPr marL="0" indent="0">
              <a:buNone/>
            </a:pPr>
            <a:r>
              <a:rPr lang="en-US" sz="2400" dirty="0"/>
              <a:t>When notifying </a:t>
            </a:r>
            <a:r>
              <a:rPr lang="en-US" sz="2400" dirty="0" smtClean="0"/>
              <a:t>coaches </a:t>
            </a:r>
            <a:r>
              <a:rPr lang="en-US" sz="2400" dirty="0"/>
              <a:t>of DQ, again be kind </a:t>
            </a:r>
          </a:p>
          <a:p>
            <a:r>
              <a:rPr lang="en-US" sz="2000" dirty="0" smtClean="0"/>
              <a:t>Use </a:t>
            </a:r>
            <a:r>
              <a:rPr lang="en-US" sz="2000" dirty="0"/>
              <a:t>the DQ language.  </a:t>
            </a:r>
            <a:r>
              <a:rPr lang="en-US" sz="2000" dirty="0" smtClean="0"/>
              <a:t>“The swimmer was disqualified </a:t>
            </a:r>
            <a:r>
              <a:rPr lang="en-US" sz="2000" dirty="0"/>
              <a:t>for a one hand touch</a:t>
            </a:r>
            <a:r>
              <a:rPr lang="en-US" sz="2000" dirty="0" smtClean="0"/>
              <a:t>”, or “The swimmer was DQ’d </a:t>
            </a:r>
            <a:r>
              <a:rPr lang="en-US" sz="2000" dirty="0"/>
              <a:t>for multiple butterfly kicks at the </a:t>
            </a:r>
            <a:r>
              <a:rPr lang="en-US" sz="2000" dirty="0" smtClean="0"/>
              <a:t>start of the breaststroke.”  </a:t>
            </a:r>
          </a:p>
          <a:p>
            <a:r>
              <a:rPr lang="en-US" sz="2000" dirty="0" smtClean="0"/>
              <a:t>Don’t </a:t>
            </a:r>
            <a:r>
              <a:rPr lang="en-US" sz="2000" dirty="0"/>
              <a:t>go into long discussions with </a:t>
            </a:r>
            <a:r>
              <a:rPr lang="en-US" sz="2000" dirty="0" smtClean="0"/>
              <a:t>coaches</a:t>
            </a:r>
            <a:r>
              <a:rPr lang="en-US" sz="2000" dirty="0"/>
              <a:t>.   </a:t>
            </a:r>
          </a:p>
        </p:txBody>
      </p:sp>
    </p:spTree>
    <p:extLst>
      <p:ext uri="{BB962C8B-B14F-4D97-AF65-F5344CB8AC3E}">
        <p14:creationId xmlns:p14="http://schemas.microsoft.com/office/powerpoint/2010/main" val="2425979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US" sz="4000" dirty="0" smtClean="0">
                <a:solidFill>
                  <a:schemeClr val="tx2"/>
                </a:solidFill>
              </a:rPr>
              <a:t>Meet wrap-up tasks</a:t>
            </a:r>
            <a:endParaRPr lang="en-US" sz="4000" dirty="0">
              <a:solidFill>
                <a:schemeClr val="tx2"/>
              </a:solidFill>
            </a:endParaRPr>
          </a:p>
        </p:txBody>
      </p:sp>
      <p:sp>
        <p:nvSpPr>
          <p:cNvPr id="3" name="Content Placeholder 2"/>
          <p:cNvSpPr>
            <a:spLocks noGrp="1"/>
          </p:cNvSpPr>
          <p:nvPr>
            <p:ph idx="1"/>
          </p:nvPr>
        </p:nvSpPr>
        <p:spPr>
          <a:xfrm>
            <a:off x="0" y="1430216"/>
            <a:ext cx="8229600" cy="5427784"/>
          </a:xfrm>
        </p:spPr>
        <p:txBody>
          <a:bodyPr>
            <a:normAutofit/>
          </a:bodyPr>
          <a:lstStyle/>
          <a:p>
            <a:pPr marL="0" indent="0">
              <a:buNone/>
            </a:pPr>
            <a:r>
              <a:rPr lang="en-US" sz="2400" dirty="0" smtClean="0"/>
              <a:t>Before releasing officials</a:t>
            </a:r>
          </a:p>
          <a:p>
            <a:pPr lvl="1">
              <a:buFont typeface="Arial" panose="020B0604020202020204" pitchFamily="34" charset="0"/>
              <a:buChar char="•"/>
            </a:pPr>
            <a:r>
              <a:rPr lang="en-US" sz="2000" dirty="0"/>
              <a:t>C</a:t>
            </a:r>
            <a:r>
              <a:rPr lang="en-US" sz="2000" dirty="0" smtClean="0"/>
              <a:t>lear with DR</a:t>
            </a:r>
          </a:p>
          <a:p>
            <a:pPr lvl="1">
              <a:buFont typeface="Arial" panose="020B0604020202020204" pitchFamily="34" charset="0"/>
              <a:buChar char="•"/>
            </a:pPr>
            <a:r>
              <a:rPr lang="en-US" sz="2000" dirty="0" smtClean="0"/>
              <a:t>Check to see if officials are needed for swim-offs or time trials</a:t>
            </a:r>
          </a:p>
          <a:p>
            <a:pPr lvl="1">
              <a:buFont typeface="Arial" panose="020B0604020202020204" pitchFamily="34" charset="0"/>
              <a:buChar char="•"/>
            </a:pPr>
            <a:endParaRPr lang="en-US" sz="2000" dirty="0" smtClean="0"/>
          </a:p>
          <a:p>
            <a:pPr marL="0" indent="0">
              <a:buNone/>
            </a:pPr>
            <a:r>
              <a:rPr lang="en-US" sz="2400" dirty="0" smtClean="0"/>
              <a:t>Collect all equipment and return to proper place. </a:t>
            </a:r>
          </a:p>
          <a:p>
            <a:pPr lvl="1">
              <a:buFont typeface="Arial" panose="020B0604020202020204" pitchFamily="34" charset="0"/>
              <a:buChar char="•"/>
            </a:pPr>
            <a:r>
              <a:rPr lang="en-US" sz="2000" dirty="0" smtClean="0"/>
              <a:t>Put radios in chargers.</a:t>
            </a:r>
          </a:p>
          <a:p>
            <a:pPr marL="0" indent="0">
              <a:buNone/>
            </a:pPr>
            <a:endParaRPr lang="en-US" sz="2400" dirty="0" smtClean="0"/>
          </a:p>
          <a:p>
            <a:pPr marL="0" indent="0">
              <a:buNone/>
            </a:pPr>
            <a:r>
              <a:rPr lang="en-US" sz="2400" dirty="0" smtClean="0"/>
              <a:t>Collect sheets for admin desk (if assigned this duty) </a:t>
            </a:r>
          </a:p>
          <a:p>
            <a:pPr lvl="1">
              <a:buFont typeface="Arial" panose="020B0604020202020204" pitchFamily="34" charset="0"/>
              <a:buChar char="•"/>
            </a:pPr>
            <a:r>
              <a:rPr lang="en-US" sz="2000" dirty="0" smtClean="0"/>
              <a:t>timer sheets </a:t>
            </a:r>
          </a:p>
          <a:p>
            <a:pPr lvl="1">
              <a:buFont typeface="Arial" panose="020B0604020202020204" pitchFamily="34" charset="0"/>
              <a:buChar char="•"/>
            </a:pPr>
            <a:r>
              <a:rPr lang="en-US" sz="2000" dirty="0" smtClean="0"/>
              <a:t>DR/SR/Order of finish heat sheets </a:t>
            </a:r>
          </a:p>
          <a:p>
            <a:pPr lvl="1">
              <a:buFont typeface="Arial" panose="020B0604020202020204" pitchFamily="34" charset="0"/>
              <a:buChar char="•"/>
            </a:pPr>
            <a:r>
              <a:rPr lang="en-US" sz="2000" dirty="0" smtClean="0"/>
              <a:t>Other CJ heat sheets </a:t>
            </a:r>
          </a:p>
          <a:p>
            <a:pPr lvl="1">
              <a:buFont typeface="Arial" panose="020B0604020202020204" pitchFamily="34" charset="0"/>
              <a:buChar char="•"/>
            </a:pPr>
            <a:endParaRPr lang="en-US" sz="2400" dirty="0" smtClean="0"/>
          </a:p>
          <a:p>
            <a:pPr marL="0" indent="0">
              <a:buNone/>
            </a:pPr>
            <a:r>
              <a:rPr lang="en-US" sz="2800" dirty="0" smtClean="0"/>
              <a:t>THANK officials, THANK officials, THANK officials!!!</a:t>
            </a:r>
          </a:p>
          <a:p>
            <a:endParaRPr lang="en-US" sz="2400" dirty="0"/>
          </a:p>
        </p:txBody>
      </p:sp>
    </p:spTree>
    <p:extLst>
      <p:ext uri="{BB962C8B-B14F-4D97-AF65-F5344CB8AC3E}">
        <p14:creationId xmlns:p14="http://schemas.microsoft.com/office/powerpoint/2010/main" val="3954408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832928"/>
          </a:xfrm>
        </p:spPr>
        <p:txBody>
          <a:bodyPr>
            <a:normAutofit/>
          </a:bodyPr>
          <a:lstStyle/>
          <a:p>
            <a:pPr algn="l"/>
            <a:r>
              <a:rPr lang="en-US" sz="4000" dirty="0">
                <a:solidFill>
                  <a:schemeClr val="tx2"/>
                </a:solidFill>
              </a:rPr>
              <a:t>Best Practices</a:t>
            </a:r>
          </a:p>
        </p:txBody>
      </p:sp>
      <p:sp>
        <p:nvSpPr>
          <p:cNvPr id="3" name="Content Placeholder 2"/>
          <p:cNvSpPr>
            <a:spLocks noGrp="1"/>
          </p:cNvSpPr>
          <p:nvPr>
            <p:ph idx="1"/>
          </p:nvPr>
        </p:nvSpPr>
        <p:spPr>
          <a:xfrm>
            <a:off x="2" y="891512"/>
            <a:ext cx="8323384" cy="5989934"/>
          </a:xfrm>
        </p:spPr>
        <p:txBody>
          <a:bodyPr>
            <a:normAutofit fontScale="62500" lnSpcReduction="20000"/>
          </a:bodyPr>
          <a:lstStyle/>
          <a:p>
            <a:pPr marL="0" indent="0">
              <a:buNone/>
            </a:pPr>
            <a:r>
              <a:rPr lang="en-US" dirty="0" smtClean="0"/>
              <a:t>Be flexible.  Have FUN!</a:t>
            </a:r>
          </a:p>
          <a:p>
            <a:pPr marL="0" indent="0">
              <a:buNone/>
            </a:pPr>
            <a:endParaRPr lang="en-US" dirty="0" smtClean="0"/>
          </a:p>
          <a:p>
            <a:pPr marL="0" indent="0">
              <a:buNone/>
            </a:pPr>
            <a:r>
              <a:rPr lang="en-US" dirty="0" smtClean="0"/>
              <a:t>BE PREPARED! </a:t>
            </a:r>
          </a:p>
          <a:p>
            <a:r>
              <a:rPr lang="en-US" dirty="0" smtClean="0"/>
              <a:t>Know the meet announcement and have a copy. Have slips with you (if needed). With multiple tasks, prioritize them/seek help from other CJs as necessary</a:t>
            </a:r>
          </a:p>
          <a:p>
            <a:pPr marL="0" indent="0">
              <a:buNone/>
            </a:pPr>
            <a:endParaRPr lang="en-US" dirty="0" smtClean="0"/>
          </a:p>
          <a:p>
            <a:pPr marL="0" indent="0">
              <a:buNone/>
            </a:pPr>
            <a:r>
              <a:rPr lang="en-US" dirty="0" smtClean="0"/>
              <a:t>COMMUNICATE </a:t>
            </a:r>
          </a:p>
          <a:p>
            <a:r>
              <a:rPr lang="en-US" dirty="0" smtClean="0"/>
              <a:t>Let </a:t>
            </a:r>
            <a:r>
              <a:rPr lang="en-US" dirty="0"/>
              <a:t>someone know if you are unsure of directions, duties, etc.  Do your part to ensure all members of the </a:t>
            </a:r>
            <a:r>
              <a:rPr lang="en-US" dirty="0" smtClean="0"/>
              <a:t>team (CJ/ST/DR, etc.) are </a:t>
            </a:r>
            <a:r>
              <a:rPr lang="en-US" dirty="0"/>
              <a:t>on the same </a:t>
            </a:r>
            <a:r>
              <a:rPr lang="en-US" dirty="0" smtClean="0"/>
              <a:t>page.</a:t>
            </a:r>
            <a:endParaRPr lang="en-US" dirty="0"/>
          </a:p>
          <a:p>
            <a:pPr marL="0" indent="0">
              <a:buNone/>
            </a:pPr>
            <a:endParaRPr lang="en-US" dirty="0" smtClean="0"/>
          </a:p>
          <a:p>
            <a:pPr marL="0" indent="0">
              <a:buNone/>
            </a:pPr>
            <a:r>
              <a:rPr lang="en-US" dirty="0" smtClean="0"/>
              <a:t>Be mindful </a:t>
            </a:r>
            <a:r>
              <a:rPr lang="en-US" dirty="0"/>
              <a:t>of the </a:t>
            </a:r>
            <a:r>
              <a:rPr lang="en-US" dirty="0" smtClean="0"/>
              <a:t>health &amp; well-being </a:t>
            </a:r>
            <a:r>
              <a:rPr lang="en-US" dirty="0"/>
              <a:t>of the official’s crew – including water/snacks, arranging and/or stepping in for relief on short notice, etc.</a:t>
            </a:r>
          </a:p>
          <a:p>
            <a:pPr marL="0" indent="0">
              <a:buNone/>
            </a:pPr>
            <a:endParaRPr lang="en-US" dirty="0" smtClean="0"/>
          </a:p>
          <a:p>
            <a:pPr marL="0" indent="0">
              <a:buNone/>
            </a:pPr>
            <a:r>
              <a:rPr lang="en-US" dirty="0" smtClean="0"/>
              <a:t>Meet </a:t>
            </a:r>
            <a:r>
              <a:rPr lang="en-US" dirty="0"/>
              <a:t>with the </a:t>
            </a:r>
            <a:r>
              <a:rPr lang="en-US" dirty="0" smtClean="0"/>
              <a:t>DR </a:t>
            </a:r>
            <a:r>
              <a:rPr lang="en-US" dirty="0"/>
              <a:t>and arrange for where to stand/paper work to be done in “hot box”/radio and headset preferences</a:t>
            </a:r>
          </a:p>
          <a:p>
            <a:pPr marL="0" indent="0">
              <a:buNone/>
            </a:pPr>
            <a:endParaRPr lang="en-US" dirty="0" smtClean="0"/>
          </a:p>
          <a:p>
            <a:pPr marL="0" indent="0">
              <a:buNone/>
            </a:pPr>
            <a:r>
              <a:rPr lang="en-US" dirty="0" smtClean="0"/>
              <a:t>Seek and accept feedback from all parties. Learn from those around you who have been on the deck a LONG TIME </a:t>
            </a:r>
            <a:endParaRPr lang="en-US" dirty="0"/>
          </a:p>
        </p:txBody>
      </p:sp>
    </p:spTree>
    <p:extLst>
      <p:ext uri="{BB962C8B-B14F-4D97-AF65-F5344CB8AC3E}">
        <p14:creationId xmlns:p14="http://schemas.microsoft.com/office/powerpoint/2010/main" val="781541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78310"/>
          </a:xfrm>
        </p:spPr>
        <p:txBody>
          <a:bodyPr>
            <a:normAutofit/>
          </a:bodyPr>
          <a:lstStyle/>
          <a:p>
            <a:pPr algn="l"/>
            <a:r>
              <a:rPr lang="en-US" sz="4000" dirty="0">
                <a:solidFill>
                  <a:schemeClr val="tx2"/>
                </a:solidFill>
              </a:rPr>
              <a:t>National Deck Team Lead CJ</a:t>
            </a:r>
          </a:p>
        </p:txBody>
      </p:sp>
      <p:sp>
        <p:nvSpPr>
          <p:cNvPr id="3" name="Content Placeholder 2"/>
          <p:cNvSpPr>
            <a:spLocks noGrp="1"/>
          </p:cNvSpPr>
          <p:nvPr>
            <p:ph idx="1"/>
          </p:nvPr>
        </p:nvSpPr>
        <p:spPr>
          <a:xfrm>
            <a:off x="0" y="928510"/>
            <a:ext cx="8253046" cy="5929490"/>
          </a:xfrm>
        </p:spPr>
        <p:txBody>
          <a:bodyPr>
            <a:normAutofit fontScale="77500" lnSpcReduction="20000"/>
          </a:bodyPr>
          <a:lstStyle/>
          <a:p>
            <a:r>
              <a:rPr lang="en-US" sz="2400" dirty="0"/>
              <a:t>The Team Lead CJ (TLCJ) at the National Deck level works as a “</a:t>
            </a:r>
            <a:r>
              <a:rPr lang="en-US" sz="2400" b="1" dirty="0"/>
              <a:t>quarterback</a:t>
            </a:r>
            <a:r>
              <a:rPr lang="en-US" sz="2400" dirty="0"/>
              <a:t>” of CJs.  TLCJs interface with the meet referee about jurisdictions, protocols, and </a:t>
            </a:r>
            <a:r>
              <a:rPr lang="en-US" sz="2400" b="1" dirty="0"/>
              <a:t>anything else pertinent to the running of the meet</a:t>
            </a:r>
            <a:r>
              <a:rPr lang="en-US" sz="2400" dirty="0"/>
              <a:t>.  In this role the TLCJ works with the facility staff on administrative things  - how to use copier, where things (such as paper supplies) are located, and ALL facility related items.  The TLCJ also sets up the CJ “game plan” and communicates with ALL CJs accordingly. </a:t>
            </a:r>
            <a:endParaRPr lang="en-US" sz="2400" dirty="0" smtClean="0"/>
          </a:p>
          <a:p>
            <a:endParaRPr lang="en-US" sz="2400" dirty="0"/>
          </a:p>
          <a:p>
            <a:r>
              <a:rPr lang="en-US" sz="2400" dirty="0"/>
              <a:t> As the Lead CJ, your role is one of </a:t>
            </a:r>
            <a:r>
              <a:rPr lang="en-US" sz="2400" b="1" dirty="0"/>
              <a:t>leadership</a:t>
            </a:r>
            <a:r>
              <a:rPr lang="en-US" sz="2400" dirty="0"/>
              <a:t>, assigning roles to the other CJs, and maintaining the execution of the “game plan”.  You set the CJ assignments (where they will be located on the pool), CJ rotations, and CJ rotation of who is doing CJ duties at pre-session meetings (briefings, protocols, assignments, housekeeping duties, </a:t>
            </a:r>
            <a:r>
              <a:rPr lang="en-US" sz="2400" dirty="0" smtClean="0"/>
              <a:t>etc.) </a:t>
            </a:r>
            <a:r>
              <a:rPr lang="en-US" sz="2400" dirty="0"/>
              <a:t>over the course of the entire meet.  Be a good communicator before the meet starts, before the session, and during/after the meet.  ALWAYS keep the entire CJ team on the same page.  The TLCJ acts as conduit between the meet referee and the rest of the officials.</a:t>
            </a:r>
          </a:p>
          <a:p>
            <a:pPr marL="45720" indent="0">
              <a:buNone/>
            </a:pPr>
            <a:endParaRPr lang="en-US" sz="2400" dirty="0"/>
          </a:p>
          <a:p>
            <a:r>
              <a:rPr lang="en-US" sz="2400" dirty="0"/>
              <a:t>The TLCJ on a national meet deck usually holds CJ meetings before the meet/meet sessions to ensure all CJs understand their respective tasks/duties, convey best practices, and any other information needed to improve meet flow.  This is the time to make adjustments to procedures for future sessions, to share learning experiences, or pass along other information from meet director/admin/coaches/meet referee.  MUCH more goes into the CJ job on a National deck!</a:t>
            </a:r>
          </a:p>
          <a:p>
            <a:endParaRPr lang="en-US" dirty="0"/>
          </a:p>
        </p:txBody>
      </p:sp>
    </p:spTree>
    <p:extLst>
      <p:ext uri="{BB962C8B-B14F-4D97-AF65-F5344CB8AC3E}">
        <p14:creationId xmlns:p14="http://schemas.microsoft.com/office/powerpoint/2010/main" val="241416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rmAutofit/>
          </a:bodyPr>
          <a:lstStyle/>
          <a:p>
            <a:pPr algn="l"/>
            <a:r>
              <a:rPr lang="en-US" sz="4000" dirty="0" smtClean="0">
                <a:solidFill>
                  <a:schemeClr val="tx2"/>
                </a:solidFill>
              </a:rPr>
              <a:t>Resources</a:t>
            </a:r>
            <a:endParaRPr lang="en-US" sz="4000" dirty="0">
              <a:solidFill>
                <a:schemeClr val="tx2"/>
              </a:solidFill>
            </a:endParaRPr>
          </a:p>
        </p:txBody>
      </p:sp>
      <p:sp>
        <p:nvSpPr>
          <p:cNvPr id="3" name="Content Placeholder 2"/>
          <p:cNvSpPr>
            <a:spLocks noGrp="1"/>
          </p:cNvSpPr>
          <p:nvPr>
            <p:ph idx="1"/>
          </p:nvPr>
        </p:nvSpPr>
        <p:spPr>
          <a:xfrm>
            <a:off x="0" y="1417638"/>
            <a:ext cx="8323385" cy="5440362"/>
          </a:xfrm>
        </p:spPr>
        <p:txBody>
          <a:bodyPr>
            <a:normAutofit fontScale="85000" lnSpcReduction="20000"/>
          </a:bodyPr>
          <a:lstStyle/>
          <a:p>
            <a:pPr marL="0" indent="0">
              <a:buNone/>
            </a:pPr>
            <a:r>
              <a:rPr lang="en-US" b="1" dirty="0" smtClean="0"/>
              <a:t>KYLSC.org </a:t>
            </a:r>
            <a:r>
              <a:rPr lang="en-US" dirty="0" smtClean="0"/>
              <a:t>&gt; Officials</a:t>
            </a:r>
          </a:p>
          <a:p>
            <a:r>
              <a:rPr lang="en-US" dirty="0" smtClean="0"/>
              <a:t>Clinic Documents  - includes apprentice form</a:t>
            </a:r>
          </a:p>
          <a:p>
            <a:r>
              <a:rPr lang="en-US" dirty="0" smtClean="0"/>
              <a:t>Officials Meet Forms</a:t>
            </a:r>
          </a:p>
          <a:p>
            <a:pPr lvl="1"/>
            <a:r>
              <a:rPr lang="en-US" dirty="0" smtClean="0"/>
              <a:t>Sign-in sheets, DQ slip, Stroke briefing, relay take-off</a:t>
            </a:r>
          </a:p>
          <a:p>
            <a:pPr marL="0" indent="0">
              <a:buNone/>
            </a:pPr>
            <a:endParaRPr lang="en-US" dirty="0" smtClean="0"/>
          </a:p>
          <a:p>
            <a:pPr marL="0" indent="0">
              <a:buNone/>
            </a:pPr>
            <a:r>
              <a:rPr lang="en-US" b="1" dirty="0" smtClean="0"/>
              <a:t>USASwimming.org</a:t>
            </a:r>
            <a:r>
              <a:rPr lang="en-US" dirty="0" smtClean="0"/>
              <a:t> &gt; Officials &gt; Officials Documents</a:t>
            </a:r>
          </a:p>
          <a:p>
            <a:r>
              <a:rPr lang="en-US" dirty="0" smtClean="0"/>
              <a:t>“The Professional Chief Judge” outlines in detail duties of a CJ. </a:t>
            </a:r>
          </a:p>
          <a:p>
            <a:pPr lvl="1"/>
            <a:r>
              <a:rPr lang="en-US" dirty="0" smtClean="0"/>
              <a:t>Some duties will not be needed at a local LSC meet.  HOWEVER - should you want to become an N2 or N3 CJ, knowing these expectations will help with a positive evaluation.</a:t>
            </a:r>
          </a:p>
          <a:p>
            <a:r>
              <a:rPr lang="en-US" dirty="0" smtClean="0"/>
              <a:t>Officials clinics and briefing resources</a:t>
            </a:r>
          </a:p>
          <a:p>
            <a:r>
              <a:rPr lang="en-US" dirty="0" smtClean="0"/>
              <a:t>Variety of forms</a:t>
            </a:r>
          </a:p>
          <a:p>
            <a:pPr marL="0" indent="0">
              <a:buNone/>
            </a:pPr>
            <a:endParaRPr lang="en-US" dirty="0"/>
          </a:p>
          <a:p>
            <a:endParaRPr lang="en-US" dirty="0"/>
          </a:p>
        </p:txBody>
      </p:sp>
    </p:spTree>
    <p:extLst>
      <p:ext uri="{BB962C8B-B14F-4D97-AF65-F5344CB8AC3E}">
        <p14:creationId xmlns:p14="http://schemas.microsoft.com/office/powerpoint/2010/main" val="4212132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43000"/>
          </a:xfrm>
        </p:spPr>
        <p:txBody>
          <a:bodyPr>
            <a:normAutofit/>
          </a:bodyPr>
          <a:lstStyle/>
          <a:p>
            <a:pPr algn="l"/>
            <a:r>
              <a:rPr lang="en-US" sz="4000" dirty="0" smtClean="0">
                <a:solidFill>
                  <a:schemeClr val="tx2"/>
                </a:solidFill>
              </a:rPr>
              <a:t>Who’s Who of Deck Officials</a:t>
            </a:r>
            <a:endParaRPr lang="en-US" sz="4000" dirty="0">
              <a:solidFill>
                <a:schemeClr val="tx2"/>
              </a:solidFill>
            </a:endParaRPr>
          </a:p>
        </p:txBody>
      </p:sp>
      <p:sp>
        <p:nvSpPr>
          <p:cNvPr id="3" name="Content Placeholder 2"/>
          <p:cNvSpPr>
            <a:spLocks noGrp="1"/>
          </p:cNvSpPr>
          <p:nvPr>
            <p:ph idx="1"/>
          </p:nvPr>
        </p:nvSpPr>
        <p:spPr>
          <a:xfrm>
            <a:off x="0" y="1600200"/>
            <a:ext cx="8253046" cy="5257800"/>
          </a:xfrm>
        </p:spPr>
        <p:txBody>
          <a:bodyPr>
            <a:normAutofit fontScale="85000" lnSpcReduction="20000"/>
          </a:bodyPr>
          <a:lstStyle/>
          <a:p>
            <a:pPr marL="0" indent="0">
              <a:buNone/>
            </a:pPr>
            <a:r>
              <a:rPr lang="en-US" sz="2400" dirty="0" smtClean="0"/>
              <a:t>MEET REFEREE - </a:t>
            </a:r>
            <a:r>
              <a:rPr lang="en-US" sz="2000" dirty="0" smtClean="0"/>
              <a:t>Head Referee having jurisdiction over the entire meet</a:t>
            </a:r>
          </a:p>
          <a:p>
            <a:pPr lvl="1">
              <a:buFont typeface="Arial" panose="020B0604020202020204" pitchFamily="34" charset="0"/>
              <a:buChar char="•"/>
            </a:pPr>
            <a:endParaRPr lang="en-US" sz="2000" dirty="0" smtClean="0"/>
          </a:p>
          <a:p>
            <a:pPr marL="0" indent="0">
              <a:buNone/>
            </a:pPr>
            <a:r>
              <a:rPr lang="en-US" sz="2400" dirty="0" smtClean="0"/>
              <a:t>DECK REFEREE – Referee having jurisdiction over all pool activities during a session.  Easy to identify - the person blowing whistles.</a:t>
            </a:r>
          </a:p>
          <a:p>
            <a:pPr marL="0" indent="0">
              <a:buNone/>
            </a:pPr>
            <a:endParaRPr lang="en-US" sz="2400" dirty="0"/>
          </a:p>
          <a:p>
            <a:pPr marL="0" indent="0">
              <a:buNone/>
            </a:pPr>
            <a:r>
              <a:rPr lang="en-US" sz="2400" dirty="0" smtClean="0"/>
              <a:t>STARTER – The official starting each heat; stands near deck referee</a:t>
            </a:r>
          </a:p>
          <a:p>
            <a:pPr marL="0" indent="0">
              <a:buNone/>
            </a:pPr>
            <a:endParaRPr lang="en-US" sz="2400" dirty="0"/>
          </a:p>
          <a:p>
            <a:pPr marL="0" indent="0">
              <a:buNone/>
            </a:pPr>
            <a:r>
              <a:rPr lang="en-US" sz="2400" dirty="0" smtClean="0"/>
              <a:t>CHIEF JUDGE – Multi-tasker extraordinaire;  the “head” stroke &amp; turn judge, assistant to the Referee, obtainer of things to keep the meet flowing.</a:t>
            </a:r>
          </a:p>
          <a:p>
            <a:pPr marL="0" indent="0">
              <a:buNone/>
            </a:pPr>
            <a:endParaRPr lang="en-US" sz="2400" dirty="0"/>
          </a:p>
          <a:p>
            <a:pPr marL="0" indent="0">
              <a:buNone/>
            </a:pPr>
            <a:r>
              <a:rPr lang="en-US" sz="2400" dirty="0" smtClean="0"/>
              <a:t>STROKE AND TURN – Eyes of the referee; observe strokes and turns of swimmers</a:t>
            </a:r>
          </a:p>
          <a:p>
            <a:pPr marL="0" indent="0">
              <a:buNone/>
            </a:pPr>
            <a:endParaRPr lang="en-US" sz="2400" dirty="0"/>
          </a:p>
          <a:p>
            <a:pPr marL="0" indent="0">
              <a:buNone/>
            </a:pPr>
            <a:r>
              <a:rPr lang="en-US" sz="2400" dirty="0" smtClean="0"/>
              <a:t>ADMINISTRATIVE OFFICIAL – Head official over the times and entries; creates heat sheets, lane timer sheets, etc. </a:t>
            </a:r>
          </a:p>
          <a:p>
            <a:pPr marL="0" indent="0">
              <a:buNone/>
            </a:pPr>
            <a:endParaRPr lang="en-US" sz="2400" dirty="0"/>
          </a:p>
          <a:p>
            <a:pPr marL="0" indent="0">
              <a:buNone/>
            </a:pPr>
            <a:r>
              <a:rPr lang="en-US" sz="2400" dirty="0" smtClean="0"/>
              <a:t>TIMING JUDGE – Meet computer operator</a:t>
            </a:r>
            <a:endParaRPr lang="en-US" sz="2400" dirty="0"/>
          </a:p>
          <a:p>
            <a:pPr lvl="1">
              <a:buFont typeface="Arial" panose="020B0604020202020204" pitchFamily="34" charset="0"/>
              <a:buChar char="•"/>
            </a:pPr>
            <a:endParaRPr lang="en-US" sz="2000" dirty="0"/>
          </a:p>
        </p:txBody>
      </p:sp>
    </p:spTree>
    <p:extLst>
      <p:ext uri="{BB962C8B-B14F-4D97-AF65-F5344CB8AC3E}">
        <p14:creationId xmlns:p14="http://schemas.microsoft.com/office/powerpoint/2010/main" val="819815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512511" cy="860237"/>
          </a:xfrm>
        </p:spPr>
        <p:txBody>
          <a:bodyPr>
            <a:normAutofit/>
          </a:bodyPr>
          <a:lstStyle/>
          <a:p>
            <a:pPr algn="l"/>
            <a:r>
              <a:rPr lang="en-US" sz="4000" dirty="0">
                <a:solidFill>
                  <a:schemeClr val="tx2"/>
                </a:solidFill>
              </a:rPr>
              <a:t>CJ Duties</a:t>
            </a:r>
            <a:r>
              <a:rPr lang="is-IS" sz="4000" dirty="0">
                <a:solidFill>
                  <a:schemeClr val="tx2"/>
                </a:solidFill>
              </a:rPr>
              <a:t>….</a:t>
            </a:r>
            <a:endParaRPr lang="en-US" sz="4000" dirty="0">
              <a:solidFill>
                <a:schemeClr val="tx2"/>
              </a:solidFill>
            </a:endParaRPr>
          </a:p>
        </p:txBody>
      </p:sp>
      <p:sp>
        <p:nvSpPr>
          <p:cNvPr id="3" name="Content Placeholder 2"/>
          <p:cNvSpPr>
            <a:spLocks noGrp="1"/>
          </p:cNvSpPr>
          <p:nvPr>
            <p:ph idx="1"/>
          </p:nvPr>
        </p:nvSpPr>
        <p:spPr>
          <a:xfrm>
            <a:off x="0" y="969473"/>
            <a:ext cx="8253046" cy="5888527"/>
          </a:xfrm>
        </p:spPr>
        <p:txBody>
          <a:bodyPr>
            <a:normAutofit/>
          </a:bodyPr>
          <a:lstStyle/>
          <a:p>
            <a:r>
              <a:rPr lang="en-US" sz="2400" dirty="0"/>
              <a:t>Check in officials – sign-in sheets/credentials verification if needed</a:t>
            </a:r>
          </a:p>
          <a:p>
            <a:r>
              <a:rPr lang="en-US" sz="2400" dirty="0"/>
              <a:t>Deck Assignment for Stroke &amp;Turn officials (S&amp;T)</a:t>
            </a:r>
          </a:p>
          <a:p>
            <a:r>
              <a:rPr lang="en-US" sz="2400" dirty="0"/>
              <a:t>Post assignments around pool deck/give to referees/other CJs</a:t>
            </a:r>
          </a:p>
          <a:p>
            <a:r>
              <a:rPr lang="en-US" sz="2400" dirty="0"/>
              <a:t>Deck </a:t>
            </a:r>
            <a:r>
              <a:rPr lang="en-US" sz="2400" dirty="0" smtClean="0"/>
              <a:t>protocols </a:t>
            </a:r>
            <a:r>
              <a:rPr lang="en-US" sz="2400" dirty="0"/>
              <a:t>and relief, rotate positions or in &amp; out</a:t>
            </a:r>
          </a:p>
          <a:p>
            <a:r>
              <a:rPr lang="en-US" sz="2400" dirty="0" smtClean="0"/>
              <a:t>Present the stroke briefing </a:t>
            </a:r>
            <a:r>
              <a:rPr lang="en-US" sz="2400" dirty="0"/>
              <a:t>at </a:t>
            </a:r>
            <a:r>
              <a:rPr lang="en-US" sz="2400" dirty="0" smtClean="0"/>
              <a:t>start of </a:t>
            </a:r>
            <a:r>
              <a:rPr lang="en-US" sz="2400" dirty="0"/>
              <a:t>session</a:t>
            </a:r>
          </a:p>
          <a:p>
            <a:r>
              <a:rPr lang="en-US" sz="2400" dirty="0"/>
              <a:t>Radio management – </a:t>
            </a:r>
            <a:r>
              <a:rPr lang="en-US" sz="2400" dirty="0" smtClean="0"/>
              <a:t>dispense </a:t>
            </a:r>
            <a:r>
              <a:rPr lang="en-US" sz="2400" dirty="0"/>
              <a:t>to necessary officials/radio check</a:t>
            </a:r>
          </a:p>
          <a:p>
            <a:r>
              <a:rPr lang="en-US" sz="2400" dirty="0"/>
              <a:t>Paper work – </a:t>
            </a:r>
            <a:r>
              <a:rPr lang="en-US" sz="2400" dirty="0" smtClean="0"/>
              <a:t>assemble / have forms ready (</a:t>
            </a:r>
            <a:r>
              <a:rPr lang="en-US" sz="2400" dirty="0"/>
              <a:t>relay take-off, swimmer change, declared false </a:t>
            </a:r>
            <a:r>
              <a:rPr lang="en-US" sz="2400" dirty="0" smtClean="0"/>
              <a:t>start, </a:t>
            </a:r>
            <a:r>
              <a:rPr lang="en-US" sz="2400" dirty="0"/>
              <a:t>heat </a:t>
            </a:r>
            <a:r>
              <a:rPr lang="en-US" sz="2400" dirty="0" smtClean="0"/>
              <a:t>sheets)</a:t>
            </a:r>
            <a:endParaRPr lang="en-US" sz="2400" dirty="0"/>
          </a:p>
          <a:p>
            <a:r>
              <a:rPr lang="en-US" sz="2400" dirty="0" smtClean="0"/>
              <a:t>Dispense other </a:t>
            </a:r>
            <a:r>
              <a:rPr lang="en-US" sz="2400" dirty="0"/>
              <a:t>necessary equipment – lap counters, bell,  </a:t>
            </a:r>
            <a:r>
              <a:rPr lang="en-US" sz="2400" dirty="0" smtClean="0"/>
              <a:t>etc.</a:t>
            </a:r>
            <a:endParaRPr lang="en-US" sz="2400" dirty="0"/>
          </a:p>
          <a:p>
            <a:r>
              <a:rPr lang="en-US" sz="2400" dirty="0"/>
              <a:t>Mentor to officials</a:t>
            </a:r>
          </a:p>
          <a:p>
            <a:r>
              <a:rPr lang="en-US" sz="2400" dirty="0"/>
              <a:t>Release officials at end of session</a:t>
            </a:r>
          </a:p>
          <a:p>
            <a:endParaRPr lang="en-US" sz="1800" dirty="0"/>
          </a:p>
        </p:txBody>
      </p:sp>
    </p:spTree>
    <p:extLst>
      <p:ext uri="{BB962C8B-B14F-4D97-AF65-F5344CB8AC3E}">
        <p14:creationId xmlns:p14="http://schemas.microsoft.com/office/powerpoint/2010/main" val="2200498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20"/>
            <a:ext cx="8253047" cy="686562"/>
          </a:xfrm>
        </p:spPr>
        <p:txBody>
          <a:bodyPr>
            <a:normAutofit fontScale="90000"/>
          </a:bodyPr>
          <a:lstStyle/>
          <a:p>
            <a:pPr algn="l"/>
            <a:r>
              <a:rPr lang="en-US" dirty="0">
                <a:solidFill>
                  <a:schemeClr val="tx2"/>
                </a:solidFill>
              </a:rPr>
              <a:t>DECK ASSIGNMENT</a:t>
            </a:r>
            <a:r>
              <a:rPr lang="is-IS" dirty="0" smtClean="0">
                <a:solidFill>
                  <a:schemeClr val="tx2"/>
                </a:solidFill>
              </a:rPr>
              <a:t>…. </a:t>
            </a:r>
            <a:r>
              <a:rPr lang="is-IS" i="1" dirty="0" smtClean="0">
                <a:solidFill>
                  <a:schemeClr val="tx2"/>
                </a:solidFill>
              </a:rPr>
              <a:t>A true art form!</a:t>
            </a:r>
            <a:endParaRPr lang="en-US" dirty="0">
              <a:solidFill>
                <a:schemeClr val="tx2"/>
              </a:solidFill>
            </a:endParaRPr>
          </a:p>
        </p:txBody>
      </p:sp>
      <p:sp>
        <p:nvSpPr>
          <p:cNvPr id="3" name="Content Placeholder 2"/>
          <p:cNvSpPr>
            <a:spLocks noGrp="1"/>
          </p:cNvSpPr>
          <p:nvPr>
            <p:ph idx="1"/>
          </p:nvPr>
        </p:nvSpPr>
        <p:spPr>
          <a:xfrm>
            <a:off x="1" y="1547446"/>
            <a:ext cx="8253046" cy="5365360"/>
          </a:xfrm>
        </p:spPr>
        <p:txBody>
          <a:bodyPr>
            <a:noAutofit/>
          </a:bodyPr>
          <a:lstStyle/>
          <a:p>
            <a:r>
              <a:rPr lang="en-US" sz="2400" dirty="0" smtClean="0"/>
              <a:t>Know </a:t>
            </a:r>
            <a:r>
              <a:rPr lang="en-US" sz="2400" dirty="0"/>
              <a:t>your pool setting – anticipate odd configurations, immovable objects, unusual # of lanes for </a:t>
            </a:r>
            <a:r>
              <a:rPr lang="en-US" sz="2400" dirty="0" smtClean="0"/>
              <a:t>example</a:t>
            </a:r>
          </a:p>
          <a:p>
            <a:endParaRPr lang="en-US" sz="1600" dirty="0"/>
          </a:p>
          <a:p>
            <a:r>
              <a:rPr lang="en-US" sz="2400" dirty="0"/>
              <a:t>Use back of sign-in sheet to diagram/make deck </a:t>
            </a:r>
            <a:r>
              <a:rPr lang="en-US" sz="2400" dirty="0" smtClean="0"/>
              <a:t>assignments</a:t>
            </a:r>
          </a:p>
          <a:p>
            <a:endParaRPr lang="en-US" sz="1600" dirty="0"/>
          </a:p>
          <a:p>
            <a:r>
              <a:rPr lang="en-US" sz="2400" dirty="0" smtClean="0"/>
              <a:t>May post </a:t>
            </a:r>
            <a:r>
              <a:rPr lang="en-US" sz="2400" dirty="0"/>
              <a:t>assignment sheets </a:t>
            </a:r>
            <a:r>
              <a:rPr lang="en-US" sz="2400" dirty="0" smtClean="0"/>
              <a:t> &amp; </a:t>
            </a:r>
            <a:r>
              <a:rPr lang="en-US" sz="2400" dirty="0"/>
              <a:t>give to MR, DR, other </a:t>
            </a:r>
            <a:r>
              <a:rPr lang="en-US" sz="2400" dirty="0" smtClean="0"/>
              <a:t>CJs</a:t>
            </a:r>
          </a:p>
          <a:p>
            <a:endParaRPr lang="en-US" sz="1600" dirty="0"/>
          </a:p>
          <a:p>
            <a:r>
              <a:rPr lang="en-US" sz="2400" dirty="0"/>
              <a:t>May have access to OTS from MR to be able to check officials – can see history, know N2/N3 status, </a:t>
            </a:r>
            <a:r>
              <a:rPr lang="en-US" sz="2400" dirty="0" smtClean="0"/>
              <a:t>certifications </a:t>
            </a:r>
            <a:r>
              <a:rPr lang="en-US" sz="2400" dirty="0"/>
              <a:t>(DR/SR</a:t>
            </a:r>
            <a:r>
              <a:rPr lang="en-US" sz="2400" dirty="0" smtClean="0"/>
              <a:t>)</a:t>
            </a:r>
          </a:p>
          <a:p>
            <a:endParaRPr lang="en-US" sz="1600" dirty="0"/>
          </a:p>
          <a:p>
            <a:r>
              <a:rPr lang="en-US" sz="2400" dirty="0"/>
              <a:t>Balance your deck – experience and appearance! OTS gives you </a:t>
            </a:r>
            <a:r>
              <a:rPr lang="en-US" sz="2400" dirty="0" smtClean="0"/>
              <a:t>the </a:t>
            </a:r>
            <a:r>
              <a:rPr lang="en-US" sz="2400" dirty="0"/>
              <a:t>information on experience</a:t>
            </a:r>
          </a:p>
          <a:p>
            <a:pPr marL="0" indent="0">
              <a:buNone/>
            </a:pPr>
            <a:endParaRPr lang="en-US" sz="2400" dirty="0"/>
          </a:p>
          <a:p>
            <a:pPr marL="45720" indent="0">
              <a:buNone/>
            </a:pPr>
            <a:endParaRPr lang="en-US" sz="2400" dirty="0"/>
          </a:p>
        </p:txBody>
      </p:sp>
    </p:spTree>
    <p:extLst>
      <p:ext uri="{BB962C8B-B14F-4D97-AF65-F5344CB8AC3E}">
        <p14:creationId xmlns:p14="http://schemas.microsoft.com/office/powerpoint/2010/main" val="3859325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03"/>
            <a:ext cx="6626185" cy="1143000"/>
          </a:xfrm>
        </p:spPr>
        <p:txBody>
          <a:bodyPr>
            <a:normAutofit/>
          </a:bodyPr>
          <a:lstStyle/>
          <a:p>
            <a:pPr algn="l"/>
            <a:r>
              <a:rPr lang="en-US" sz="4000" dirty="0">
                <a:solidFill>
                  <a:schemeClr val="tx2"/>
                </a:solidFill>
              </a:rPr>
              <a:t>Deck Protocol</a:t>
            </a:r>
            <a:r>
              <a:rPr lang="is-IS" sz="4000" dirty="0">
                <a:solidFill>
                  <a:schemeClr val="tx2"/>
                </a:solidFill>
              </a:rPr>
              <a:t>…</a:t>
            </a:r>
            <a:endParaRPr lang="en-US" sz="4000" dirty="0">
              <a:solidFill>
                <a:schemeClr val="tx2"/>
              </a:solidFill>
            </a:endParaRPr>
          </a:p>
        </p:txBody>
      </p:sp>
      <p:sp>
        <p:nvSpPr>
          <p:cNvPr id="3" name="Content Placeholder 2"/>
          <p:cNvSpPr>
            <a:spLocks noGrp="1"/>
          </p:cNvSpPr>
          <p:nvPr>
            <p:ph idx="1"/>
          </p:nvPr>
        </p:nvSpPr>
        <p:spPr>
          <a:xfrm>
            <a:off x="0" y="1024092"/>
            <a:ext cx="8001000" cy="5833907"/>
          </a:xfrm>
        </p:spPr>
        <p:txBody>
          <a:bodyPr>
            <a:noAutofit/>
          </a:bodyPr>
          <a:lstStyle/>
          <a:p>
            <a:pPr marL="0" indent="0">
              <a:buNone/>
            </a:pPr>
            <a:r>
              <a:rPr lang="en-US" sz="2200" dirty="0"/>
              <a:t>Protocol </a:t>
            </a:r>
            <a:endParaRPr lang="en-US" sz="2200" dirty="0" smtClean="0"/>
          </a:p>
          <a:p>
            <a:r>
              <a:rPr lang="en-US" sz="2200" dirty="0" smtClean="0"/>
              <a:t>How </a:t>
            </a:r>
            <a:r>
              <a:rPr lang="en-US" sz="2200" dirty="0"/>
              <a:t>officials move </a:t>
            </a:r>
            <a:r>
              <a:rPr lang="en-US" sz="2200" dirty="0" smtClean="0"/>
              <a:t>in/out </a:t>
            </a:r>
            <a:r>
              <a:rPr lang="en-US" sz="2200" dirty="0"/>
              <a:t>of position to observe swimmers in their </a:t>
            </a:r>
            <a:r>
              <a:rPr lang="en-US" sz="2200" dirty="0" smtClean="0"/>
              <a:t>jurisdiction</a:t>
            </a:r>
          </a:p>
          <a:p>
            <a:endParaRPr lang="en-US" sz="1000" dirty="0" smtClean="0"/>
          </a:p>
          <a:p>
            <a:r>
              <a:rPr lang="en-US" sz="2200" dirty="0" smtClean="0"/>
              <a:t>Protocols can vary  - LSC</a:t>
            </a:r>
            <a:r>
              <a:rPr lang="en-US" sz="2200" dirty="0"/>
              <a:t>, Regional, </a:t>
            </a:r>
            <a:r>
              <a:rPr lang="en-US" sz="2200" dirty="0" smtClean="0"/>
              <a:t>National, </a:t>
            </a:r>
            <a:r>
              <a:rPr lang="en-US" sz="2200" dirty="0"/>
              <a:t>Meet </a:t>
            </a:r>
            <a:r>
              <a:rPr lang="en-US" sz="2200" dirty="0" smtClean="0"/>
              <a:t>Referee </a:t>
            </a:r>
            <a:r>
              <a:rPr lang="en-US" sz="2200" dirty="0"/>
              <a:t>preference, </a:t>
            </a:r>
            <a:r>
              <a:rPr lang="en-US" sz="2200" dirty="0" smtClean="0"/>
              <a:t>pool &amp;venue configurations</a:t>
            </a:r>
          </a:p>
          <a:p>
            <a:endParaRPr lang="en-US" sz="1000" dirty="0"/>
          </a:p>
          <a:p>
            <a:r>
              <a:rPr lang="en-US" sz="2200" dirty="0"/>
              <a:t>Common </a:t>
            </a:r>
            <a:r>
              <a:rPr lang="en-US" sz="2200" dirty="0" smtClean="0"/>
              <a:t>meet </a:t>
            </a:r>
            <a:r>
              <a:rPr lang="en-US" sz="2200" dirty="0"/>
              <a:t>protocol:</a:t>
            </a:r>
          </a:p>
          <a:p>
            <a:pPr lvl="1"/>
            <a:r>
              <a:rPr lang="en-US" sz="2200" dirty="0"/>
              <a:t>Start end: </a:t>
            </a:r>
            <a:r>
              <a:rPr lang="en-US" sz="2200" dirty="0" smtClean="0"/>
              <a:t>Behind </a:t>
            </a:r>
            <a:r>
              <a:rPr lang="en-US" sz="2200" dirty="0"/>
              <a:t>deck/block on long whistle. Entry of swimmer into water – move to edge of deck and watch until out of jurisdiction. Return to </a:t>
            </a:r>
            <a:r>
              <a:rPr lang="en-US" sz="2200" dirty="0" smtClean="0"/>
              <a:t>position</a:t>
            </a:r>
            <a:r>
              <a:rPr lang="en-US" sz="2200" dirty="0"/>
              <a:t>.  If backstroke – may wrap to outside lane or stand at edge of pool to observe feet placement</a:t>
            </a:r>
            <a:r>
              <a:rPr lang="en-US" sz="2200" dirty="0" smtClean="0"/>
              <a:t>.</a:t>
            </a:r>
          </a:p>
          <a:p>
            <a:pPr lvl="1"/>
            <a:endParaRPr lang="en-US" sz="1000" dirty="0"/>
          </a:p>
          <a:p>
            <a:pPr lvl="1"/>
            <a:r>
              <a:rPr lang="en-US" sz="2200" dirty="0"/>
              <a:t>Turn End:  </a:t>
            </a:r>
            <a:r>
              <a:rPr lang="en-US" sz="2200" dirty="0" smtClean="0"/>
              <a:t>Step up to </a:t>
            </a:r>
            <a:r>
              <a:rPr lang="en-US" sz="2200" dirty="0"/>
              <a:t>edge of pool and observe swimmer until out of jurisdiction.  Return to </a:t>
            </a:r>
            <a:r>
              <a:rPr lang="en-US" sz="2200" dirty="0" smtClean="0"/>
              <a:t>position</a:t>
            </a:r>
            <a:r>
              <a:rPr lang="en-US" sz="2200" dirty="0"/>
              <a:t>.</a:t>
            </a:r>
          </a:p>
          <a:p>
            <a:pPr lvl="1"/>
            <a:endParaRPr lang="en-US" sz="2200" dirty="0"/>
          </a:p>
        </p:txBody>
      </p:sp>
    </p:spTree>
    <p:extLst>
      <p:ext uri="{BB962C8B-B14F-4D97-AF65-F5344CB8AC3E}">
        <p14:creationId xmlns:p14="http://schemas.microsoft.com/office/powerpoint/2010/main" val="93046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626185" cy="1143000"/>
          </a:xfrm>
        </p:spPr>
        <p:txBody>
          <a:bodyPr>
            <a:normAutofit/>
          </a:bodyPr>
          <a:lstStyle/>
          <a:p>
            <a:pPr algn="l"/>
            <a:r>
              <a:rPr lang="en-US" sz="4000" dirty="0">
                <a:solidFill>
                  <a:schemeClr val="tx2"/>
                </a:solidFill>
              </a:rPr>
              <a:t>Deck Protocol</a:t>
            </a:r>
            <a:r>
              <a:rPr lang="is-IS" sz="4000" dirty="0" smtClean="0">
                <a:solidFill>
                  <a:schemeClr val="tx2"/>
                </a:solidFill>
              </a:rPr>
              <a:t>… </a:t>
            </a:r>
            <a:endParaRPr lang="en-US" sz="4000" dirty="0">
              <a:solidFill>
                <a:schemeClr val="tx2"/>
              </a:solidFill>
            </a:endParaRPr>
          </a:p>
        </p:txBody>
      </p:sp>
      <p:sp>
        <p:nvSpPr>
          <p:cNvPr id="3" name="Content Placeholder 2"/>
          <p:cNvSpPr>
            <a:spLocks noGrp="1"/>
          </p:cNvSpPr>
          <p:nvPr>
            <p:ph idx="1"/>
          </p:nvPr>
        </p:nvSpPr>
        <p:spPr>
          <a:xfrm>
            <a:off x="0" y="1664677"/>
            <a:ext cx="8001000" cy="5193322"/>
          </a:xfrm>
        </p:spPr>
        <p:txBody>
          <a:bodyPr>
            <a:noAutofit/>
          </a:bodyPr>
          <a:lstStyle/>
          <a:p>
            <a:r>
              <a:rPr lang="en-US" sz="2200" dirty="0" smtClean="0"/>
              <a:t>Common meet protocol (Continued)</a:t>
            </a:r>
          </a:p>
          <a:p>
            <a:pPr lvl="1"/>
            <a:r>
              <a:rPr lang="en-US" sz="2200" dirty="0" smtClean="0"/>
              <a:t>Corners</a:t>
            </a:r>
            <a:r>
              <a:rPr lang="en-US" sz="2200" dirty="0"/>
              <a:t>: Stand at race start and until swimmer passes through turn and heads up.  Seated for races 400 </a:t>
            </a:r>
            <a:r>
              <a:rPr lang="en-US" sz="2200" dirty="0" smtClean="0"/>
              <a:t>yd./</a:t>
            </a:r>
            <a:r>
              <a:rPr lang="en-US" sz="2200" dirty="0"/>
              <a:t>meters or longer. </a:t>
            </a:r>
            <a:r>
              <a:rPr lang="en-US" sz="2200" dirty="0" smtClean="0"/>
              <a:t>MR preference </a:t>
            </a:r>
            <a:r>
              <a:rPr lang="en-US" sz="2200" dirty="0"/>
              <a:t>if officials stand/sit as swimmers enter jurisdiction</a:t>
            </a:r>
            <a:r>
              <a:rPr lang="en-US" sz="2200" dirty="0" smtClean="0"/>
              <a:t>.</a:t>
            </a:r>
          </a:p>
          <a:p>
            <a:pPr lvl="1"/>
            <a:endParaRPr lang="en-US" sz="2200" dirty="0"/>
          </a:p>
          <a:p>
            <a:pPr lvl="1"/>
            <a:r>
              <a:rPr lang="en-US" sz="2200" dirty="0"/>
              <a:t>15 meter:  Stand with short whistles and through swimmers passing jurisdiction.  Sit if not walking stroke</a:t>
            </a:r>
            <a:r>
              <a:rPr lang="en-US" sz="2200" dirty="0" smtClean="0"/>
              <a:t>.</a:t>
            </a:r>
          </a:p>
          <a:p>
            <a:pPr lvl="1"/>
            <a:endParaRPr lang="en-US" sz="2200" dirty="0"/>
          </a:p>
          <a:p>
            <a:pPr lvl="1"/>
            <a:r>
              <a:rPr lang="en-US" sz="2200" dirty="0"/>
              <a:t>Stroke walkers (Lead/Lag): 2 walkers usually in long course. Specific ways to walk dependent upon meet referee.  1 walker if 2 or fewer swimmers in jurisdiction (no lead/lag).  </a:t>
            </a:r>
          </a:p>
          <a:p>
            <a:pPr lvl="1"/>
            <a:endParaRPr lang="en-US" sz="2200" dirty="0"/>
          </a:p>
        </p:txBody>
      </p:sp>
    </p:spTree>
    <p:extLst>
      <p:ext uri="{BB962C8B-B14F-4D97-AF65-F5344CB8AC3E}">
        <p14:creationId xmlns:p14="http://schemas.microsoft.com/office/powerpoint/2010/main" val="3076384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4000" cy="754835"/>
          </a:xfrm>
        </p:spPr>
        <p:txBody>
          <a:bodyPr>
            <a:normAutofit fontScale="90000"/>
          </a:bodyPr>
          <a:lstStyle/>
          <a:p>
            <a:pPr algn="l"/>
            <a:r>
              <a:rPr lang="en-US" dirty="0">
                <a:solidFill>
                  <a:schemeClr val="tx2"/>
                </a:solidFill>
              </a:rPr>
              <a:t>KYLSC </a:t>
            </a:r>
            <a:r>
              <a:rPr lang="en-US" dirty="0" smtClean="0">
                <a:solidFill>
                  <a:schemeClr val="tx2"/>
                </a:solidFill>
              </a:rPr>
              <a:t>Officials’ Protocol</a:t>
            </a:r>
            <a:endParaRPr lang="en-US" dirty="0">
              <a:solidFill>
                <a:schemeClr val="tx2"/>
              </a:solidFill>
            </a:endParaRPr>
          </a:p>
        </p:txBody>
      </p:sp>
      <p:sp>
        <p:nvSpPr>
          <p:cNvPr id="3" name="Content Placeholder 2"/>
          <p:cNvSpPr>
            <a:spLocks noGrp="1"/>
          </p:cNvSpPr>
          <p:nvPr>
            <p:ph idx="1"/>
          </p:nvPr>
        </p:nvSpPr>
        <p:spPr>
          <a:xfrm>
            <a:off x="1" y="1217777"/>
            <a:ext cx="8299937" cy="5640223"/>
          </a:xfrm>
        </p:spPr>
        <p:txBody>
          <a:bodyPr>
            <a:normAutofit fontScale="92500"/>
          </a:bodyPr>
          <a:lstStyle/>
          <a:p>
            <a:pPr marL="0" indent="0">
              <a:buNone/>
            </a:pPr>
            <a:r>
              <a:rPr lang="en-US" dirty="0" smtClean="0"/>
              <a:t>Some items may </a:t>
            </a:r>
            <a:r>
              <a:rPr lang="en-US" dirty="0"/>
              <a:t>be </a:t>
            </a:r>
            <a:r>
              <a:rPr lang="en-US" dirty="0" smtClean="0"/>
              <a:t>altered </a:t>
            </a:r>
            <a:r>
              <a:rPr lang="en-US" dirty="0"/>
              <a:t>by </a:t>
            </a:r>
            <a:r>
              <a:rPr lang="en-US" dirty="0" smtClean="0"/>
              <a:t>the Meet Referee</a:t>
            </a:r>
          </a:p>
          <a:p>
            <a:pPr marL="0" indent="0">
              <a:buNone/>
            </a:pPr>
            <a:endParaRPr lang="en-US" dirty="0" smtClean="0"/>
          </a:p>
          <a:p>
            <a:pPr marL="0" indent="0">
              <a:buNone/>
            </a:pPr>
            <a:r>
              <a:rPr lang="en-US" dirty="0" smtClean="0"/>
              <a:t>Basics</a:t>
            </a:r>
            <a:endParaRPr lang="en-US" dirty="0"/>
          </a:p>
          <a:p>
            <a:pPr lvl="1">
              <a:buFont typeface="Arial" panose="020B0604020202020204" pitchFamily="34" charset="0"/>
              <a:buChar char="•"/>
            </a:pPr>
            <a:r>
              <a:rPr lang="en-US" dirty="0"/>
              <a:t>White top/khaki bottoms/white </a:t>
            </a:r>
            <a:r>
              <a:rPr lang="en-US" dirty="0" smtClean="0"/>
              <a:t>socks &amp; shoes.  Pants, skirt </a:t>
            </a:r>
            <a:r>
              <a:rPr lang="en-US" dirty="0"/>
              <a:t>or skort for finals (championships).  Closed toe preferable for shoes.</a:t>
            </a:r>
          </a:p>
          <a:p>
            <a:pPr lvl="1">
              <a:buFont typeface="Arial" panose="020B0604020202020204" pitchFamily="34" charset="0"/>
              <a:buChar char="•"/>
            </a:pPr>
            <a:r>
              <a:rPr lang="en-US" dirty="0"/>
              <a:t>Arrive 1 hour prior to start of session </a:t>
            </a:r>
            <a:r>
              <a:rPr lang="en-US" dirty="0" smtClean="0"/>
              <a:t>for meeting</a:t>
            </a:r>
            <a:endParaRPr lang="en-US" dirty="0"/>
          </a:p>
          <a:p>
            <a:pPr lvl="1">
              <a:buFont typeface="Arial" panose="020B0604020202020204" pitchFamily="34" charset="0"/>
              <a:buChar char="•"/>
            </a:pPr>
            <a:r>
              <a:rPr lang="en-US" dirty="0"/>
              <a:t>Report to MR/DR or Lead CJ for </a:t>
            </a:r>
            <a:r>
              <a:rPr lang="en-US" dirty="0" smtClean="0"/>
              <a:t>sign-in</a:t>
            </a:r>
            <a:endParaRPr lang="en-US" dirty="0"/>
          </a:p>
          <a:p>
            <a:pPr lvl="1">
              <a:buFont typeface="Arial" panose="020B0604020202020204" pitchFamily="34" charset="0"/>
              <a:buChar char="•"/>
            </a:pPr>
            <a:r>
              <a:rPr lang="en-US" dirty="0"/>
              <a:t>Bring certification card or Deck Pass for verification</a:t>
            </a:r>
          </a:p>
          <a:p>
            <a:pPr lvl="1">
              <a:buFont typeface="Arial" panose="020B0604020202020204" pitchFamily="34" charset="0"/>
              <a:buChar char="•"/>
            </a:pPr>
            <a:r>
              <a:rPr lang="en-US" dirty="0"/>
              <a:t>Do not leave position unless DR or CJ has dismissed you. Raise your hand if you have a need to leave the deck for any reason and speak with a CJ.</a:t>
            </a:r>
          </a:p>
          <a:p>
            <a:pPr marL="365760" lvl="1" indent="0">
              <a:buNone/>
            </a:pPr>
            <a:endParaRPr lang="en-US" dirty="0"/>
          </a:p>
        </p:txBody>
      </p:sp>
    </p:spTree>
    <p:extLst>
      <p:ext uri="{BB962C8B-B14F-4D97-AF65-F5344CB8AC3E}">
        <p14:creationId xmlns:p14="http://schemas.microsoft.com/office/powerpoint/2010/main" val="977864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60020"/>
            <a:ext cx="9144000" cy="754835"/>
          </a:xfrm>
        </p:spPr>
        <p:txBody>
          <a:bodyPr>
            <a:normAutofit fontScale="90000"/>
          </a:bodyPr>
          <a:lstStyle/>
          <a:p>
            <a:pPr algn="l"/>
            <a:r>
              <a:rPr lang="en-US" dirty="0">
                <a:solidFill>
                  <a:schemeClr val="tx2"/>
                </a:solidFill>
              </a:rPr>
              <a:t>KYLSC </a:t>
            </a:r>
            <a:r>
              <a:rPr lang="en-US" dirty="0" smtClean="0">
                <a:solidFill>
                  <a:schemeClr val="tx2"/>
                </a:solidFill>
              </a:rPr>
              <a:t>Officials’ Protocol (cont.)</a:t>
            </a:r>
            <a:endParaRPr lang="en-US" dirty="0">
              <a:solidFill>
                <a:schemeClr val="tx2"/>
              </a:solidFill>
            </a:endParaRPr>
          </a:p>
        </p:txBody>
      </p:sp>
      <p:sp>
        <p:nvSpPr>
          <p:cNvPr id="5" name="Content Placeholder 2"/>
          <p:cNvSpPr>
            <a:spLocks noGrp="1"/>
          </p:cNvSpPr>
          <p:nvPr>
            <p:ph idx="1"/>
          </p:nvPr>
        </p:nvSpPr>
        <p:spPr>
          <a:xfrm>
            <a:off x="0" y="1101969"/>
            <a:ext cx="8253046" cy="5756031"/>
          </a:xfrm>
        </p:spPr>
        <p:txBody>
          <a:bodyPr>
            <a:normAutofit fontScale="85000" lnSpcReduction="20000"/>
          </a:bodyPr>
          <a:lstStyle/>
          <a:p>
            <a:pPr marL="0" indent="0">
              <a:buNone/>
            </a:pPr>
            <a:r>
              <a:rPr lang="en-US" dirty="0"/>
              <a:t>Meet start</a:t>
            </a:r>
          </a:p>
          <a:p>
            <a:pPr lvl="1">
              <a:buFont typeface="Arial" panose="020B0604020202020204" pitchFamily="34" charset="0"/>
              <a:buChar char="•"/>
            </a:pPr>
            <a:r>
              <a:rPr lang="en-US" dirty="0"/>
              <a:t>At position 5-10 minutes prior to start time</a:t>
            </a:r>
          </a:p>
          <a:p>
            <a:pPr lvl="1">
              <a:buFont typeface="Arial" panose="020B0604020202020204" pitchFamily="34" charset="0"/>
              <a:buChar char="•"/>
            </a:pPr>
            <a:r>
              <a:rPr lang="en-US" dirty="0"/>
              <a:t>Know jurisdiction (lanes/how far to observe) and position accordingly</a:t>
            </a:r>
          </a:p>
          <a:p>
            <a:pPr lvl="1">
              <a:buFont typeface="Arial" panose="020B0604020202020204" pitchFamily="34" charset="0"/>
              <a:buChar char="•"/>
            </a:pPr>
            <a:r>
              <a:rPr lang="en-US" dirty="0"/>
              <a:t>Look professional, stand in relaxed manner </a:t>
            </a:r>
          </a:p>
          <a:p>
            <a:pPr lvl="1">
              <a:buFont typeface="Arial" panose="020B0604020202020204" pitchFamily="34" charset="0"/>
              <a:buChar char="•"/>
            </a:pPr>
            <a:r>
              <a:rPr lang="en-US" dirty="0"/>
              <a:t>Don’t chit-chat with timers/swimmers</a:t>
            </a:r>
          </a:p>
          <a:p>
            <a:pPr lvl="1">
              <a:buFont typeface="Arial" panose="020B0604020202020204" pitchFamily="34" charset="0"/>
              <a:buChar char="•"/>
            </a:pPr>
            <a:r>
              <a:rPr lang="en-US" dirty="0"/>
              <a:t>If seated prior to race </a:t>
            </a:r>
            <a:r>
              <a:rPr lang="en-US" dirty="0" smtClean="0"/>
              <a:t>,be </a:t>
            </a:r>
            <a:r>
              <a:rPr lang="en-US" dirty="0"/>
              <a:t>aware of body position, rise </a:t>
            </a:r>
            <a:r>
              <a:rPr lang="en-US" dirty="0" smtClean="0"/>
              <a:t>and </a:t>
            </a:r>
            <a:r>
              <a:rPr lang="en-US" dirty="0"/>
              <a:t>safely move to pool edge for observation of </a:t>
            </a:r>
            <a:r>
              <a:rPr lang="en-US" dirty="0" smtClean="0"/>
              <a:t>swims.</a:t>
            </a:r>
            <a:endParaRPr lang="en-US" dirty="0"/>
          </a:p>
          <a:p>
            <a:pPr lvl="1">
              <a:buFont typeface="Arial" panose="020B0604020202020204" pitchFamily="34" charset="0"/>
              <a:buChar char="•"/>
            </a:pPr>
            <a:r>
              <a:rPr lang="en-US" dirty="0"/>
              <a:t>When swimmer(s) in jurisdiction, be at pool edge or assigned position if walking </a:t>
            </a:r>
            <a:r>
              <a:rPr lang="en-US" dirty="0" smtClean="0"/>
              <a:t>stroke, to </a:t>
            </a:r>
            <a:r>
              <a:rPr lang="en-US" dirty="0"/>
              <a:t>observe </a:t>
            </a:r>
            <a:r>
              <a:rPr lang="en-US" dirty="0" smtClean="0"/>
              <a:t> swims.</a:t>
            </a:r>
            <a:endParaRPr lang="en-US" dirty="0"/>
          </a:p>
          <a:p>
            <a:pPr lvl="1">
              <a:buFont typeface="Arial" panose="020B0604020202020204" pitchFamily="34" charset="0"/>
              <a:buChar char="•"/>
            </a:pPr>
            <a:r>
              <a:rPr lang="en-US" dirty="0"/>
              <a:t>When swimmer(s) out of jurisdiction, return </a:t>
            </a:r>
            <a:r>
              <a:rPr lang="en-US" dirty="0" smtClean="0"/>
              <a:t>to position.</a:t>
            </a:r>
            <a:endParaRPr lang="en-US" dirty="0"/>
          </a:p>
          <a:p>
            <a:pPr lvl="1">
              <a:buFont typeface="Arial" panose="020B0604020202020204" pitchFamily="34" charset="0"/>
              <a:buChar char="•"/>
            </a:pPr>
            <a:r>
              <a:rPr lang="en-US" dirty="0"/>
              <a:t>If you observe a violation, promptly RAISE </a:t>
            </a:r>
            <a:r>
              <a:rPr lang="en-US" dirty="0" smtClean="0"/>
              <a:t>your </a:t>
            </a:r>
            <a:r>
              <a:rPr lang="en-US" dirty="0"/>
              <a:t>hand high overhead until you are acknowledged by a CJ </a:t>
            </a:r>
            <a:r>
              <a:rPr lang="en-US" dirty="0" smtClean="0"/>
              <a:t>to lower </a:t>
            </a:r>
            <a:r>
              <a:rPr lang="en-US" dirty="0"/>
              <a:t>your hand.  If you have a heat sheet, make notes about violation, especially if it may be a while before CJ reaches you.</a:t>
            </a:r>
          </a:p>
        </p:txBody>
      </p:sp>
    </p:spTree>
    <p:extLst>
      <p:ext uri="{BB962C8B-B14F-4D97-AF65-F5344CB8AC3E}">
        <p14:creationId xmlns:p14="http://schemas.microsoft.com/office/powerpoint/2010/main" val="2056049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10149</TotalTime>
  <Words>3472</Words>
  <Application>Microsoft Office PowerPoint</Application>
  <PresentationFormat>On-screen Show (4:3)</PresentationFormat>
  <Paragraphs>293</Paragraphs>
  <Slides>25</Slides>
  <Notes>20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Chief Judge  Training Clinic</vt:lpstr>
      <vt:lpstr>Philosophy….</vt:lpstr>
      <vt:lpstr>Who’s Who of Deck Officials</vt:lpstr>
      <vt:lpstr>CJ Duties….</vt:lpstr>
      <vt:lpstr>DECK ASSIGNMENT…. A true art form!</vt:lpstr>
      <vt:lpstr>Deck Protocol…</vt:lpstr>
      <vt:lpstr>Deck Protocol… </vt:lpstr>
      <vt:lpstr>KYLSC Officials’ Protocol</vt:lpstr>
      <vt:lpstr>KYLSC Officials’ Protocol (cont.)</vt:lpstr>
      <vt:lpstr>KYLSC S&amp;T Deck Protocol cont.</vt:lpstr>
      <vt:lpstr>KYLSC S&amp;T Deck Protocol cont.</vt:lpstr>
      <vt:lpstr>KYLSC S&amp;T Deck Protocol cont.</vt:lpstr>
      <vt:lpstr>KYLSC S&amp;T Deck Protocol cont.</vt:lpstr>
      <vt:lpstr>KYLSC S&amp;T Deck Protocol cont.</vt:lpstr>
      <vt:lpstr>KYLSC S&amp;T Deck Protocol cont.</vt:lpstr>
      <vt:lpstr>Stroke Briefing</vt:lpstr>
      <vt:lpstr>RADIO Protocol</vt:lpstr>
      <vt:lpstr>RADIO Protocol (cont.)</vt:lpstr>
      <vt:lpstr>Paperwork…slips and more slips</vt:lpstr>
      <vt:lpstr>Professional CJ &amp; Mentor</vt:lpstr>
      <vt:lpstr>MENTORING cont.</vt:lpstr>
      <vt:lpstr>Meet wrap-up tasks</vt:lpstr>
      <vt:lpstr>Best Practices</vt:lpstr>
      <vt:lpstr>National Deck Team Lead CJ</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Comes the Judge….</dc:title>
  <dc:creator>Ruth Ann Bode;Becky Gilpatrick</dc:creator>
  <cp:lastModifiedBy>Gilpatrick, Rebecca</cp:lastModifiedBy>
  <cp:revision>93</cp:revision>
  <cp:lastPrinted>2018-02-26T23:35:16Z</cp:lastPrinted>
  <dcterms:created xsi:type="dcterms:W3CDTF">2018-02-25T17:05:51Z</dcterms:created>
  <dcterms:modified xsi:type="dcterms:W3CDTF">2021-09-29T19:04:54Z</dcterms:modified>
</cp:coreProperties>
</file>