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Josefin Slab"/>
      <p:regular r:id="rId32"/>
      <p:bold r:id="rId33"/>
      <p:italic r:id="rId34"/>
      <p:boldItalic r:id="rId35"/>
    </p:embeddedFont>
    <p:embeddedFont>
      <p:font typeface="Josefin Slab SemiBold"/>
      <p:regular r:id="rId36"/>
      <p:bold r:id="rId37"/>
      <p:italic r:id="rId38"/>
      <p:boldItalic r:id="rId39"/>
    </p:embeddedFont>
    <p:embeddedFont>
      <p:font typeface="Roboto"/>
      <p:regular r:id="rId40"/>
      <p:bold r:id="rId41"/>
      <p:italic r:id="rId42"/>
      <p:boldItalic r:id="rId43"/>
    </p:embeddedFont>
    <p:embeddedFont>
      <p:font typeface="Playfair Display"/>
      <p:regular r:id="rId44"/>
      <p:bold r:id="rId45"/>
      <p:italic r:id="rId46"/>
      <p:boldItalic r:id="rId47"/>
    </p:embeddedFont>
    <p:embeddedFont>
      <p:font typeface="Oswald"/>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PlayfairDisplay-regular.fntdata"/><Relationship Id="rId43" Type="http://schemas.openxmlformats.org/officeDocument/2006/relationships/font" Target="fonts/Roboto-boldItalic.fntdata"/><Relationship Id="rId46" Type="http://schemas.openxmlformats.org/officeDocument/2006/relationships/font" Target="fonts/PlayfairDisplay-italic.fntdata"/><Relationship Id="rId45" Type="http://schemas.openxmlformats.org/officeDocument/2006/relationships/font" Target="fonts/PlayfairDispl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swald-regular.fntdata"/><Relationship Id="rId47" Type="http://schemas.openxmlformats.org/officeDocument/2006/relationships/font" Target="fonts/PlayfairDisplay-boldItalic.fntdata"/><Relationship Id="rId49"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JosefinSlab-bold.fntdata"/><Relationship Id="rId32" Type="http://schemas.openxmlformats.org/officeDocument/2006/relationships/font" Target="fonts/JosefinSlab-regular.fntdata"/><Relationship Id="rId35" Type="http://schemas.openxmlformats.org/officeDocument/2006/relationships/font" Target="fonts/JosefinSlab-boldItalic.fntdata"/><Relationship Id="rId34" Type="http://schemas.openxmlformats.org/officeDocument/2006/relationships/font" Target="fonts/JosefinSlab-italic.fntdata"/><Relationship Id="rId37" Type="http://schemas.openxmlformats.org/officeDocument/2006/relationships/font" Target="fonts/JosefinSlabSemiBold-bold.fntdata"/><Relationship Id="rId36" Type="http://schemas.openxmlformats.org/officeDocument/2006/relationships/font" Target="fonts/JosefinSlabSemiBold-regular.fntdata"/><Relationship Id="rId39" Type="http://schemas.openxmlformats.org/officeDocument/2006/relationships/font" Target="fonts/JosefinSlabSemiBold-boldItalic.fntdata"/><Relationship Id="rId38" Type="http://schemas.openxmlformats.org/officeDocument/2006/relationships/font" Target="fonts/JosefinSlabSemi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944aad1e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 name="Google Shape;48;g944aad1e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8348e8148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8348e8148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8348e8148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8348e8148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8348e8148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8348e8148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8348e81488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8348e81488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8348e81488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8348e81488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8348e81488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8348e81488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8348e81488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8348e81488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8348e81488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8348e81488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8348e81488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8348e81488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8348e81488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8348e81488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8348e8148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8348e8148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8348e81488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8348e81488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8348e81488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8348e81488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8348e81488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8348e81488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8348e81488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8348e81488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8348e81488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8348e81488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8348e81488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8348e81488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8348e81488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8348e81488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8348e8148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8348e8148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8348e8148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8348e8148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8348e8148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8348e8148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8348e8148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8348e8148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8348e8148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8348e8148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8348e81488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8348e81488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8348e81488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8348e81488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0" y="1626600"/>
            <a:ext cx="8520600" cy="13587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041122"/>
              </a:buClr>
              <a:buSzPts val="5200"/>
              <a:buNone/>
              <a:defRPr sz="5200">
                <a:solidFill>
                  <a:srgbClr val="04112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9015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Playfair Display"/>
              <a:buNone/>
              <a:defRPr sz="2800">
                <a:latin typeface="Playfair Display"/>
                <a:ea typeface="Playfair Display"/>
                <a:cs typeface="Playfair Display"/>
                <a:sym typeface="Playfair Display"/>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 name="Google Shape;3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55600" lvl="0" marL="457200" algn="ctr">
              <a:spcBef>
                <a:spcPts val="0"/>
              </a:spcBef>
              <a:spcAft>
                <a:spcPts val="0"/>
              </a:spcAft>
              <a:buSzPts val="2000"/>
              <a:buChar char="●"/>
              <a:defRPr/>
            </a:lvl1pPr>
            <a:lvl2pPr indent="-330200" lvl="1" marL="914400" algn="ctr">
              <a:spcBef>
                <a:spcPts val="1600"/>
              </a:spcBef>
              <a:spcAft>
                <a:spcPts val="0"/>
              </a:spcAft>
              <a:buSzPts val="16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38" name="Shape 3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Timeline">
  <p:cSld name="CUSTOM_3_6">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3"/>
          <p:cNvSpPr txBox="1"/>
          <p:nvPr>
            <p:ph idx="12" type="sldNum"/>
          </p:nvPr>
        </p:nvSpPr>
        <p:spPr>
          <a:xfrm>
            <a:off x="8459608" y="309542"/>
            <a:ext cx="548700" cy="393600"/>
          </a:xfrm>
          <a:prstGeom prst="rect">
            <a:avLst/>
          </a:prstGeom>
        </p:spPr>
        <p:txBody>
          <a:bodyPr anchorCtr="0" anchor="ctr" bIns="91425" lIns="91425" spcFirstLastPara="1" rIns="91425" wrap="square" tIns="91425">
            <a:normAutofit/>
          </a:bodyPr>
          <a:lstStyle>
            <a:lvl1pPr lvl="0" algn="r">
              <a:buNone/>
              <a:defRPr sz="1000">
                <a:solidFill>
                  <a:srgbClr val="251E20"/>
                </a:solidFill>
                <a:latin typeface="Roboto"/>
                <a:ea typeface="Roboto"/>
                <a:cs typeface="Roboto"/>
                <a:sym typeface="Roboto"/>
              </a:defRPr>
            </a:lvl1pPr>
            <a:lvl2pPr lvl="1" algn="r">
              <a:buNone/>
              <a:defRPr sz="1000">
                <a:solidFill>
                  <a:srgbClr val="251E20"/>
                </a:solidFill>
                <a:latin typeface="Roboto"/>
                <a:ea typeface="Roboto"/>
                <a:cs typeface="Roboto"/>
                <a:sym typeface="Roboto"/>
              </a:defRPr>
            </a:lvl2pPr>
            <a:lvl3pPr lvl="2" algn="r">
              <a:buNone/>
              <a:defRPr sz="1000">
                <a:solidFill>
                  <a:srgbClr val="251E20"/>
                </a:solidFill>
                <a:latin typeface="Roboto"/>
                <a:ea typeface="Roboto"/>
                <a:cs typeface="Roboto"/>
                <a:sym typeface="Roboto"/>
              </a:defRPr>
            </a:lvl3pPr>
            <a:lvl4pPr lvl="3" algn="r">
              <a:buNone/>
              <a:defRPr sz="1000">
                <a:solidFill>
                  <a:srgbClr val="251E20"/>
                </a:solidFill>
                <a:latin typeface="Roboto"/>
                <a:ea typeface="Roboto"/>
                <a:cs typeface="Roboto"/>
                <a:sym typeface="Roboto"/>
              </a:defRPr>
            </a:lvl4pPr>
            <a:lvl5pPr lvl="4" algn="r">
              <a:buNone/>
              <a:defRPr sz="1000">
                <a:solidFill>
                  <a:srgbClr val="251E20"/>
                </a:solidFill>
                <a:latin typeface="Roboto"/>
                <a:ea typeface="Roboto"/>
                <a:cs typeface="Roboto"/>
                <a:sym typeface="Roboto"/>
              </a:defRPr>
            </a:lvl5pPr>
            <a:lvl6pPr lvl="5" algn="r">
              <a:buNone/>
              <a:defRPr sz="1000">
                <a:solidFill>
                  <a:srgbClr val="251E20"/>
                </a:solidFill>
                <a:latin typeface="Roboto"/>
                <a:ea typeface="Roboto"/>
                <a:cs typeface="Roboto"/>
                <a:sym typeface="Roboto"/>
              </a:defRPr>
            </a:lvl6pPr>
            <a:lvl7pPr lvl="6" algn="r">
              <a:buNone/>
              <a:defRPr sz="1000">
                <a:solidFill>
                  <a:srgbClr val="251E20"/>
                </a:solidFill>
                <a:latin typeface="Roboto"/>
                <a:ea typeface="Roboto"/>
                <a:cs typeface="Roboto"/>
                <a:sym typeface="Roboto"/>
              </a:defRPr>
            </a:lvl7pPr>
            <a:lvl8pPr lvl="7" algn="r">
              <a:buNone/>
              <a:defRPr sz="1000">
                <a:solidFill>
                  <a:srgbClr val="251E20"/>
                </a:solidFill>
                <a:latin typeface="Roboto"/>
                <a:ea typeface="Roboto"/>
                <a:cs typeface="Roboto"/>
                <a:sym typeface="Roboto"/>
              </a:defRPr>
            </a:lvl8pPr>
            <a:lvl9pPr lvl="8" algn="r">
              <a:buNone/>
              <a:defRPr sz="1000">
                <a:solidFill>
                  <a:srgbClr val="251E2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13"/>
          <p:cNvSpPr txBox="1"/>
          <p:nvPr>
            <p:ph type="title"/>
          </p:nvPr>
        </p:nvSpPr>
        <p:spPr>
          <a:xfrm>
            <a:off x="464725" y="464525"/>
            <a:ext cx="3931500" cy="1507500"/>
          </a:xfrm>
          <a:prstGeom prst="rect">
            <a:avLst/>
          </a:prstGeom>
        </p:spPr>
        <p:txBody>
          <a:bodyPr anchorCtr="0" anchor="t" bIns="91425" lIns="91425" spcFirstLastPara="1" rIns="91425" wrap="square" tIns="91425">
            <a:noAutofit/>
          </a:bodyPr>
          <a:lstStyle>
            <a:lvl1pPr lvl="0">
              <a:spcBef>
                <a:spcPts val="0"/>
              </a:spcBef>
              <a:spcAft>
                <a:spcPts val="0"/>
              </a:spcAft>
              <a:buSzPts val="3400"/>
              <a:buFont typeface="Roboto"/>
              <a:buNone/>
              <a:defRPr b="1" sz="3400">
                <a:latin typeface="Roboto"/>
                <a:ea typeface="Roboto"/>
                <a:cs typeface="Roboto"/>
                <a:sym typeface="Robot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2" name="Google Shape;42;p13"/>
          <p:cNvSpPr txBox="1"/>
          <p:nvPr>
            <p:ph idx="1" type="subTitle"/>
          </p:nvPr>
        </p:nvSpPr>
        <p:spPr>
          <a:xfrm>
            <a:off x="450800" y="4170075"/>
            <a:ext cx="4148100" cy="61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b="1"/>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43" name="Google Shape;43;p13"/>
          <p:cNvSpPr txBox="1"/>
          <p:nvPr>
            <p:ph idx="2" type="subTitle"/>
          </p:nvPr>
        </p:nvSpPr>
        <p:spPr>
          <a:xfrm>
            <a:off x="4923725" y="853875"/>
            <a:ext cx="3466800" cy="490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44" name="Google Shape;44;p13"/>
          <p:cNvSpPr txBox="1"/>
          <p:nvPr>
            <p:ph idx="3" type="subTitle"/>
          </p:nvPr>
        </p:nvSpPr>
        <p:spPr>
          <a:xfrm>
            <a:off x="4923725" y="2326650"/>
            <a:ext cx="3466800" cy="490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45" name="Google Shape;45;p13"/>
          <p:cNvSpPr txBox="1"/>
          <p:nvPr>
            <p:ph idx="4" type="subTitle"/>
          </p:nvPr>
        </p:nvSpPr>
        <p:spPr>
          <a:xfrm>
            <a:off x="4923725" y="3799425"/>
            <a:ext cx="3466800" cy="490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 name="Google Shape;16;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a:lvl1pPr>
            <a:lvl2pPr indent="-330200" lvl="1" marL="914400">
              <a:spcBef>
                <a:spcPts val="1600"/>
              </a:spcBef>
              <a:spcAft>
                <a:spcPts val="0"/>
              </a:spcAft>
              <a:buSzPts val="16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Char char="●"/>
              <a:defRPr sz="16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0" name="Google Shape;20;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Char char="●"/>
              <a:defRPr sz="16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 name="Google Shape;25;p7"/>
          <p:cNvSpPr txBox="1"/>
          <p:nvPr>
            <p:ph idx="1" type="body"/>
          </p:nvPr>
        </p:nvSpPr>
        <p:spPr>
          <a:xfrm>
            <a:off x="311700" y="1152475"/>
            <a:ext cx="7517700" cy="34164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8"/>
          <p:cNvSpPr txBox="1"/>
          <p:nvPr>
            <p:ph type="title"/>
          </p:nvPr>
        </p:nvSpPr>
        <p:spPr>
          <a:xfrm>
            <a:off x="936900" y="526350"/>
            <a:ext cx="7270200" cy="4090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FFFFFF"/>
              </a:buClr>
              <a:buSzPts val="4800"/>
              <a:buNone/>
              <a:defRPr sz="4800">
                <a:solidFill>
                  <a:srgbClr val="FFFFFF"/>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0" name="Google Shape;3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1" name="Google Shape;31;p9"/>
          <p:cNvSpPr txBox="1"/>
          <p:nvPr>
            <p:ph idx="2" type="body"/>
          </p:nvPr>
        </p:nvSpPr>
        <p:spPr>
          <a:xfrm>
            <a:off x="4731300" y="412900"/>
            <a:ext cx="4045200" cy="4006200"/>
          </a:xfrm>
          <a:prstGeom prst="rect">
            <a:avLst/>
          </a:prstGeom>
        </p:spPr>
        <p:txBody>
          <a:bodyPr anchorCtr="0" anchor="ctr" bIns="91425" lIns="91425" spcFirstLastPara="1" rIns="91425" wrap="square" tIns="91425">
            <a:noAutofit/>
          </a:bodyPr>
          <a:lstStyle>
            <a:lvl1pPr indent="-355600" lvl="0" marL="457200">
              <a:spcBef>
                <a:spcPts val="0"/>
              </a:spcBef>
              <a:spcAft>
                <a:spcPts val="0"/>
              </a:spcAft>
              <a:buSzPts val="2000"/>
              <a:buChar char="●"/>
              <a:defRPr/>
            </a:lvl1pPr>
            <a:lvl2pPr indent="-330200" lvl="1" marL="914400">
              <a:spcBef>
                <a:spcPts val="1600"/>
              </a:spcBef>
              <a:spcAft>
                <a:spcPts val="0"/>
              </a:spcAft>
              <a:buSzPts val="16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A Swimming Athletes">
  <p:cSld name="CAPTION_ONLY">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10"/>
          <p:cNvSpPr txBox="1"/>
          <p:nvPr>
            <p:ph idx="1" type="body"/>
          </p:nvPr>
        </p:nvSpPr>
        <p:spPr>
          <a:xfrm>
            <a:off x="1322175" y="440522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000"/>
              <a:buNone/>
              <a:defRPr/>
            </a:lvl1pPr>
          </a:lstStyle>
          <a:p/>
        </p:txBody>
      </p:sp>
      <p:sp>
        <p:nvSpPr>
          <p:cNvPr id="34" name="Google Shape;34;p10"/>
          <p:cNvSpPr txBox="1"/>
          <p:nvPr>
            <p:ph type="title"/>
          </p:nvPr>
        </p:nvSpPr>
        <p:spPr>
          <a:xfrm>
            <a:off x="1448925" y="262275"/>
            <a:ext cx="7444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41122"/>
              </a:buClr>
              <a:buSzPts val="3000"/>
              <a:buFont typeface="Oswald"/>
              <a:buNone/>
              <a:defRPr sz="3000">
                <a:solidFill>
                  <a:srgbClr val="041122"/>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55600" lvl="0" marL="457200">
              <a:lnSpc>
                <a:spcPct val="115000"/>
              </a:lnSpc>
              <a:spcBef>
                <a:spcPts val="0"/>
              </a:spcBef>
              <a:spcAft>
                <a:spcPts val="0"/>
              </a:spcAft>
              <a:buClr>
                <a:schemeClr val="dk2"/>
              </a:buClr>
              <a:buSzPts val="2000"/>
              <a:buFont typeface="Josefin Slab SemiBold"/>
              <a:buChar char="●"/>
              <a:defRPr sz="2000">
                <a:solidFill>
                  <a:schemeClr val="dk2"/>
                </a:solidFill>
                <a:latin typeface="Josefin Slab SemiBold"/>
                <a:ea typeface="Josefin Slab SemiBold"/>
                <a:cs typeface="Josefin Slab SemiBold"/>
                <a:sym typeface="Josefin Slab SemiBold"/>
              </a:defRPr>
            </a:lvl1pPr>
            <a:lvl2pPr indent="-330200" lvl="1" marL="914400">
              <a:lnSpc>
                <a:spcPct val="115000"/>
              </a:lnSpc>
              <a:spcBef>
                <a:spcPts val="1600"/>
              </a:spcBef>
              <a:spcAft>
                <a:spcPts val="0"/>
              </a:spcAft>
              <a:buClr>
                <a:schemeClr val="dk2"/>
              </a:buClr>
              <a:buSzPts val="1600"/>
              <a:buFont typeface="Josefin Slab"/>
              <a:buChar char="○"/>
              <a:defRPr sz="1600">
                <a:solidFill>
                  <a:schemeClr val="dk2"/>
                </a:solidFill>
                <a:latin typeface="Josefin Slab"/>
                <a:ea typeface="Josefin Slab"/>
                <a:cs typeface="Josefin Slab"/>
                <a:sym typeface="Josefin Slab"/>
              </a:defRPr>
            </a:lvl2pPr>
            <a:lvl3pPr indent="-317500" lvl="2" marL="1371600">
              <a:lnSpc>
                <a:spcPct val="115000"/>
              </a:lnSpc>
              <a:spcBef>
                <a:spcPts val="1600"/>
              </a:spcBef>
              <a:spcAft>
                <a:spcPts val="0"/>
              </a:spcAft>
              <a:buClr>
                <a:schemeClr val="dk2"/>
              </a:buClr>
              <a:buSzPts val="1400"/>
              <a:buFont typeface="Josefin Slab"/>
              <a:buChar char="■"/>
              <a:defRPr>
                <a:solidFill>
                  <a:schemeClr val="dk2"/>
                </a:solidFill>
                <a:latin typeface="Josefin Slab"/>
                <a:ea typeface="Josefin Slab"/>
                <a:cs typeface="Josefin Slab"/>
                <a:sym typeface="Josefin Slab"/>
              </a:defRPr>
            </a:lvl3pPr>
            <a:lvl4pPr indent="-317500" lvl="3" marL="1828800">
              <a:lnSpc>
                <a:spcPct val="115000"/>
              </a:lnSpc>
              <a:spcBef>
                <a:spcPts val="1600"/>
              </a:spcBef>
              <a:spcAft>
                <a:spcPts val="0"/>
              </a:spcAft>
              <a:buClr>
                <a:schemeClr val="dk2"/>
              </a:buClr>
              <a:buSzPts val="1400"/>
              <a:buFont typeface="Josefin Slab"/>
              <a:buChar char="●"/>
              <a:defRPr>
                <a:solidFill>
                  <a:schemeClr val="dk2"/>
                </a:solidFill>
                <a:latin typeface="Josefin Slab"/>
                <a:ea typeface="Josefin Slab"/>
                <a:cs typeface="Josefin Slab"/>
                <a:sym typeface="Josefin Slab"/>
              </a:defRPr>
            </a:lvl4pPr>
            <a:lvl5pPr indent="-317500" lvl="4" marL="2286000">
              <a:lnSpc>
                <a:spcPct val="115000"/>
              </a:lnSpc>
              <a:spcBef>
                <a:spcPts val="1600"/>
              </a:spcBef>
              <a:spcAft>
                <a:spcPts val="0"/>
              </a:spcAft>
              <a:buClr>
                <a:schemeClr val="dk2"/>
              </a:buClr>
              <a:buSzPts val="1400"/>
              <a:buFont typeface="Josefin Slab"/>
              <a:buChar char="○"/>
              <a:defRPr>
                <a:solidFill>
                  <a:schemeClr val="dk2"/>
                </a:solidFill>
                <a:latin typeface="Josefin Slab"/>
                <a:ea typeface="Josefin Slab"/>
                <a:cs typeface="Josefin Slab"/>
                <a:sym typeface="Josefin Slab"/>
              </a:defRPr>
            </a:lvl5pPr>
            <a:lvl6pPr indent="-317500" lvl="5" marL="2743200">
              <a:lnSpc>
                <a:spcPct val="115000"/>
              </a:lnSpc>
              <a:spcBef>
                <a:spcPts val="1600"/>
              </a:spcBef>
              <a:spcAft>
                <a:spcPts val="0"/>
              </a:spcAft>
              <a:buClr>
                <a:schemeClr val="dk2"/>
              </a:buClr>
              <a:buSzPts val="1400"/>
              <a:buFont typeface="Josefin Slab"/>
              <a:buChar char="■"/>
              <a:defRPr>
                <a:solidFill>
                  <a:schemeClr val="dk2"/>
                </a:solidFill>
                <a:latin typeface="Josefin Slab"/>
                <a:ea typeface="Josefin Slab"/>
                <a:cs typeface="Josefin Slab"/>
                <a:sym typeface="Josefin Slab"/>
              </a:defRPr>
            </a:lvl6pPr>
            <a:lvl7pPr indent="-317500" lvl="6" marL="3200400">
              <a:lnSpc>
                <a:spcPct val="115000"/>
              </a:lnSpc>
              <a:spcBef>
                <a:spcPts val="1600"/>
              </a:spcBef>
              <a:spcAft>
                <a:spcPts val="0"/>
              </a:spcAft>
              <a:buClr>
                <a:schemeClr val="dk2"/>
              </a:buClr>
              <a:buSzPts val="1400"/>
              <a:buFont typeface="Josefin Slab"/>
              <a:buChar char="●"/>
              <a:defRPr>
                <a:solidFill>
                  <a:schemeClr val="dk2"/>
                </a:solidFill>
                <a:latin typeface="Josefin Slab"/>
                <a:ea typeface="Josefin Slab"/>
                <a:cs typeface="Josefin Slab"/>
                <a:sym typeface="Josefin Slab"/>
              </a:defRPr>
            </a:lvl7pPr>
            <a:lvl8pPr indent="-317500" lvl="7" marL="3657600">
              <a:lnSpc>
                <a:spcPct val="115000"/>
              </a:lnSpc>
              <a:spcBef>
                <a:spcPts val="1600"/>
              </a:spcBef>
              <a:spcAft>
                <a:spcPts val="0"/>
              </a:spcAft>
              <a:buClr>
                <a:schemeClr val="dk2"/>
              </a:buClr>
              <a:buSzPts val="1400"/>
              <a:buFont typeface="Josefin Slab"/>
              <a:buChar char="○"/>
              <a:defRPr>
                <a:solidFill>
                  <a:schemeClr val="dk2"/>
                </a:solidFill>
                <a:latin typeface="Josefin Slab"/>
                <a:ea typeface="Josefin Slab"/>
                <a:cs typeface="Josefin Slab"/>
                <a:sym typeface="Josefin Slab"/>
              </a:defRPr>
            </a:lvl8pPr>
            <a:lvl9pPr indent="-317500" lvl="8" marL="4114800">
              <a:lnSpc>
                <a:spcPct val="115000"/>
              </a:lnSpc>
              <a:spcBef>
                <a:spcPts val="1600"/>
              </a:spcBef>
              <a:spcAft>
                <a:spcPts val="1600"/>
              </a:spcAft>
              <a:buClr>
                <a:schemeClr val="dk2"/>
              </a:buClr>
              <a:buSzPts val="1400"/>
              <a:buFont typeface="Josefin Slab"/>
              <a:buChar char="■"/>
              <a:defRPr>
                <a:solidFill>
                  <a:schemeClr val="dk2"/>
                </a:solidFill>
                <a:latin typeface="Josefin Slab"/>
                <a:ea typeface="Josefin Slab"/>
                <a:cs typeface="Josefin Slab"/>
                <a:sym typeface="Josefin Slab"/>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4"/>
          <p:cNvSpPr txBox="1"/>
          <p:nvPr>
            <p:ph type="ctrTitle"/>
          </p:nvPr>
        </p:nvSpPr>
        <p:spPr>
          <a:xfrm>
            <a:off x="311700" y="2518075"/>
            <a:ext cx="8520600" cy="135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2025 Athlete Report</a:t>
            </a:r>
            <a:endParaRPr sz="3500"/>
          </a:p>
        </p:txBody>
      </p:sp>
      <p:sp>
        <p:nvSpPr>
          <p:cNvPr id="51" name="Google Shape;51;p14"/>
          <p:cNvSpPr txBox="1"/>
          <p:nvPr>
            <p:ph idx="1" type="subTitle"/>
          </p:nvPr>
        </p:nvSpPr>
        <p:spPr>
          <a:xfrm>
            <a:off x="1474200" y="3782575"/>
            <a:ext cx="6195600" cy="4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Saturday, September 27th</a:t>
            </a:r>
            <a:r>
              <a:rPr lang="en"/>
              <a:t>, 2025</a:t>
            </a:r>
            <a:endParaRPr/>
          </a:p>
        </p:txBody>
      </p:sp>
      <p:sp>
        <p:nvSpPr>
          <p:cNvPr id="52" name="Google Shape;52;p14"/>
          <p:cNvSpPr txBox="1"/>
          <p:nvPr/>
        </p:nvSpPr>
        <p:spPr>
          <a:xfrm>
            <a:off x="886050" y="4285805"/>
            <a:ext cx="7371900" cy="857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2"/>
                </a:solidFill>
                <a:latin typeface="Josefin Slab SemiBold"/>
                <a:ea typeface="Josefin Slab SemiBold"/>
                <a:cs typeface="Josefin Slab SemiBold"/>
                <a:sym typeface="Josefin Slab SemiBold"/>
              </a:rPr>
              <a:t>Brianna Elliott, SZ Junior Athlete Representative</a:t>
            </a:r>
            <a:endParaRPr sz="2000">
              <a:solidFill>
                <a:schemeClr val="dk2"/>
              </a:solidFill>
              <a:latin typeface="Josefin Slab SemiBold"/>
              <a:ea typeface="Josefin Slab SemiBold"/>
              <a:cs typeface="Josefin Slab SemiBold"/>
              <a:sym typeface="Josefin Slab SemiBold"/>
            </a:endParaRPr>
          </a:p>
        </p:txBody>
      </p:sp>
      <p:pic>
        <p:nvPicPr>
          <p:cNvPr id="53" name="Google Shape;53;p14" title="SouthernZone (1).png"/>
          <p:cNvPicPr preferRelativeResize="0"/>
          <p:nvPr/>
        </p:nvPicPr>
        <p:blipFill>
          <a:blip r:embed="rId3">
            <a:alphaModFix/>
          </a:blip>
          <a:stretch>
            <a:fillRect/>
          </a:stretch>
        </p:blipFill>
        <p:spPr>
          <a:xfrm>
            <a:off x="3303895" y="149150"/>
            <a:ext cx="2536225" cy="2649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3"/>
          <p:cNvSpPr txBox="1"/>
          <p:nvPr>
            <p:ph type="title"/>
          </p:nvPr>
        </p:nvSpPr>
        <p:spPr>
          <a:xfrm>
            <a:off x="311700" y="105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Mission and Goal of 2026 Athlete Summit</a:t>
            </a:r>
            <a:endParaRPr/>
          </a:p>
        </p:txBody>
      </p:sp>
      <p:sp>
        <p:nvSpPr>
          <p:cNvPr id="113" name="Google Shape;113;p23"/>
          <p:cNvSpPr txBox="1"/>
          <p:nvPr>
            <p:ph idx="1" type="body"/>
          </p:nvPr>
        </p:nvSpPr>
        <p:spPr>
          <a:xfrm>
            <a:off x="311700" y="678600"/>
            <a:ext cx="85206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u="sng">
                <a:solidFill>
                  <a:schemeClr val="dk1"/>
                </a:solidFill>
                <a:latin typeface="Josefin Slab"/>
                <a:ea typeface="Josefin Slab"/>
                <a:cs typeface="Josefin Slab"/>
                <a:sym typeface="Josefin Slab"/>
              </a:rPr>
              <a:t>2026 Mission:</a:t>
            </a:r>
            <a:r>
              <a:rPr lang="en" sz="1900">
                <a:solidFill>
                  <a:schemeClr val="dk1"/>
                </a:solidFill>
              </a:rPr>
              <a:t>  </a:t>
            </a:r>
            <a:r>
              <a:rPr lang="en" sz="1800">
                <a:solidFill>
                  <a:schemeClr val="dk1"/>
                </a:solidFill>
              </a:rPr>
              <a:t>To engage zone athletes in bold, collaborative conversations and wild idea-sharing across LSCs, pushing the boundaries of creativity and leadership, to develop action plans that spark effective communication, drive impactful change, and ensure lasting success and continuity for LSC athlete committees.</a:t>
            </a:r>
            <a:endParaRPr sz="1800">
              <a:solidFill>
                <a:schemeClr val="dk1"/>
              </a:solidFill>
            </a:endParaRPr>
          </a:p>
          <a:p>
            <a:pPr indent="0" lvl="0" marL="0" rtl="0" algn="l">
              <a:lnSpc>
                <a:spcPct val="115000"/>
              </a:lnSpc>
              <a:spcBef>
                <a:spcPts val="0"/>
              </a:spcBef>
              <a:spcAft>
                <a:spcPts val="0"/>
              </a:spcAft>
              <a:buNone/>
            </a:pPr>
            <a:r>
              <a:rPr b="1" lang="en" sz="1900" u="sng">
                <a:solidFill>
                  <a:schemeClr val="dk1"/>
                </a:solidFill>
                <a:latin typeface="Josefin Slab"/>
                <a:ea typeface="Josefin Slab"/>
                <a:cs typeface="Josefin Slab"/>
                <a:sym typeface="Josefin Slab"/>
              </a:rPr>
              <a:t>2026 Vision:</a:t>
            </a:r>
            <a:r>
              <a:rPr lang="en" sz="1900">
                <a:solidFill>
                  <a:schemeClr val="dk1"/>
                </a:solidFill>
              </a:rPr>
              <a:t> “Go Wild!: Bold Ideas, Real Action.”</a:t>
            </a:r>
            <a:endParaRPr sz="1900">
              <a:solidFill>
                <a:schemeClr val="dk1"/>
              </a:solidFill>
            </a:endParaRPr>
          </a:p>
          <a:p>
            <a:pPr indent="-342900" lvl="0" marL="914400" rtl="0" algn="l">
              <a:lnSpc>
                <a:spcPct val="115000"/>
              </a:lnSpc>
              <a:spcBef>
                <a:spcPts val="0"/>
              </a:spcBef>
              <a:spcAft>
                <a:spcPts val="0"/>
              </a:spcAft>
              <a:buClr>
                <a:schemeClr val="dk1"/>
              </a:buClr>
              <a:buSzPts val="1800"/>
              <a:buFont typeface="Josefin Slab"/>
              <a:buChar char="●"/>
            </a:pPr>
            <a:r>
              <a:rPr lang="en" sz="1800">
                <a:solidFill>
                  <a:schemeClr val="dk1"/>
                </a:solidFill>
                <a:latin typeface="Josefin Slab"/>
                <a:ea typeface="Josefin Slab"/>
                <a:cs typeface="Josefin Slab"/>
                <a:sym typeface="Josefin Slab"/>
              </a:rPr>
              <a:t>Diving deeper into critical thinking and creativity to solving problems and creating solutions.</a:t>
            </a:r>
            <a:endParaRPr sz="1800">
              <a:solidFill>
                <a:schemeClr val="dk1"/>
              </a:solidFill>
              <a:latin typeface="Josefin Slab"/>
              <a:ea typeface="Josefin Slab"/>
              <a:cs typeface="Josefin Slab"/>
              <a:sym typeface="Josefin Slab"/>
            </a:endParaRPr>
          </a:p>
          <a:p>
            <a:pPr indent="-342900" lvl="0" marL="914400" rtl="0" algn="l">
              <a:lnSpc>
                <a:spcPct val="115000"/>
              </a:lnSpc>
              <a:spcBef>
                <a:spcPts val="0"/>
              </a:spcBef>
              <a:spcAft>
                <a:spcPts val="0"/>
              </a:spcAft>
              <a:buClr>
                <a:schemeClr val="dk1"/>
              </a:buClr>
              <a:buSzPts val="1800"/>
              <a:buFont typeface="Josefin Slab"/>
              <a:buChar char="●"/>
            </a:pPr>
            <a:r>
              <a:rPr lang="en" sz="1800">
                <a:solidFill>
                  <a:schemeClr val="dk1"/>
                </a:solidFill>
                <a:latin typeface="Josefin Slab"/>
                <a:ea typeface="Josefin Slab"/>
                <a:cs typeface="Josefin Slab"/>
                <a:sym typeface="Josefin Slab"/>
              </a:rPr>
              <a:t>Engaging with National Committees to work towards collective problem solving</a:t>
            </a:r>
            <a:endParaRPr sz="1800">
              <a:solidFill>
                <a:schemeClr val="dk1"/>
              </a:solidFill>
              <a:latin typeface="Josefin Slab"/>
              <a:ea typeface="Josefin Slab"/>
              <a:cs typeface="Josefin Slab"/>
              <a:sym typeface="Josefin Slab"/>
            </a:endParaRPr>
          </a:p>
          <a:p>
            <a:pPr indent="-342900" lvl="0" marL="914400" rtl="0" algn="l">
              <a:lnSpc>
                <a:spcPct val="115000"/>
              </a:lnSpc>
              <a:spcBef>
                <a:spcPts val="0"/>
              </a:spcBef>
              <a:spcAft>
                <a:spcPts val="0"/>
              </a:spcAft>
              <a:buClr>
                <a:schemeClr val="dk1"/>
              </a:buClr>
              <a:buSzPts val="1800"/>
              <a:buFont typeface="Josefin Slab"/>
              <a:buChar char="●"/>
            </a:pPr>
            <a:r>
              <a:rPr lang="en" sz="1800">
                <a:solidFill>
                  <a:schemeClr val="dk1"/>
                </a:solidFill>
                <a:latin typeface="Josefin Slab"/>
                <a:ea typeface="Josefin Slab"/>
                <a:cs typeface="Josefin Slab"/>
                <a:sym typeface="Josefin Slab"/>
              </a:rPr>
              <a:t>Understanding the necessary skills for critical thinking, communication, and problem solving</a:t>
            </a:r>
            <a:endParaRPr sz="1800">
              <a:solidFill>
                <a:schemeClr val="dk1"/>
              </a:solidFill>
              <a:latin typeface="Josefin Slab"/>
              <a:ea typeface="Josefin Slab"/>
              <a:cs typeface="Josefin Slab"/>
              <a:sym typeface="Josefin Slab"/>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type="title"/>
          </p:nvPr>
        </p:nvSpPr>
        <p:spPr>
          <a:xfrm>
            <a:off x="936900" y="526350"/>
            <a:ext cx="72702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2026 Athlete Summit Logo Reveal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5" title="IMG_6147.PNG"/>
          <p:cNvPicPr preferRelativeResize="0"/>
          <p:nvPr/>
        </p:nvPicPr>
        <p:blipFill>
          <a:blip r:embed="rId3">
            <a:alphaModFix/>
          </a:blip>
          <a:stretch>
            <a:fillRect/>
          </a:stretch>
        </p:blipFill>
        <p:spPr>
          <a:xfrm>
            <a:off x="2246900" y="445025"/>
            <a:ext cx="4499226" cy="44992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6"/>
          <p:cNvSpPr txBox="1"/>
          <p:nvPr>
            <p:ph type="title"/>
          </p:nvPr>
        </p:nvSpPr>
        <p:spPr>
          <a:xfrm>
            <a:off x="311700" y="131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Your 2026 Athlete Summit Leadership Team!</a:t>
            </a:r>
            <a:endParaRPr/>
          </a:p>
        </p:txBody>
      </p:sp>
      <p:sp>
        <p:nvSpPr>
          <p:cNvPr id="129" name="Google Shape;129;p26"/>
          <p:cNvSpPr txBox="1"/>
          <p:nvPr/>
        </p:nvSpPr>
        <p:spPr>
          <a:xfrm>
            <a:off x="285750" y="944225"/>
            <a:ext cx="3516000" cy="3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solidFill>
                  <a:schemeClr val="dk2"/>
                </a:solidFill>
                <a:latin typeface="Josefin Slab"/>
                <a:ea typeface="Josefin Slab"/>
                <a:cs typeface="Josefin Slab"/>
                <a:sym typeface="Josefin Slab"/>
              </a:rPr>
              <a:t>Athlete Track Leaders:</a:t>
            </a:r>
            <a:endParaRPr b="1" sz="2000" u="sng">
              <a:solidFill>
                <a:schemeClr val="dk2"/>
              </a:solidFill>
              <a:latin typeface="Josefin Slab"/>
              <a:ea typeface="Josefin Slab"/>
              <a:cs typeface="Josefin Slab"/>
              <a:sym typeface="Josefin Slab"/>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Nicole Caruso </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Louis Roux</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TJ Walsh</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Nicole Zhang</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Two select AEC reps</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One select social media rep</a:t>
            </a:r>
            <a:endParaRPr sz="2000">
              <a:solidFill>
                <a:schemeClr val="dk2"/>
              </a:solidFill>
              <a:latin typeface="Josefin Slab SemiBold"/>
              <a:ea typeface="Josefin Slab SemiBold"/>
              <a:cs typeface="Josefin Slab SemiBold"/>
              <a:sym typeface="Josefin Slab SemiBold"/>
            </a:endParaRPr>
          </a:p>
          <a:p>
            <a:pPr indent="0" lvl="0" marL="0" rtl="0" algn="l">
              <a:spcBef>
                <a:spcPts val="0"/>
              </a:spcBef>
              <a:spcAft>
                <a:spcPts val="0"/>
              </a:spcAft>
              <a:buNone/>
            </a:pPr>
            <a:r>
              <a:t/>
            </a:r>
            <a:endParaRPr sz="2000">
              <a:solidFill>
                <a:schemeClr val="dk2"/>
              </a:solidFill>
              <a:latin typeface="Josefin Slab SemiBold"/>
              <a:ea typeface="Josefin Slab SemiBold"/>
              <a:cs typeface="Josefin Slab SemiBold"/>
              <a:sym typeface="Josefin Slab SemiBold"/>
            </a:endParaRPr>
          </a:p>
        </p:txBody>
      </p:sp>
      <p:sp>
        <p:nvSpPr>
          <p:cNvPr id="130" name="Google Shape;130;p26"/>
          <p:cNvSpPr txBox="1"/>
          <p:nvPr/>
        </p:nvSpPr>
        <p:spPr>
          <a:xfrm>
            <a:off x="4758350" y="956650"/>
            <a:ext cx="3516000" cy="13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solidFill>
                  <a:schemeClr val="dk2"/>
                </a:solidFill>
                <a:latin typeface="Josefin Slab"/>
                <a:ea typeface="Josefin Slab"/>
                <a:cs typeface="Josefin Slab"/>
                <a:sym typeface="Josefin Slab"/>
              </a:rPr>
              <a:t>Non-Athlete Track Lead </a:t>
            </a:r>
            <a:r>
              <a:rPr b="1" lang="en" sz="2000" u="sng">
                <a:solidFill>
                  <a:schemeClr val="dk2"/>
                </a:solidFill>
                <a:latin typeface="Josefin Slab"/>
                <a:ea typeface="Josefin Slab"/>
                <a:cs typeface="Josefin Slab"/>
                <a:sym typeface="Josefin Slab"/>
              </a:rPr>
              <a:t>Curriculum</a:t>
            </a:r>
            <a:r>
              <a:rPr b="1" lang="en" sz="2000" u="sng">
                <a:solidFill>
                  <a:schemeClr val="dk2"/>
                </a:solidFill>
                <a:latin typeface="Josefin Slab"/>
                <a:ea typeface="Josefin Slab"/>
                <a:cs typeface="Josefin Slab"/>
                <a:sym typeface="Josefin Slab"/>
              </a:rPr>
              <a:t> Coordinator:</a:t>
            </a:r>
            <a:endParaRPr b="1" sz="2000" u="sng">
              <a:solidFill>
                <a:schemeClr val="dk2"/>
              </a:solidFill>
              <a:latin typeface="Josefin Slab"/>
              <a:ea typeface="Josefin Slab"/>
              <a:cs typeface="Josefin Slab"/>
              <a:sym typeface="Josefin Slab"/>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Pam Lowenthal</a:t>
            </a:r>
            <a:endParaRPr sz="2000">
              <a:solidFill>
                <a:schemeClr val="dk2"/>
              </a:solidFill>
              <a:latin typeface="Josefin Slab SemiBold"/>
              <a:ea typeface="Josefin Slab SemiBold"/>
              <a:cs typeface="Josefin Slab SemiBold"/>
              <a:sym typeface="Josefin Slab SemiBold"/>
            </a:endParaRPr>
          </a:p>
        </p:txBody>
      </p:sp>
      <p:sp>
        <p:nvSpPr>
          <p:cNvPr id="131" name="Google Shape;131;p26"/>
          <p:cNvSpPr txBox="1"/>
          <p:nvPr/>
        </p:nvSpPr>
        <p:spPr>
          <a:xfrm>
            <a:off x="4696225" y="2335750"/>
            <a:ext cx="3292500" cy="23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solidFill>
                  <a:schemeClr val="dk2"/>
                </a:solidFill>
                <a:latin typeface="Josefin Slab"/>
                <a:ea typeface="Josefin Slab"/>
                <a:cs typeface="Josefin Slab"/>
                <a:sym typeface="Josefin Slab"/>
              </a:rPr>
              <a:t>Additional Zone Leaders:</a:t>
            </a:r>
            <a:endParaRPr b="1" sz="2000" u="sng">
              <a:solidFill>
                <a:schemeClr val="dk2"/>
              </a:solidFill>
              <a:latin typeface="Josefin Slab"/>
              <a:ea typeface="Josefin Slab"/>
              <a:cs typeface="Josefin Slab"/>
              <a:sym typeface="Josefin Slab"/>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Melissa Hellervik-Bing</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SZ Coach Director</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Jamie Platt</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Tom Ugast</a:t>
            </a:r>
            <a:endParaRPr sz="2000">
              <a:solidFill>
                <a:schemeClr val="dk2"/>
              </a:solidFill>
              <a:latin typeface="Josefin Slab SemiBold"/>
              <a:ea typeface="Josefin Slab SemiBold"/>
              <a:cs typeface="Josefin Slab SemiBold"/>
              <a:sym typeface="Josefin Slab SemiBold"/>
            </a:endParaRPr>
          </a:p>
          <a:p>
            <a:pPr indent="-355600" lvl="0" marL="457200" rtl="0" algn="l">
              <a:spcBef>
                <a:spcPts val="0"/>
              </a:spcBef>
              <a:spcAft>
                <a:spcPts val="0"/>
              </a:spcAft>
              <a:buClr>
                <a:schemeClr val="dk2"/>
              </a:buClr>
              <a:buSzPts val="2000"/>
              <a:buFont typeface="Josefin Slab SemiBold"/>
              <a:buChar char="●"/>
            </a:pPr>
            <a:r>
              <a:rPr lang="en" sz="2000">
                <a:solidFill>
                  <a:schemeClr val="dk2"/>
                </a:solidFill>
                <a:latin typeface="Josefin Slab SemiBold"/>
                <a:ea typeface="Josefin Slab SemiBold"/>
                <a:cs typeface="Josefin Slab SemiBold"/>
                <a:sym typeface="Josefin Slab SemiBold"/>
              </a:rPr>
              <a:t>Up to Four USA staff members</a:t>
            </a:r>
            <a:endParaRPr sz="2000">
              <a:solidFill>
                <a:schemeClr val="dk2"/>
              </a:solidFill>
              <a:latin typeface="Josefin Slab SemiBold"/>
              <a:ea typeface="Josefin Slab SemiBold"/>
              <a:cs typeface="Josefin Slab SemiBold"/>
              <a:sym typeface="Josefin Slab SemiBold"/>
            </a:endParaRPr>
          </a:p>
          <a:p>
            <a:pPr indent="0" lvl="0" marL="0" rtl="0" algn="l">
              <a:spcBef>
                <a:spcPts val="0"/>
              </a:spcBef>
              <a:spcAft>
                <a:spcPts val="0"/>
              </a:spcAft>
              <a:buNone/>
            </a:pPr>
            <a:r>
              <a:t/>
            </a:r>
            <a:endParaRPr sz="2000">
              <a:solidFill>
                <a:schemeClr val="dk2"/>
              </a:solidFill>
              <a:latin typeface="Josefin Slab SemiBold"/>
              <a:ea typeface="Josefin Slab SemiBold"/>
              <a:cs typeface="Josefin Slab SemiBold"/>
              <a:sym typeface="Josefin Slab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7"/>
          <p:cNvSpPr txBox="1"/>
          <p:nvPr>
            <p:ph type="title"/>
          </p:nvPr>
        </p:nvSpPr>
        <p:spPr>
          <a:xfrm>
            <a:off x="936900" y="526350"/>
            <a:ext cx="72702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Athlete Track Tentative Plans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8"/>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Session Highlights</a:t>
            </a:r>
            <a:endParaRPr/>
          </a:p>
        </p:txBody>
      </p:sp>
      <p:sp>
        <p:nvSpPr>
          <p:cNvPr id="142" name="Google Shape;142;p28"/>
          <p:cNvSpPr txBox="1"/>
          <p:nvPr>
            <p:ph idx="1" type="body"/>
          </p:nvPr>
        </p:nvSpPr>
        <p:spPr>
          <a:xfrm>
            <a:off x="311700" y="863550"/>
            <a:ext cx="39999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DEI &amp; Safe Sport Session </a:t>
            </a:r>
            <a:endParaRPr sz="1900"/>
          </a:p>
          <a:p>
            <a:pPr indent="-349250" lvl="1" marL="914400" rtl="0" algn="l">
              <a:spcBef>
                <a:spcPts val="0"/>
              </a:spcBef>
              <a:spcAft>
                <a:spcPts val="0"/>
              </a:spcAft>
              <a:buSzPts val="1900"/>
              <a:buChar char="○"/>
            </a:pPr>
            <a:r>
              <a:rPr lang="en" sz="1900"/>
              <a:t>With USA Swimming Staff (Leland &amp; Liz) → ONLY on June 18th -21st dates</a:t>
            </a:r>
            <a:endParaRPr sz="1900"/>
          </a:p>
          <a:p>
            <a:pPr indent="-349250" lvl="0" marL="457200" rtl="0" algn="l">
              <a:spcBef>
                <a:spcPts val="0"/>
              </a:spcBef>
              <a:spcAft>
                <a:spcPts val="0"/>
              </a:spcAft>
              <a:buSzPts val="1900"/>
              <a:buChar char="●"/>
            </a:pPr>
            <a:r>
              <a:rPr lang="en" sz="1900"/>
              <a:t>Bold Critical Thinking </a:t>
            </a:r>
            <a:endParaRPr sz="1900"/>
          </a:p>
          <a:p>
            <a:pPr indent="-349250" lvl="1" marL="914400" rtl="0" algn="l">
              <a:spcBef>
                <a:spcPts val="0"/>
              </a:spcBef>
              <a:spcAft>
                <a:spcPts val="0"/>
              </a:spcAft>
              <a:buSzPts val="1900"/>
              <a:buChar char="○"/>
            </a:pPr>
            <a:r>
              <a:rPr lang="en" sz="1900"/>
              <a:t>Collaborative Leadership</a:t>
            </a:r>
            <a:endParaRPr sz="1900"/>
          </a:p>
          <a:p>
            <a:pPr indent="-349250" lvl="1" marL="914400" rtl="0" algn="l">
              <a:spcBef>
                <a:spcPts val="0"/>
              </a:spcBef>
              <a:spcAft>
                <a:spcPts val="0"/>
              </a:spcAft>
              <a:buSzPts val="1900"/>
              <a:buChar char="○"/>
            </a:pPr>
            <a:r>
              <a:rPr lang="en" sz="1900"/>
              <a:t>Unlock Creative Thinking</a:t>
            </a:r>
            <a:endParaRPr sz="1900"/>
          </a:p>
          <a:p>
            <a:pPr indent="-349250" lvl="1" marL="914400" rtl="0" algn="l">
              <a:spcBef>
                <a:spcPts val="0"/>
              </a:spcBef>
              <a:spcAft>
                <a:spcPts val="0"/>
              </a:spcAft>
              <a:buSzPts val="1900"/>
              <a:buChar char="○"/>
            </a:pPr>
            <a:r>
              <a:rPr lang="en" sz="1900"/>
              <a:t>Trailblazing </a:t>
            </a:r>
            <a:r>
              <a:rPr lang="en" sz="1900"/>
              <a:t>Critical Thinking</a:t>
            </a:r>
            <a:endParaRPr sz="1900"/>
          </a:p>
          <a:p>
            <a:pPr indent="0" lvl="0" marL="457200" rtl="0" algn="l">
              <a:spcBef>
                <a:spcPts val="1600"/>
              </a:spcBef>
              <a:spcAft>
                <a:spcPts val="1600"/>
              </a:spcAft>
              <a:buNone/>
            </a:pPr>
            <a:r>
              <a:t/>
            </a:r>
            <a:endParaRPr sz="1900"/>
          </a:p>
        </p:txBody>
      </p:sp>
      <p:sp>
        <p:nvSpPr>
          <p:cNvPr id="143" name="Google Shape;143;p28"/>
          <p:cNvSpPr txBox="1"/>
          <p:nvPr>
            <p:ph idx="2" type="body"/>
          </p:nvPr>
        </p:nvSpPr>
        <p:spPr>
          <a:xfrm>
            <a:off x="4832400" y="863550"/>
            <a:ext cx="39999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Communication &amp; Persuasion</a:t>
            </a:r>
            <a:endParaRPr sz="1900"/>
          </a:p>
          <a:p>
            <a:pPr indent="-349250" lvl="1" marL="914400" rtl="0" algn="l">
              <a:spcBef>
                <a:spcPts val="0"/>
              </a:spcBef>
              <a:spcAft>
                <a:spcPts val="0"/>
              </a:spcAft>
              <a:buSzPts val="1900"/>
              <a:buChar char="○"/>
            </a:pPr>
            <a:r>
              <a:rPr lang="en" sz="1900"/>
              <a:t>Pitching &amp; Persuasion</a:t>
            </a:r>
            <a:endParaRPr sz="1900"/>
          </a:p>
          <a:p>
            <a:pPr indent="-349250" lvl="1" marL="914400" rtl="0" algn="l">
              <a:spcBef>
                <a:spcPts val="0"/>
              </a:spcBef>
              <a:spcAft>
                <a:spcPts val="0"/>
              </a:spcAft>
              <a:buSzPts val="1900"/>
              <a:buChar char="○"/>
            </a:pPr>
            <a:r>
              <a:rPr lang="en" sz="1900"/>
              <a:t>Project Communication</a:t>
            </a:r>
            <a:endParaRPr sz="1900"/>
          </a:p>
          <a:p>
            <a:pPr indent="-349250" lvl="0" marL="457200" rtl="0" algn="l">
              <a:spcBef>
                <a:spcPts val="0"/>
              </a:spcBef>
              <a:spcAft>
                <a:spcPts val="0"/>
              </a:spcAft>
              <a:buSzPts val="1900"/>
              <a:buChar char="●"/>
            </a:pPr>
            <a:r>
              <a:rPr lang="en" sz="1900"/>
              <a:t>Continuity &amp; “Shark Tank”</a:t>
            </a:r>
            <a:endParaRPr sz="1900"/>
          </a:p>
          <a:p>
            <a:pPr indent="-349250" lvl="1" marL="914400" rtl="0" algn="l">
              <a:spcBef>
                <a:spcPts val="0"/>
              </a:spcBef>
              <a:spcAft>
                <a:spcPts val="0"/>
              </a:spcAft>
              <a:buSzPts val="1900"/>
              <a:buChar char="○"/>
            </a:pPr>
            <a:r>
              <a:rPr lang="en" sz="1900"/>
              <a:t>Survival Guide</a:t>
            </a:r>
            <a:endParaRPr sz="1900"/>
          </a:p>
          <a:p>
            <a:pPr indent="-349250" lvl="1" marL="914400" rtl="0" algn="l">
              <a:spcBef>
                <a:spcPts val="0"/>
              </a:spcBef>
              <a:spcAft>
                <a:spcPts val="0"/>
              </a:spcAft>
              <a:buSzPts val="1900"/>
              <a:buChar char="○"/>
            </a:pPr>
            <a:r>
              <a:rPr lang="en" sz="1900"/>
              <a:t>Problem Solution “Shark Tank”</a:t>
            </a:r>
            <a:endParaRPr sz="1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9"/>
          <p:cNvSpPr txBox="1"/>
          <p:nvPr>
            <p:ph type="title"/>
          </p:nvPr>
        </p:nvSpPr>
        <p:spPr>
          <a:xfrm>
            <a:off x="936900" y="526350"/>
            <a:ext cx="72702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Non-Athlete Track Tentative Plan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Should Attend?</a:t>
            </a:r>
            <a:endParaRPr/>
          </a:p>
        </p:txBody>
      </p:sp>
      <p:sp>
        <p:nvSpPr>
          <p:cNvPr id="154" name="Google Shape;154;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We are gearing this towards non-athlete representatives who work closely with the athlete representatives in your LSC. This could be someone on the Board of Directors or someone who is an athlete liaison to the athletes committee.</a:t>
            </a:r>
            <a:endParaRPr/>
          </a:p>
          <a:p>
            <a:pPr indent="-355600" lvl="0" marL="457200" rtl="0" algn="l">
              <a:spcBef>
                <a:spcPts val="0"/>
              </a:spcBef>
              <a:spcAft>
                <a:spcPts val="0"/>
              </a:spcAft>
              <a:buSzPts val="2000"/>
              <a:buChar char="●"/>
            </a:pPr>
            <a:r>
              <a:rPr lang="en"/>
              <a:t>A great chance to get to know the commonalities of issues all face within the Zone, have conversations on how to successfully implement ideas, and support your LSC athlete leaders</a:t>
            </a:r>
            <a:endParaRPr/>
          </a:p>
          <a:p>
            <a:pPr indent="0" lvl="0" marL="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Benefit for Non-Athletes!</a:t>
            </a:r>
            <a:endParaRPr/>
          </a:p>
        </p:txBody>
      </p:sp>
      <p:sp>
        <p:nvSpPr>
          <p:cNvPr id="160" name="Google Shape;160;p31"/>
          <p:cNvSpPr txBox="1"/>
          <p:nvPr>
            <p:ph idx="1" type="body"/>
          </p:nvPr>
        </p:nvSpPr>
        <p:spPr>
          <a:xfrm>
            <a:off x="311700" y="14983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500"/>
              <a:t>Getting to see and know our athlete leaders of the future and what they can bring back to their club and LSC with your support.</a:t>
            </a:r>
            <a:endParaRPr sz="2500"/>
          </a:p>
          <a:p>
            <a:pPr indent="0" lvl="0" marL="0" rtl="0" algn="l">
              <a:spcBef>
                <a:spcPts val="160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Non-Athlete Track Schedule</a:t>
            </a:r>
            <a:endParaRPr/>
          </a:p>
        </p:txBody>
      </p:sp>
      <p:sp>
        <p:nvSpPr>
          <p:cNvPr id="166" name="Google Shape;166;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As most non-athletes have working jobs, Thursday &amp; Friday morning provide flexibility for them to wrap up their work week before engaging in curriculum and designated track.</a:t>
            </a:r>
            <a:endParaRPr/>
          </a:p>
          <a:p>
            <a:pPr indent="-355600" lvl="0" marL="457200" rtl="0" algn="l">
              <a:spcBef>
                <a:spcPts val="0"/>
              </a:spcBef>
              <a:spcAft>
                <a:spcPts val="0"/>
              </a:spcAft>
              <a:buSzPts val="2000"/>
              <a:buChar char="●"/>
            </a:pPr>
            <a:r>
              <a:rPr lang="en"/>
              <a:t>Optional non-athlete sessions will be available with the athletes or individual discussions with Zone Leaders &amp; USA Swimming staff during those time periods.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5"/>
          <p:cNvSpPr txBox="1"/>
          <p:nvPr>
            <p:ph type="title"/>
          </p:nvPr>
        </p:nvSpPr>
        <p:spPr>
          <a:xfrm>
            <a:off x="151725" y="290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 All Zone Summit</a:t>
            </a:r>
            <a:endParaRPr/>
          </a:p>
        </p:txBody>
      </p:sp>
      <p:sp>
        <p:nvSpPr>
          <p:cNvPr id="59" name="Google Shape;59;p15"/>
          <p:cNvSpPr txBox="1"/>
          <p:nvPr>
            <p:ph idx="1" type="body"/>
          </p:nvPr>
        </p:nvSpPr>
        <p:spPr>
          <a:xfrm>
            <a:off x="151725" y="863550"/>
            <a:ext cx="9017700" cy="30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Stats: over 80 athlete reps attended across all zones, with nearly all 58 LSCs represented.</a:t>
            </a:r>
            <a:endParaRPr/>
          </a:p>
          <a:p>
            <a:pPr indent="0" lvl="0" marL="0" rtl="0" algn="l">
              <a:spcBef>
                <a:spcPts val="1600"/>
              </a:spcBef>
              <a:spcAft>
                <a:spcPts val="0"/>
              </a:spcAft>
              <a:buNone/>
            </a:pPr>
            <a:r>
              <a:rPr lang="en"/>
              <a:t>Topics covered: </a:t>
            </a:r>
            <a:endParaRPr/>
          </a:p>
          <a:p>
            <a:pPr indent="-355600" lvl="0" marL="457200" rtl="0" algn="l">
              <a:spcBef>
                <a:spcPts val="1600"/>
              </a:spcBef>
              <a:spcAft>
                <a:spcPts val="0"/>
              </a:spcAft>
              <a:buSzPts val="2000"/>
              <a:buChar char="●"/>
            </a:pPr>
            <a:r>
              <a:rPr lang="en"/>
              <a:t>Controllables and Uncontrollables (CZ)</a:t>
            </a:r>
            <a:endParaRPr/>
          </a:p>
          <a:p>
            <a:pPr indent="-355600" lvl="0" marL="457200" rtl="0" algn="l">
              <a:spcBef>
                <a:spcPts val="0"/>
              </a:spcBef>
              <a:spcAft>
                <a:spcPts val="0"/>
              </a:spcAft>
              <a:buSzPts val="2000"/>
              <a:buChar char="●"/>
            </a:pPr>
            <a:r>
              <a:rPr lang="en"/>
              <a:t>Sports Nutrition and Wellness (WZ)</a:t>
            </a:r>
            <a:endParaRPr/>
          </a:p>
          <a:p>
            <a:pPr indent="-355600" lvl="0" marL="457200" rtl="0" algn="l">
              <a:spcBef>
                <a:spcPts val="0"/>
              </a:spcBef>
              <a:spcAft>
                <a:spcPts val="0"/>
              </a:spcAft>
              <a:buSzPts val="2000"/>
              <a:buChar char="●"/>
            </a:pPr>
            <a:r>
              <a:rPr lang="en"/>
              <a:t>Learning through Leadership (SZ)</a:t>
            </a:r>
            <a:endParaRPr/>
          </a:p>
          <a:p>
            <a:pPr indent="-355600" lvl="0" marL="457200" rtl="0" algn="l">
              <a:spcBef>
                <a:spcPts val="0"/>
              </a:spcBef>
              <a:spcAft>
                <a:spcPts val="0"/>
              </a:spcAft>
              <a:buSzPts val="2000"/>
              <a:buChar char="●"/>
            </a:pPr>
            <a:r>
              <a:rPr lang="en"/>
              <a:t>Legislation (EZ)</a:t>
            </a:r>
            <a:endParaRPr/>
          </a:p>
          <a:p>
            <a:pPr indent="0" lvl="0" marL="0" rtl="0" algn="l">
              <a:spcBef>
                <a:spcPts val="1600"/>
              </a:spcBef>
              <a:spcAft>
                <a:spcPts val="1600"/>
              </a:spcAft>
              <a:buNone/>
            </a:pPr>
            <a:r>
              <a:t/>
            </a:r>
            <a:endParaRPr/>
          </a:p>
        </p:txBody>
      </p:sp>
      <p:sp>
        <p:nvSpPr>
          <p:cNvPr id="60" name="Google Shape;60;p15"/>
          <p:cNvSpPr txBox="1"/>
          <p:nvPr/>
        </p:nvSpPr>
        <p:spPr>
          <a:xfrm>
            <a:off x="311700" y="3992600"/>
            <a:ext cx="8580000" cy="894900"/>
          </a:xfrm>
          <a:prstGeom prst="rect">
            <a:avLst/>
          </a:prstGeom>
          <a:solidFill>
            <a:srgbClr val="0B5394"/>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solidFill>
                  <a:schemeClr val="lt1"/>
                </a:solidFill>
                <a:latin typeface="Josefin Slab SemiBold"/>
                <a:ea typeface="Josefin Slab SemiBold"/>
                <a:cs typeface="Josefin Slab SemiBold"/>
                <a:sym typeface="Josefin Slab SemiBold"/>
              </a:rPr>
              <a:t>Each Zone was responsible for creating and presenting each one of the content topics. Southern Zone’s was the highest rated by athletes in the exit poll.</a:t>
            </a:r>
            <a:endParaRPr sz="2000">
              <a:solidFill>
                <a:schemeClr val="lt1"/>
              </a:solidFill>
              <a:latin typeface="Josefin Slab SemiBold"/>
              <a:ea typeface="Josefin Slab SemiBold"/>
              <a:cs typeface="Josefin Slab SemiBold"/>
              <a:sym typeface="Josefin Slab SemiBold"/>
            </a:endParaRPr>
          </a:p>
          <a:p>
            <a:pPr indent="0" lvl="0" marL="0" rtl="0" algn="l">
              <a:spcBef>
                <a:spcPts val="1600"/>
              </a:spcBef>
              <a:spcAft>
                <a:spcPts val="0"/>
              </a:spcAft>
              <a:buNone/>
            </a:pPr>
            <a:r>
              <a:t/>
            </a:r>
            <a:endParaRPr sz="2000">
              <a:solidFill>
                <a:schemeClr val="lt1"/>
              </a:solidFill>
              <a:latin typeface="Josefin Slab SemiBold"/>
              <a:ea typeface="Josefin Slab SemiBold"/>
              <a:cs typeface="Josefin Slab SemiBold"/>
              <a:sym typeface="Josefin Slab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3"/>
          <p:cNvSpPr txBox="1"/>
          <p:nvPr>
            <p:ph type="title"/>
          </p:nvPr>
        </p:nvSpPr>
        <p:spPr>
          <a:xfrm>
            <a:off x="311700" y="99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Thursday/Friday Schedule Plan</a:t>
            </a:r>
            <a:endParaRPr/>
          </a:p>
        </p:txBody>
      </p:sp>
      <p:sp>
        <p:nvSpPr>
          <p:cNvPr id="172" name="Google Shape;172;p33"/>
          <p:cNvSpPr txBox="1"/>
          <p:nvPr>
            <p:ph idx="1" type="body"/>
          </p:nvPr>
        </p:nvSpPr>
        <p:spPr>
          <a:xfrm>
            <a:off x="311700" y="879975"/>
            <a:ext cx="8520600" cy="3208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LSC attendees arrive Thursday.</a:t>
            </a:r>
            <a:endParaRPr/>
          </a:p>
          <a:p>
            <a:pPr indent="-355600" lvl="0" marL="457200" rtl="0" algn="l">
              <a:spcBef>
                <a:spcPts val="0"/>
              </a:spcBef>
              <a:spcAft>
                <a:spcPts val="0"/>
              </a:spcAft>
              <a:buSzPts val="2000"/>
              <a:buChar char="●"/>
            </a:pPr>
            <a:r>
              <a:rPr lang="en"/>
              <a:t>All attend the initial welcome meeting and review the daily schedule.</a:t>
            </a:r>
            <a:endParaRPr/>
          </a:p>
          <a:p>
            <a:pPr indent="-355600" lvl="0" marL="457200" rtl="0" algn="l">
              <a:spcBef>
                <a:spcPts val="0"/>
              </a:spcBef>
              <a:spcAft>
                <a:spcPts val="0"/>
              </a:spcAft>
              <a:buSzPts val="2000"/>
              <a:buChar char="●"/>
            </a:pPr>
            <a:r>
              <a:rPr lang="en"/>
              <a:t>A list of joint workshops will be supplied by the Athlete Summit leaders.</a:t>
            </a:r>
            <a:endParaRPr/>
          </a:p>
          <a:p>
            <a:pPr indent="-355600" lvl="0" marL="457200" rtl="0" algn="l">
              <a:spcBef>
                <a:spcPts val="0"/>
              </a:spcBef>
              <a:spcAft>
                <a:spcPts val="0"/>
              </a:spcAft>
              <a:buSzPts val="2000"/>
              <a:buChar char="●"/>
            </a:pPr>
            <a:r>
              <a:rPr lang="en"/>
              <a:t>Non-athletes first session will begin Friday afternoon as a joint session with the athletes followed by an individual session. (Hopefully this will accommodate anyone’s work schedule)</a:t>
            </a:r>
            <a:endParaRPr/>
          </a:p>
          <a:p>
            <a:pPr indent="-355600" lvl="0" marL="457200" rtl="0" algn="l">
              <a:spcBef>
                <a:spcPts val="0"/>
              </a:spcBef>
              <a:spcAft>
                <a:spcPts val="0"/>
              </a:spcAft>
              <a:buSzPts val="2000"/>
              <a:buChar char="●"/>
            </a:pPr>
            <a:r>
              <a:rPr lang="en"/>
              <a:t>Following dinner there will be a non athlete social.</a:t>
            </a:r>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Friday Topic Schedule</a:t>
            </a:r>
            <a:endParaRPr/>
          </a:p>
        </p:txBody>
      </p:sp>
      <p:sp>
        <p:nvSpPr>
          <p:cNvPr id="178" name="Google Shape;178;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There will be two mandatory sessions for the non-athletes track starting in the afternoon.</a:t>
            </a:r>
            <a:endParaRPr/>
          </a:p>
          <a:p>
            <a:pPr indent="-355600" lvl="0" marL="457200" rtl="0" algn="l">
              <a:spcBef>
                <a:spcPts val="0"/>
              </a:spcBef>
              <a:spcAft>
                <a:spcPts val="0"/>
              </a:spcAft>
              <a:buSzPts val="2000"/>
              <a:buChar char="●"/>
            </a:pPr>
            <a:r>
              <a:rPr lang="en"/>
              <a:t>The first will be a critical thinking warm up with the athletes followed by some individual programming during that same block.</a:t>
            </a:r>
            <a:endParaRPr/>
          </a:p>
          <a:p>
            <a:pPr indent="-355600" lvl="0" marL="457200" rtl="0" algn="l">
              <a:spcBef>
                <a:spcPts val="0"/>
              </a:spcBef>
              <a:spcAft>
                <a:spcPts val="0"/>
              </a:spcAft>
              <a:buSzPts val="2000"/>
              <a:buChar char="●"/>
            </a:pPr>
            <a:r>
              <a:rPr lang="en"/>
              <a:t>The second session will focus on “Puzzles vs Mysteries” comparing easy problems to solve versus outside of the box problems that don’t have a clear cut answer.</a:t>
            </a:r>
            <a:endParaRPr/>
          </a:p>
          <a:p>
            <a:pPr indent="-355600" lvl="0" marL="457200" rtl="0" algn="l">
              <a:spcBef>
                <a:spcPts val="0"/>
              </a:spcBef>
              <a:spcAft>
                <a:spcPts val="0"/>
              </a:spcAft>
              <a:buSzPts val="2000"/>
              <a:buChar char="●"/>
            </a:pPr>
            <a:r>
              <a:rPr lang="en"/>
              <a:t>An adult social will follow dinner in the evening.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Saturday Topic Schedule</a:t>
            </a:r>
            <a:endParaRPr/>
          </a:p>
        </p:txBody>
      </p:sp>
      <p:sp>
        <p:nvSpPr>
          <p:cNvPr id="184" name="Google Shape;184;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Saturday will be focused on preparing for Sunday’s presentation of the non-athletes take on out of the box problems and concerns within USA Swimming and the zones.</a:t>
            </a:r>
            <a:endParaRPr/>
          </a:p>
          <a:p>
            <a:pPr indent="-355600" lvl="0" marL="457200" rtl="0" algn="l">
              <a:spcBef>
                <a:spcPts val="0"/>
              </a:spcBef>
              <a:spcAft>
                <a:spcPts val="0"/>
              </a:spcAft>
              <a:buSzPts val="2000"/>
              <a:buChar char="●"/>
            </a:pPr>
            <a:r>
              <a:rPr lang="en"/>
              <a:t>Sessions will be focused on success stories, ways of working, and then group discussion and work time on generated problem statement.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Sunday Topic Schedule </a:t>
            </a:r>
            <a:endParaRPr/>
          </a:p>
        </p:txBody>
      </p:sp>
      <p:sp>
        <p:nvSpPr>
          <p:cNvPr id="190" name="Google Shape;190;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“Shark Tank” for non-athletes &amp; athletes to pitch solutions and ideas for successful implementation in the sport &amp; then vice versa</a:t>
            </a:r>
            <a:endParaRPr/>
          </a:p>
          <a:p>
            <a:pPr indent="-355600" lvl="0" marL="457200" rtl="0" algn="l">
              <a:spcBef>
                <a:spcPts val="0"/>
              </a:spcBef>
              <a:spcAft>
                <a:spcPts val="0"/>
              </a:spcAft>
              <a:buSzPts val="2000"/>
              <a:buChar char="●"/>
            </a:pPr>
            <a:r>
              <a:rPr lang="en"/>
              <a:t>Keeping with continuity and sustainability of athlete initiatives &amp; allowing attendees to generate ideas and critical thinking at the national level then provide the same way of thinking locally in LSCs.</a:t>
            </a:r>
            <a:endParaRPr/>
          </a:p>
          <a:p>
            <a:pPr indent="0" lvl="0" marL="0" rtl="0" algn="l">
              <a:spcBef>
                <a:spcPts val="160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7"/>
          <p:cNvSpPr txBox="1"/>
          <p:nvPr>
            <p:ph type="title"/>
          </p:nvPr>
        </p:nvSpPr>
        <p:spPr>
          <a:xfrm>
            <a:off x="936900" y="526350"/>
            <a:ext cx="72702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Financials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Costs for LSC/Zone</a:t>
            </a:r>
            <a:endParaRPr/>
          </a:p>
        </p:txBody>
      </p:sp>
      <p:sp>
        <p:nvSpPr>
          <p:cNvPr id="201" name="Google Shape;201;p38"/>
          <p:cNvSpPr txBox="1"/>
          <p:nvPr>
            <p:ph idx="1" type="body"/>
          </p:nvPr>
        </p:nvSpPr>
        <p:spPr>
          <a:xfrm>
            <a:off x="311700" y="1212450"/>
            <a:ext cx="7517700" cy="3575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LSCs will be responsible for covering transportation to/from the event, meals, &amp; rooming for their contingency.</a:t>
            </a:r>
            <a:endParaRPr/>
          </a:p>
          <a:p>
            <a:pPr indent="-355600" lvl="0" marL="457200" rtl="0" algn="l">
              <a:spcBef>
                <a:spcPts val="0"/>
              </a:spcBef>
              <a:spcAft>
                <a:spcPts val="0"/>
              </a:spcAft>
              <a:buSzPts val="2000"/>
              <a:buChar char="●"/>
            </a:pPr>
            <a:r>
              <a:rPr lang="en"/>
              <a:t>Athletes will be in a double or single bedroom for the event. Chaperones may opt in to the same setup with designated chaperone blocks.</a:t>
            </a:r>
            <a:endParaRPr/>
          </a:p>
          <a:p>
            <a:pPr indent="-355600" lvl="0" marL="457200" rtl="0" algn="l">
              <a:spcBef>
                <a:spcPts val="0"/>
              </a:spcBef>
              <a:spcAft>
                <a:spcPts val="0"/>
              </a:spcAft>
              <a:buSzPts val="2000"/>
              <a:buChar char="●"/>
            </a:pPr>
            <a:r>
              <a:rPr lang="en"/>
              <a:t>SZ &amp; EZ will cover all other costs including social event cost, meeting spaces, swag, and other costs!</a:t>
            </a:r>
            <a:endParaRPr/>
          </a:p>
          <a:p>
            <a:pPr indent="-355600" lvl="0" marL="457200" rtl="0" algn="l">
              <a:spcBef>
                <a:spcPts val="0"/>
              </a:spcBef>
              <a:spcAft>
                <a:spcPts val="0"/>
              </a:spcAft>
              <a:buSzPts val="2000"/>
              <a:buChar char="●"/>
            </a:pPr>
            <a:r>
              <a:rPr lang="en"/>
              <a:t>S</a:t>
            </a:r>
            <a:r>
              <a:rPr lang="en"/>
              <a:t>Z &amp; EZ will supply $12,000 each to cover these costs</a:t>
            </a:r>
            <a:r>
              <a:rPr lang="en"/>
              <a:t> as in the budget. </a:t>
            </a:r>
            <a:endParaRPr/>
          </a:p>
          <a:p>
            <a:pPr indent="0" lvl="0" marL="457200" rtl="0" algn="l">
              <a:spcBef>
                <a:spcPts val="1600"/>
              </a:spcBef>
              <a:spcAft>
                <a:spcPts val="16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9"/>
          <p:cNvSpPr txBox="1"/>
          <p:nvPr>
            <p:ph type="title"/>
          </p:nvPr>
        </p:nvSpPr>
        <p:spPr>
          <a:xfrm>
            <a:off x="936900" y="526350"/>
            <a:ext cx="72702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Any questions or comments?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August SZ x WZ Joint Summit</a:t>
            </a:r>
            <a:endParaRPr/>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Topics: </a:t>
            </a:r>
            <a:endParaRPr/>
          </a:p>
          <a:p>
            <a:pPr indent="-355600" lvl="0" marL="457200" rtl="0" algn="l">
              <a:spcBef>
                <a:spcPts val="1600"/>
              </a:spcBef>
              <a:spcAft>
                <a:spcPts val="0"/>
              </a:spcAft>
              <a:buSzPts val="2000"/>
              <a:buChar char="●"/>
            </a:pPr>
            <a:r>
              <a:rPr lang="en"/>
              <a:t>Balance Within Life and Swim</a:t>
            </a:r>
            <a:endParaRPr/>
          </a:p>
          <a:p>
            <a:pPr indent="-355600" lvl="0" marL="457200" rtl="0" algn="l">
              <a:spcBef>
                <a:spcPts val="0"/>
              </a:spcBef>
              <a:spcAft>
                <a:spcPts val="0"/>
              </a:spcAft>
              <a:buSzPts val="2000"/>
              <a:buChar char="●"/>
            </a:pPr>
            <a:r>
              <a:rPr lang="en"/>
              <a:t>Governance and Leadership</a:t>
            </a:r>
            <a:endParaRPr/>
          </a:p>
          <a:p>
            <a:pPr indent="-355600" lvl="0" marL="457200" rtl="0" algn="l">
              <a:spcBef>
                <a:spcPts val="0"/>
              </a:spcBef>
              <a:spcAft>
                <a:spcPts val="0"/>
              </a:spcAft>
              <a:buSzPts val="2000"/>
              <a:buChar char="●"/>
            </a:pPr>
            <a:r>
              <a:rPr lang="en"/>
              <a:t>Social Media</a:t>
            </a:r>
            <a:endParaRPr/>
          </a:p>
          <a:p>
            <a:pPr indent="0" lvl="0" marL="0" rtl="0" algn="l">
              <a:spcBef>
                <a:spcPts val="1600"/>
              </a:spcBef>
              <a:spcAft>
                <a:spcPts val="1600"/>
              </a:spcAft>
              <a:buNone/>
            </a:pPr>
            <a:r>
              <a:rPr lang="en"/>
              <a:t>Discussion based, breakout rooms with a mix of athlete reps from the Western Zone and Southern Zone.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National LSC Awards Program</a:t>
            </a:r>
            <a:endParaRPr/>
          </a:p>
        </p:txBody>
      </p:sp>
      <p:sp>
        <p:nvSpPr>
          <p:cNvPr id="72" name="Google Shape;72;p17"/>
          <p:cNvSpPr txBox="1"/>
          <p:nvPr>
            <p:ph idx="1" type="body"/>
          </p:nvPr>
        </p:nvSpPr>
        <p:spPr>
          <a:xfrm>
            <a:off x="311700" y="1017725"/>
            <a:ext cx="8520600" cy="354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effort spearheaded in large part by Brianna Elliott</a:t>
            </a:r>
            <a:endParaRPr/>
          </a:p>
          <a:p>
            <a:pPr indent="-355600" lvl="0" marL="457200" rtl="0" algn="l">
              <a:spcBef>
                <a:spcPts val="1600"/>
              </a:spcBef>
              <a:spcAft>
                <a:spcPts val="0"/>
              </a:spcAft>
              <a:buSzPts val="2000"/>
              <a:buChar char="●"/>
            </a:pPr>
            <a:r>
              <a:rPr lang="en"/>
              <a:t>Recognized accomplishments of LSCs across the country in the following areas at the April 2025 All Zone Virtual Summit: </a:t>
            </a:r>
            <a:endParaRPr/>
          </a:p>
          <a:p>
            <a:pPr indent="-330200" lvl="1" marL="914400" rtl="0" algn="l">
              <a:spcBef>
                <a:spcPts val="0"/>
              </a:spcBef>
              <a:spcAft>
                <a:spcPts val="0"/>
              </a:spcAft>
              <a:buSzPts val="1600"/>
              <a:buChar char="○"/>
            </a:pPr>
            <a:r>
              <a:rPr lang="en"/>
              <a:t>Outstanding LSC; Breakout LSC; Trailblazer; Social Media; DEI; Civic Engagement; Zone Impact</a:t>
            </a:r>
            <a:endParaRPr/>
          </a:p>
          <a:p>
            <a:pPr indent="-355600" lvl="0" marL="457200" rtl="0" algn="l">
              <a:spcBef>
                <a:spcPts val="0"/>
              </a:spcBef>
              <a:spcAft>
                <a:spcPts val="0"/>
              </a:spcAft>
              <a:buSzPts val="2000"/>
              <a:buChar char="●"/>
            </a:pPr>
            <a:r>
              <a:rPr lang="en"/>
              <a:t>Recognized accomplishments of LSCs across the country in the following areas at the September 2025 Denver Summit: </a:t>
            </a:r>
            <a:endParaRPr/>
          </a:p>
          <a:p>
            <a:pPr indent="-330200" lvl="1" marL="914400" rtl="0" algn="l">
              <a:spcBef>
                <a:spcPts val="0"/>
              </a:spcBef>
              <a:spcAft>
                <a:spcPts val="0"/>
              </a:spcAft>
              <a:buSzPts val="1600"/>
              <a:buChar char="○"/>
            </a:pPr>
            <a:r>
              <a:rPr lang="en"/>
              <a:t>Outstanding; Breakout; Trailblazer; Athlete Development; Digital </a:t>
            </a:r>
            <a:r>
              <a:rPr lang="en"/>
              <a:t>Engagement</a:t>
            </a:r>
            <a:r>
              <a:rPr lang="en"/>
              <a:t> SafeSport; Resilience &amp; Perseverance; Splash Factor; Zone Impact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LSC Check-in Program</a:t>
            </a:r>
            <a:endParaRPr/>
          </a:p>
        </p:txBody>
      </p:sp>
      <p:sp>
        <p:nvSpPr>
          <p:cNvPr id="78" name="Google Shape;78;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Separated LSCs into tiers based on their goals and struggles </a:t>
            </a:r>
            <a:endParaRPr/>
          </a:p>
          <a:p>
            <a:pPr indent="-355600" lvl="0" marL="457200" rtl="0" algn="l">
              <a:spcBef>
                <a:spcPts val="0"/>
              </a:spcBef>
              <a:spcAft>
                <a:spcPts val="0"/>
              </a:spcAft>
              <a:buSzPts val="2000"/>
              <a:buChar char="●"/>
            </a:pPr>
            <a:r>
              <a:rPr lang="en"/>
              <a:t>Met with the tiers as groups to mentor them</a:t>
            </a:r>
            <a:endParaRPr/>
          </a:p>
          <a:p>
            <a:pPr indent="-330200" lvl="1" marL="914400" rtl="0" algn="l">
              <a:spcBef>
                <a:spcPts val="0"/>
              </a:spcBef>
              <a:spcAft>
                <a:spcPts val="0"/>
              </a:spcAft>
              <a:buSzPts val="1600"/>
              <a:buChar char="○"/>
            </a:pPr>
            <a:r>
              <a:rPr lang="en"/>
              <a:t>LSC reps learned from each other in the group settings </a:t>
            </a:r>
            <a:endParaRPr/>
          </a:p>
          <a:p>
            <a:pPr indent="-330200" lvl="1" marL="914400" rtl="0" algn="l">
              <a:spcBef>
                <a:spcPts val="0"/>
              </a:spcBef>
              <a:spcAft>
                <a:spcPts val="0"/>
              </a:spcAft>
              <a:buSzPts val="1600"/>
              <a:buChar char="○"/>
            </a:pPr>
            <a:r>
              <a:rPr lang="en"/>
              <a:t>LSC reps learned from zone reps </a:t>
            </a:r>
            <a:endParaRPr/>
          </a:p>
          <a:p>
            <a:pPr indent="-355600" lvl="0" marL="457200" rtl="0" algn="l">
              <a:spcBef>
                <a:spcPts val="0"/>
              </a:spcBef>
              <a:spcAft>
                <a:spcPts val="0"/>
              </a:spcAft>
              <a:buSzPts val="2000"/>
              <a:buChar char="●"/>
            </a:pPr>
            <a:r>
              <a:rPr lang="en"/>
              <a:t>Zone reps garnered an understanding of each LSCs accomplishments and goals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9"/>
          <p:cNvSpPr txBox="1"/>
          <p:nvPr>
            <p:ph type="ctrTitle"/>
          </p:nvPr>
        </p:nvSpPr>
        <p:spPr>
          <a:xfrm>
            <a:off x="311700" y="3149075"/>
            <a:ext cx="8520600" cy="135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X</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2026 Joint Summit Proposal</a:t>
            </a:r>
            <a:endParaRPr sz="3500"/>
          </a:p>
        </p:txBody>
      </p:sp>
      <p:pic>
        <p:nvPicPr>
          <p:cNvPr id="84" name="Google Shape;84;p19" title="SouthernZone (1).png"/>
          <p:cNvPicPr preferRelativeResize="0"/>
          <p:nvPr/>
        </p:nvPicPr>
        <p:blipFill>
          <a:blip r:embed="rId3">
            <a:alphaModFix/>
          </a:blip>
          <a:stretch>
            <a:fillRect/>
          </a:stretch>
        </p:blipFill>
        <p:spPr>
          <a:xfrm>
            <a:off x="1485475" y="887638"/>
            <a:ext cx="2249050" cy="2349900"/>
          </a:xfrm>
          <a:prstGeom prst="rect">
            <a:avLst/>
          </a:prstGeom>
          <a:noFill/>
          <a:ln>
            <a:noFill/>
          </a:ln>
        </p:spPr>
      </p:pic>
      <p:pic>
        <p:nvPicPr>
          <p:cNvPr id="85" name="Google Shape;85;p19" title="EasternZone (1).png"/>
          <p:cNvPicPr preferRelativeResize="0"/>
          <p:nvPr/>
        </p:nvPicPr>
        <p:blipFill>
          <a:blip r:embed="rId4">
            <a:alphaModFix/>
          </a:blip>
          <a:stretch>
            <a:fillRect/>
          </a:stretch>
        </p:blipFill>
        <p:spPr>
          <a:xfrm>
            <a:off x="5405450" y="911125"/>
            <a:ext cx="2201700" cy="2302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0"/>
          <p:cNvSpPr txBox="1"/>
          <p:nvPr>
            <p:ph type="title"/>
          </p:nvPr>
        </p:nvSpPr>
        <p:spPr>
          <a:xfrm>
            <a:off x="2298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Quick Facts</a:t>
            </a:r>
            <a:endParaRPr/>
          </a:p>
        </p:txBody>
      </p:sp>
      <p:sp>
        <p:nvSpPr>
          <p:cNvPr id="91" name="Google Shape;91;p20"/>
          <p:cNvSpPr txBox="1"/>
          <p:nvPr>
            <p:ph idx="1" type="body"/>
          </p:nvPr>
        </p:nvSpPr>
        <p:spPr>
          <a:xfrm>
            <a:off x="229800" y="385150"/>
            <a:ext cx="8684400" cy="378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Dates (for a vote): </a:t>
            </a:r>
            <a:endParaRPr sz="1800"/>
          </a:p>
          <a:p>
            <a:pPr indent="-342900" lvl="0" marL="457200" rtl="0" algn="l">
              <a:spcBef>
                <a:spcPts val="1600"/>
              </a:spcBef>
              <a:spcAft>
                <a:spcPts val="0"/>
              </a:spcAft>
              <a:buSzPts val="1800"/>
              <a:buChar char="●"/>
            </a:pPr>
            <a:r>
              <a:rPr lang="en" sz="1800"/>
              <a:t>June 11th - 14th </a:t>
            </a:r>
            <a:endParaRPr sz="1800"/>
          </a:p>
          <a:p>
            <a:pPr indent="-342900" lvl="0" marL="457200" rtl="0" algn="l">
              <a:spcBef>
                <a:spcPts val="0"/>
              </a:spcBef>
              <a:spcAft>
                <a:spcPts val="0"/>
              </a:spcAft>
              <a:buSzPts val="1800"/>
              <a:buChar char="●"/>
            </a:pPr>
            <a:r>
              <a:rPr lang="en" sz="1800"/>
              <a:t>June 18th - 21st (with EZ!)</a:t>
            </a:r>
            <a:endParaRPr sz="1800"/>
          </a:p>
          <a:p>
            <a:pPr indent="0" lvl="0" marL="0" rtl="0" algn="l">
              <a:spcBef>
                <a:spcPts val="1600"/>
              </a:spcBef>
              <a:spcAft>
                <a:spcPts val="0"/>
              </a:spcAft>
              <a:buNone/>
            </a:pPr>
            <a:r>
              <a:rPr lang="en" sz="1800"/>
              <a:t>Site: </a:t>
            </a:r>
            <a:endParaRPr sz="1800"/>
          </a:p>
          <a:p>
            <a:pPr indent="-342900" lvl="0" marL="457200" rtl="0" algn="l">
              <a:spcBef>
                <a:spcPts val="1600"/>
              </a:spcBef>
              <a:spcAft>
                <a:spcPts val="0"/>
              </a:spcAft>
              <a:buSzPts val="1800"/>
              <a:buChar char="●"/>
            </a:pPr>
            <a:r>
              <a:rPr lang="en" sz="1800"/>
              <a:t>Emory University (Atlanta, GA)</a:t>
            </a:r>
            <a:endParaRPr sz="1800"/>
          </a:p>
          <a:p>
            <a:pPr indent="0" lvl="0" marL="0" rtl="0" algn="l">
              <a:spcBef>
                <a:spcPts val="1600"/>
              </a:spcBef>
              <a:spcAft>
                <a:spcPts val="0"/>
              </a:spcAft>
              <a:buNone/>
            </a:pPr>
            <a:r>
              <a:rPr lang="en" sz="1800"/>
              <a:t>Attendees</a:t>
            </a:r>
            <a:r>
              <a:rPr lang="en" sz="1800"/>
              <a:t>: </a:t>
            </a:r>
            <a:endParaRPr sz="1800"/>
          </a:p>
          <a:p>
            <a:pPr indent="-342900" lvl="0" marL="457200" rtl="0" algn="l">
              <a:spcBef>
                <a:spcPts val="1600"/>
              </a:spcBef>
              <a:spcAft>
                <a:spcPts val="0"/>
              </a:spcAft>
              <a:buSzPts val="1800"/>
              <a:buChar char="●"/>
            </a:pPr>
            <a:r>
              <a:rPr lang="en" sz="1800"/>
              <a:t>We ask that each LSC send 4 Athletes and 1 Chaperone (encouraged for LSC Senior reps to attend, though not required. Other athletes can be non-board athletes, if desired)</a:t>
            </a:r>
            <a:endParaRPr sz="1800"/>
          </a:p>
          <a:p>
            <a:pPr indent="0" lvl="0" marL="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1"/>
          <p:cNvSpPr txBox="1"/>
          <p:nvPr>
            <p:ph type="title"/>
          </p:nvPr>
        </p:nvSpPr>
        <p:spPr>
          <a:xfrm>
            <a:off x="311700" y="159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Info About Dates!</a:t>
            </a:r>
            <a:endParaRPr/>
          </a:p>
        </p:txBody>
      </p:sp>
      <p:sp>
        <p:nvSpPr>
          <p:cNvPr id="97" name="Google Shape;97;p21"/>
          <p:cNvSpPr txBox="1"/>
          <p:nvPr>
            <p:ph idx="1" type="body"/>
          </p:nvPr>
        </p:nvSpPr>
        <p:spPr>
          <a:xfrm>
            <a:off x="311700" y="6803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June 18th - 21st dates are STRONGLY </a:t>
            </a:r>
            <a:r>
              <a:rPr lang="en"/>
              <a:t>RECOMMENDED for the following reasons:</a:t>
            </a:r>
            <a:endParaRPr/>
          </a:p>
          <a:p>
            <a:pPr indent="-355600" lvl="0" marL="457200" rtl="0" algn="l">
              <a:spcBef>
                <a:spcPts val="1600"/>
              </a:spcBef>
              <a:spcAft>
                <a:spcPts val="0"/>
              </a:spcAft>
              <a:buSzPts val="2000"/>
              <a:buAutoNum type="arabicPeriod"/>
            </a:pPr>
            <a:r>
              <a:rPr lang="en"/>
              <a:t>USA Swimming staff, Leland Brown III and Liz Hahn, have COMMITTED to being at the summit to present FREE OF CHARGE. HOWEVER, they can only make the June 18th - 21st time window NOT the June 11th - 14th dates.</a:t>
            </a:r>
            <a:endParaRPr/>
          </a:p>
          <a:p>
            <a:pPr indent="-355600" lvl="0" marL="457200" rtl="0" algn="l">
              <a:spcBef>
                <a:spcPts val="0"/>
              </a:spcBef>
              <a:spcAft>
                <a:spcPts val="0"/>
              </a:spcAft>
              <a:buSzPts val="2000"/>
              <a:buAutoNum type="arabicPeriod"/>
            </a:pPr>
            <a:r>
              <a:rPr lang="en"/>
              <a:t>The Southern Zone Athlete Director will NOT be able to attend the June 11th - 14th dates, ONLY the June 18th - 21st; one of the main presenters and leaders of the summit.</a:t>
            </a:r>
            <a:endParaRPr/>
          </a:p>
          <a:p>
            <a:pPr indent="0" lvl="0" marL="45720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2"/>
          <p:cNvSpPr txBox="1"/>
          <p:nvPr>
            <p:ph type="title"/>
          </p:nvPr>
        </p:nvSpPr>
        <p:spPr>
          <a:xfrm>
            <a:off x="0" y="59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Emory University (Atlanta, GA)</a:t>
            </a:r>
            <a:endParaRPr/>
          </a:p>
        </p:txBody>
      </p:sp>
      <p:pic>
        <p:nvPicPr>
          <p:cNvPr id="103" name="Google Shape;103;p22"/>
          <p:cNvPicPr preferRelativeResize="0"/>
          <p:nvPr/>
        </p:nvPicPr>
        <p:blipFill rotWithShape="1">
          <a:blip r:embed="rId3">
            <a:alphaModFix/>
          </a:blip>
          <a:srcRect b="11852" l="0" r="0" t="-8452"/>
          <a:stretch/>
        </p:blipFill>
        <p:spPr>
          <a:xfrm>
            <a:off x="90275" y="690199"/>
            <a:ext cx="4136176" cy="2763650"/>
          </a:xfrm>
          <a:prstGeom prst="rect">
            <a:avLst/>
          </a:prstGeom>
          <a:noFill/>
          <a:ln>
            <a:noFill/>
          </a:ln>
        </p:spPr>
      </p:pic>
      <p:pic>
        <p:nvPicPr>
          <p:cNvPr id="104" name="Google Shape;104;p22"/>
          <p:cNvPicPr preferRelativeResize="0"/>
          <p:nvPr/>
        </p:nvPicPr>
        <p:blipFill>
          <a:blip r:embed="rId4">
            <a:alphaModFix/>
          </a:blip>
          <a:stretch>
            <a:fillRect/>
          </a:stretch>
        </p:blipFill>
        <p:spPr>
          <a:xfrm>
            <a:off x="718092" y="2822063"/>
            <a:ext cx="3593008" cy="2142782"/>
          </a:xfrm>
          <a:prstGeom prst="rect">
            <a:avLst/>
          </a:prstGeom>
          <a:noFill/>
          <a:ln>
            <a:noFill/>
          </a:ln>
        </p:spPr>
      </p:pic>
      <p:pic>
        <p:nvPicPr>
          <p:cNvPr id="105" name="Google Shape;105;p22"/>
          <p:cNvPicPr preferRelativeResize="0"/>
          <p:nvPr/>
        </p:nvPicPr>
        <p:blipFill>
          <a:blip r:embed="rId5">
            <a:alphaModFix/>
          </a:blip>
          <a:stretch>
            <a:fillRect/>
          </a:stretch>
        </p:blipFill>
        <p:spPr>
          <a:xfrm>
            <a:off x="4880125" y="2940700"/>
            <a:ext cx="3305027" cy="2202799"/>
          </a:xfrm>
          <a:prstGeom prst="rect">
            <a:avLst/>
          </a:prstGeom>
          <a:noFill/>
          <a:ln>
            <a:noFill/>
          </a:ln>
        </p:spPr>
      </p:pic>
      <p:pic>
        <p:nvPicPr>
          <p:cNvPr id="106" name="Google Shape;106;p22"/>
          <p:cNvPicPr preferRelativeResize="0"/>
          <p:nvPr/>
        </p:nvPicPr>
        <p:blipFill rotWithShape="1">
          <a:blip r:embed="rId6">
            <a:alphaModFix/>
          </a:blip>
          <a:srcRect b="0" l="0" r="0" t="-4286"/>
          <a:stretch/>
        </p:blipFill>
        <p:spPr>
          <a:xfrm>
            <a:off x="4125575" y="566500"/>
            <a:ext cx="5018426" cy="3011050"/>
          </a:xfrm>
          <a:prstGeom prst="rect">
            <a:avLst/>
          </a:prstGeom>
          <a:noFill/>
          <a:ln>
            <a:noFill/>
          </a:ln>
        </p:spPr>
      </p:pic>
      <p:pic>
        <p:nvPicPr>
          <p:cNvPr id="107" name="Google Shape;107;p22"/>
          <p:cNvPicPr preferRelativeResize="0"/>
          <p:nvPr/>
        </p:nvPicPr>
        <p:blipFill>
          <a:blip r:embed="rId7">
            <a:alphaModFix/>
          </a:blip>
          <a:stretch>
            <a:fillRect/>
          </a:stretch>
        </p:blipFill>
        <p:spPr>
          <a:xfrm>
            <a:off x="3689903" y="3133725"/>
            <a:ext cx="2381376" cy="1917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