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5F"/>
    <a:srgbClr val="DD0051"/>
    <a:srgbClr val="063D89"/>
    <a:srgbClr val="D80149"/>
    <a:srgbClr val="D200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83479" autoAdjust="0"/>
  </p:normalViewPr>
  <p:slideViewPr>
    <p:cSldViewPr snapToGrid="0" snapToObjects="1">
      <p:cViewPr>
        <p:scale>
          <a:sx n="100" d="100"/>
          <a:sy n="100" d="100"/>
        </p:scale>
        <p:origin x="696"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C3C77-1EBB-4047-A099-0529C69FFB85}" type="datetimeFigureOut">
              <a:rPr lang="en-US" smtClean="0"/>
              <a:t>5/7/2019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3109A-25CC-4DD8-B5C3-0BBFCBBA1F37}" type="slidenum">
              <a:rPr lang="en-US" smtClean="0"/>
              <a:t>‹#›</a:t>
            </a:fld>
            <a:endParaRPr lang="en-US"/>
          </a:p>
        </p:txBody>
      </p:sp>
    </p:spTree>
    <p:extLst>
      <p:ext uri="{BB962C8B-B14F-4D97-AF65-F5344CB8AC3E}">
        <p14:creationId xmlns:p14="http://schemas.microsoft.com/office/powerpoint/2010/main" val="296670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a:t>
            </a:r>
            <a:r>
              <a:rPr lang="en-US" baseline="0" dirty="0" smtClean="0"/>
              <a:t> Sport works hard to ensure that USA Swimming’s members are safe for kids by screening and selecting the right people and by educating its members about child abuse, grooming behaviors, warning signs, and athlete protection.</a:t>
            </a:r>
          </a:p>
          <a:p>
            <a:endParaRPr lang="en-US" baseline="0" dirty="0" smtClean="0"/>
          </a:p>
          <a:p>
            <a:r>
              <a:rPr lang="en-US" baseline="0" dirty="0" smtClean="0"/>
              <a:t>Protecting kids so that they have a positive experience is a daily task, and there is a wealth of information and expertise available to teams in order to make this effort as easy as possible.</a:t>
            </a:r>
            <a:endParaRPr lang="en-US" dirty="0"/>
          </a:p>
        </p:txBody>
      </p:sp>
      <p:sp>
        <p:nvSpPr>
          <p:cNvPr id="4" name="Slide Number Placeholder 3"/>
          <p:cNvSpPr>
            <a:spLocks noGrp="1"/>
          </p:cNvSpPr>
          <p:nvPr>
            <p:ph type="sldNum" sz="quarter" idx="10"/>
          </p:nvPr>
        </p:nvSpPr>
        <p:spPr/>
        <p:txBody>
          <a:bodyPr/>
          <a:lstStyle/>
          <a:p>
            <a:fld id="{5463109A-25CC-4DD8-B5C3-0BBFCBBA1F37}" type="slidenum">
              <a:rPr lang="en-US" smtClean="0"/>
              <a:t>2</a:t>
            </a:fld>
            <a:endParaRPr lang="en-US"/>
          </a:p>
        </p:txBody>
      </p:sp>
    </p:spTree>
    <p:extLst>
      <p:ext uri="{BB962C8B-B14F-4D97-AF65-F5344CB8AC3E}">
        <p14:creationId xmlns:p14="http://schemas.microsoft.com/office/powerpoint/2010/main" val="189073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policies in place and using conduct guidelines helps to establish a bandwidth of behavior expectation.  It allows you to clearly define what is okay and what is not okay, and it allows you to take actions against</a:t>
            </a:r>
            <a:r>
              <a:rPr lang="en-US" baseline="0" dirty="0" smtClean="0"/>
              <a:t> behaviors that fall outside of the team’s bandwidth of expectation.</a:t>
            </a:r>
          </a:p>
          <a:p>
            <a:endParaRPr lang="en-US" baseline="0" dirty="0" smtClean="0"/>
          </a:p>
          <a:p>
            <a:r>
              <a:rPr lang="en-US" baseline="0" dirty="0" smtClean="0"/>
              <a:t>Model policies, best practice guidelines, and model codes of conduct are all available in USA Swimming’s Safe Sport Resource Library.  Teams are encouraged to develop their own polices and codes and may use the provided models as a guide.</a:t>
            </a:r>
            <a:endParaRPr lang="en-US" dirty="0"/>
          </a:p>
        </p:txBody>
      </p:sp>
      <p:sp>
        <p:nvSpPr>
          <p:cNvPr id="4" name="Slide Number Placeholder 3"/>
          <p:cNvSpPr>
            <a:spLocks noGrp="1"/>
          </p:cNvSpPr>
          <p:nvPr>
            <p:ph type="sldNum" sz="quarter" idx="10"/>
          </p:nvPr>
        </p:nvSpPr>
        <p:spPr/>
        <p:txBody>
          <a:bodyPr/>
          <a:lstStyle/>
          <a:p>
            <a:fld id="{5463109A-25CC-4DD8-B5C3-0BBFCBBA1F37}" type="slidenum">
              <a:rPr lang="en-US" smtClean="0"/>
              <a:t>3</a:t>
            </a:fld>
            <a:endParaRPr lang="en-US"/>
          </a:p>
        </p:txBody>
      </p:sp>
    </p:spTree>
    <p:extLst>
      <p:ext uri="{BB962C8B-B14F-4D97-AF65-F5344CB8AC3E}">
        <p14:creationId xmlns:p14="http://schemas.microsoft.com/office/powerpoint/2010/main" val="39382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parents, you should support your child’s swimming</a:t>
            </a:r>
            <a:r>
              <a:rPr lang="en-US" baseline="0" dirty="0" smtClean="0"/>
              <a:t> experience by attending practices and meets, celebrating your child’s accomplishments, and enjoying his/her growth.</a:t>
            </a:r>
          </a:p>
          <a:p>
            <a:endParaRPr lang="en-US" dirty="0" smtClean="0"/>
          </a:p>
          <a:p>
            <a:r>
              <a:rPr lang="en-US" dirty="0" smtClean="0"/>
              <a:t>Most boundary issues, instances</a:t>
            </a:r>
            <a:r>
              <a:rPr lang="en-US" baseline="0" dirty="0" smtClean="0"/>
              <a:t> of misconduct, and negative behaviors can be mitigated—or prevented—by open and transparent communication.</a:t>
            </a:r>
          </a:p>
          <a:p>
            <a:endParaRPr lang="en-US" baseline="0" dirty="0" smtClean="0"/>
          </a:p>
          <a:p>
            <a:r>
              <a:rPr lang="en-US" baseline="0" dirty="0" smtClean="0"/>
              <a:t>If you notice something that doesn’t seem right, don’t suffer or stew in silence.  Talk to someone.</a:t>
            </a:r>
            <a:endParaRPr lang="en-US" dirty="0"/>
          </a:p>
        </p:txBody>
      </p:sp>
      <p:sp>
        <p:nvSpPr>
          <p:cNvPr id="4" name="Slide Number Placeholder 3"/>
          <p:cNvSpPr>
            <a:spLocks noGrp="1"/>
          </p:cNvSpPr>
          <p:nvPr>
            <p:ph type="sldNum" sz="quarter" idx="10"/>
          </p:nvPr>
        </p:nvSpPr>
        <p:spPr/>
        <p:txBody>
          <a:bodyPr/>
          <a:lstStyle/>
          <a:p>
            <a:fld id="{5463109A-25CC-4DD8-B5C3-0BBFCBBA1F37}" type="slidenum">
              <a:rPr lang="en-US" smtClean="0"/>
              <a:t>4</a:t>
            </a:fld>
            <a:endParaRPr lang="en-US"/>
          </a:p>
        </p:txBody>
      </p:sp>
    </p:spTree>
    <p:extLst>
      <p:ext uri="{BB962C8B-B14F-4D97-AF65-F5344CB8AC3E}">
        <p14:creationId xmlns:p14="http://schemas.microsoft.com/office/powerpoint/2010/main" val="379484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E7239-6895-5443-8EAB-93FB5E2D4D7E}"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9520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E7239-6895-5443-8EAB-93FB5E2D4D7E}"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79945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E7239-6895-5443-8EAB-93FB5E2D4D7E}"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347384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E7239-6895-5443-8EAB-93FB5E2D4D7E}"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123935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E7239-6895-5443-8EAB-93FB5E2D4D7E}"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370688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E7239-6895-5443-8EAB-93FB5E2D4D7E}"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347373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E7239-6895-5443-8EAB-93FB5E2D4D7E}"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460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E7239-6895-5443-8EAB-93FB5E2D4D7E}"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64151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E7239-6895-5443-8EAB-93FB5E2D4D7E}"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47357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E7239-6895-5443-8EAB-93FB5E2D4D7E}"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274353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E7239-6895-5443-8EAB-93FB5E2D4D7E}"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76B1-A819-E74C-895D-EE7BC21CFB33}" type="slidenum">
              <a:rPr lang="en-US" smtClean="0"/>
              <a:t>‹#›</a:t>
            </a:fld>
            <a:endParaRPr lang="en-US"/>
          </a:p>
        </p:txBody>
      </p:sp>
    </p:spTree>
    <p:extLst>
      <p:ext uri="{BB962C8B-B14F-4D97-AF65-F5344CB8AC3E}">
        <p14:creationId xmlns:p14="http://schemas.microsoft.com/office/powerpoint/2010/main" val="210762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6E7239-6895-5443-8EAB-93FB5E2D4D7E}" type="datetimeFigureOut">
              <a:rPr lang="en-US" smtClean="0"/>
              <a:t>5/7/2019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53E76B1-A819-E74C-895D-EE7BC21CFB33}" type="slidenum">
              <a:rPr lang="en-US" smtClean="0"/>
              <a:t>‹#›</a:t>
            </a:fld>
            <a:endParaRPr lang="en-US"/>
          </a:p>
        </p:txBody>
      </p:sp>
    </p:spTree>
    <p:extLst>
      <p:ext uri="{BB962C8B-B14F-4D97-AF65-F5344CB8AC3E}">
        <p14:creationId xmlns:p14="http://schemas.microsoft.com/office/powerpoint/2010/main" val="258706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fesport@usaswimming.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16-9RatioTOPNOTCH-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Title 4"/>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What is Safe Sport?</a:t>
            </a:r>
            <a:endParaRPr lang="en-US" sz="32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0" indent="0" algn="ctr">
              <a:buNone/>
            </a:pPr>
            <a:r>
              <a:rPr lang="en-US" sz="2000" dirty="0" smtClean="0">
                <a:latin typeface="Arial" panose="020B0604020202020204" pitchFamily="34" charset="0"/>
                <a:cs typeface="Arial" panose="020B0604020202020204" pitchFamily="34" charset="0"/>
              </a:rPr>
              <a:t>Safe Sport is USA Swimming abuse prevention effort.</a:t>
            </a:r>
          </a:p>
          <a:p>
            <a:pPr marL="0" indent="0" algn="ctr">
              <a:buNone/>
            </a:pPr>
            <a:endParaRPr lang="en-US" sz="2000" dirty="0" smtClean="0">
              <a:latin typeface="Arial" panose="020B0604020202020204" pitchFamily="34" charset="0"/>
              <a:cs typeface="Arial" panose="020B0604020202020204" pitchFamily="34" charset="0"/>
            </a:endParaRPr>
          </a:p>
          <a:p>
            <a:pPr marL="0" indent="0" algn="ctr">
              <a:buNone/>
            </a:pPr>
            <a:r>
              <a:rPr lang="en-US" sz="2000" dirty="0" smtClean="0">
                <a:latin typeface="Arial" panose="020B0604020202020204" pitchFamily="34" charset="0"/>
                <a:cs typeface="Arial" panose="020B0604020202020204" pitchFamily="34" charset="0"/>
              </a:rPr>
              <a:t>USA Swimming is committed to fostering a fun, healthy, and safe environment for all its members.</a:t>
            </a:r>
          </a:p>
          <a:p>
            <a:pPr marL="0" indent="0" algn="ctr">
              <a:buNone/>
            </a:pPr>
            <a:endParaRPr lang="en-US" sz="2000" dirty="0" smtClean="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The Safe Sport program has a wealth of resources, policies, best practices, tools, and procedures to help empower you to create and maintain a healthy and safe environment for your athletes.</a:t>
            </a:r>
          </a:p>
        </p:txBody>
      </p:sp>
    </p:spTree>
    <p:extLst>
      <p:ext uri="{BB962C8B-B14F-4D97-AF65-F5344CB8AC3E}">
        <p14:creationId xmlns:p14="http://schemas.microsoft.com/office/powerpoint/2010/main" val="3611114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16-9RatioTOPNOTCH-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What does that mean for this swim club?</a:t>
            </a:r>
            <a:endParaRPr lang="en-US" sz="32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All non-athlete members (coaches, officials, etc.) are subject to a criminal background check and a pre-employment screening, as well as complete USA Swimming’s Athlete Protection Training.</a:t>
            </a:r>
          </a:p>
          <a:p>
            <a:r>
              <a:rPr lang="en-US" sz="2000" dirty="0" smtClean="0">
                <a:latin typeface="Arial" panose="020B0604020202020204" pitchFamily="34" charset="0"/>
                <a:cs typeface="Arial" panose="020B0604020202020204" pitchFamily="34" charset="0"/>
              </a:rPr>
              <a:t>All member clubs are required to have athlete protection policies in place with regard to travel, electronic communication, and anti-bullying.</a:t>
            </a:r>
          </a:p>
          <a:p>
            <a:r>
              <a:rPr lang="en-US" sz="2000" dirty="0" smtClean="0">
                <a:latin typeface="Arial" panose="020B0604020202020204" pitchFamily="34" charset="0"/>
                <a:cs typeface="Arial" panose="020B0604020202020204" pitchFamily="34" charset="0"/>
              </a:rPr>
              <a:t>Swim clubs have access to an arsenal of resources to assist the club leadership with implementing the best practices guidelines for athlete protection.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285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16-9RatioTOPNOTCH-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How will my child be protected?</a:t>
            </a:r>
            <a:endParaRPr lang="en-US" sz="3200"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pPr marL="0" indent="0">
              <a:buNone/>
            </a:pPr>
            <a:r>
              <a:rPr lang="en-US" sz="2000" u="sng" dirty="0" smtClean="0">
                <a:latin typeface="Arial" panose="020B0604020202020204" pitchFamily="34" charset="0"/>
                <a:cs typeface="Arial" panose="020B0604020202020204" pitchFamily="34" charset="0"/>
              </a:rPr>
              <a:t>Required Policies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Team Travel</a:t>
            </a:r>
          </a:p>
          <a:p>
            <a:r>
              <a:rPr lang="en-US" sz="2000" dirty="0" smtClean="0">
                <a:latin typeface="Arial" panose="020B0604020202020204" pitchFamily="34" charset="0"/>
                <a:cs typeface="Arial" panose="020B0604020202020204" pitchFamily="34" charset="0"/>
              </a:rPr>
              <a:t>Electronic Communication</a:t>
            </a:r>
          </a:p>
          <a:p>
            <a:r>
              <a:rPr lang="en-US" sz="2000" dirty="0" smtClean="0">
                <a:latin typeface="Arial" panose="020B0604020202020204" pitchFamily="34" charset="0"/>
                <a:cs typeface="Arial" panose="020B0604020202020204" pitchFamily="34" charset="0"/>
              </a:rPr>
              <a:t>Anti-Bullying Plan</a:t>
            </a: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a:bodyPr>
          <a:lstStyle/>
          <a:p>
            <a:pPr marL="0" indent="0">
              <a:buNone/>
            </a:pPr>
            <a:r>
              <a:rPr lang="en-US" sz="2000" u="sng" dirty="0" smtClean="0">
                <a:latin typeface="Arial" panose="020B0604020202020204" pitchFamily="34" charset="0"/>
                <a:cs typeface="Arial" panose="020B0604020202020204" pitchFamily="34" charset="0"/>
              </a:rPr>
              <a:t>Recommended Policies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Photography</a:t>
            </a:r>
          </a:p>
          <a:p>
            <a:r>
              <a:rPr lang="en-US" sz="2000" dirty="0" smtClean="0">
                <a:latin typeface="Arial" panose="020B0604020202020204" pitchFamily="34" charset="0"/>
                <a:cs typeface="Arial" panose="020B0604020202020204" pitchFamily="34" charset="0"/>
              </a:rPr>
              <a:t>Locker Room Monitoring</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Best Practice Guidelines</a:t>
            </a:r>
          </a:p>
          <a:p>
            <a:r>
              <a:rPr lang="en-US" sz="2000" dirty="0" smtClean="0">
                <a:latin typeface="Arial" panose="020B0604020202020204" pitchFamily="34" charset="0"/>
                <a:cs typeface="Arial" panose="020B0604020202020204" pitchFamily="34" charset="0"/>
              </a:rPr>
              <a:t>Codes of Conduct for Coaches, Athletes, and Parents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83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16-9RatioTOPNOTCH-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What is the expectation for my involvement?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Communicate with your child, your child’s coaches, and other parents.</a:t>
            </a:r>
          </a:p>
          <a:p>
            <a:r>
              <a:rPr lang="en-US" sz="2400" dirty="0" smtClean="0">
                <a:latin typeface="Arial" panose="020B0604020202020204" pitchFamily="34" charset="0"/>
                <a:cs typeface="Arial" panose="020B0604020202020204" pitchFamily="34" charset="0"/>
              </a:rPr>
              <a:t>Observe practices and help out at meets and team events.</a:t>
            </a:r>
          </a:p>
          <a:p>
            <a:r>
              <a:rPr lang="en-US" sz="2400" dirty="0" smtClean="0">
                <a:latin typeface="Arial" panose="020B0604020202020204" pitchFamily="34" charset="0"/>
                <a:cs typeface="Arial" panose="020B0604020202020204" pitchFamily="34" charset="0"/>
              </a:rPr>
              <a:t>Know the standards of conduct for all coaches, volunteers, and athletes, and speak up if the standards are not being upheld.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226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16-9RatioTOPNOTCH-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291" cy="5143500"/>
          </a:xfrm>
          <a:prstGeom prst="rect">
            <a:avLst/>
          </a:prstGeom>
        </p:spPr>
      </p:pic>
      <p:sp>
        <p:nvSpPr>
          <p:cNvPr id="3" name="Title 2"/>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Who do I contact if I have a concern?</a:t>
            </a:r>
            <a:endParaRPr 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Head Coach: </a:t>
            </a:r>
            <a:r>
              <a:rPr lang="en-US" sz="2000" dirty="0" smtClean="0">
                <a:latin typeface="Arial" panose="020B0604020202020204" pitchFamily="34" charset="0"/>
                <a:cs typeface="Arial" panose="020B0604020202020204" pitchFamily="34" charset="0"/>
              </a:rPr>
              <a:t>_______Nic Sardo_______________________</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Assistant Coach: </a:t>
            </a:r>
            <a:r>
              <a:rPr lang="en-US" sz="2000" smtClean="0">
                <a:latin typeface="Arial" panose="020B0604020202020204" pitchFamily="34" charset="0"/>
                <a:cs typeface="Arial" panose="020B0604020202020204" pitchFamily="34" charset="0"/>
              </a:rPr>
              <a:t>______Jordan Carey____________________</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USA </a:t>
            </a:r>
            <a:r>
              <a:rPr lang="en-US" sz="2000" dirty="0" smtClean="0">
                <a:latin typeface="Arial" panose="020B0604020202020204" pitchFamily="34" charset="0"/>
                <a:cs typeface="Arial" panose="020B0604020202020204" pitchFamily="34" charset="0"/>
              </a:rPr>
              <a:t>Swimming Safe Sport: </a:t>
            </a:r>
            <a:r>
              <a:rPr lang="en-US" sz="2000" dirty="0" smtClean="0">
                <a:latin typeface="Arial" panose="020B0604020202020204" pitchFamily="34" charset="0"/>
                <a:cs typeface="Arial" panose="020B0604020202020204" pitchFamily="34" charset="0"/>
                <a:hlinkClick r:id="rId3"/>
              </a:rPr>
              <a:t>safesport@usaswimming.org</a:t>
            </a:r>
            <a:endParaRPr lang="en-US" sz="2000"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(719) 866-4669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91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2817</TotalTime>
  <Words>520</Words>
  <Application>Microsoft Office PowerPoint</Application>
  <PresentationFormat>On-screen Show (16:9)</PresentationFormat>
  <Paragraphs>43</Paragraphs>
  <Slides>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What is Safe Sport?</vt:lpstr>
      <vt:lpstr>What does that mean for this swim club?</vt:lpstr>
      <vt:lpstr>How will my child be protected?</vt:lpstr>
      <vt:lpstr>What is the expectation for my involvement?</vt:lpstr>
      <vt:lpstr>Who do I contact if I have a concern?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Gliebe</dc:creator>
  <cp:lastModifiedBy>Jordan Carey</cp:lastModifiedBy>
  <cp:revision>44</cp:revision>
  <dcterms:created xsi:type="dcterms:W3CDTF">2012-03-08T21:17:40Z</dcterms:created>
  <dcterms:modified xsi:type="dcterms:W3CDTF">2019-05-07T14:14:58Z</dcterms:modified>
</cp:coreProperties>
</file>