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5" r:id="rId3"/>
    <p:sldId id="257" r:id="rId4"/>
    <p:sldId id="270" r:id="rId5"/>
    <p:sldId id="258" r:id="rId6"/>
    <p:sldId id="259" r:id="rId7"/>
    <p:sldId id="260" r:id="rId8"/>
    <p:sldId id="261" r:id="rId9"/>
    <p:sldId id="262" r:id="rId10"/>
    <p:sldId id="263" r:id="rId11"/>
    <p:sldId id="267" r:id="rId12"/>
    <p:sldId id="264" r:id="rId13"/>
    <p:sldId id="268" r:id="rId14"/>
    <p:sldId id="269" r:id="rId15"/>
    <p:sldId id="284" r:id="rId16"/>
    <p:sldId id="265" r:id="rId17"/>
    <p:sldId id="266" r:id="rId18"/>
    <p:sldId id="271" r:id="rId19"/>
    <p:sldId id="272" r:id="rId20"/>
    <p:sldId id="273" r:id="rId21"/>
    <p:sldId id="274" r:id="rId22"/>
    <p:sldId id="277" r:id="rId23"/>
    <p:sldId id="276" r:id="rId24"/>
    <p:sldId id="278" r:id="rId25"/>
    <p:sldId id="279" r:id="rId26"/>
    <p:sldId id="280" r:id="rId27"/>
    <p:sldId id="282" r:id="rId28"/>
    <p:sldId id="281" r:id="rId29"/>
    <p:sldId id="28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85" d="100"/>
          <a:sy n="85" d="100"/>
        </p:scale>
        <p:origin x="48" y="48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6/17/2019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6/17/2019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swimsmarttoday.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ajcn.nutrition.org/content/76/1/5.full.pdf" TargetMode="External"/><Relationship Id="rId2" Type="http://schemas.openxmlformats.org/officeDocument/2006/relationships/hyperlink" Target="https://www.health.harvard.edu/diseases-and-conditions/glycemic-index-and-glycemic-load-for-100-food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ncbi.nlm.nih.gov/pmc/articles/PMC5045147/"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swimsmarttoday.com/" TargetMode="External"/><Relationship Id="rId1" Type="http://schemas.openxmlformats.org/officeDocument/2006/relationships/slideLayout" Target="../slideLayouts/slideLayout2.xml"/><Relationship Id="rId5" Type="http://schemas.openxmlformats.org/officeDocument/2006/relationships/hyperlink" Target="https://www.instagram.com/swimsmarttoday/" TargetMode="External"/><Relationship Id="rId4" Type="http://schemas.openxmlformats.org/officeDocument/2006/relationships/hyperlink" Target="https://www.facebook.com/swimsmarttoda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health.clevelandclinic.org/2015/07/avoid-these-10-foods-full-of-trans-fat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043796"/>
            <a:ext cx="8689976" cy="1541251"/>
          </a:xfrm>
        </p:spPr>
        <p:txBody>
          <a:bodyPr/>
          <a:lstStyle/>
          <a:p>
            <a:r>
              <a:rPr lang="en-US" dirty="0"/>
              <a:t>Nutrition for Swimmers </a:t>
            </a:r>
            <a:br>
              <a:rPr lang="en-US" dirty="0"/>
            </a:br>
            <a:r>
              <a:rPr lang="en-US" dirty="0"/>
              <a:t>(and their parents)</a:t>
            </a:r>
          </a:p>
        </p:txBody>
      </p:sp>
      <p:sp>
        <p:nvSpPr>
          <p:cNvPr id="3" name="Subtitle 2"/>
          <p:cNvSpPr>
            <a:spLocks noGrp="1"/>
          </p:cNvSpPr>
          <p:nvPr>
            <p:ph type="subTitle" idx="1"/>
          </p:nvPr>
        </p:nvSpPr>
        <p:spPr>
          <a:xfrm>
            <a:off x="1751012" y="4386532"/>
            <a:ext cx="8689976" cy="1371599"/>
          </a:xfrm>
        </p:spPr>
        <p:txBody>
          <a:bodyPr>
            <a:normAutofit/>
          </a:bodyPr>
          <a:lstStyle/>
          <a:p>
            <a:r>
              <a:rPr lang="en-US" dirty="0"/>
              <a:t>Karl Hamouche, founder</a:t>
            </a:r>
          </a:p>
          <a:p>
            <a:r>
              <a:rPr lang="en-US" dirty="0">
                <a:hlinkClick r:id="rId2"/>
              </a:rPr>
              <a:t>www.swimsmarttoday.com</a:t>
            </a: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2117" y="2613140"/>
            <a:ext cx="3907766" cy="1803584"/>
          </a:xfrm>
          <a:prstGeom prst="rect">
            <a:avLst/>
          </a:prstGeom>
        </p:spPr>
      </p:pic>
    </p:spTree>
    <p:extLst>
      <p:ext uri="{BB962C8B-B14F-4D97-AF65-F5344CB8AC3E}">
        <p14:creationId xmlns:p14="http://schemas.microsoft.com/office/powerpoint/2010/main" val="1304523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99417"/>
            <a:ext cx="10364451" cy="1596177"/>
          </a:xfrm>
        </p:spPr>
        <p:txBody>
          <a:bodyPr/>
          <a:lstStyle/>
          <a:p>
            <a:r>
              <a:rPr lang="en-US" dirty="0"/>
              <a:t>Insulin gives permission for muscles/fat to take sugar out of blood</a:t>
            </a:r>
          </a:p>
        </p:txBody>
      </p:sp>
      <p:pic>
        <p:nvPicPr>
          <p:cNvPr id="4" name="Picture 3"/>
          <p:cNvPicPr>
            <a:picLocks noChangeAspect="1"/>
          </p:cNvPicPr>
          <p:nvPr/>
        </p:nvPicPr>
        <p:blipFill>
          <a:blip r:embed="rId2"/>
          <a:stretch>
            <a:fillRect/>
          </a:stretch>
        </p:blipFill>
        <p:spPr>
          <a:xfrm>
            <a:off x="1217449" y="1667690"/>
            <a:ext cx="9756475" cy="5016414"/>
          </a:xfrm>
          <a:prstGeom prst="rect">
            <a:avLst/>
          </a:prstGeom>
        </p:spPr>
      </p:pic>
    </p:spTree>
    <p:extLst>
      <p:ext uri="{BB962C8B-B14F-4D97-AF65-F5344CB8AC3E}">
        <p14:creationId xmlns:p14="http://schemas.microsoft.com/office/powerpoint/2010/main" val="1520864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Insulin is bad…</a:t>
            </a:r>
            <a:r>
              <a:rPr lang="en-US" dirty="0" err="1"/>
              <a:t>mkay</a:t>
            </a:r>
            <a:endParaRPr lang="en-US" dirty="0"/>
          </a:p>
        </p:txBody>
      </p:sp>
      <p:sp>
        <p:nvSpPr>
          <p:cNvPr id="3" name="Content Placeholder 2"/>
          <p:cNvSpPr>
            <a:spLocks noGrp="1"/>
          </p:cNvSpPr>
          <p:nvPr>
            <p:ph sz="quarter" idx="13"/>
          </p:nvPr>
        </p:nvSpPr>
        <p:spPr/>
        <p:txBody>
          <a:bodyPr/>
          <a:lstStyle/>
          <a:p>
            <a:r>
              <a:rPr lang="en-US" dirty="0"/>
              <a:t>Sending half the sugar we eat to fat cells is not going to help in the next workout</a:t>
            </a:r>
          </a:p>
          <a:p>
            <a:pPr lvl="1"/>
            <a:r>
              <a:rPr lang="en-US" b="1" dirty="0"/>
              <a:t>Need to maximize getting sugar to the muscles</a:t>
            </a:r>
          </a:p>
          <a:p>
            <a:endParaRPr lang="en-US" dirty="0"/>
          </a:p>
          <a:p>
            <a:r>
              <a:rPr lang="en-US" dirty="0"/>
              <a:t>Different foods will cause a different rise in insulin</a:t>
            </a:r>
          </a:p>
          <a:p>
            <a:pPr lvl="1"/>
            <a:r>
              <a:rPr lang="en-US" dirty="0"/>
              <a:t>Measuring that is called the </a:t>
            </a:r>
            <a:r>
              <a:rPr lang="en-US" b="1" dirty="0"/>
              <a:t>glycemic index (</a:t>
            </a:r>
            <a:r>
              <a:rPr lang="en-US" b="1" dirty="0" err="1"/>
              <a:t>gi</a:t>
            </a:r>
            <a:r>
              <a:rPr lang="en-US" b="1" dirty="0"/>
              <a:t>)</a:t>
            </a:r>
          </a:p>
        </p:txBody>
      </p:sp>
    </p:spTree>
    <p:extLst>
      <p:ext uri="{BB962C8B-B14F-4D97-AF65-F5344CB8AC3E}">
        <p14:creationId xmlns:p14="http://schemas.microsoft.com/office/powerpoint/2010/main" val="3746742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675" y="206366"/>
            <a:ext cx="10364451" cy="1596177"/>
          </a:xfrm>
        </p:spPr>
        <p:txBody>
          <a:bodyPr/>
          <a:lstStyle/>
          <a:p>
            <a:r>
              <a:rPr lang="en-US" dirty="0"/>
              <a:t>Glycemic index measures how fast blood sugars rise, and therefore how high insulin rises </a:t>
            </a:r>
          </a:p>
        </p:txBody>
      </p:sp>
      <p:pic>
        <p:nvPicPr>
          <p:cNvPr id="4" name="Content Placeholder 3"/>
          <p:cNvPicPr>
            <a:picLocks noGrp="1" noChangeAspect="1"/>
          </p:cNvPicPr>
          <p:nvPr>
            <p:ph sz="quarter" idx="13"/>
          </p:nvPr>
        </p:nvPicPr>
        <p:blipFill>
          <a:blip r:embed="rId2"/>
          <a:stretch>
            <a:fillRect/>
          </a:stretch>
        </p:blipFill>
        <p:spPr>
          <a:xfrm>
            <a:off x="464737" y="1923691"/>
            <a:ext cx="11246328" cy="4304581"/>
          </a:xfrm>
          <a:prstGeom prst="rect">
            <a:avLst/>
          </a:prstGeom>
        </p:spPr>
      </p:pic>
    </p:spTree>
    <p:extLst>
      <p:ext uri="{BB962C8B-B14F-4D97-AF65-F5344CB8AC3E}">
        <p14:creationId xmlns:p14="http://schemas.microsoft.com/office/powerpoint/2010/main" val="67457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219683"/>
            <a:ext cx="10364451" cy="1596177"/>
          </a:xfrm>
        </p:spPr>
        <p:txBody>
          <a:bodyPr/>
          <a:lstStyle/>
          <a:p>
            <a:r>
              <a:rPr lang="en-US" dirty="0"/>
              <a:t>Foods by glycemic index</a:t>
            </a:r>
          </a:p>
        </p:txBody>
      </p:sp>
      <p:sp>
        <p:nvSpPr>
          <p:cNvPr id="3" name="Content Placeholder 2"/>
          <p:cNvSpPr>
            <a:spLocks noGrp="1"/>
          </p:cNvSpPr>
          <p:nvPr>
            <p:ph sz="quarter" idx="13"/>
          </p:nvPr>
        </p:nvSpPr>
        <p:spPr>
          <a:xfrm>
            <a:off x="913774" y="2006600"/>
            <a:ext cx="10363826" cy="4622800"/>
          </a:xfrm>
        </p:spPr>
        <p:txBody>
          <a:bodyPr>
            <a:normAutofit/>
          </a:bodyPr>
          <a:lstStyle/>
          <a:p>
            <a:r>
              <a:rPr lang="en-US" dirty="0">
                <a:hlinkClick r:id="rId2"/>
              </a:rPr>
              <a:t>https://www.health.harvard.edu/diseases-and-conditions/glycemic-index-and-glycemic-load-for-100-foods</a:t>
            </a:r>
            <a:endParaRPr lang="en-US" dirty="0"/>
          </a:p>
          <a:p>
            <a:pPr lvl="1"/>
            <a:r>
              <a:rPr lang="en-US" dirty="0"/>
              <a:t>Simple list</a:t>
            </a:r>
          </a:p>
          <a:p>
            <a:r>
              <a:rPr lang="en-US" dirty="0">
                <a:hlinkClick r:id="rId3"/>
              </a:rPr>
              <a:t>http://ajcn.nutrition.org/content/76/1/5.full.pdf</a:t>
            </a:r>
            <a:endParaRPr lang="en-US" dirty="0"/>
          </a:p>
          <a:p>
            <a:pPr lvl="1"/>
            <a:r>
              <a:rPr lang="en-US" dirty="0"/>
              <a:t>&gt;1000 foods listed</a:t>
            </a:r>
          </a:p>
          <a:p>
            <a:r>
              <a:rPr lang="en-US" b="1" dirty="0"/>
              <a:t>Easier to group them as high, medium, low index foods</a:t>
            </a:r>
          </a:p>
          <a:p>
            <a:pPr lvl="1"/>
            <a:r>
              <a:rPr lang="en-US" dirty="0"/>
              <a:t>High GI foods: &gt;70</a:t>
            </a:r>
          </a:p>
          <a:p>
            <a:pPr lvl="1"/>
            <a:r>
              <a:rPr lang="en-US" dirty="0"/>
              <a:t>Medium GI foods: 40-70</a:t>
            </a:r>
          </a:p>
          <a:p>
            <a:pPr lvl="1"/>
            <a:r>
              <a:rPr lang="en-US" dirty="0"/>
              <a:t>Low GI foods: &lt;40</a:t>
            </a:r>
          </a:p>
        </p:txBody>
      </p:sp>
    </p:spTree>
    <p:extLst>
      <p:ext uri="{BB962C8B-B14F-4D97-AF65-F5344CB8AC3E}">
        <p14:creationId xmlns:p14="http://schemas.microsoft.com/office/powerpoint/2010/main" val="3511068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foods listed by glycemic 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0735" y="127480"/>
            <a:ext cx="4366111" cy="666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002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195823"/>
            <a:ext cx="10364451" cy="1596177"/>
          </a:xfrm>
        </p:spPr>
        <p:txBody>
          <a:bodyPr/>
          <a:lstStyle/>
          <a:p>
            <a:r>
              <a:rPr lang="en-US" dirty="0"/>
              <a:t>(FYI slide)</a:t>
            </a:r>
            <a:br>
              <a:rPr lang="en-US" dirty="0"/>
            </a:br>
            <a:r>
              <a:rPr lang="en-US" dirty="0"/>
              <a:t>Glycemic index vs. Glycemic load</a:t>
            </a:r>
          </a:p>
        </p:txBody>
      </p:sp>
      <p:sp>
        <p:nvSpPr>
          <p:cNvPr id="3" name="Content Placeholder 2"/>
          <p:cNvSpPr>
            <a:spLocks noGrp="1"/>
          </p:cNvSpPr>
          <p:nvPr>
            <p:ph sz="quarter" idx="13"/>
          </p:nvPr>
        </p:nvSpPr>
        <p:spPr>
          <a:xfrm>
            <a:off x="913149" y="1792000"/>
            <a:ext cx="10363826" cy="4033708"/>
          </a:xfrm>
        </p:spPr>
        <p:txBody>
          <a:bodyPr>
            <a:normAutofit fontScale="92500" lnSpcReduction="10000"/>
          </a:bodyPr>
          <a:lstStyle/>
          <a:p>
            <a:r>
              <a:rPr lang="en-US" dirty="0"/>
              <a:t>The glycemic index is measured by feeding people 50g of carbs from a food and measuring the effect on blood sugar</a:t>
            </a:r>
          </a:p>
          <a:p>
            <a:r>
              <a:rPr lang="en-US" dirty="0"/>
              <a:t>This does not take into account how many servings you need to eat to get 50g of carbs</a:t>
            </a:r>
          </a:p>
          <a:p>
            <a:r>
              <a:rPr lang="en-US" dirty="0"/>
              <a:t>That means even though watermelon has a glycemic index of 72, each serving has so little sugar, you would have to eat the whole melon to get any rise in sugar. </a:t>
            </a:r>
          </a:p>
          <a:p>
            <a:r>
              <a:rPr lang="en-US" dirty="0"/>
              <a:t>Combining </a:t>
            </a:r>
            <a:r>
              <a:rPr lang="en-US" dirty="0" err="1"/>
              <a:t>gi</a:t>
            </a:r>
            <a:r>
              <a:rPr lang="en-US" dirty="0"/>
              <a:t> and sugar per serving is called: glycemic load</a:t>
            </a:r>
          </a:p>
          <a:p>
            <a:endParaRPr lang="en-US" dirty="0"/>
          </a:p>
          <a:p>
            <a:r>
              <a:rPr lang="en-US" dirty="0">
                <a:solidFill>
                  <a:srgbClr val="FF0000"/>
                </a:solidFill>
              </a:rPr>
              <a:t>Since swimmers overeat just about everything, we can simplify the world and just focus on glycemic index</a:t>
            </a:r>
          </a:p>
        </p:txBody>
      </p:sp>
    </p:spTree>
    <p:extLst>
      <p:ext uri="{BB962C8B-B14F-4D97-AF65-F5344CB8AC3E}">
        <p14:creationId xmlns:p14="http://schemas.microsoft.com/office/powerpoint/2010/main" val="2230293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186717"/>
            <a:ext cx="10364451" cy="1596177"/>
          </a:xfrm>
        </p:spPr>
        <p:txBody>
          <a:bodyPr>
            <a:normAutofit fontScale="90000"/>
          </a:bodyPr>
          <a:lstStyle/>
          <a:p>
            <a:r>
              <a:rPr lang="en-US" dirty="0"/>
              <a:t>The workout loophole:</a:t>
            </a:r>
            <a:br>
              <a:rPr lang="en-US" dirty="0"/>
            </a:br>
            <a:r>
              <a:rPr lang="en-US" dirty="0"/>
              <a:t>Muscles can “steal” sugar out of the blood without permission from insulin if working out!</a:t>
            </a:r>
          </a:p>
        </p:txBody>
      </p:sp>
      <p:pic>
        <p:nvPicPr>
          <p:cNvPr id="4" name="Content Placeholder 3"/>
          <p:cNvPicPr>
            <a:picLocks noGrp="1" noChangeAspect="1"/>
          </p:cNvPicPr>
          <p:nvPr>
            <p:ph sz="quarter" idx="13"/>
          </p:nvPr>
        </p:nvPicPr>
        <p:blipFill>
          <a:blip r:embed="rId2"/>
          <a:stretch>
            <a:fillRect/>
          </a:stretch>
        </p:blipFill>
        <p:spPr>
          <a:xfrm>
            <a:off x="1938112" y="1782894"/>
            <a:ext cx="8314523" cy="4545638"/>
          </a:xfrm>
          <a:prstGeom prst="rect">
            <a:avLst/>
          </a:prstGeom>
        </p:spPr>
      </p:pic>
    </p:spTree>
    <p:extLst>
      <p:ext uri="{BB962C8B-B14F-4D97-AF65-F5344CB8AC3E}">
        <p14:creationId xmlns:p14="http://schemas.microsoft.com/office/powerpoint/2010/main" val="3193992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Carbs summary</a:t>
            </a:r>
          </a:p>
        </p:txBody>
      </p:sp>
      <p:sp>
        <p:nvSpPr>
          <p:cNvPr id="3" name="Content Placeholder 2"/>
          <p:cNvSpPr>
            <a:spLocks noGrp="1"/>
          </p:cNvSpPr>
          <p:nvPr>
            <p:ph sz="quarter" idx="13"/>
          </p:nvPr>
        </p:nvSpPr>
        <p:spPr/>
        <p:txBody>
          <a:bodyPr/>
          <a:lstStyle/>
          <a:p>
            <a:r>
              <a:rPr lang="en-US" dirty="0"/>
              <a:t>Insulin is bad</a:t>
            </a:r>
          </a:p>
          <a:p>
            <a:r>
              <a:rPr lang="en-US" dirty="0"/>
              <a:t>Sugar raises insulin</a:t>
            </a:r>
          </a:p>
          <a:p>
            <a:pPr lvl="1"/>
            <a:r>
              <a:rPr lang="en-US" dirty="0"/>
              <a:t>High glycemic index foods raise insulin more, causing fatness and muscles don’t get the sugar they need</a:t>
            </a:r>
          </a:p>
          <a:p>
            <a:r>
              <a:rPr lang="en-US" dirty="0"/>
              <a:t>Insulin can be avoided by eating low glycemic index foods or by eating during and right after workout (like… within 30 min of getting out of the water)</a:t>
            </a:r>
          </a:p>
        </p:txBody>
      </p:sp>
    </p:spTree>
    <p:extLst>
      <p:ext uri="{BB962C8B-B14F-4D97-AF65-F5344CB8AC3E}">
        <p14:creationId xmlns:p14="http://schemas.microsoft.com/office/powerpoint/2010/main" val="1838650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Meal planning:</a:t>
            </a:r>
            <a:br>
              <a:rPr lang="en-US" dirty="0"/>
            </a:br>
            <a:r>
              <a:rPr lang="en-US" dirty="0"/>
              <a:t>3 meals 3 snacks</a:t>
            </a:r>
          </a:p>
        </p:txBody>
      </p:sp>
      <p:sp>
        <p:nvSpPr>
          <p:cNvPr id="3" name="Content Placeholder 2"/>
          <p:cNvSpPr>
            <a:spLocks noGrp="1"/>
          </p:cNvSpPr>
          <p:nvPr>
            <p:ph sz="quarter" idx="13"/>
          </p:nvPr>
        </p:nvSpPr>
        <p:spPr/>
        <p:txBody>
          <a:bodyPr>
            <a:normAutofit fontScale="92500" lnSpcReduction="20000"/>
          </a:bodyPr>
          <a:lstStyle/>
          <a:p>
            <a:r>
              <a:rPr lang="en-US" dirty="0"/>
              <a:t>Knowing what we learned and running doubles… Let’s schedule 3 meals and 3 snacks per day to fuel</a:t>
            </a:r>
          </a:p>
          <a:p>
            <a:r>
              <a:rPr lang="en-US" dirty="0"/>
              <a:t>Burning about 4000-6000 calories a day!!</a:t>
            </a:r>
          </a:p>
          <a:p>
            <a:endParaRPr lang="en-US" dirty="0"/>
          </a:p>
          <a:p>
            <a:r>
              <a:rPr lang="en-US" dirty="0"/>
              <a:t>The pattern: </a:t>
            </a:r>
          </a:p>
          <a:p>
            <a:pPr marL="800100" lvl="1" indent="-342900">
              <a:buFont typeface="+mj-lt"/>
              <a:buAutoNum type="arabicPeriod"/>
            </a:pPr>
            <a:r>
              <a:rPr lang="en-US" dirty="0">
                <a:solidFill>
                  <a:srgbClr val="FF0000"/>
                </a:solidFill>
              </a:rPr>
              <a:t>high glycemic liquids during workout</a:t>
            </a:r>
          </a:p>
          <a:p>
            <a:pPr marL="800100" lvl="1" indent="-342900">
              <a:buFont typeface="+mj-lt"/>
              <a:buAutoNum type="arabicPeriod"/>
            </a:pPr>
            <a:r>
              <a:rPr lang="en-US" dirty="0">
                <a:solidFill>
                  <a:srgbClr val="FF0000"/>
                </a:solidFill>
              </a:rPr>
              <a:t>Medium glycemic foods after workout</a:t>
            </a:r>
          </a:p>
          <a:p>
            <a:pPr marL="800100" lvl="1" indent="-342900">
              <a:buFont typeface="+mj-lt"/>
              <a:buAutoNum type="arabicPeriod"/>
            </a:pPr>
            <a:r>
              <a:rPr lang="en-US" dirty="0">
                <a:solidFill>
                  <a:srgbClr val="FF0000"/>
                </a:solidFill>
              </a:rPr>
              <a:t>Lower glycemic foods the further away from workout</a:t>
            </a:r>
          </a:p>
          <a:p>
            <a:pPr marL="800100" lvl="1" indent="-342900">
              <a:buFont typeface="+mj-lt"/>
              <a:buAutoNum type="arabicPeriod"/>
            </a:pPr>
            <a:r>
              <a:rPr lang="en-US" dirty="0">
                <a:solidFill>
                  <a:srgbClr val="FF0000"/>
                </a:solidFill>
              </a:rPr>
              <a:t>No junk food: garbage in = garbage out</a:t>
            </a:r>
          </a:p>
          <a:p>
            <a:pPr marL="800100" lvl="1" indent="-342900">
              <a:buFont typeface="+mj-lt"/>
              <a:buAutoNum type="arabicPeriod"/>
            </a:pPr>
            <a:endParaRPr lang="en-US" dirty="0"/>
          </a:p>
        </p:txBody>
      </p:sp>
    </p:spTree>
    <p:extLst>
      <p:ext uri="{BB962C8B-B14F-4D97-AF65-F5344CB8AC3E}">
        <p14:creationId xmlns:p14="http://schemas.microsoft.com/office/powerpoint/2010/main" val="1717789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31027" y="716951"/>
            <a:ext cx="10744826" cy="6019800"/>
          </a:xfrm>
        </p:spPr>
        <p:txBody>
          <a:bodyPr>
            <a:normAutofit/>
          </a:bodyPr>
          <a:lstStyle/>
          <a:p>
            <a:pPr marL="457200" indent="-457200">
              <a:buFont typeface="+mj-lt"/>
              <a:buAutoNum type="arabicPeriod"/>
            </a:pPr>
            <a:r>
              <a:rPr lang="en-US" dirty="0"/>
              <a:t>Wake up for morning practice</a:t>
            </a:r>
          </a:p>
          <a:p>
            <a:pPr marL="457200" indent="-457200">
              <a:buFont typeface="+mj-lt"/>
              <a:buAutoNum type="arabicPeriod"/>
            </a:pPr>
            <a:r>
              <a:rPr lang="en-US" dirty="0">
                <a:solidFill>
                  <a:srgbClr val="FF0000"/>
                </a:solidFill>
              </a:rPr>
              <a:t>Snack 1:</a:t>
            </a:r>
            <a:r>
              <a:rPr lang="en-US" dirty="0"/>
              <a:t> refueling liver</a:t>
            </a:r>
          </a:p>
          <a:p>
            <a:pPr marL="914400" lvl="1" indent="-457200">
              <a:buFont typeface="+mj-lt"/>
              <a:buAutoNum type="arabicPeriod"/>
            </a:pPr>
            <a:r>
              <a:rPr lang="en-US" sz="1600" dirty="0"/>
              <a:t>30-60 min before hitting water</a:t>
            </a:r>
          </a:p>
          <a:p>
            <a:pPr marL="914400" lvl="1" indent="-457200">
              <a:buFont typeface="+mj-lt"/>
              <a:buAutoNum type="arabicPeriod"/>
            </a:pPr>
            <a:r>
              <a:rPr lang="en-US" sz="1600" dirty="0"/>
              <a:t>Liquid snack of </a:t>
            </a:r>
            <a:r>
              <a:rPr lang="en-US" sz="1600" dirty="0">
                <a:solidFill>
                  <a:srgbClr val="FF0000"/>
                </a:solidFill>
              </a:rPr>
              <a:t>low</a:t>
            </a:r>
            <a:r>
              <a:rPr lang="en-US" sz="1600" dirty="0"/>
              <a:t> to medium GI food focusing on carbs and caffeine</a:t>
            </a:r>
          </a:p>
          <a:p>
            <a:pPr marL="914400" lvl="1" indent="-457200">
              <a:buFont typeface="+mj-lt"/>
              <a:buAutoNum type="arabicPeriod"/>
            </a:pPr>
            <a:r>
              <a:rPr lang="en-US" sz="1600" dirty="0"/>
              <a:t>breakfast shake, apple, orange (not juice… the real fruit please)</a:t>
            </a:r>
          </a:p>
          <a:p>
            <a:pPr marL="457200" indent="-457200">
              <a:buFont typeface="+mj-lt"/>
              <a:buAutoNum type="arabicPeriod"/>
            </a:pPr>
            <a:r>
              <a:rPr lang="en-US" dirty="0"/>
              <a:t>Morning workout </a:t>
            </a:r>
          </a:p>
          <a:p>
            <a:pPr marL="914400" lvl="1" indent="-457200">
              <a:buFont typeface="+mj-lt"/>
              <a:buAutoNum type="arabicPeriod"/>
            </a:pPr>
            <a:r>
              <a:rPr lang="en-US" sz="1600" dirty="0"/>
              <a:t>Sugar drinks (</a:t>
            </a:r>
            <a:r>
              <a:rPr lang="en-US" sz="1600" dirty="0">
                <a:solidFill>
                  <a:srgbClr val="FF0000"/>
                </a:solidFill>
              </a:rPr>
              <a:t>super high </a:t>
            </a:r>
            <a:r>
              <a:rPr lang="en-US" sz="1600" dirty="0" err="1">
                <a:solidFill>
                  <a:srgbClr val="FF0000"/>
                </a:solidFill>
              </a:rPr>
              <a:t>gi</a:t>
            </a:r>
            <a:r>
              <a:rPr lang="en-US" sz="1600" dirty="0"/>
              <a:t>) after warmup and throughout workout.</a:t>
            </a:r>
          </a:p>
          <a:p>
            <a:pPr marL="914400" lvl="1" indent="-457200">
              <a:buFont typeface="+mj-lt"/>
              <a:buAutoNum type="arabicPeriod"/>
            </a:pPr>
            <a:r>
              <a:rPr lang="en-US" sz="1600" dirty="0"/>
              <a:t>Between exiting the pool and hitting the shower, another big bottle of sugar drink</a:t>
            </a:r>
          </a:p>
          <a:p>
            <a:pPr marL="914400" lvl="1" indent="-457200">
              <a:buFont typeface="+mj-lt"/>
              <a:buAutoNum type="arabicPeriod"/>
            </a:pPr>
            <a:r>
              <a:rPr lang="en-US" sz="1600" dirty="0"/>
              <a:t>(chocolate, fruit rollups, dried dates… they are ok here, but only before showering)</a:t>
            </a:r>
          </a:p>
          <a:p>
            <a:pPr marL="457200" indent="-457200">
              <a:buFont typeface="+mj-lt"/>
              <a:buAutoNum type="arabicPeriod"/>
            </a:pPr>
            <a:r>
              <a:rPr lang="en-US" dirty="0">
                <a:solidFill>
                  <a:srgbClr val="FF0000"/>
                </a:solidFill>
              </a:rPr>
              <a:t>Meal 1:</a:t>
            </a:r>
            <a:r>
              <a:rPr lang="en-US" dirty="0"/>
              <a:t> Breakfast</a:t>
            </a:r>
          </a:p>
          <a:p>
            <a:pPr marL="914400" lvl="1" indent="-457200">
              <a:buFont typeface="+mj-lt"/>
              <a:buAutoNum type="arabicPeriod"/>
            </a:pPr>
            <a:r>
              <a:rPr lang="en-US" sz="1600" dirty="0"/>
              <a:t>Balanced meal with </a:t>
            </a:r>
            <a:r>
              <a:rPr lang="en-US" sz="1600" dirty="0">
                <a:solidFill>
                  <a:srgbClr val="FF0000"/>
                </a:solidFill>
              </a:rPr>
              <a:t>medium</a:t>
            </a:r>
            <a:r>
              <a:rPr lang="en-US" sz="1600" dirty="0"/>
              <a:t> GI carbs, protein and fats</a:t>
            </a:r>
          </a:p>
          <a:p>
            <a:pPr marL="914400" lvl="1" indent="-457200">
              <a:buFont typeface="+mj-lt"/>
              <a:buAutoNum type="arabicPeriod"/>
            </a:pPr>
            <a:r>
              <a:rPr lang="en-US" sz="1600" dirty="0"/>
              <a:t>Eggs, bacon, oatmeal, milk, yogurt…</a:t>
            </a:r>
          </a:p>
          <a:p>
            <a:pPr marL="914400" lvl="1" indent="-457200">
              <a:buFont typeface="+mj-lt"/>
              <a:buAutoNum type="arabicPeriod"/>
            </a:pPr>
            <a:r>
              <a:rPr lang="en-US" sz="1600" dirty="0"/>
              <a:t>No juices! We are </a:t>
            </a:r>
            <a:r>
              <a:rPr lang="en-US" sz="1600" dirty="0" err="1"/>
              <a:t>gonna</a:t>
            </a:r>
            <a:r>
              <a:rPr lang="en-US" sz="1600" dirty="0"/>
              <a:t> be done with those. NO doughnuts, pancakes or cakes or processed bread, too much trans fats</a:t>
            </a:r>
          </a:p>
        </p:txBody>
      </p:sp>
    </p:spTree>
    <p:extLst>
      <p:ext uri="{BB962C8B-B14F-4D97-AF65-F5344CB8AC3E}">
        <p14:creationId xmlns:p14="http://schemas.microsoft.com/office/powerpoint/2010/main" val="792216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Karl</a:t>
            </a:r>
          </a:p>
        </p:txBody>
      </p:sp>
      <p:sp>
        <p:nvSpPr>
          <p:cNvPr id="3" name="Content Placeholder 2"/>
          <p:cNvSpPr>
            <a:spLocks noGrp="1"/>
          </p:cNvSpPr>
          <p:nvPr>
            <p:ph sz="quarter" idx="13"/>
          </p:nvPr>
        </p:nvSpPr>
        <p:spPr>
          <a:xfrm>
            <a:off x="913775" y="2214694"/>
            <a:ext cx="5650928" cy="4223489"/>
          </a:xfrm>
        </p:spPr>
        <p:txBody>
          <a:bodyPr>
            <a:normAutofit fontScale="92500"/>
          </a:bodyPr>
          <a:lstStyle/>
          <a:p>
            <a:r>
              <a:rPr lang="en-US" dirty="0"/>
              <a:t>Biology Undergrad at Iowa state university</a:t>
            </a:r>
          </a:p>
          <a:p>
            <a:r>
              <a:rPr lang="en-US" dirty="0"/>
              <a:t>1 year of exercise science graduate work</a:t>
            </a:r>
          </a:p>
          <a:p>
            <a:r>
              <a:rPr lang="en-US" dirty="0"/>
              <a:t>Medical school at the University of Iowa</a:t>
            </a:r>
          </a:p>
          <a:p>
            <a:r>
              <a:rPr lang="en-US" dirty="0"/>
              <a:t>Resident in Wichita, Kansas</a:t>
            </a:r>
          </a:p>
          <a:p>
            <a:r>
              <a:rPr lang="en-US" dirty="0"/>
              <a:t>3 years as a coach, including head satellite coach</a:t>
            </a:r>
          </a:p>
          <a:p>
            <a:r>
              <a:rPr lang="en-US" dirty="0"/>
              <a:t>Still involved in the club scene with coaches</a:t>
            </a:r>
          </a:p>
          <a:p>
            <a:r>
              <a:rPr lang="en-US" dirty="0"/>
              <a:t>Still train and race (old man races only though)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6605" y="2214694"/>
            <a:ext cx="4879652" cy="3253101"/>
          </a:xfrm>
          <a:prstGeom prst="rect">
            <a:avLst/>
          </a:prstGeom>
        </p:spPr>
      </p:pic>
    </p:spTree>
    <p:extLst>
      <p:ext uri="{BB962C8B-B14F-4D97-AF65-F5344CB8AC3E}">
        <p14:creationId xmlns:p14="http://schemas.microsoft.com/office/powerpoint/2010/main" val="2961009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800100"/>
            <a:ext cx="10363826" cy="5816600"/>
          </a:xfrm>
        </p:spPr>
        <p:txBody>
          <a:bodyPr/>
          <a:lstStyle/>
          <a:p>
            <a:pPr marL="0" indent="0">
              <a:buNone/>
            </a:pPr>
            <a:r>
              <a:rPr lang="en-US" dirty="0"/>
              <a:t>5. </a:t>
            </a:r>
            <a:r>
              <a:rPr lang="en-US" dirty="0">
                <a:solidFill>
                  <a:srgbClr val="FF0000"/>
                </a:solidFill>
              </a:rPr>
              <a:t>Snack 2</a:t>
            </a:r>
            <a:r>
              <a:rPr lang="en-US" dirty="0"/>
              <a:t> (can be before or after meal 2, depending on when lunch is at school)</a:t>
            </a:r>
          </a:p>
          <a:p>
            <a:pPr marL="0" indent="0">
              <a:buNone/>
            </a:pPr>
            <a:r>
              <a:rPr lang="en-US" dirty="0"/>
              <a:t>	</a:t>
            </a:r>
            <a:r>
              <a:rPr lang="en-US" sz="1600" dirty="0"/>
              <a:t>1. </a:t>
            </a:r>
            <a:r>
              <a:rPr lang="en-US" sz="1600" dirty="0">
                <a:solidFill>
                  <a:srgbClr val="FF0000"/>
                </a:solidFill>
              </a:rPr>
              <a:t>Low</a:t>
            </a:r>
            <a:r>
              <a:rPr lang="en-US" sz="1600" dirty="0"/>
              <a:t> </a:t>
            </a:r>
            <a:r>
              <a:rPr lang="en-US" sz="1600" dirty="0" err="1"/>
              <a:t>gi</a:t>
            </a:r>
            <a:r>
              <a:rPr lang="en-US" sz="1600" dirty="0"/>
              <a:t> foods, something salty to keep your hydration up</a:t>
            </a:r>
          </a:p>
          <a:p>
            <a:pPr marL="0" indent="0">
              <a:buNone/>
            </a:pPr>
            <a:r>
              <a:rPr lang="en-US" sz="1600" dirty="0"/>
              <a:t>	2. almonds, avocado, nuts, seeds, another shake, </a:t>
            </a:r>
            <a:r>
              <a:rPr lang="en-US" sz="1600" dirty="0" err="1"/>
              <a:t>cheeeeeese</a:t>
            </a:r>
            <a:endParaRPr lang="en-US" sz="1600" dirty="0"/>
          </a:p>
          <a:p>
            <a:pPr marL="0" indent="0">
              <a:buNone/>
            </a:pPr>
            <a:r>
              <a:rPr lang="en-US" dirty="0"/>
              <a:t>6. </a:t>
            </a:r>
            <a:r>
              <a:rPr lang="en-US" dirty="0">
                <a:solidFill>
                  <a:srgbClr val="FF0000"/>
                </a:solidFill>
              </a:rPr>
              <a:t>Meal 2:</a:t>
            </a:r>
            <a:r>
              <a:rPr lang="en-US" dirty="0"/>
              <a:t> lunch</a:t>
            </a:r>
            <a:r>
              <a:rPr lang="en-US" sz="1600" dirty="0"/>
              <a:t>  </a:t>
            </a:r>
          </a:p>
          <a:p>
            <a:pPr marL="0" indent="0">
              <a:buNone/>
            </a:pPr>
            <a:r>
              <a:rPr lang="en-US" sz="1600" dirty="0"/>
              <a:t>	1. balanced meal with </a:t>
            </a:r>
            <a:r>
              <a:rPr lang="en-US" sz="1600" dirty="0">
                <a:solidFill>
                  <a:srgbClr val="FF0000"/>
                </a:solidFill>
              </a:rPr>
              <a:t>low</a:t>
            </a:r>
            <a:r>
              <a:rPr lang="en-US" sz="1600" dirty="0"/>
              <a:t> </a:t>
            </a:r>
            <a:r>
              <a:rPr lang="en-US" sz="1600" dirty="0" err="1"/>
              <a:t>gi</a:t>
            </a:r>
            <a:r>
              <a:rPr lang="en-US" sz="1600" dirty="0"/>
              <a:t> carbs, protein, fats</a:t>
            </a:r>
          </a:p>
          <a:p>
            <a:pPr marL="0" indent="0">
              <a:buNone/>
            </a:pPr>
            <a:r>
              <a:rPr lang="en-US" sz="1600" dirty="0"/>
              <a:t>	2. meat and veggies, very paleo here</a:t>
            </a:r>
          </a:p>
          <a:p>
            <a:pPr marL="0" indent="0">
              <a:buNone/>
            </a:pPr>
            <a:r>
              <a:rPr lang="en-US" sz="1600" dirty="0"/>
              <a:t>	3. no corndogs, hamburgers, fried chicken… too much bad fat. If you have to bring food to 	school, do it!!</a:t>
            </a:r>
          </a:p>
          <a:p>
            <a:pPr marL="0" indent="0">
              <a:buNone/>
            </a:pPr>
            <a:r>
              <a:rPr lang="en-US" dirty="0"/>
              <a:t>7. Afternoon workout</a:t>
            </a:r>
          </a:p>
          <a:p>
            <a:pPr marL="457200" lvl="1" indent="0">
              <a:buNone/>
            </a:pPr>
            <a:r>
              <a:rPr lang="en-US" sz="1600" dirty="0"/>
              <a:t>	1. </a:t>
            </a:r>
            <a:r>
              <a:rPr lang="en-US" sz="1600" dirty="0">
                <a:solidFill>
                  <a:srgbClr val="FF0000"/>
                </a:solidFill>
              </a:rPr>
              <a:t>Sugar drinks </a:t>
            </a:r>
            <a:r>
              <a:rPr lang="en-US" sz="1600" dirty="0"/>
              <a:t>after warmup and throughout workout.</a:t>
            </a:r>
          </a:p>
          <a:p>
            <a:pPr marL="457200" lvl="1" indent="0">
              <a:buNone/>
            </a:pPr>
            <a:r>
              <a:rPr lang="en-US" sz="1600" dirty="0"/>
              <a:t>	2. Between exiting the pool and hitting the shower, another big bottle of sugar drink</a:t>
            </a:r>
          </a:p>
          <a:p>
            <a:pPr marL="457200" lvl="1" indent="0">
              <a:buNone/>
            </a:pPr>
            <a:r>
              <a:rPr lang="en-US" sz="1600" dirty="0"/>
              <a:t>	3. (chocolate, fruit rollups… they are ok here, but only before showering)</a:t>
            </a:r>
          </a:p>
          <a:p>
            <a:pPr marL="0" indent="0">
              <a:buNone/>
            </a:pPr>
            <a:endParaRPr lang="en-US" dirty="0"/>
          </a:p>
        </p:txBody>
      </p:sp>
    </p:spTree>
    <p:extLst>
      <p:ext uri="{BB962C8B-B14F-4D97-AF65-F5344CB8AC3E}">
        <p14:creationId xmlns:p14="http://schemas.microsoft.com/office/powerpoint/2010/main" val="2816756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635000"/>
            <a:ext cx="10363826" cy="5753100"/>
          </a:xfrm>
        </p:spPr>
        <p:txBody>
          <a:bodyPr>
            <a:normAutofit lnSpcReduction="10000"/>
          </a:bodyPr>
          <a:lstStyle/>
          <a:p>
            <a:pPr marL="0" indent="0">
              <a:buNone/>
            </a:pPr>
            <a:r>
              <a:rPr lang="en-US" dirty="0"/>
              <a:t>8. </a:t>
            </a:r>
            <a:r>
              <a:rPr lang="en-US" dirty="0">
                <a:solidFill>
                  <a:srgbClr val="FF0000"/>
                </a:solidFill>
              </a:rPr>
              <a:t>Meal 3:</a:t>
            </a:r>
            <a:r>
              <a:rPr lang="en-US" dirty="0"/>
              <a:t> dinner</a:t>
            </a:r>
          </a:p>
          <a:p>
            <a:pPr marL="0" indent="0">
              <a:buNone/>
            </a:pPr>
            <a:r>
              <a:rPr lang="en-US" sz="1600" dirty="0"/>
              <a:t>	1. balanced meal with mostly </a:t>
            </a:r>
            <a:r>
              <a:rPr lang="en-US" sz="1600" dirty="0">
                <a:solidFill>
                  <a:srgbClr val="FF0000"/>
                </a:solidFill>
              </a:rPr>
              <a:t>medium</a:t>
            </a:r>
            <a:r>
              <a:rPr lang="en-US" sz="1600" dirty="0"/>
              <a:t> </a:t>
            </a:r>
            <a:r>
              <a:rPr lang="en-US" sz="1600" dirty="0" err="1"/>
              <a:t>gi</a:t>
            </a:r>
            <a:r>
              <a:rPr lang="en-US" sz="1600" dirty="0"/>
              <a:t> carbs, protein and fats</a:t>
            </a:r>
          </a:p>
          <a:p>
            <a:pPr marL="0" indent="0">
              <a:buNone/>
            </a:pPr>
            <a:r>
              <a:rPr lang="en-US" sz="1600" dirty="0"/>
              <a:t>	2. spaghetti, beans, rice with associated meats and veggies. Fruit for dessert. </a:t>
            </a:r>
          </a:p>
          <a:p>
            <a:pPr marL="0" indent="0">
              <a:buNone/>
            </a:pPr>
            <a:r>
              <a:rPr lang="en-US" sz="1600" dirty="0"/>
              <a:t>	3. no cake, no bread, no bagels, </a:t>
            </a:r>
            <a:r>
              <a:rPr lang="en-US" sz="1600" b="1" dirty="0"/>
              <a:t>no cookies </a:t>
            </a:r>
            <a:r>
              <a:rPr lang="en-US" sz="1600" dirty="0"/>
              <a:t>or muffins please. We are done with these too.</a:t>
            </a:r>
          </a:p>
          <a:p>
            <a:pPr marL="0" indent="0">
              <a:buNone/>
            </a:pPr>
            <a:r>
              <a:rPr lang="en-US" dirty="0"/>
              <a:t>9. </a:t>
            </a:r>
            <a:r>
              <a:rPr lang="en-US" dirty="0">
                <a:solidFill>
                  <a:srgbClr val="FF0000"/>
                </a:solidFill>
              </a:rPr>
              <a:t>Snack 3:</a:t>
            </a:r>
            <a:r>
              <a:rPr lang="en-US" dirty="0"/>
              <a:t> bedtime recovery</a:t>
            </a:r>
          </a:p>
          <a:p>
            <a:pPr marL="0" indent="0">
              <a:buNone/>
            </a:pPr>
            <a:r>
              <a:rPr lang="en-US" dirty="0"/>
              <a:t>	</a:t>
            </a:r>
            <a:r>
              <a:rPr lang="en-US" sz="1600" dirty="0"/>
              <a:t>1. Protein based snack with some </a:t>
            </a:r>
            <a:r>
              <a:rPr lang="en-US" sz="1600" dirty="0">
                <a:solidFill>
                  <a:srgbClr val="FF0000"/>
                </a:solidFill>
              </a:rPr>
              <a:t>very low </a:t>
            </a:r>
            <a:r>
              <a:rPr lang="en-US" sz="1600" dirty="0"/>
              <a:t>GI carbs</a:t>
            </a:r>
          </a:p>
          <a:p>
            <a:pPr marL="0" indent="0">
              <a:buNone/>
            </a:pPr>
            <a:r>
              <a:rPr lang="en-US" sz="1600" dirty="0"/>
              <a:t>	2. Protein shake, cheese, jerky, milk.</a:t>
            </a:r>
          </a:p>
          <a:p>
            <a:pPr marL="0" indent="0">
              <a:buNone/>
            </a:pPr>
            <a:endParaRPr lang="en-US" dirty="0"/>
          </a:p>
          <a:p>
            <a:pPr marL="0" indent="0">
              <a:buNone/>
            </a:pPr>
            <a:r>
              <a:rPr lang="en-US" dirty="0"/>
              <a:t>10. </a:t>
            </a:r>
            <a:r>
              <a:rPr lang="en-US" dirty="0">
                <a:solidFill>
                  <a:srgbClr val="FF0000"/>
                </a:solidFill>
              </a:rPr>
              <a:t>Fluids</a:t>
            </a:r>
            <a:r>
              <a:rPr lang="en-US" dirty="0"/>
              <a:t> throughout the day</a:t>
            </a:r>
          </a:p>
          <a:p>
            <a:pPr marL="0" indent="0">
              <a:buNone/>
            </a:pPr>
            <a:r>
              <a:rPr lang="en-US" sz="1600" dirty="0"/>
              <a:t>Need to get about </a:t>
            </a:r>
            <a:r>
              <a:rPr lang="en-US" sz="1600" dirty="0">
                <a:solidFill>
                  <a:srgbClr val="FF0000"/>
                </a:solidFill>
              </a:rPr>
              <a:t>4 liters (1 gallon) </a:t>
            </a:r>
            <a:r>
              <a:rPr lang="en-US" sz="1600" dirty="0"/>
              <a:t>of fluid a day. That’s 4 x 32oz bottles. Not sugar based drinks unless it is during workout. If needed, </a:t>
            </a:r>
            <a:r>
              <a:rPr lang="en-US" sz="1600" b="1" dirty="0"/>
              <a:t>weigh yourself daily before and after practice</a:t>
            </a:r>
            <a:r>
              <a:rPr lang="en-US" sz="1600" dirty="0"/>
              <a:t> to monitor for hydration status. A loss of 1-2% of body weight in water will cause practice to hurt more and suck more.</a:t>
            </a:r>
            <a:endParaRPr lang="en-US" dirty="0"/>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1254357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075" y="362309"/>
            <a:ext cx="10364451" cy="5831457"/>
          </a:xfrm>
        </p:spPr>
        <p:txBody>
          <a:bodyPr>
            <a:normAutofit/>
          </a:bodyPr>
          <a:lstStyle/>
          <a:p>
            <a:r>
              <a:rPr lang="en-US" dirty="0"/>
              <a:t>You Can remove snacks 1 or 2 if you only have one workout that day. </a:t>
            </a:r>
            <a:br>
              <a:rPr lang="en-US" dirty="0"/>
            </a:br>
            <a:br>
              <a:rPr lang="en-US" dirty="0"/>
            </a:br>
            <a:r>
              <a:rPr lang="en-US" dirty="0"/>
              <a:t>Remove all snacks on off days and during the off season.</a:t>
            </a:r>
          </a:p>
        </p:txBody>
      </p:sp>
    </p:spTree>
    <p:extLst>
      <p:ext uri="{BB962C8B-B14F-4D97-AF65-F5344CB8AC3E}">
        <p14:creationId xmlns:p14="http://schemas.microsoft.com/office/powerpoint/2010/main" val="4094640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0"/>
            <a:ext cx="10364451" cy="1596177"/>
          </a:xfrm>
        </p:spPr>
        <p:txBody>
          <a:bodyPr/>
          <a:lstStyle/>
          <a:p>
            <a:r>
              <a:rPr lang="en-US" dirty="0"/>
              <a:t>Meet Day Eating</a:t>
            </a:r>
          </a:p>
        </p:txBody>
      </p:sp>
      <p:sp>
        <p:nvSpPr>
          <p:cNvPr id="3" name="Content Placeholder 2"/>
          <p:cNvSpPr>
            <a:spLocks noGrp="1"/>
          </p:cNvSpPr>
          <p:nvPr>
            <p:ph sz="quarter" idx="13"/>
          </p:nvPr>
        </p:nvSpPr>
        <p:spPr>
          <a:xfrm>
            <a:off x="913774" y="1282700"/>
            <a:ext cx="10363826" cy="5105400"/>
          </a:xfrm>
        </p:spPr>
        <p:txBody>
          <a:bodyPr/>
          <a:lstStyle/>
          <a:p>
            <a:r>
              <a:rPr lang="en-US" dirty="0"/>
              <a:t>The goal is to race without feeling hungry or full</a:t>
            </a:r>
          </a:p>
          <a:p>
            <a:r>
              <a:rPr lang="en-US" dirty="0"/>
              <a:t>We want insulin to be on the way down, and blood sugar to still be high</a:t>
            </a:r>
          </a:p>
          <a:p>
            <a:r>
              <a:rPr lang="en-US" dirty="0"/>
              <a:t>Since you can spend 8 hours at the pool between prelims and finals, </a:t>
            </a:r>
            <a:r>
              <a:rPr lang="en-US" b="1" dirty="0"/>
              <a:t>snacks will be essential</a:t>
            </a:r>
          </a:p>
          <a:p>
            <a:endParaRPr lang="en-US" dirty="0"/>
          </a:p>
          <a:p>
            <a:pPr marL="457200" indent="-457200">
              <a:buFont typeface="+mj-lt"/>
              <a:buAutoNum type="arabicPeriod"/>
            </a:pPr>
            <a:r>
              <a:rPr lang="en-US" dirty="0"/>
              <a:t>Try to eat a meal 2-3 hours before getting on the blocks</a:t>
            </a:r>
          </a:p>
          <a:p>
            <a:pPr marL="914400" lvl="1" indent="-457200">
              <a:buFont typeface="+mj-lt"/>
              <a:buAutoNum type="arabicPeriod"/>
            </a:pPr>
            <a:r>
              <a:rPr lang="en-US" dirty="0"/>
              <a:t>Mostly </a:t>
            </a:r>
            <a:r>
              <a:rPr lang="en-US" dirty="0">
                <a:solidFill>
                  <a:srgbClr val="FF0000"/>
                </a:solidFill>
              </a:rPr>
              <a:t>low to medium </a:t>
            </a:r>
            <a:r>
              <a:rPr lang="en-US" dirty="0" err="1">
                <a:solidFill>
                  <a:srgbClr val="FF0000"/>
                </a:solidFill>
              </a:rPr>
              <a:t>gi</a:t>
            </a:r>
            <a:r>
              <a:rPr lang="en-US" dirty="0">
                <a:solidFill>
                  <a:srgbClr val="FF0000"/>
                </a:solidFill>
              </a:rPr>
              <a:t> carbs </a:t>
            </a:r>
            <a:r>
              <a:rPr lang="en-US" dirty="0"/>
              <a:t>with some protein (probably a shake is best). Limit fat since it takes a long time to digest.</a:t>
            </a:r>
          </a:p>
          <a:p>
            <a:pPr marL="914400" lvl="1" indent="-457200">
              <a:buFont typeface="+mj-lt"/>
              <a:buAutoNum type="arabicPeriod"/>
            </a:pPr>
            <a:r>
              <a:rPr lang="en-US" dirty="0">
                <a:solidFill>
                  <a:srgbClr val="FF0000"/>
                </a:solidFill>
              </a:rPr>
              <a:t>Snack</a:t>
            </a:r>
            <a:r>
              <a:rPr lang="en-US" dirty="0"/>
              <a:t> on salty low </a:t>
            </a:r>
            <a:r>
              <a:rPr lang="en-US" dirty="0" err="1"/>
              <a:t>gi</a:t>
            </a:r>
            <a:r>
              <a:rPr lang="en-US" dirty="0"/>
              <a:t> carbs to keep you thirsty and not hungry. Dried fruit, nuts…</a:t>
            </a:r>
          </a:p>
          <a:p>
            <a:pPr marL="914400" lvl="1" indent="-457200">
              <a:buFont typeface="+mj-lt"/>
              <a:buAutoNum type="arabicPeriod"/>
            </a:pPr>
            <a:r>
              <a:rPr lang="en-US" dirty="0"/>
              <a:t>Eat a </a:t>
            </a:r>
            <a:r>
              <a:rPr lang="en-US" dirty="0">
                <a:solidFill>
                  <a:srgbClr val="FF0000"/>
                </a:solidFill>
              </a:rPr>
              <a:t>big balanced meal </a:t>
            </a:r>
            <a:r>
              <a:rPr lang="en-US" dirty="0"/>
              <a:t>as soon as possible after the session, this may be the only meal before finals</a:t>
            </a:r>
          </a:p>
          <a:p>
            <a:pPr marL="914400" lvl="1" indent="-457200">
              <a:buFont typeface="+mj-lt"/>
              <a:buAutoNum type="arabicPeriod"/>
            </a:pPr>
            <a:r>
              <a:rPr lang="en-US" dirty="0">
                <a:solidFill>
                  <a:srgbClr val="FF0000"/>
                </a:solidFill>
              </a:rPr>
              <a:t>End the day </a:t>
            </a:r>
            <a:r>
              <a:rPr lang="en-US" dirty="0"/>
              <a:t>with more emphasis on protein to rebuild muscle during the night</a:t>
            </a:r>
          </a:p>
        </p:txBody>
      </p:sp>
    </p:spTree>
    <p:extLst>
      <p:ext uri="{BB962C8B-B14F-4D97-AF65-F5344CB8AC3E}">
        <p14:creationId xmlns:p14="http://schemas.microsoft.com/office/powerpoint/2010/main" val="3797315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175" y="1837717"/>
            <a:ext cx="10364451" cy="3077183"/>
          </a:xfrm>
        </p:spPr>
        <p:txBody>
          <a:bodyPr>
            <a:normAutofit/>
          </a:bodyPr>
          <a:lstStyle/>
          <a:p>
            <a:r>
              <a:rPr lang="en-US" dirty="0"/>
              <a:t>Body builders have saying:</a:t>
            </a:r>
            <a:br>
              <a:rPr lang="en-US" dirty="0"/>
            </a:br>
            <a:r>
              <a:rPr lang="en-US" dirty="0"/>
              <a:t>“built in the gym, chiseled in the kitchen”</a:t>
            </a:r>
            <a:br>
              <a:rPr lang="en-US" dirty="0"/>
            </a:br>
            <a:br>
              <a:rPr lang="en-US" dirty="0"/>
            </a:br>
            <a:r>
              <a:rPr lang="en-US" dirty="0"/>
              <a:t>We can learn from that too</a:t>
            </a:r>
          </a:p>
        </p:txBody>
      </p:sp>
    </p:spTree>
    <p:extLst>
      <p:ext uri="{BB962C8B-B14F-4D97-AF65-F5344CB8AC3E}">
        <p14:creationId xmlns:p14="http://schemas.microsoft.com/office/powerpoint/2010/main" val="2578018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212117"/>
            <a:ext cx="10364451" cy="1596177"/>
          </a:xfrm>
        </p:spPr>
        <p:txBody>
          <a:bodyPr/>
          <a:lstStyle/>
          <a:p>
            <a:r>
              <a:rPr lang="en-US" dirty="0"/>
              <a:t>Microbiome:</a:t>
            </a:r>
            <a:br>
              <a:rPr lang="en-US" dirty="0"/>
            </a:br>
            <a:r>
              <a:rPr lang="en-US" dirty="0"/>
              <a:t>keeping your gut bacteria happy</a:t>
            </a:r>
          </a:p>
        </p:txBody>
      </p:sp>
      <p:sp>
        <p:nvSpPr>
          <p:cNvPr id="3" name="Content Placeholder 2"/>
          <p:cNvSpPr>
            <a:spLocks noGrp="1"/>
          </p:cNvSpPr>
          <p:nvPr>
            <p:ph sz="quarter" idx="13"/>
          </p:nvPr>
        </p:nvSpPr>
        <p:spPr>
          <a:xfrm>
            <a:off x="913774" y="1808294"/>
            <a:ext cx="10363826" cy="4681406"/>
          </a:xfrm>
        </p:spPr>
        <p:txBody>
          <a:bodyPr>
            <a:normAutofit fontScale="92500" lnSpcReduction="10000"/>
          </a:bodyPr>
          <a:lstStyle/>
          <a:p>
            <a:r>
              <a:rPr lang="en-US" dirty="0"/>
              <a:t>An experiment was done where they took the gut bacteria (poop) from a thin mouse and put it in a fat mouse, and vise versa. Without changing diet or exercise, the fat mouse got thin, and the thin mouse got fat. </a:t>
            </a:r>
          </a:p>
          <a:p>
            <a:r>
              <a:rPr lang="en-US" dirty="0">
                <a:hlinkClick r:id="rId2"/>
              </a:rPr>
              <a:t>https://www.ncbi.nlm.nih.gov/pmc/articles/PMC5045147/</a:t>
            </a:r>
            <a:endParaRPr lang="en-US" dirty="0"/>
          </a:p>
          <a:p>
            <a:pPr marL="0" indent="0">
              <a:buNone/>
            </a:pPr>
            <a:endParaRPr lang="en-US" dirty="0"/>
          </a:p>
          <a:p>
            <a:r>
              <a:rPr lang="en-US" dirty="0"/>
              <a:t>Gut bacteria are a big deal, and you can feed the good ones or the bad ones based on what you eat. </a:t>
            </a:r>
          </a:p>
          <a:p>
            <a:pPr lvl="1"/>
            <a:r>
              <a:rPr lang="en-US" b="1" dirty="0"/>
              <a:t>Fiber and Probiotic foods feed good bacteria </a:t>
            </a:r>
          </a:p>
          <a:p>
            <a:pPr lvl="1"/>
            <a:r>
              <a:rPr lang="en-US" b="1" dirty="0"/>
              <a:t>Processed sugar and trans fat (junk food) feed bad bacteria </a:t>
            </a:r>
            <a:endParaRPr lang="en-US" dirty="0"/>
          </a:p>
          <a:p>
            <a:pPr lvl="1"/>
            <a:endParaRPr lang="en-US" dirty="0"/>
          </a:p>
          <a:p>
            <a:r>
              <a:rPr lang="en-US" dirty="0">
                <a:solidFill>
                  <a:srgbClr val="FF0000"/>
                </a:solidFill>
              </a:rPr>
              <a:t>Yogurt (non-flavored please), miso, kimchi, </a:t>
            </a:r>
            <a:r>
              <a:rPr lang="en-US" dirty="0" err="1">
                <a:solidFill>
                  <a:srgbClr val="FF0000"/>
                </a:solidFill>
              </a:rPr>
              <a:t>keifer</a:t>
            </a:r>
            <a:r>
              <a:rPr lang="en-US" dirty="0">
                <a:solidFill>
                  <a:srgbClr val="FF0000"/>
                </a:solidFill>
              </a:rPr>
              <a:t>, sauerkraut are all good probiotic foods. </a:t>
            </a:r>
          </a:p>
        </p:txBody>
      </p:sp>
    </p:spTree>
    <p:extLst>
      <p:ext uri="{BB962C8B-B14F-4D97-AF65-F5344CB8AC3E}">
        <p14:creationId xmlns:p14="http://schemas.microsoft.com/office/powerpoint/2010/main" val="4204644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Micro-nutrients</a:t>
            </a:r>
          </a:p>
        </p:txBody>
      </p:sp>
      <p:sp>
        <p:nvSpPr>
          <p:cNvPr id="3" name="Content Placeholder 2"/>
          <p:cNvSpPr>
            <a:spLocks noGrp="1"/>
          </p:cNvSpPr>
          <p:nvPr>
            <p:ph sz="quarter" idx="13"/>
          </p:nvPr>
        </p:nvSpPr>
        <p:spPr/>
        <p:txBody>
          <a:bodyPr/>
          <a:lstStyle/>
          <a:p>
            <a:r>
              <a:rPr lang="en-US" dirty="0"/>
              <a:t>As long as the diet is balanced, most swimmers get most micronutrients, and multivitamins are mostly a waste of money</a:t>
            </a:r>
          </a:p>
          <a:p>
            <a:endParaRPr lang="en-US" dirty="0"/>
          </a:p>
          <a:p>
            <a:r>
              <a:rPr lang="en-US" b="1" dirty="0"/>
              <a:t>Except for these</a:t>
            </a:r>
          </a:p>
          <a:p>
            <a:pPr marL="800100" lvl="1" indent="-342900">
              <a:buFont typeface="+mj-lt"/>
              <a:buAutoNum type="arabicPeriod"/>
            </a:pPr>
            <a:r>
              <a:rPr lang="en-US" dirty="0">
                <a:solidFill>
                  <a:srgbClr val="FF0000"/>
                </a:solidFill>
              </a:rPr>
              <a:t>Iron</a:t>
            </a:r>
            <a:r>
              <a:rPr lang="en-US" dirty="0"/>
              <a:t>: girls (and vegans) especially should be on a daily iron supplement. Nature made 65mg are probably the best. (Can cause constipation and black poops </a:t>
            </a:r>
            <a:r>
              <a:rPr lang="en-US" dirty="0" err="1"/>
              <a:t>fyi</a:t>
            </a:r>
            <a:r>
              <a:rPr lang="en-US" dirty="0"/>
              <a:t>).</a:t>
            </a:r>
          </a:p>
          <a:p>
            <a:pPr marL="800100" lvl="1" indent="-342900">
              <a:buFont typeface="+mj-lt"/>
              <a:buAutoNum type="arabicPeriod"/>
            </a:pPr>
            <a:r>
              <a:rPr lang="en-US" dirty="0">
                <a:solidFill>
                  <a:srgbClr val="FF0000"/>
                </a:solidFill>
              </a:rPr>
              <a:t>Vitamin D:</a:t>
            </a:r>
            <a:r>
              <a:rPr lang="en-US" dirty="0"/>
              <a:t> especially up north where the sun don’t shine. 1-2000 units a day is good. (can’t really overdose on this stuff).</a:t>
            </a:r>
          </a:p>
        </p:txBody>
      </p:sp>
    </p:spTree>
    <p:extLst>
      <p:ext uri="{BB962C8B-B14F-4D97-AF65-F5344CB8AC3E}">
        <p14:creationId xmlns:p14="http://schemas.microsoft.com/office/powerpoint/2010/main" val="2417971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148" y="2550833"/>
            <a:ext cx="10364451" cy="1596177"/>
          </a:xfrm>
        </p:spPr>
        <p:txBody>
          <a:bodyPr>
            <a:normAutofit fontScale="90000"/>
          </a:bodyPr>
          <a:lstStyle/>
          <a:p>
            <a:r>
              <a:rPr lang="en-US" dirty="0"/>
              <a:t>Depending on parents and school to cook you good meals and snacks is </a:t>
            </a:r>
            <a:r>
              <a:rPr lang="en-US" b="1" dirty="0"/>
              <a:t>not an excuse </a:t>
            </a:r>
            <a:r>
              <a:rPr lang="en-US" dirty="0"/>
              <a:t>for eating crap.</a:t>
            </a:r>
            <a:br>
              <a:rPr lang="en-US" dirty="0"/>
            </a:br>
            <a:br>
              <a:rPr lang="en-US" dirty="0"/>
            </a:br>
            <a:r>
              <a:rPr lang="en-US" dirty="0"/>
              <a:t>Go to the grocery store with your parents and </a:t>
            </a:r>
            <a:r>
              <a:rPr lang="en-US" b="1" dirty="0"/>
              <a:t>cook for yourself </a:t>
            </a:r>
            <a:r>
              <a:rPr lang="en-US" dirty="0"/>
              <a:t>if you have to.</a:t>
            </a:r>
            <a:br>
              <a:rPr lang="en-US" dirty="0"/>
            </a:br>
            <a:br>
              <a:rPr lang="en-US" dirty="0"/>
            </a:br>
            <a:r>
              <a:rPr lang="en-US" b="1" dirty="0"/>
              <a:t>Bring food from home </a:t>
            </a:r>
            <a:r>
              <a:rPr lang="en-US" dirty="0"/>
              <a:t>and eat your own lunch at school. I remember the garbage they serve and it’s cheaper if you do it yourself.</a:t>
            </a:r>
          </a:p>
        </p:txBody>
      </p:sp>
    </p:spTree>
    <p:extLst>
      <p:ext uri="{BB962C8B-B14F-4D97-AF65-F5344CB8AC3E}">
        <p14:creationId xmlns:p14="http://schemas.microsoft.com/office/powerpoint/2010/main" val="559108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175" y="1774217"/>
            <a:ext cx="10364451" cy="3039083"/>
          </a:xfrm>
        </p:spPr>
        <p:txBody>
          <a:bodyPr>
            <a:normAutofit/>
          </a:bodyPr>
          <a:lstStyle/>
          <a:p>
            <a:r>
              <a:rPr lang="en-US" dirty="0"/>
              <a:t>That’s it! You know everything about good nutrition.</a:t>
            </a:r>
            <a:br>
              <a:rPr lang="en-US" dirty="0"/>
            </a:br>
            <a:br>
              <a:rPr lang="en-US" dirty="0"/>
            </a:br>
            <a:r>
              <a:rPr lang="en-US" dirty="0"/>
              <a:t>It’s probably time for practice. </a:t>
            </a:r>
          </a:p>
        </p:txBody>
      </p:sp>
    </p:spTree>
    <p:extLst>
      <p:ext uri="{BB962C8B-B14F-4D97-AF65-F5344CB8AC3E}">
        <p14:creationId xmlns:p14="http://schemas.microsoft.com/office/powerpoint/2010/main" val="1284316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information like this</a:t>
            </a:r>
            <a:br>
              <a:rPr lang="en-US" dirty="0"/>
            </a:br>
            <a:r>
              <a:rPr lang="en-US" dirty="0"/>
              <a:t>visit</a:t>
            </a:r>
            <a:br>
              <a:rPr lang="en-US" dirty="0"/>
            </a:br>
            <a:r>
              <a:rPr lang="en-US" dirty="0">
                <a:hlinkClick r:id="rId2"/>
              </a:rPr>
              <a:t>www.swimsmarttoday.com</a:t>
            </a:r>
            <a:endParaRPr lang="en-US" dirty="0"/>
          </a:p>
        </p:txBody>
      </p:sp>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067239" y="2214694"/>
            <a:ext cx="4057522" cy="1872703"/>
          </a:xfrm>
        </p:spPr>
      </p:pic>
      <p:sp>
        <p:nvSpPr>
          <p:cNvPr id="3" name="TextBox 2"/>
          <p:cNvSpPr txBox="1"/>
          <p:nvPr/>
        </p:nvSpPr>
        <p:spPr>
          <a:xfrm>
            <a:off x="2323396" y="4564204"/>
            <a:ext cx="7545207" cy="1415772"/>
          </a:xfrm>
          <a:prstGeom prst="rect">
            <a:avLst/>
          </a:prstGeom>
          <a:noFill/>
        </p:spPr>
        <p:txBody>
          <a:bodyPr wrap="none" rtlCol="0">
            <a:spAutoFit/>
          </a:bodyPr>
          <a:lstStyle/>
          <a:p>
            <a:r>
              <a:rPr lang="en-US" sz="3200" dirty="0"/>
              <a:t>For more great ideas and learning, follow us:</a:t>
            </a:r>
          </a:p>
          <a:p>
            <a:r>
              <a:rPr lang="en-US" dirty="0"/>
              <a:t>Facebook: </a:t>
            </a:r>
            <a:r>
              <a:rPr lang="en-US" dirty="0">
                <a:hlinkClick r:id="rId4"/>
              </a:rPr>
              <a:t>https://www.facebook.com/swimsmarttoday/</a:t>
            </a:r>
            <a:endParaRPr lang="en-US" dirty="0"/>
          </a:p>
          <a:p>
            <a:r>
              <a:rPr lang="en-US" dirty="0"/>
              <a:t>Instagram: </a:t>
            </a:r>
            <a:r>
              <a:rPr lang="en-US" dirty="0">
                <a:hlinkClick r:id="rId5"/>
              </a:rPr>
              <a:t>https://www.instagram.com/swimsmarttoday/</a:t>
            </a:r>
            <a:endParaRPr lang="en-US" dirty="0"/>
          </a:p>
          <a:p>
            <a:endParaRPr lang="en-US" dirty="0"/>
          </a:p>
        </p:txBody>
      </p:sp>
    </p:spTree>
    <p:extLst>
      <p:ext uri="{BB962C8B-B14F-4D97-AF65-F5344CB8AC3E}">
        <p14:creationId xmlns:p14="http://schemas.microsoft.com/office/powerpoint/2010/main" val="198991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74" y="0"/>
            <a:ext cx="10364451" cy="1596177"/>
          </a:xfrm>
        </p:spPr>
        <p:txBody>
          <a:bodyPr/>
          <a:lstStyle/>
          <a:p>
            <a:r>
              <a:rPr lang="en-US" dirty="0"/>
              <a:t>The Goal</a:t>
            </a:r>
          </a:p>
        </p:txBody>
      </p:sp>
      <p:sp>
        <p:nvSpPr>
          <p:cNvPr id="3" name="Content Placeholder 2"/>
          <p:cNvSpPr>
            <a:spLocks noGrp="1"/>
          </p:cNvSpPr>
          <p:nvPr>
            <p:ph sz="quarter" idx="13"/>
          </p:nvPr>
        </p:nvSpPr>
        <p:spPr>
          <a:xfrm>
            <a:off x="564836" y="2113092"/>
            <a:ext cx="11062326" cy="2814508"/>
          </a:xfrm>
        </p:spPr>
        <p:txBody>
          <a:bodyPr>
            <a:normAutofit/>
          </a:bodyPr>
          <a:lstStyle/>
          <a:p>
            <a:pPr marL="457200" indent="-457200">
              <a:buFont typeface="+mj-lt"/>
              <a:buAutoNum type="arabicPeriod"/>
            </a:pPr>
            <a:r>
              <a:rPr lang="en-US" dirty="0"/>
              <a:t>Need to </a:t>
            </a:r>
            <a:r>
              <a:rPr lang="en-US" b="1" dirty="0"/>
              <a:t>refuel</a:t>
            </a:r>
            <a:r>
              <a:rPr lang="en-US" dirty="0"/>
              <a:t> the muscle’s sugar storage as much as possible after every workout</a:t>
            </a:r>
          </a:p>
          <a:p>
            <a:pPr marL="457200" indent="-457200">
              <a:buFont typeface="+mj-lt"/>
              <a:buAutoNum type="arabicPeriod"/>
            </a:pPr>
            <a:r>
              <a:rPr lang="en-US" dirty="0"/>
              <a:t>Need to </a:t>
            </a:r>
            <a:r>
              <a:rPr lang="en-US" b="1" dirty="0"/>
              <a:t>avoid</a:t>
            </a:r>
            <a:r>
              <a:rPr lang="en-US" dirty="0"/>
              <a:t> sending sugar to fat cells instead of muscle</a:t>
            </a:r>
          </a:p>
          <a:p>
            <a:pPr marL="457200" indent="-457200">
              <a:buFont typeface="+mj-lt"/>
              <a:buAutoNum type="arabicPeriod"/>
            </a:pPr>
            <a:r>
              <a:rPr lang="en-US" dirty="0"/>
              <a:t>Need to </a:t>
            </a:r>
            <a:r>
              <a:rPr lang="en-US" b="1" dirty="0"/>
              <a:t>schedule</a:t>
            </a:r>
            <a:r>
              <a:rPr lang="en-US" dirty="0"/>
              <a:t> the right foods around workout and competition</a:t>
            </a:r>
          </a:p>
          <a:p>
            <a:pPr marL="457200" indent="-457200">
              <a:buFont typeface="+mj-lt"/>
              <a:buAutoNum type="arabicPeriod"/>
            </a:pPr>
            <a:r>
              <a:rPr lang="en-US" dirty="0"/>
              <a:t>Keeping </a:t>
            </a:r>
            <a:r>
              <a:rPr lang="en-US" b="1" dirty="0"/>
              <a:t>gut bacteria </a:t>
            </a:r>
            <a:r>
              <a:rPr lang="en-US" dirty="0"/>
              <a:t>happy and </a:t>
            </a:r>
            <a:r>
              <a:rPr lang="en-US" b="1" dirty="0"/>
              <a:t>micro-nutrients</a:t>
            </a:r>
          </a:p>
        </p:txBody>
      </p:sp>
    </p:spTree>
    <p:extLst>
      <p:ext uri="{BB962C8B-B14F-4D97-AF65-F5344CB8AC3E}">
        <p14:creationId xmlns:p14="http://schemas.microsoft.com/office/powerpoint/2010/main" val="3963830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you zone out… remember this</a:t>
            </a:r>
          </a:p>
        </p:txBody>
      </p:sp>
      <p:sp>
        <p:nvSpPr>
          <p:cNvPr id="3" name="Content Placeholder 2"/>
          <p:cNvSpPr>
            <a:spLocks noGrp="1"/>
          </p:cNvSpPr>
          <p:nvPr>
            <p:ph sz="quarter" idx="13"/>
          </p:nvPr>
        </p:nvSpPr>
        <p:spPr>
          <a:xfrm>
            <a:off x="913774" y="2336800"/>
            <a:ext cx="10363825" cy="3454399"/>
          </a:xfrm>
        </p:spPr>
        <p:txBody>
          <a:bodyPr/>
          <a:lstStyle/>
          <a:p>
            <a:r>
              <a:rPr lang="en-US" sz="2800" b="1" dirty="0"/>
              <a:t>Eating food that is good for you is all that matters</a:t>
            </a:r>
          </a:p>
          <a:p>
            <a:pPr marL="800100" lvl="1" indent="-342900">
              <a:buFont typeface="+mj-lt"/>
              <a:buAutoNum type="arabicPeriod"/>
            </a:pPr>
            <a:r>
              <a:rPr lang="en-US" sz="2400" dirty="0"/>
              <a:t>The faster something spoils, the better it is for you</a:t>
            </a:r>
          </a:p>
          <a:p>
            <a:pPr marL="1257300" lvl="2" indent="-342900">
              <a:buFont typeface="+mj-lt"/>
              <a:buAutoNum type="arabicPeriod"/>
            </a:pPr>
            <a:r>
              <a:rPr lang="en-US" sz="2000" dirty="0"/>
              <a:t>Milk and veggies vs chips and jam</a:t>
            </a:r>
          </a:p>
          <a:p>
            <a:pPr marL="800100" lvl="1" indent="-342900">
              <a:buFont typeface="+mj-lt"/>
              <a:buAutoNum type="arabicPeriod"/>
            </a:pPr>
            <a:r>
              <a:rPr lang="en-US" sz="2400" dirty="0"/>
              <a:t>The longer it takes to make it, the better it is for you</a:t>
            </a:r>
          </a:p>
          <a:p>
            <a:pPr marL="1257300" lvl="2" indent="-342900">
              <a:buFont typeface="+mj-lt"/>
              <a:buAutoNum type="arabicPeriod"/>
            </a:pPr>
            <a:r>
              <a:rPr lang="en-US" sz="2000" dirty="0"/>
              <a:t>Pot roast vs microwaving a pre-made frozen meal</a:t>
            </a:r>
          </a:p>
          <a:p>
            <a:endParaRPr lang="en-US" sz="2800" dirty="0"/>
          </a:p>
          <a:p>
            <a:pPr marL="800100" lvl="1" indent="-342900">
              <a:buFont typeface="+mj-lt"/>
              <a:buAutoNum type="arabicPeriod"/>
            </a:pPr>
            <a:endParaRPr lang="en-US" dirty="0"/>
          </a:p>
          <a:p>
            <a:endParaRPr lang="en-US" dirty="0"/>
          </a:p>
        </p:txBody>
      </p:sp>
    </p:spTree>
    <p:extLst>
      <p:ext uri="{BB962C8B-B14F-4D97-AF65-F5344CB8AC3E}">
        <p14:creationId xmlns:p14="http://schemas.microsoft.com/office/powerpoint/2010/main" val="3984033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325" y="770915"/>
            <a:ext cx="10364451" cy="1596177"/>
          </a:xfrm>
        </p:spPr>
        <p:txBody>
          <a:bodyPr/>
          <a:lstStyle/>
          <a:p>
            <a:r>
              <a:rPr lang="en-US" dirty="0"/>
              <a:t>A good Balance</a:t>
            </a:r>
          </a:p>
        </p:txBody>
      </p:sp>
      <p:sp>
        <p:nvSpPr>
          <p:cNvPr id="3" name="Content Placeholder 2"/>
          <p:cNvSpPr>
            <a:spLocks noGrp="1"/>
          </p:cNvSpPr>
          <p:nvPr>
            <p:ph sz="quarter" idx="13"/>
          </p:nvPr>
        </p:nvSpPr>
        <p:spPr/>
        <p:txBody>
          <a:bodyPr/>
          <a:lstStyle/>
          <a:p>
            <a:r>
              <a:rPr lang="en-US" dirty="0"/>
              <a:t>Protein: 10-35%</a:t>
            </a:r>
          </a:p>
          <a:p>
            <a:r>
              <a:rPr lang="en-US" dirty="0"/>
              <a:t>Fat: 20-35%</a:t>
            </a:r>
          </a:p>
          <a:p>
            <a:r>
              <a:rPr lang="en-US" dirty="0"/>
              <a:t>Carbs: 45-65%</a:t>
            </a:r>
          </a:p>
          <a:p>
            <a:pPr lvl="1"/>
            <a:r>
              <a:rPr lang="en-US" dirty="0"/>
              <a:t>BUT… </a:t>
            </a:r>
            <a:r>
              <a:rPr lang="en-US" b="1" dirty="0"/>
              <a:t>not all carbs are the same</a:t>
            </a:r>
          </a:p>
          <a:p>
            <a:pPr lvl="1"/>
            <a:r>
              <a:rPr lang="en-US" dirty="0"/>
              <a:t>And… they have different effects at different times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6400" y="3875917"/>
            <a:ext cx="3530600" cy="26479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1700" y="4768620"/>
            <a:ext cx="4025900" cy="2045158"/>
          </a:xfrm>
          <a:prstGeom prst="rect">
            <a:avLst/>
          </a:prstGeom>
        </p:spPr>
      </p:pic>
      <p:pic>
        <p:nvPicPr>
          <p:cNvPr id="1028" name="Picture 4" descr="Image result for sugar molecu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6400" y="344694"/>
            <a:ext cx="3530600" cy="32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83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296123"/>
            <a:ext cx="10364451" cy="1596177"/>
          </a:xfrm>
        </p:spPr>
        <p:txBody>
          <a:bodyPr/>
          <a:lstStyle/>
          <a:p>
            <a:r>
              <a:rPr lang="en-US" dirty="0"/>
              <a:t>Protein… simple</a:t>
            </a:r>
          </a:p>
        </p:txBody>
      </p:sp>
      <p:sp>
        <p:nvSpPr>
          <p:cNvPr id="3" name="Content Placeholder 2"/>
          <p:cNvSpPr>
            <a:spLocks noGrp="1"/>
          </p:cNvSpPr>
          <p:nvPr>
            <p:ph sz="quarter" idx="13"/>
          </p:nvPr>
        </p:nvSpPr>
        <p:spPr>
          <a:xfrm>
            <a:off x="913775" y="2032000"/>
            <a:ext cx="10364451" cy="4826000"/>
          </a:xfrm>
        </p:spPr>
        <p:txBody>
          <a:bodyPr>
            <a:normAutofit/>
          </a:bodyPr>
          <a:lstStyle/>
          <a:p>
            <a:r>
              <a:rPr lang="en-US" dirty="0"/>
              <a:t>Protein</a:t>
            </a:r>
          </a:p>
          <a:p>
            <a:pPr lvl="1"/>
            <a:r>
              <a:rPr lang="en-US" b="1" dirty="0"/>
              <a:t>Not used for fuel </a:t>
            </a:r>
            <a:r>
              <a:rPr lang="en-US" dirty="0"/>
              <a:t>(for the most part)</a:t>
            </a:r>
          </a:p>
          <a:p>
            <a:pPr lvl="1"/>
            <a:r>
              <a:rPr lang="en-US" dirty="0"/>
              <a:t>Swimmers Don’t need to bulk</a:t>
            </a:r>
          </a:p>
          <a:p>
            <a:pPr lvl="1"/>
            <a:r>
              <a:rPr lang="en-US" dirty="0"/>
              <a:t>So really don’t need to adjust in a swimmer’s diet </a:t>
            </a:r>
          </a:p>
          <a:p>
            <a:pPr lvl="1"/>
            <a:r>
              <a:rPr lang="en-US" b="1" dirty="0"/>
              <a:t>Can be useful in refueling the liver</a:t>
            </a:r>
            <a:r>
              <a:rPr lang="en-US" dirty="0"/>
              <a:t> since protein can be converted to sugar there. And Sugar from liver maintains blood sugar during exercise.</a:t>
            </a:r>
          </a:p>
          <a:p>
            <a:pPr lvl="1"/>
            <a:endParaRPr lang="en-US" dirty="0"/>
          </a:p>
          <a:p>
            <a:pPr lvl="1"/>
            <a:r>
              <a:rPr lang="en-US" dirty="0"/>
              <a:t>If you </a:t>
            </a:r>
            <a:r>
              <a:rPr lang="en-US" dirty="0" err="1"/>
              <a:t>wanna</a:t>
            </a:r>
            <a:r>
              <a:rPr lang="en-US" dirty="0"/>
              <a:t> be fancy (but not necessary):</a:t>
            </a:r>
          </a:p>
          <a:p>
            <a:pPr marL="1257300" lvl="2" indent="-342900">
              <a:buFont typeface="+mj-lt"/>
              <a:buAutoNum type="arabicPeriod"/>
            </a:pPr>
            <a:r>
              <a:rPr lang="en-US" dirty="0"/>
              <a:t>Protein use is highest during the first two weeks of the season before your body is in shape</a:t>
            </a:r>
          </a:p>
          <a:p>
            <a:pPr marL="1257300" lvl="2" indent="-342900">
              <a:buFont typeface="+mj-lt"/>
              <a:buAutoNum type="arabicPeriod"/>
            </a:pPr>
            <a:r>
              <a:rPr lang="en-US" dirty="0">
                <a:solidFill>
                  <a:srgbClr val="FF0000"/>
                </a:solidFill>
              </a:rPr>
              <a:t>increase intake from 1 to 2.0 grams/kilogram/day for first 2 </a:t>
            </a:r>
            <a:r>
              <a:rPr lang="en-US" dirty="0" err="1">
                <a:solidFill>
                  <a:srgbClr val="FF0000"/>
                </a:solidFill>
              </a:rPr>
              <a:t>wks</a:t>
            </a:r>
            <a:endParaRPr lang="en-US" dirty="0">
              <a:solidFill>
                <a:srgbClr val="FF0000"/>
              </a:solidFill>
            </a:endParaRPr>
          </a:p>
        </p:txBody>
      </p:sp>
    </p:spTree>
    <p:extLst>
      <p:ext uri="{BB962C8B-B14F-4D97-AF65-F5344CB8AC3E}">
        <p14:creationId xmlns:p14="http://schemas.microsoft.com/office/powerpoint/2010/main" val="3176277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0"/>
            <a:ext cx="10364451" cy="1596177"/>
          </a:xfrm>
        </p:spPr>
        <p:txBody>
          <a:bodyPr/>
          <a:lstStyle/>
          <a:p>
            <a:r>
              <a:rPr lang="en-US" dirty="0"/>
              <a:t>Fats</a:t>
            </a:r>
          </a:p>
        </p:txBody>
      </p:sp>
      <p:sp>
        <p:nvSpPr>
          <p:cNvPr id="3" name="Content Placeholder 2"/>
          <p:cNvSpPr>
            <a:spLocks noGrp="1"/>
          </p:cNvSpPr>
          <p:nvPr>
            <p:ph sz="quarter" idx="13"/>
          </p:nvPr>
        </p:nvSpPr>
        <p:spPr>
          <a:xfrm>
            <a:off x="913775" y="1274892"/>
            <a:ext cx="10363826" cy="4186108"/>
          </a:xfrm>
        </p:spPr>
        <p:txBody>
          <a:bodyPr>
            <a:normAutofit/>
          </a:bodyPr>
          <a:lstStyle/>
          <a:p>
            <a:r>
              <a:rPr lang="en-US" dirty="0"/>
              <a:t>Fats</a:t>
            </a:r>
          </a:p>
          <a:p>
            <a:pPr lvl="1"/>
            <a:r>
              <a:rPr lang="en-US" dirty="0"/>
              <a:t>Used a lot as fuel in swimming</a:t>
            </a:r>
          </a:p>
          <a:p>
            <a:pPr lvl="1"/>
            <a:r>
              <a:rPr lang="en-US" b="1" dirty="0"/>
              <a:t>basically unlimited supply is available </a:t>
            </a:r>
            <a:r>
              <a:rPr lang="en-US" dirty="0"/>
              <a:t>(even in skinny kids), so we don’t need to increase our intake, especially since carbs and proteins can be converted to fat if we overdose on those.</a:t>
            </a:r>
          </a:p>
          <a:p>
            <a:pPr lvl="1"/>
            <a:endParaRPr lang="en-US" dirty="0"/>
          </a:p>
          <a:p>
            <a:pPr marL="800100" lvl="1" indent="-342900">
              <a:buFont typeface="+mj-lt"/>
              <a:buAutoNum type="arabicPeriod"/>
            </a:pPr>
            <a:r>
              <a:rPr lang="en-US" dirty="0">
                <a:solidFill>
                  <a:srgbClr val="FF0000"/>
                </a:solidFill>
              </a:rPr>
              <a:t>Stay away from the trans fats: </a:t>
            </a:r>
            <a:r>
              <a:rPr lang="en-US" dirty="0">
                <a:hlinkClick r:id="rId2"/>
              </a:rPr>
              <a:t>https://health.clevelandclinic.org/2015/07/avoid-these-10-foods-full-of-trans-fats/</a:t>
            </a:r>
            <a:endParaRPr lang="en-US" dirty="0"/>
          </a:p>
          <a:p>
            <a:pPr lvl="2"/>
            <a:r>
              <a:rPr lang="en-US" dirty="0"/>
              <a:t>These are synthetic fats that have no use in the body</a:t>
            </a:r>
          </a:p>
          <a:p>
            <a:pPr marL="800100" lvl="1" indent="-342900">
              <a:buFont typeface="+mj-lt"/>
              <a:buAutoNum type="arabicPeriod"/>
            </a:pPr>
            <a:r>
              <a:rPr lang="en-US" dirty="0">
                <a:solidFill>
                  <a:srgbClr val="FF0000"/>
                </a:solidFill>
              </a:rPr>
              <a:t>Limit Saturated fats:</a:t>
            </a:r>
            <a:r>
              <a:rPr lang="en-US" dirty="0"/>
              <a:t> Bacon, coconut oil, fat in milk and red meat</a:t>
            </a:r>
          </a:p>
          <a:p>
            <a:pPr marL="800100" lvl="1" indent="-342900">
              <a:buFont typeface="+mj-lt"/>
              <a:buAutoNum type="arabicPeriod"/>
            </a:pPr>
            <a:r>
              <a:rPr lang="en-US" dirty="0">
                <a:solidFill>
                  <a:srgbClr val="FF0000"/>
                </a:solidFill>
              </a:rPr>
              <a:t>Feel free to eat up mono and poly-unsaturated fats: </a:t>
            </a:r>
            <a:r>
              <a:rPr lang="en-US" dirty="0"/>
              <a:t>Olive oil, fat in nuts, avocados</a:t>
            </a:r>
          </a:p>
          <a:p>
            <a:endParaRPr lang="en-US" dirty="0"/>
          </a:p>
        </p:txBody>
      </p:sp>
    </p:spTree>
    <p:extLst>
      <p:ext uri="{BB962C8B-B14F-4D97-AF65-F5344CB8AC3E}">
        <p14:creationId xmlns:p14="http://schemas.microsoft.com/office/powerpoint/2010/main" val="3551271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find bad fats</a:t>
            </a:r>
          </a:p>
        </p:txBody>
      </p:sp>
      <p:sp>
        <p:nvSpPr>
          <p:cNvPr id="3" name="Content Placeholder 2"/>
          <p:cNvSpPr>
            <a:spLocks noGrp="1"/>
          </p:cNvSpPr>
          <p:nvPr>
            <p:ph sz="quarter" idx="13"/>
          </p:nvPr>
        </p:nvSpPr>
        <p:spPr/>
        <p:txBody>
          <a:bodyPr>
            <a:normAutofit/>
          </a:bodyPr>
          <a:lstStyle/>
          <a:p>
            <a:r>
              <a:rPr lang="en-US" dirty="0"/>
              <a:t>Cakes, pies and cookies (especially with frosting) Most cake and cookies</a:t>
            </a:r>
          </a:p>
          <a:p>
            <a:r>
              <a:rPr lang="en-US" dirty="0"/>
              <a:t>Biscuits</a:t>
            </a:r>
          </a:p>
          <a:p>
            <a:r>
              <a:rPr lang="en-US" dirty="0"/>
              <a:t>Breakfast sandwiches</a:t>
            </a:r>
          </a:p>
          <a:p>
            <a:r>
              <a:rPr lang="en-US" dirty="0"/>
              <a:t>Margarine (stick or tub) </a:t>
            </a:r>
          </a:p>
          <a:p>
            <a:r>
              <a:rPr lang="en-US" dirty="0"/>
              <a:t>Crackers</a:t>
            </a:r>
          </a:p>
          <a:p>
            <a:endParaRPr lang="en-US" dirty="0"/>
          </a:p>
        </p:txBody>
      </p:sp>
      <p:sp>
        <p:nvSpPr>
          <p:cNvPr id="4" name="Content Placeholder 3"/>
          <p:cNvSpPr>
            <a:spLocks noGrp="1"/>
          </p:cNvSpPr>
          <p:nvPr>
            <p:ph sz="quarter" idx="14"/>
          </p:nvPr>
        </p:nvSpPr>
        <p:spPr/>
        <p:txBody>
          <a:bodyPr/>
          <a:lstStyle/>
          <a:p>
            <a:r>
              <a:rPr lang="en-US" dirty="0"/>
              <a:t>Microwave popcorn</a:t>
            </a:r>
          </a:p>
          <a:p>
            <a:r>
              <a:rPr lang="en-US" dirty="0"/>
              <a:t>Cream-filled candies</a:t>
            </a:r>
          </a:p>
          <a:p>
            <a:r>
              <a:rPr lang="en-US" dirty="0"/>
              <a:t>Doughnuts.</a:t>
            </a:r>
          </a:p>
          <a:p>
            <a:r>
              <a:rPr lang="en-US" dirty="0"/>
              <a:t>Fried Fast food</a:t>
            </a:r>
          </a:p>
          <a:p>
            <a:r>
              <a:rPr lang="en-US" dirty="0"/>
              <a:t>Frozen pizza</a:t>
            </a:r>
          </a:p>
          <a:p>
            <a:endParaRPr lang="en-US" dirty="0"/>
          </a:p>
        </p:txBody>
      </p:sp>
    </p:spTree>
    <p:extLst>
      <p:ext uri="{BB962C8B-B14F-4D97-AF65-F5344CB8AC3E}">
        <p14:creationId xmlns:p14="http://schemas.microsoft.com/office/powerpoint/2010/main" val="4001804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97817"/>
            <a:ext cx="10364451" cy="1596177"/>
          </a:xfrm>
        </p:spPr>
        <p:txBody>
          <a:bodyPr/>
          <a:lstStyle/>
          <a:p>
            <a:r>
              <a:rPr lang="en-US" dirty="0"/>
              <a:t>Carbs (aka… sugar)</a:t>
            </a:r>
          </a:p>
        </p:txBody>
      </p:sp>
      <p:sp>
        <p:nvSpPr>
          <p:cNvPr id="3" name="Content Placeholder 2"/>
          <p:cNvSpPr>
            <a:spLocks noGrp="1"/>
          </p:cNvSpPr>
          <p:nvPr>
            <p:ph sz="quarter" idx="13"/>
          </p:nvPr>
        </p:nvSpPr>
        <p:spPr>
          <a:xfrm>
            <a:off x="913774" y="1346200"/>
            <a:ext cx="10363826" cy="5232400"/>
          </a:xfrm>
        </p:spPr>
        <p:txBody>
          <a:bodyPr>
            <a:normAutofit/>
          </a:bodyPr>
          <a:lstStyle/>
          <a:p>
            <a:r>
              <a:rPr lang="en-US" b="1" dirty="0"/>
              <a:t>Swimming workouts burn carbs</a:t>
            </a:r>
            <a:r>
              <a:rPr lang="en-US" dirty="0"/>
              <a:t>, and you only have a limited amount in muscles</a:t>
            </a:r>
          </a:p>
          <a:p>
            <a:r>
              <a:rPr lang="en-US" dirty="0"/>
              <a:t>At the end of workout, we need to refuel the muscles as quick as possible</a:t>
            </a:r>
          </a:p>
          <a:p>
            <a:pPr lvl="1"/>
            <a:r>
              <a:rPr lang="en-US" dirty="0"/>
              <a:t>But the </a:t>
            </a:r>
            <a:r>
              <a:rPr lang="en-US" b="1" dirty="0"/>
              <a:t>wrong carbs at the wrong time will refuel fat cells instead of muscles</a:t>
            </a:r>
            <a:r>
              <a:rPr lang="en-US" dirty="0"/>
              <a:t>= bad</a:t>
            </a:r>
          </a:p>
          <a:p>
            <a:endParaRPr lang="en-US" dirty="0"/>
          </a:p>
          <a:p>
            <a:r>
              <a:rPr lang="en-US" dirty="0"/>
              <a:t>We can control where the sugar goes by understanding:</a:t>
            </a:r>
          </a:p>
          <a:p>
            <a:pPr marL="800100" lvl="1" indent="-342900">
              <a:buFont typeface="+mj-lt"/>
              <a:buAutoNum type="arabicPeriod"/>
            </a:pPr>
            <a:r>
              <a:rPr lang="en-US" dirty="0"/>
              <a:t>Insulin</a:t>
            </a:r>
          </a:p>
          <a:p>
            <a:pPr marL="800100" lvl="1" indent="-342900">
              <a:buFont typeface="+mj-lt"/>
              <a:buAutoNum type="arabicPeriod"/>
            </a:pPr>
            <a:r>
              <a:rPr lang="en-US" dirty="0"/>
              <a:t>Glycemic index</a:t>
            </a:r>
          </a:p>
          <a:p>
            <a:pPr marL="800100" lvl="1" indent="-342900">
              <a:buFont typeface="+mj-lt"/>
              <a:buAutoNum type="arabicPeriod"/>
            </a:pPr>
            <a:r>
              <a:rPr lang="en-US" dirty="0"/>
              <a:t>Workout loopholes</a:t>
            </a:r>
          </a:p>
          <a:p>
            <a:endParaRPr lang="en-US" dirty="0"/>
          </a:p>
          <a:p>
            <a:r>
              <a:rPr lang="en-US" dirty="0">
                <a:solidFill>
                  <a:srgbClr val="FF0000"/>
                </a:solidFill>
              </a:rPr>
              <a:t>Hint: fructose has no use in the body and 90% eaten will turn into fat no matter what, so avoid at all costs!</a:t>
            </a:r>
          </a:p>
          <a:p>
            <a:endParaRPr lang="en-US" dirty="0"/>
          </a:p>
        </p:txBody>
      </p:sp>
    </p:spTree>
    <p:extLst>
      <p:ext uri="{BB962C8B-B14F-4D97-AF65-F5344CB8AC3E}">
        <p14:creationId xmlns:p14="http://schemas.microsoft.com/office/powerpoint/2010/main" val="3761789252"/>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TM04033925[[fn=Droplet]]</Template>
  <TotalTime>6091</TotalTime>
  <Words>1527</Words>
  <Application>Microsoft Office PowerPoint</Application>
  <PresentationFormat>Widescreen</PresentationFormat>
  <Paragraphs>177</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Tw Cen MT</vt:lpstr>
      <vt:lpstr>Droplet</vt:lpstr>
      <vt:lpstr>Nutrition for Swimmers  (and their parents)</vt:lpstr>
      <vt:lpstr>About Karl</vt:lpstr>
      <vt:lpstr>The Goal</vt:lpstr>
      <vt:lpstr>If you zone out… remember this</vt:lpstr>
      <vt:lpstr>A good Balance</vt:lpstr>
      <vt:lpstr>Protein… simple</vt:lpstr>
      <vt:lpstr>Fats</vt:lpstr>
      <vt:lpstr>Where to find bad fats</vt:lpstr>
      <vt:lpstr>Carbs (aka… sugar)</vt:lpstr>
      <vt:lpstr>Insulin gives permission for muscles/fat to take sugar out of blood</vt:lpstr>
      <vt:lpstr>Insulin is bad…mkay</vt:lpstr>
      <vt:lpstr>Glycemic index measures how fast blood sugars rise, and therefore how high insulin rises </vt:lpstr>
      <vt:lpstr>Foods by glycemic index</vt:lpstr>
      <vt:lpstr>PowerPoint Presentation</vt:lpstr>
      <vt:lpstr>(FYI slide) Glycemic index vs. Glycemic load</vt:lpstr>
      <vt:lpstr>The workout loophole: Muscles can “steal” sugar out of the blood without permission from insulin if working out!</vt:lpstr>
      <vt:lpstr>Carbs summary</vt:lpstr>
      <vt:lpstr>Meal planning: 3 meals 3 snacks</vt:lpstr>
      <vt:lpstr>PowerPoint Presentation</vt:lpstr>
      <vt:lpstr>PowerPoint Presentation</vt:lpstr>
      <vt:lpstr>PowerPoint Presentation</vt:lpstr>
      <vt:lpstr>You Can remove snacks 1 or 2 if you only have one workout that day.   Remove all snacks on off days and during the off season.</vt:lpstr>
      <vt:lpstr>Meet Day Eating</vt:lpstr>
      <vt:lpstr>Body builders have saying: “built in the gym, chiseled in the kitchen”  We can learn from that too</vt:lpstr>
      <vt:lpstr>Microbiome: keeping your gut bacteria happy</vt:lpstr>
      <vt:lpstr>Micro-nutrients</vt:lpstr>
      <vt:lpstr>Depending on parents and school to cook you good meals and snacks is not an excuse for eating crap.  Go to the grocery store with your parents and cook for yourself if you have to.  Bring food from home and eat your own lunch at school. I remember the garbage they serve and it’s cheaper if you do it yourself.</vt:lpstr>
      <vt:lpstr>That’s it! You know everything about good nutrition.  It’s probably time for practice. </vt:lpstr>
      <vt:lpstr>For more information like this visit www.swimsmarttoday.com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for Swimmers  (and their parents)</dc:title>
  <dc:creator>Karl Hamouche</dc:creator>
  <cp:lastModifiedBy>Lorena Caballero</cp:lastModifiedBy>
  <cp:revision>57</cp:revision>
  <dcterms:created xsi:type="dcterms:W3CDTF">2017-09-16T21:06:20Z</dcterms:created>
  <dcterms:modified xsi:type="dcterms:W3CDTF">2019-06-17T19:58:34Z</dcterms:modified>
</cp:coreProperties>
</file>