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70" r:id="rId6"/>
    <p:sldId id="260" r:id="rId7"/>
    <p:sldId id="271" r:id="rId8"/>
    <p:sldId id="273" r:id="rId9"/>
    <p:sldId id="268" r:id="rId10"/>
    <p:sldId id="272" r:id="rId11"/>
    <p:sldId id="269" r:id="rId12"/>
    <p:sldId id="262" r:id="rId13"/>
    <p:sldId id="263" r:id="rId14"/>
    <p:sldId id="264" r:id="rId15"/>
    <p:sldId id="265" r:id="rId16"/>
    <p:sldId id="266" r:id="rId17"/>
    <p:sldId id="26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3FC02E-A211-42C2-960E-657BC9C99A8F}" v="9" dt="2025-09-08T16:48:05.4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2" d="100"/>
          <a:sy n="102" d="100"/>
        </p:scale>
        <p:origin x="89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rena Caballero" userId="2308d2b26a5dc7a6" providerId="LiveId" clId="{C4A3CE8A-4641-46D6-93C3-508FEC234B24}"/>
    <pc:docChg chg="undo redo custSel modSld">
      <pc:chgData name="Lorena Caballero" userId="2308d2b26a5dc7a6" providerId="LiveId" clId="{C4A3CE8A-4641-46D6-93C3-508FEC234B24}" dt="2025-09-08T16:48:07.627" v="1352" actId="27636"/>
      <pc:docMkLst>
        <pc:docMk/>
      </pc:docMkLst>
      <pc:sldChg chg="modSp mod">
        <pc:chgData name="Lorena Caballero" userId="2308d2b26a5dc7a6" providerId="LiveId" clId="{C4A3CE8A-4641-46D6-93C3-508FEC234B24}" dt="2025-09-08T16:27:35.386" v="23" actId="20577"/>
        <pc:sldMkLst>
          <pc:docMk/>
          <pc:sldMk cId="2173813849" sldId="256"/>
        </pc:sldMkLst>
        <pc:spChg chg="mod">
          <ac:chgData name="Lorena Caballero" userId="2308d2b26a5dc7a6" providerId="LiveId" clId="{C4A3CE8A-4641-46D6-93C3-508FEC234B24}" dt="2025-09-08T16:27:35.386" v="23" actId="20577"/>
          <ac:spMkLst>
            <pc:docMk/>
            <pc:sldMk cId="2173813849" sldId="256"/>
            <ac:spMk id="3" creationId="{00000000-0000-0000-0000-000000000000}"/>
          </ac:spMkLst>
        </pc:spChg>
      </pc:sldChg>
      <pc:sldChg chg="modSp mod">
        <pc:chgData name="Lorena Caballero" userId="2308d2b26a5dc7a6" providerId="LiveId" clId="{C4A3CE8A-4641-46D6-93C3-508FEC234B24}" dt="2025-09-08T16:48:07.627" v="1352" actId="27636"/>
        <pc:sldMkLst>
          <pc:docMk/>
          <pc:sldMk cId="2345377713" sldId="259"/>
        </pc:sldMkLst>
        <pc:spChg chg="mod">
          <ac:chgData name="Lorena Caballero" userId="2308d2b26a5dc7a6" providerId="LiveId" clId="{C4A3CE8A-4641-46D6-93C3-508FEC234B24}" dt="2025-09-08T16:48:07.627" v="1352" actId="27636"/>
          <ac:spMkLst>
            <pc:docMk/>
            <pc:sldMk cId="2345377713" sldId="259"/>
            <ac:spMk id="3" creationId="{00000000-0000-0000-0000-000000000000}"/>
          </ac:spMkLst>
        </pc:spChg>
      </pc:sldChg>
      <pc:sldChg chg="modSp mod">
        <pc:chgData name="Lorena Caballero" userId="2308d2b26a5dc7a6" providerId="LiveId" clId="{C4A3CE8A-4641-46D6-93C3-508FEC234B24}" dt="2025-09-08T16:32:37.403" v="305" actId="20577"/>
        <pc:sldMkLst>
          <pc:docMk/>
          <pc:sldMk cId="1257524123" sldId="260"/>
        </pc:sldMkLst>
        <pc:spChg chg="mod">
          <ac:chgData name="Lorena Caballero" userId="2308d2b26a5dc7a6" providerId="LiveId" clId="{C4A3CE8A-4641-46D6-93C3-508FEC234B24}" dt="2025-09-08T16:32:37.403" v="305" actId="20577"/>
          <ac:spMkLst>
            <pc:docMk/>
            <pc:sldMk cId="1257524123" sldId="260"/>
            <ac:spMk id="3" creationId="{00000000-0000-0000-0000-000000000000}"/>
          </ac:spMkLst>
        </pc:spChg>
      </pc:sldChg>
      <pc:sldChg chg="modSp mod">
        <pc:chgData name="Lorena Caballero" userId="2308d2b26a5dc7a6" providerId="LiveId" clId="{C4A3CE8A-4641-46D6-93C3-508FEC234B24}" dt="2025-09-08T16:42:36.328" v="730" actId="20577"/>
        <pc:sldMkLst>
          <pc:docMk/>
          <pc:sldMk cId="4121055952" sldId="262"/>
        </pc:sldMkLst>
        <pc:spChg chg="mod">
          <ac:chgData name="Lorena Caballero" userId="2308d2b26a5dc7a6" providerId="LiveId" clId="{C4A3CE8A-4641-46D6-93C3-508FEC234B24}" dt="2025-09-08T16:42:36.328" v="730" actId="20577"/>
          <ac:spMkLst>
            <pc:docMk/>
            <pc:sldMk cId="4121055952" sldId="262"/>
            <ac:spMk id="3" creationId="{00000000-0000-0000-0000-000000000000}"/>
          </ac:spMkLst>
        </pc:spChg>
      </pc:sldChg>
      <pc:sldChg chg="modSp mod">
        <pc:chgData name="Lorena Caballero" userId="2308d2b26a5dc7a6" providerId="LiveId" clId="{C4A3CE8A-4641-46D6-93C3-508FEC234B24}" dt="2025-09-08T16:43:58.814" v="772" actId="20577"/>
        <pc:sldMkLst>
          <pc:docMk/>
          <pc:sldMk cId="4174133028" sldId="264"/>
        </pc:sldMkLst>
        <pc:spChg chg="mod">
          <ac:chgData name="Lorena Caballero" userId="2308d2b26a5dc7a6" providerId="LiveId" clId="{C4A3CE8A-4641-46D6-93C3-508FEC234B24}" dt="2025-09-08T16:43:58.814" v="772" actId="20577"/>
          <ac:spMkLst>
            <pc:docMk/>
            <pc:sldMk cId="4174133028" sldId="264"/>
            <ac:spMk id="3" creationId="{00000000-0000-0000-0000-000000000000}"/>
          </ac:spMkLst>
        </pc:spChg>
      </pc:sldChg>
      <pc:sldChg chg="modSp mod">
        <pc:chgData name="Lorena Caballero" userId="2308d2b26a5dc7a6" providerId="LiveId" clId="{C4A3CE8A-4641-46D6-93C3-508FEC234B24}" dt="2025-09-08T16:46:28.729" v="1198" actId="20577"/>
        <pc:sldMkLst>
          <pc:docMk/>
          <pc:sldMk cId="512055499" sldId="266"/>
        </pc:sldMkLst>
        <pc:spChg chg="mod">
          <ac:chgData name="Lorena Caballero" userId="2308d2b26a5dc7a6" providerId="LiveId" clId="{C4A3CE8A-4641-46D6-93C3-508FEC234B24}" dt="2025-09-08T16:46:28.729" v="1198" actId="20577"/>
          <ac:spMkLst>
            <pc:docMk/>
            <pc:sldMk cId="512055499" sldId="266"/>
            <ac:spMk id="3" creationId="{00000000-0000-0000-0000-000000000000}"/>
          </ac:spMkLst>
        </pc:spChg>
      </pc:sldChg>
      <pc:sldChg chg="modSp mod">
        <pc:chgData name="Lorena Caballero" userId="2308d2b26a5dc7a6" providerId="LiveId" clId="{C4A3CE8A-4641-46D6-93C3-508FEC234B24}" dt="2025-09-08T16:33:40.123" v="310" actId="20577"/>
        <pc:sldMkLst>
          <pc:docMk/>
          <pc:sldMk cId="590674961" sldId="268"/>
        </pc:sldMkLst>
        <pc:spChg chg="mod">
          <ac:chgData name="Lorena Caballero" userId="2308d2b26a5dc7a6" providerId="LiveId" clId="{C4A3CE8A-4641-46D6-93C3-508FEC234B24}" dt="2025-09-08T16:33:40.123" v="310" actId="20577"/>
          <ac:spMkLst>
            <pc:docMk/>
            <pc:sldMk cId="590674961" sldId="268"/>
            <ac:spMk id="3" creationId="{00000000-0000-0000-0000-000000000000}"/>
          </ac:spMkLst>
        </pc:spChg>
      </pc:sldChg>
      <pc:sldChg chg="modSp mod">
        <pc:chgData name="Lorena Caballero" userId="2308d2b26a5dc7a6" providerId="LiveId" clId="{C4A3CE8A-4641-46D6-93C3-508FEC234B24}" dt="2025-09-08T16:35:29.653" v="346" actId="20577"/>
        <pc:sldMkLst>
          <pc:docMk/>
          <pc:sldMk cId="1425379509" sldId="269"/>
        </pc:sldMkLst>
        <pc:spChg chg="mod">
          <ac:chgData name="Lorena Caballero" userId="2308d2b26a5dc7a6" providerId="LiveId" clId="{C4A3CE8A-4641-46D6-93C3-508FEC234B24}" dt="2025-09-08T16:35:29.653" v="346" actId="20577"/>
          <ac:spMkLst>
            <pc:docMk/>
            <pc:sldMk cId="1425379509" sldId="269"/>
            <ac:spMk id="3" creationId="{00000000-0000-0000-0000-000000000000}"/>
          </ac:spMkLst>
        </pc:spChg>
      </pc:sldChg>
      <pc:sldChg chg="modSp mod">
        <pc:chgData name="Lorena Caballero" userId="2308d2b26a5dc7a6" providerId="LiveId" clId="{C4A3CE8A-4641-46D6-93C3-508FEC234B24}" dt="2025-09-08T16:31:04.789" v="262" actId="20577"/>
        <pc:sldMkLst>
          <pc:docMk/>
          <pc:sldMk cId="4048262240" sldId="270"/>
        </pc:sldMkLst>
        <pc:spChg chg="mod">
          <ac:chgData name="Lorena Caballero" userId="2308d2b26a5dc7a6" providerId="LiveId" clId="{C4A3CE8A-4641-46D6-93C3-508FEC234B24}" dt="2025-09-08T16:31:04.789" v="262" actId="20577"/>
          <ac:spMkLst>
            <pc:docMk/>
            <pc:sldMk cId="4048262240" sldId="270"/>
            <ac:spMk id="3" creationId="{00000000-0000-0000-0000-000000000000}"/>
          </ac:spMkLst>
        </pc:spChg>
      </pc:sldChg>
      <pc:sldChg chg="modSp mod">
        <pc:chgData name="Lorena Caballero" userId="2308d2b26a5dc7a6" providerId="LiveId" clId="{C4A3CE8A-4641-46D6-93C3-508FEC234B24}" dt="2025-09-08T16:33:50.569" v="311" actId="20577"/>
        <pc:sldMkLst>
          <pc:docMk/>
          <pc:sldMk cId="1750772132" sldId="272"/>
        </pc:sldMkLst>
        <pc:spChg chg="mod">
          <ac:chgData name="Lorena Caballero" userId="2308d2b26a5dc7a6" providerId="LiveId" clId="{C4A3CE8A-4641-46D6-93C3-508FEC234B24}" dt="2025-09-08T16:33:50.569" v="311" actId="20577"/>
          <ac:spMkLst>
            <pc:docMk/>
            <pc:sldMk cId="1750772132" sldId="272"/>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9/8/2025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9/8/2025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9/8/2025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9/8/2025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9/8/2025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9/8/2025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9/8/2025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9/8/2025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gomotionapp.com/team/va/page/officials/training-for-official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mailto:efee7931@yahoo.com" TargetMode="External"/><Relationship Id="rId3" Type="http://schemas.openxmlformats.org/officeDocument/2006/relationships/hyperlink" Target="mailto:Swimcoachgreg703@gmail.com" TargetMode="External"/><Relationship Id="rId7" Type="http://schemas.openxmlformats.org/officeDocument/2006/relationships/hyperlink" Target="mailto:amcgrael@gmail.com" TargetMode="External"/><Relationship Id="rId2" Type="http://schemas.openxmlformats.org/officeDocument/2006/relationships/hyperlink" Target="mailto:parkerjr4@yahoo.com" TargetMode="External"/><Relationship Id="rId1" Type="http://schemas.openxmlformats.org/officeDocument/2006/relationships/slideLayout" Target="../slideLayouts/slideLayout2.xml"/><Relationship Id="rId6" Type="http://schemas.openxmlformats.org/officeDocument/2006/relationships/hyperlink" Target="mailto:va.meltzers@gmail.com" TargetMode="External"/><Relationship Id="rId5" Type="http://schemas.openxmlformats.org/officeDocument/2006/relationships/hyperlink" Target="mailto:lingafeltandrew@gmail.com" TargetMode="External"/><Relationship Id="rId4" Type="http://schemas.openxmlformats.org/officeDocument/2006/relationships/hyperlink" Target="mailto:joeycwaves@gmail.com" TargetMode="External"/><Relationship Id="rId9" Type="http://schemas.openxmlformats.org/officeDocument/2006/relationships/hyperlink" Target="mailto:aidenlove06@gmail.com"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mailto:colore5@comcast.ne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Prince William Swim Club Parent Meeting</a:t>
            </a:r>
          </a:p>
        </p:txBody>
      </p:sp>
      <p:sp>
        <p:nvSpPr>
          <p:cNvPr id="3" name="Subtitle 2"/>
          <p:cNvSpPr>
            <a:spLocks noGrp="1"/>
          </p:cNvSpPr>
          <p:nvPr>
            <p:ph type="subTitle" idx="1"/>
          </p:nvPr>
        </p:nvSpPr>
        <p:spPr/>
        <p:txBody>
          <a:bodyPr/>
          <a:lstStyle/>
          <a:p>
            <a:r>
              <a:rPr lang="en-US" dirty="0"/>
              <a:t>September 5</a:t>
            </a:r>
            <a:r>
              <a:rPr lang="en-US" baseline="30000" dirty="0"/>
              <a:t>th</a:t>
            </a:r>
            <a:r>
              <a:rPr lang="en-US" dirty="0"/>
              <a:t>, 2025</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24383" y="2555696"/>
            <a:ext cx="2190750" cy="2114550"/>
          </a:xfrm>
          <a:prstGeom prst="rect">
            <a:avLst/>
          </a:prstGeom>
        </p:spPr>
      </p:pic>
    </p:spTree>
    <p:extLst>
      <p:ext uri="{BB962C8B-B14F-4D97-AF65-F5344CB8AC3E}">
        <p14:creationId xmlns:p14="http://schemas.microsoft.com/office/powerpoint/2010/main" val="2173813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8" y="1123837"/>
            <a:ext cx="3120009" cy="4601183"/>
          </a:xfrm>
        </p:spPr>
        <p:txBody>
          <a:bodyPr/>
          <a:lstStyle/>
          <a:p>
            <a:r>
              <a:rPr lang="en-US" dirty="0"/>
              <a:t>Practice</a:t>
            </a:r>
            <a:br>
              <a:rPr lang="en-US" dirty="0"/>
            </a:br>
            <a:r>
              <a:rPr lang="en-US" dirty="0"/>
              <a:t>Schedule</a:t>
            </a:r>
          </a:p>
        </p:txBody>
      </p:sp>
      <p:sp>
        <p:nvSpPr>
          <p:cNvPr id="3" name="Content Placeholder 2"/>
          <p:cNvSpPr>
            <a:spLocks noGrp="1"/>
          </p:cNvSpPr>
          <p:nvPr>
            <p:ph idx="1"/>
          </p:nvPr>
        </p:nvSpPr>
        <p:spPr/>
        <p:txBody>
          <a:bodyPr>
            <a:normAutofit/>
          </a:bodyPr>
          <a:lstStyle/>
          <a:p>
            <a:r>
              <a:rPr lang="en-US" dirty="0"/>
              <a:t>Please make sure your child(ren) attends the group practice they were signed up for.</a:t>
            </a:r>
          </a:p>
          <a:p>
            <a:r>
              <a:rPr lang="en-US" dirty="0"/>
              <a:t>Please be patient with the coaches the first two weeks while they settle into their new group and learn swimmers’ names.</a:t>
            </a:r>
          </a:p>
          <a:p>
            <a:r>
              <a:rPr lang="en-US" dirty="0"/>
              <a:t>We do not follow PWC Schools calendar for closures.  Because there is no school it doesn’t mean there is no practice.  </a:t>
            </a:r>
          </a:p>
          <a:p>
            <a:r>
              <a:rPr lang="en-US" dirty="0"/>
              <a:t>E-mails regarding pool closures or no practices will be sent out as soon such information becomes available to us.</a:t>
            </a:r>
          </a:p>
        </p:txBody>
      </p:sp>
    </p:spTree>
    <p:extLst>
      <p:ext uri="{BB962C8B-B14F-4D97-AF65-F5344CB8AC3E}">
        <p14:creationId xmlns:p14="http://schemas.microsoft.com/office/powerpoint/2010/main" val="1750772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8" y="1123837"/>
            <a:ext cx="3120009" cy="4601183"/>
          </a:xfrm>
        </p:spPr>
        <p:txBody>
          <a:bodyPr/>
          <a:lstStyle/>
          <a:p>
            <a:r>
              <a:rPr lang="en-US" dirty="0"/>
              <a:t>Communication</a:t>
            </a:r>
          </a:p>
        </p:txBody>
      </p:sp>
      <p:sp>
        <p:nvSpPr>
          <p:cNvPr id="3" name="Content Placeholder 2"/>
          <p:cNvSpPr>
            <a:spLocks noGrp="1"/>
          </p:cNvSpPr>
          <p:nvPr>
            <p:ph idx="1"/>
          </p:nvPr>
        </p:nvSpPr>
        <p:spPr/>
        <p:txBody>
          <a:bodyPr>
            <a:normAutofit/>
          </a:bodyPr>
          <a:lstStyle/>
          <a:p>
            <a:r>
              <a:rPr lang="en-US" dirty="0"/>
              <a:t>Most if not all information will go out via e-mail.  So please make sure your e-mail address is correct.  You can have more than one address if you want someone else, besides yourself, to also get those e-mails.</a:t>
            </a:r>
          </a:p>
          <a:p>
            <a:r>
              <a:rPr lang="en-US" dirty="0"/>
              <a:t>Always check your junk e-mail to make sure nothing is going there.</a:t>
            </a:r>
          </a:p>
          <a:p>
            <a:r>
              <a:rPr lang="en-US" dirty="0"/>
              <a:t>Team Manager will try to reply to your e-mails within 24 hrs.  If you do not hear from her within 48 </a:t>
            </a:r>
            <a:r>
              <a:rPr lang="en-US" dirty="0" err="1"/>
              <a:t>hrs</a:t>
            </a:r>
            <a:r>
              <a:rPr lang="en-US" dirty="0"/>
              <a:t> please re-send e-mail.</a:t>
            </a:r>
          </a:p>
          <a:p>
            <a:r>
              <a:rPr lang="en-US" dirty="0"/>
              <a:t>For last minute closures of pools due to inclement weather or mechanical issues an e-mail will go out as soon as the Team Manager gets word from the facilities.  She will also send out SMS notifications.  Instructions on how to set up that on your account is attached to this email as well.</a:t>
            </a:r>
            <a:endParaRPr lang="en-US" sz="1200" i="1" dirty="0">
              <a:solidFill>
                <a:srgbClr val="0070C0"/>
              </a:solidFill>
            </a:endParaRPr>
          </a:p>
        </p:txBody>
      </p:sp>
    </p:spTree>
    <p:extLst>
      <p:ext uri="{BB962C8B-B14F-4D97-AF65-F5344CB8AC3E}">
        <p14:creationId xmlns:p14="http://schemas.microsoft.com/office/powerpoint/2010/main" val="1425379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Meet Schedule – Short Course</a:t>
            </a:r>
            <a:br>
              <a:rPr lang="en-US" dirty="0"/>
            </a:br>
            <a:br>
              <a:rPr lang="en-US" dirty="0"/>
            </a:br>
            <a:r>
              <a:rPr lang="en-US" sz="1600" dirty="0"/>
              <a:t>(On Website)</a:t>
            </a:r>
            <a:br>
              <a:rPr lang="en-US" sz="1600" dirty="0"/>
            </a:br>
            <a:br>
              <a:rPr lang="en-US" sz="1600" dirty="0"/>
            </a:br>
            <a:r>
              <a:rPr lang="en-US" sz="1600" i="1" dirty="0"/>
              <a:t>Not all  Meets are for Everyone – Read Meet Information and Ask Coaches if you Have any Questions</a:t>
            </a:r>
            <a:br>
              <a:rPr lang="en-US" sz="1600" i="1" dirty="0"/>
            </a:br>
            <a:br>
              <a:rPr lang="en-US" sz="1600" i="1" dirty="0"/>
            </a:br>
            <a:r>
              <a:rPr lang="en-US" sz="1600" i="1" dirty="0"/>
              <a:t>Check Locations Carefully!</a:t>
            </a:r>
          </a:p>
        </p:txBody>
      </p:sp>
      <p:sp>
        <p:nvSpPr>
          <p:cNvPr id="3" name="Content Placeholder 2"/>
          <p:cNvSpPr>
            <a:spLocks noGrp="1"/>
          </p:cNvSpPr>
          <p:nvPr>
            <p:ph idx="1"/>
          </p:nvPr>
        </p:nvSpPr>
        <p:spPr>
          <a:xfrm>
            <a:off x="3912399" y="433634"/>
            <a:ext cx="7315200" cy="5853040"/>
          </a:xfrm>
        </p:spPr>
        <p:txBody>
          <a:bodyPr>
            <a:normAutofit fontScale="92500" lnSpcReduction="10000"/>
          </a:bodyPr>
          <a:lstStyle/>
          <a:p>
            <a:r>
              <a:rPr lang="en-US" sz="1100" dirty="0"/>
              <a:t>September 20 – GATORS Meet (PS / APS / Seniors)</a:t>
            </a:r>
          </a:p>
          <a:p>
            <a:r>
              <a:rPr lang="en-US" sz="1100" dirty="0"/>
              <a:t>September 27-28 – Hanover Meet (All)</a:t>
            </a:r>
          </a:p>
          <a:p>
            <a:r>
              <a:rPr lang="en-US" sz="1100" dirty="0"/>
              <a:t>October 18-19 – RAYS Great Pumpkin Splash (All)</a:t>
            </a:r>
          </a:p>
          <a:p>
            <a:r>
              <a:rPr lang="en-US" sz="1100" dirty="0"/>
              <a:t>October 25-26 – Pumpkin Classic MAKO (All)</a:t>
            </a:r>
          </a:p>
          <a:p>
            <a:r>
              <a:rPr lang="en-US" sz="1100" dirty="0"/>
              <a:t>November  1-2 – Distance DCPR Meet (AJ / PS / APS / Seniors)</a:t>
            </a:r>
          </a:p>
          <a:p>
            <a:r>
              <a:rPr lang="en-US" sz="1100" dirty="0"/>
              <a:t>November 8- 9 – PWSC Fall Aqua-Fest (All)</a:t>
            </a:r>
          </a:p>
          <a:p>
            <a:r>
              <a:rPr lang="en-US" sz="1100" dirty="0"/>
              <a:t>November 22-23 – Cranberry Contender NOVA (All)</a:t>
            </a:r>
          </a:p>
          <a:p>
            <a:r>
              <a:rPr lang="en-US" sz="1100" dirty="0"/>
              <a:t>December 5-7 -  VSTP Ice Breaker Invitational (All)</a:t>
            </a:r>
          </a:p>
          <a:p>
            <a:r>
              <a:rPr lang="en-US" sz="1100" dirty="0"/>
              <a:t>December 4-7 – HOKI Meet (All)</a:t>
            </a:r>
          </a:p>
          <a:p>
            <a:r>
              <a:rPr lang="en-US" sz="1100" dirty="0"/>
              <a:t>January 10-11 – RAYS Meet (All)</a:t>
            </a:r>
          </a:p>
          <a:p>
            <a:r>
              <a:rPr lang="en-US" sz="1100" dirty="0"/>
              <a:t>January 16-18 – Hanover Meet (All)</a:t>
            </a:r>
          </a:p>
          <a:p>
            <a:r>
              <a:rPr lang="en-US" sz="1100" dirty="0"/>
              <a:t>January 23-25 – IMX (14 and Under Qualifiers)</a:t>
            </a:r>
          </a:p>
          <a:p>
            <a:r>
              <a:rPr lang="en-US" sz="1100" dirty="0"/>
              <a:t>January 31 – Feb 1 – SRVA Invitational (13 and Over)</a:t>
            </a:r>
          </a:p>
          <a:p>
            <a:r>
              <a:rPr lang="en-US" sz="1100" dirty="0"/>
              <a:t>February 13-15 – 12 and Under North District Champs (All)</a:t>
            </a:r>
          </a:p>
          <a:p>
            <a:r>
              <a:rPr lang="en-US" sz="1100" dirty="0"/>
              <a:t>February 27 – March 1 – 13 and Over North District Champs (All)</a:t>
            </a:r>
          </a:p>
          <a:p>
            <a:r>
              <a:rPr lang="en-US" sz="1100" dirty="0"/>
              <a:t>March 5-7 – Senior Champs (Senior Qualifiers)</a:t>
            </a:r>
          </a:p>
          <a:p>
            <a:r>
              <a:rPr lang="en-US" sz="1100" dirty="0"/>
              <a:t>March 12-15 – Age Group Champs (14 and Under Qualifiers)</a:t>
            </a:r>
          </a:p>
          <a:p>
            <a:r>
              <a:rPr lang="en-US" sz="1100" dirty="0"/>
              <a:t>March 24-28 – ISCA Senior Cup (Senior Qualifiers)</a:t>
            </a:r>
          </a:p>
          <a:p>
            <a:r>
              <a:rPr lang="en-US" sz="1100" dirty="0"/>
              <a:t>April 1-4 – ISCA Elite Showcase (14 and Under Qualifiers)</a:t>
            </a:r>
          </a:p>
          <a:p>
            <a:r>
              <a:rPr lang="en-US" sz="1100" dirty="0"/>
              <a:t>April 18-19 – Pirate Pacer FXFX (All)</a:t>
            </a:r>
          </a:p>
          <a:p>
            <a:r>
              <a:rPr lang="en-US" sz="1100" dirty="0"/>
              <a:t>April 25 – MAKO Sprint Classic (All)</a:t>
            </a:r>
          </a:p>
          <a:p>
            <a:endParaRPr lang="en-US" dirty="0"/>
          </a:p>
        </p:txBody>
      </p:sp>
    </p:spTree>
    <p:extLst>
      <p:ext uri="{BB962C8B-B14F-4D97-AF65-F5344CB8AC3E}">
        <p14:creationId xmlns:p14="http://schemas.microsoft.com/office/powerpoint/2010/main" val="4121055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Committing to a Meet</a:t>
            </a:r>
          </a:p>
        </p:txBody>
      </p:sp>
      <p:sp>
        <p:nvSpPr>
          <p:cNvPr id="3" name="Content Placeholder 2"/>
          <p:cNvSpPr>
            <a:spLocks noGrp="1"/>
          </p:cNvSpPr>
          <p:nvPr>
            <p:ph idx="1"/>
          </p:nvPr>
        </p:nvSpPr>
        <p:spPr/>
        <p:txBody>
          <a:bodyPr>
            <a:normAutofit fontScale="92500"/>
          </a:bodyPr>
          <a:lstStyle/>
          <a:p>
            <a:r>
              <a:rPr lang="en-US" dirty="0"/>
              <a:t>Team Manager Lorena sends an email out </a:t>
            </a:r>
            <a:r>
              <a:rPr lang="en-US" sz="1400" i="1" dirty="0">
                <a:solidFill>
                  <a:srgbClr val="0070C0"/>
                </a:solidFill>
              </a:rPr>
              <a:t>(make sure it does not go to your junk email)</a:t>
            </a:r>
          </a:p>
          <a:p>
            <a:r>
              <a:rPr lang="en-US" dirty="0"/>
              <a:t>Follow the instructions on the email and the links</a:t>
            </a:r>
          </a:p>
          <a:p>
            <a:pPr lvl="1"/>
            <a:r>
              <a:rPr lang="en-US" dirty="0"/>
              <a:t>Review the meet information at the link “For more information about this event “click here”</a:t>
            </a:r>
          </a:p>
          <a:p>
            <a:pPr lvl="1"/>
            <a:r>
              <a:rPr lang="en-US" dirty="0"/>
              <a:t>Pay attention to qualifications, dates, times (AM/PM), AND LOCATION</a:t>
            </a:r>
          </a:p>
          <a:p>
            <a:pPr lvl="1"/>
            <a:r>
              <a:rPr lang="en-US" dirty="0"/>
              <a:t>Commit your swimmer as soon as possible and no later than the deadline</a:t>
            </a:r>
          </a:p>
          <a:p>
            <a:r>
              <a:rPr lang="en-US" dirty="0"/>
              <a:t>Be ready to volunteer – Rule of Thumb </a:t>
            </a:r>
            <a:r>
              <a:rPr lang="en-US" dirty="0">
                <a:solidFill>
                  <a:srgbClr val="0070C0"/>
                </a:solidFill>
              </a:rPr>
              <a:t>“If your child is swimming you are expected to volunteer”</a:t>
            </a:r>
          </a:p>
          <a:p>
            <a:r>
              <a:rPr lang="en-US" dirty="0"/>
              <a:t>Although you “CAN” pick your swimmers events, but “SHOULD” you? </a:t>
            </a:r>
          </a:p>
          <a:p>
            <a:pPr lvl="1"/>
            <a:r>
              <a:rPr lang="en-US" dirty="0"/>
              <a:t>Let the coaches do the coaching – trust the process and let the coaches choose the events – they know best</a:t>
            </a:r>
          </a:p>
          <a:p>
            <a:r>
              <a:rPr lang="en-US" dirty="0"/>
              <a:t>Communicate, if necessary, using the “notes” box i.e.. Saturday Only</a:t>
            </a:r>
          </a:p>
          <a:p>
            <a:r>
              <a:rPr lang="en-US" dirty="0"/>
              <a:t>Not every meet is for everyone – ask your coach if you have questions</a:t>
            </a:r>
          </a:p>
        </p:txBody>
      </p:sp>
    </p:spTree>
    <p:extLst>
      <p:ext uri="{BB962C8B-B14F-4D97-AF65-F5344CB8AC3E}">
        <p14:creationId xmlns:p14="http://schemas.microsoft.com/office/powerpoint/2010/main" val="166230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Meet Information /</a:t>
            </a:r>
            <a:br>
              <a:rPr lang="en-US" dirty="0"/>
            </a:br>
            <a:r>
              <a:rPr lang="en-US" dirty="0"/>
              <a:t>Volunteering</a:t>
            </a:r>
          </a:p>
        </p:txBody>
      </p:sp>
      <p:sp>
        <p:nvSpPr>
          <p:cNvPr id="3" name="Content Placeholder 2"/>
          <p:cNvSpPr>
            <a:spLocks noGrp="1"/>
          </p:cNvSpPr>
          <p:nvPr>
            <p:ph idx="1"/>
          </p:nvPr>
        </p:nvSpPr>
        <p:spPr>
          <a:xfrm>
            <a:off x="3869268" y="431321"/>
            <a:ext cx="7315200" cy="5553427"/>
          </a:xfrm>
        </p:spPr>
        <p:txBody>
          <a:bodyPr>
            <a:normAutofit fontScale="85000" lnSpcReduction="10000"/>
          </a:bodyPr>
          <a:lstStyle/>
          <a:p>
            <a:r>
              <a:rPr lang="en-US" dirty="0"/>
              <a:t>It takes volunteers to run a meet – be ready to volunteer at </a:t>
            </a:r>
            <a:r>
              <a:rPr lang="en-US" dirty="0">
                <a:solidFill>
                  <a:srgbClr val="0070C0"/>
                </a:solidFill>
              </a:rPr>
              <a:t>every</a:t>
            </a:r>
            <a:r>
              <a:rPr lang="en-US" dirty="0"/>
              <a:t> meet.  You signed a volunteer agreement at time of registration which will be enforced.  We need all families to pitch in not just 25% of the families.</a:t>
            </a:r>
          </a:p>
          <a:p>
            <a:pPr lvl="1"/>
            <a:r>
              <a:rPr lang="en-US" dirty="0"/>
              <a:t>Volunteering is EASY</a:t>
            </a:r>
          </a:p>
          <a:p>
            <a:pPr lvl="1"/>
            <a:r>
              <a:rPr lang="en-US" dirty="0"/>
              <a:t>On the job training is provided at every meet</a:t>
            </a:r>
          </a:p>
          <a:p>
            <a:pPr lvl="1"/>
            <a:r>
              <a:rPr lang="en-US" dirty="0"/>
              <a:t>Look in your emails on how to sign up</a:t>
            </a:r>
          </a:p>
          <a:p>
            <a:r>
              <a:rPr lang="en-US" dirty="0"/>
              <a:t>At away meets you will be needed to time.</a:t>
            </a:r>
          </a:p>
          <a:p>
            <a:r>
              <a:rPr lang="en-US" dirty="0"/>
              <a:t>PWSC runs two swim meets each year – We need </a:t>
            </a:r>
            <a:r>
              <a:rPr lang="en-US" dirty="0">
                <a:solidFill>
                  <a:srgbClr val="0070C0"/>
                </a:solidFill>
              </a:rPr>
              <a:t>EXTRA</a:t>
            </a:r>
            <a:r>
              <a:rPr lang="en-US" dirty="0"/>
              <a:t> volunteers at these meets. </a:t>
            </a:r>
          </a:p>
          <a:p>
            <a:pPr lvl="1"/>
            <a:r>
              <a:rPr lang="en-US" dirty="0"/>
              <a:t>Many different positions (head timer, hospitality, meet marshals, among others).  There is a job for everybody. </a:t>
            </a:r>
          </a:p>
          <a:p>
            <a:pPr lvl="1"/>
            <a:r>
              <a:rPr lang="en-US" dirty="0"/>
              <a:t>Everyone is expected to volunteer for </a:t>
            </a:r>
            <a:r>
              <a:rPr lang="en-US" u="sng" dirty="0"/>
              <a:t>at least </a:t>
            </a:r>
            <a:r>
              <a:rPr lang="en-US" dirty="0"/>
              <a:t>ONE shift and maybe more - even if your child is not swimming </a:t>
            </a:r>
            <a:r>
              <a:rPr lang="en-US" sz="1200" dirty="0"/>
              <a:t>(for example, 12 and Under North District Champs)</a:t>
            </a:r>
          </a:p>
          <a:p>
            <a:pPr lvl="1"/>
            <a:r>
              <a:rPr lang="en-US" dirty="0"/>
              <a:t>Swim meets bring in TENS of Thousands of Dollars to the team annually which offset the costs of the club, keeping your costs as low as possible</a:t>
            </a:r>
          </a:p>
          <a:p>
            <a:r>
              <a:rPr lang="en-US" dirty="0"/>
              <a:t>Set a good sportsmanship example for all parents, coaches, and officials.  Speak with your child’s coach and not an official about disqualifications</a:t>
            </a:r>
          </a:p>
          <a:p>
            <a:r>
              <a:rPr lang="en-US" dirty="0"/>
              <a:t>Remember all meet management staff, including officials, are volunteers and should be treated with respect</a:t>
            </a:r>
          </a:p>
          <a:p>
            <a:r>
              <a:rPr lang="en-US" dirty="0">
                <a:solidFill>
                  <a:srgbClr val="0070C0"/>
                </a:solidFill>
              </a:rPr>
              <a:t>Please take the Meet Marshal Training.  It only takes a few minutes.</a:t>
            </a:r>
            <a:endParaRPr lang="en-US" sz="1400" dirty="0"/>
          </a:p>
        </p:txBody>
      </p:sp>
    </p:spTree>
    <p:extLst>
      <p:ext uri="{BB962C8B-B14F-4D97-AF65-F5344CB8AC3E}">
        <p14:creationId xmlns:p14="http://schemas.microsoft.com/office/powerpoint/2010/main" val="4174133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Parent Expectations</a:t>
            </a:r>
            <a:br>
              <a:rPr lang="en-US" dirty="0"/>
            </a:br>
            <a:br>
              <a:rPr lang="en-US" dirty="0"/>
            </a:br>
            <a:br>
              <a:rPr lang="en-US" dirty="0"/>
            </a:br>
            <a:br>
              <a:rPr lang="en-US" dirty="0"/>
            </a:br>
            <a:r>
              <a:rPr lang="en-US" sz="1600" dirty="0">
                <a:solidFill>
                  <a:srgbClr val="0070C0"/>
                </a:solidFill>
              </a:rPr>
              <a:t>1. </a:t>
            </a:r>
            <a:r>
              <a:rPr lang="en-US" sz="1600" i="1" dirty="0">
                <a:solidFill>
                  <a:srgbClr val="0070C0"/>
                </a:solidFill>
              </a:rPr>
              <a:t>These are Kids</a:t>
            </a:r>
            <a:br>
              <a:rPr lang="en-US" sz="1600" i="1" dirty="0">
                <a:solidFill>
                  <a:srgbClr val="0070C0"/>
                </a:solidFill>
              </a:rPr>
            </a:br>
            <a:r>
              <a:rPr lang="en-US" sz="1600" i="1" dirty="0">
                <a:solidFill>
                  <a:srgbClr val="0070C0"/>
                </a:solidFill>
              </a:rPr>
              <a:t>2. Officials and Meet Staff are Volunteers</a:t>
            </a:r>
            <a:br>
              <a:rPr lang="en-US" sz="1600" i="1" dirty="0">
                <a:solidFill>
                  <a:srgbClr val="0070C0"/>
                </a:solidFill>
              </a:rPr>
            </a:br>
            <a:r>
              <a:rPr lang="en-US" sz="1600" i="1" dirty="0">
                <a:solidFill>
                  <a:srgbClr val="0070C0"/>
                </a:solidFill>
              </a:rPr>
              <a:t>3. Your Child is Not Qualifying for the Olympics Today</a:t>
            </a:r>
          </a:p>
        </p:txBody>
      </p:sp>
      <p:sp>
        <p:nvSpPr>
          <p:cNvPr id="3" name="Content Placeholder 2"/>
          <p:cNvSpPr>
            <a:spLocks noGrp="1"/>
          </p:cNvSpPr>
          <p:nvPr>
            <p:ph idx="1"/>
          </p:nvPr>
        </p:nvSpPr>
        <p:spPr/>
        <p:txBody>
          <a:bodyPr>
            <a:normAutofit fontScale="70000" lnSpcReduction="20000"/>
          </a:bodyPr>
          <a:lstStyle/>
          <a:p>
            <a:r>
              <a:rPr lang="en-US" dirty="0"/>
              <a:t>Set a good sportsmanship example for all parents, athletes, coaches, and officials at swim meets.  Cheer for your swimmer and their teammates to encourage their success.</a:t>
            </a:r>
          </a:p>
          <a:p>
            <a:r>
              <a:rPr lang="en-US" dirty="0"/>
              <a:t>Remember that all Meet Officials are volunteers and should be treated with respect.</a:t>
            </a:r>
          </a:p>
          <a:p>
            <a:r>
              <a:rPr lang="en-US" dirty="0"/>
              <a:t>Offer your services for volunteer work </a:t>
            </a:r>
            <a:r>
              <a:rPr lang="en-US" dirty="0">
                <a:solidFill>
                  <a:srgbClr val="0070C0"/>
                </a:solidFill>
              </a:rPr>
              <a:t>whenever possible </a:t>
            </a:r>
            <a:r>
              <a:rPr lang="en-US" dirty="0"/>
              <a:t>to help conduct meets.  </a:t>
            </a:r>
          </a:p>
          <a:p>
            <a:r>
              <a:rPr lang="en-US" dirty="0"/>
              <a:t>Notify coaches as soon as possible if your swimmer will have to be absent from a swim meet.</a:t>
            </a:r>
          </a:p>
          <a:p>
            <a:r>
              <a:rPr lang="en-US" dirty="0">
                <a:solidFill>
                  <a:srgbClr val="0070C0"/>
                </a:solidFill>
              </a:rPr>
              <a:t>Encourage your swimmer to strive to make every swimming and dryland activity a training ground for life and a basis for good mental and physical health.</a:t>
            </a:r>
          </a:p>
          <a:p>
            <a:r>
              <a:rPr lang="en-US" dirty="0"/>
              <a:t>Pick up your child promptly from all practices and team activities.  It is not safe to assume that someone else will take care of them.</a:t>
            </a:r>
          </a:p>
          <a:p>
            <a:r>
              <a:rPr lang="en-US" dirty="0"/>
              <a:t>Bring problems to the attention of the coach </a:t>
            </a:r>
            <a:r>
              <a:rPr lang="en-US" dirty="0">
                <a:solidFill>
                  <a:srgbClr val="0070C0"/>
                </a:solidFill>
              </a:rPr>
              <a:t>IN PRIVATE</a:t>
            </a:r>
            <a:r>
              <a:rPr lang="en-US" dirty="0"/>
              <a:t>.  Request an after-practice appointment with the coach to discuss issues.</a:t>
            </a:r>
          </a:p>
          <a:p>
            <a:r>
              <a:rPr lang="en-US" dirty="0"/>
              <a:t>Report unacceptable behavior during swim activities to a coach, Lorena, or board member for action.  Take </a:t>
            </a:r>
            <a:r>
              <a:rPr lang="en-US" dirty="0">
                <a:solidFill>
                  <a:srgbClr val="0070C0"/>
                </a:solidFill>
              </a:rPr>
              <a:t>IMMEDIATE</a:t>
            </a:r>
            <a:r>
              <a:rPr lang="en-US" dirty="0"/>
              <a:t> action if the safety of a child is in question.</a:t>
            </a:r>
          </a:p>
          <a:p>
            <a:r>
              <a:rPr lang="en-US" dirty="0"/>
              <a:t>Uphold all rules and regulations, national and local, regarding USA, Virginia, and PWSC Swimming</a:t>
            </a:r>
          </a:p>
          <a:p>
            <a:r>
              <a:rPr lang="en-US" dirty="0"/>
              <a:t>Trust the Process – Do NOT COACH your child at practice, during swim meets, OR </a:t>
            </a:r>
            <a:r>
              <a:rPr lang="en-US" dirty="0">
                <a:solidFill>
                  <a:srgbClr val="0070C0"/>
                </a:solidFill>
              </a:rPr>
              <a:t>AT HOME</a:t>
            </a:r>
          </a:p>
          <a:p>
            <a:r>
              <a:rPr lang="en-US" dirty="0"/>
              <a:t>Have Fun!!!</a:t>
            </a:r>
          </a:p>
        </p:txBody>
      </p:sp>
    </p:spTree>
    <p:extLst>
      <p:ext uri="{BB962C8B-B14F-4D97-AF65-F5344CB8AC3E}">
        <p14:creationId xmlns:p14="http://schemas.microsoft.com/office/powerpoint/2010/main" val="108805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 Sport</a:t>
            </a:r>
          </a:p>
        </p:txBody>
      </p:sp>
      <p:sp>
        <p:nvSpPr>
          <p:cNvPr id="3" name="Content Placeholder 2"/>
          <p:cNvSpPr>
            <a:spLocks noGrp="1"/>
          </p:cNvSpPr>
          <p:nvPr>
            <p:ph idx="1"/>
          </p:nvPr>
        </p:nvSpPr>
        <p:spPr/>
        <p:txBody>
          <a:bodyPr/>
          <a:lstStyle/>
          <a:p>
            <a:r>
              <a:rPr lang="en-US" dirty="0"/>
              <a:t>Prince William Swim Club is a </a:t>
            </a:r>
            <a:r>
              <a:rPr lang="en-US" dirty="0">
                <a:solidFill>
                  <a:schemeClr val="accent6"/>
                </a:solidFill>
              </a:rPr>
              <a:t>Safe Sport </a:t>
            </a:r>
            <a:r>
              <a:rPr lang="en-US" dirty="0"/>
              <a:t>Recognized Club enabling us to demonstrate our commitment to creating a healthy and positive environment free from abuse of all out members through development and implementation of governance measures, policies, reporting mechanisms, practices and training to athletes and parents.</a:t>
            </a:r>
          </a:p>
          <a:p>
            <a:r>
              <a:rPr lang="en-US" dirty="0"/>
              <a:t>Our Safe Sport Certification expires at the end of September.  We need to renew it.  To do so we need one adult member of the family to do the SafeSport for Parents certification.  And swimmers 13 and over need to do the SafeSport for Youth Athletes (13-17).  Remember, you acknowledge this when registering your child.  Instructions on how to do it have been sent out.</a:t>
            </a:r>
          </a:p>
          <a:p>
            <a:pPr lvl="1"/>
            <a:endParaRPr lang="en-US" dirty="0"/>
          </a:p>
        </p:txBody>
      </p:sp>
    </p:spTree>
    <p:extLst>
      <p:ext uri="{BB962C8B-B14F-4D97-AF65-F5344CB8AC3E}">
        <p14:creationId xmlns:p14="http://schemas.microsoft.com/office/powerpoint/2010/main" val="512055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Become an Official – Attend a Clinic!</a:t>
            </a:r>
          </a:p>
        </p:txBody>
      </p:sp>
      <p:sp>
        <p:nvSpPr>
          <p:cNvPr id="3" name="Content Placeholder 2"/>
          <p:cNvSpPr>
            <a:spLocks noGrp="1"/>
          </p:cNvSpPr>
          <p:nvPr>
            <p:ph idx="1"/>
          </p:nvPr>
        </p:nvSpPr>
        <p:spPr>
          <a:xfrm>
            <a:off x="4011281" y="1190446"/>
            <a:ext cx="6202393" cy="7177179"/>
          </a:xfrm>
        </p:spPr>
        <p:txBody>
          <a:bodyPr/>
          <a:lstStyle/>
          <a:p>
            <a:r>
              <a:rPr lang="en-US" dirty="0"/>
              <a:t>Click on this link:  </a:t>
            </a:r>
            <a:r>
              <a:rPr lang="en-US" dirty="0">
                <a:solidFill>
                  <a:srgbClr val="0070C0"/>
                </a:solidFill>
                <a:hlinkClick r:id="rId2"/>
              </a:rPr>
              <a:t>Virginia Swimming</a:t>
            </a:r>
            <a:r>
              <a:rPr lang="en-US" dirty="0">
                <a:solidFill>
                  <a:srgbClr val="0070C0"/>
                </a:solidFill>
              </a:rPr>
              <a:t>.  </a:t>
            </a:r>
            <a:r>
              <a:rPr lang="en-US" dirty="0">
                <a:solidFill>
                  <a:schemeClr val="tx1"/>
                </a:solidFill>
              </a:rPr>
              <a:t>There you will find all the necessary information on how to become an official. </a:t>
            </a:r>
          </a:p>
          <a:p>
            <a:r>
              <a:rPr lang="en-US" dirty="0">
                <a:solidFill>
                  <a:schemeClr val="tx1"/>
                </a:solidFill>
              </a:rPr>
              <a:t>There are three types of Initial Officiating Positions:</a:t>
            </a:r>
          </a:p>
          <a:p>
            <a:pPr lvl="1"/>
            <a:r>
              <a:rPr lang="en-US" dirty="0">
                <a:solidFill>
                  <a:schemeClr val="tx1"/>
                </a:solidFill>
              </a:rPr>
              <a:t>Administrative Official (computers)</a:t>
            </a:r>
          </a:p>
          <a:p>
            <a:pPr lvl="1"/>
            <a:r>
              <a:rPr lang="en-US" dirty="0">
                <a:solidFill>
                  <a:schemeClr val="tx1"/>
                </a:solidFill>
              </a:rPr>
              <a:t>Timing Equipment Operator</a:t>
            </a:r>
          </a:p>
          <a:p>
            <a:pPr lvl="1"/>
            <a:r>
              <a:rPr lang="en-US" dirty="0">
                <a:solidFill>
                  <a:schemeClr val="tx1"/>
                </a:solidFill>
              </a:rPr>
              <a:t>Stroke and Turn Judges</a:t>
            </a:r>
          </a:p>
          <a:p>
            <a:r>
              <a:rPr lang="en-US" dirty="0"/>
              <a:t>We should have 10 percent of our club as officials to meet the standard – we need more people!</a:t>
            </a:r>
          </a:p>
          <a:p>
            <a:r>
              <a:rPr lang="en-US" dirty="0"/>
              <a:t>Clinic Schedule soon to come. </a:t>
            </a:r>
          </a:p>
          <a:p>
            <a:pPr lvl="1"/>
            <a:r>
              <a:rPr lang="en-US" dirty="0"/>
              <a:t>All Clinics are virtual</a:t>
            </a:r>
          </a:p>
          <a:p>
            <a:endParaRPr lang="en-US" dirty="0"/>
          </a:p>
          <a:p>
            <a:endParaRPr lang="en-US" dirty="0"/>
          </a:p>
          <a:p>
            <a:endParaRPr lang="en-US" dirty="0"/>
          </a:p>
          <a:p>
            <a:endParaRPr lang="en-US" dirty="0"/>
          </a:p>
          <a:p>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1074297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normAutofit fontScale="92500" lnSpcReduction="20000"/>
          </a:bodyPr>
          <a:lstStyle/>
          <a:p>
            <a:r>
              <a:rPr lang="en-US" dirty="0"/>
              <a:t>Vision, Mission, and Goals</a:t>
            </a:r>
          </a:p>
          <a:p>
            <a:r>
              <a:rPr lang="en-US" dirty="0"/>
              <a:t>Board of Directors and Key Positions</a:t>
            </a:r>
          </a:p>
          <a:p>
            <a:r>
              <a:rPr lang="en-US" dirty="0"/>
              <a:t>Management</a:t>
            </a:r>
          </a:p>
          <a:p>
            <a:r>
              <a:rPr lang="en-US" dirty="0"/>
              <a:t>Coaching Staff</a:t>
            </a:r>
          </a:p>
          <a:p>
            <a:r>
              <a:rPr lang="en-US" dirty="0"/>
              <a:t>Financial Responsibilities</a:t>
            </a:r>
          </a:p>
          <a:p>
            <a:r>
              <a:rPr lang="en-US" dirty="0"/>
              <a:t>USA Swimming Registration</a:t>
            </a:r>
          </a:p>
          <a:p>
            <a:r>
              <a:rPr lang="en-US" dirty="0"/>
              <a:t>Practice Schedule</a:t>
            </a:r>
          </a:p>
          <a:p>
            <a:r>
              <a:rPr lang="en-US" dirty="0"/>
              <a:t>Communication</a:t>
            </a:r>
          </a:p>
          <a:p>
            <a:r>
              <a:rPr lang="en-US" dirty="0"/>
              <a:t>Meet Schedule (short course)</a:t>
            </a:r>
          </a:p>
          <a:p>
            <a:r>
              <a:rPr lang="en-US" dirty="0"/>
              <a:t>Committing to a Meet</a:t>
            </a:r>
          </a:p>
          <a:p>
            <a:r>
              <a:rPr lang="en-US" dirty="0"/>
              <a:t>Meet Information / Volunteering</a:t>
            </a:r>
          </a:p>
          <a:p>
            <a:r>
              <a:rPr lang="en-US" dirty="0"/>
              <a:t>Parent Expectations</a:t>
            </a:r>
          </a:p>
          <a:p>
            <a:r>
              <a:rPr lang="en-US" dirty="0"/>
              <a:t>Safe Sport</a:t>
            </a:r>
          </a:p>
          <a:p>
            <a:r>
              <a:rPr lang="en-US" dirty="0"/>
              <a:t>How to Become and Official</a:t>
            </a:r>
          </a:p>
        </p:txBody>
      </p:sp>
    </p:spTree>
    <p:extLst>
      <p:ext uri="{BB962C8B-B14F-4D97-AF65-F5344CB8AC3E}">
        <p14:creationId xmlns:p14="http://schemas.microsoft.com/office/powerpoint/2010/main" val="3695689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Vision, Mission, and Goals</a:t>
            </a:r>
          </a:p>
        </p:txBody>
      </p:sp>
      <p:sp>
        <p:nvSpPr>
          <p:cNvPr id="3" name="Content Placeholder 2"/>
          <p:cNvSpPr>
            <a:spLocks noGrp="1"/>
          </p:cNvSpPr>
          <p:nvPr>
            <p:ph idx="1"/>
          </p:nvPr>
        </p:nvSpPr>
        <p:spPr/>
        <p:txBody>
          <a:bodyPr>
            <a:normAutofit fontScale="85000" lnSpcReduction="10000"/>
          </a:bodyPr>
          <a:lstStyle/>
          <a:p>
            <a:pPr marL="0" indent="0">
              <a:buNone/>
            </a:pPr>
            <a:r>
              <a:rPr lang="en-US" sz="1700" b="1" dirty="0">
                <a:solidFill>
                  <a:srgbClr val="0070C0"/>
                </a:solidFill>
              </a:rPr>
              <a:t>Vision Statement</a:t>
            </a:r>
          </a:p>
          <a:p>
            <a:pPr marL="0" indent="0">
              <a:buNone/>
            </a:pPr>
            <a:r>
              <a:rPr lang="en-US" sz="1700" dirty="0">
                <a:cs typeface="Constantia"/>
              </a:rPr>
              <a:t>The</a:t>
            </a:r>
            <a:r>
              <a:rPr lang="en-US" sz="1700" spc="-100" dirty="0">
                <a:cs typeface="Constantia"/>
              </a:rPr>
              <a:t> </a:t>
            </a:r>
            <a:r>
              <a:rPr lang="en-US" sz="1700" dirty="0">
                <a:cs typeface="Constantia"/>
              </a:rPr>
              <a:t>vision</a:t>
            </a:r>
            <a:r>
              <a:rPr lang="en-US" sz="1700" spc="-75" dirty="0">
                <a:cs typeface="Constantia"/>
              </a:rPr>
              <a:t> </a:t>
            </a:r>
            <a:r>
              <a:rPr lang="en-US" sz="1700" dirty="0">
                <a:cs typeface="Constantia"/>
              </a:rPr>
              <a:t>of</a:t>
            </a:r>
            <a:r>
              <a:rPr lang="en-US" sz="1700" spc="15" dirty="0">
                <a:cs typeface="Constantia"/>
              </a:rPr>
              <a:t> </a:t>
            </a:r>
            <a:r>
              <a:rPr lang="en-US" sz="1700" dirty="0">
                <a:cs typeface="Constantia"/>
              </a:rPr>
              <a:t>the</a:t>
            </a:r>
            <a:r>
              <a:rPr lang="en-US" sz="1700" spc="-45" dirty="0">
                <a:cs typeface="Constantia"/>
              </a:rPr>
              <a:t> </a:t>
            </a:r>
            <a:r>
              <a:rPr lang="en-US" sz="1700" spc="-10" dirty="0">
                <a:cs typeface="Constantia"/>
              </a:rPr>
              <a:t>Prince</a:t>
            </a:r>
            <a:r>
              <a:rPr lang="en-US" sz="1700" spc="-60" dirty="0">
                <a:cs typeface="Constantia"/>
              </a:rPr>
              <a:t> </a:t>
            </a:r>
            <a:r>
              <a:rPr lang="en-US" sz="1700" dirty="0">
                <a:cs typeface="Constantia"/>
              </a:rPr>
              <a:t>William</a:t>
            </a:r>
            <a:r>
              <a:rPr lang="en-US" sz="1700" spc="-55" dirty="0">
                <a:cs typeface="Constantia"/>
              </a:rPr>
              <a:t> </a:t>
            </a:r>
            <a:r>
              <a:rPr lang="en-US" sz="1700" dirty="0">
                <a:cs typeface="Constantia"/>
              </a:rPr>
              <a:t>Swim</a:t>
            </a:r>
            <a:r>
              <a:rPr lang="en-US" sz="1700" spc="-45" dirty="0">
                <a:cs typeface="Constantia"/>
              </a:rPr>
              <a:t> </a:t>
            </a:r>
            <a:r>
              <a:rPr lang="en-US" sz="1700" dirty="0">
                <a:cs typeface="Constantia"/>
              </a:rPr>
              <a:t>Club</a:t>
            </a:r>
            <a:r>
              <a:rPr lang="en-US" sz="1700" spc="-60" dirty="0">
                <a:cs typeface="Constantia"/>
              </a:rPr>
              <a:t> </a:t>
            </a:r>
            <a:r>
              <a:rPr lang="en-US" sz="1700" dirty="0">
                <a:cs typeface="Constantia"/>
              </a:rPr>
              <a:t>is</a:t>
            </a:r>
            <a:r>
              <a:rPr lang="en-US" sz="1700" spc="-55" dirty="0">
                <a:cs typeface="Constantia"/>
              </a:rPr>
              <a:t> </a:t>
            </a:r>
            <a:r>
              <a:rPr lang="en-US" sz="1700" dirty="0">
                <a:cs typeface="Constantia"/>
              </a:rPr>
              <a:t>to</a:t>
            </a:r>
            <a:r>
              <a:rPr lang="en-US" sz="1700" spc="-45" dirty="0">
                <a:cs typeface="Constantia"/>
              </a:rPr>
              <a:t> </a:t>
            </a:r>
            <a:r>
              <a:rPr lang="en-US" sz="1700" spc="-10" dirty="0">
                <a:cs typeface="Constantia"/>
              </a:rPr>
              <a:t>foster</a:t>
            </a:r>
            <a:r>
              <a:rPr lang="en-US" sz="1700" spc="-60" dirty="0">
                <a:cs typeface="Constantia"/>
              </a:rPr>
              <a:t> </a:t>
            </a:r>
            <a:r>
              <a:rPr lang="en-US" sz="1700" dirty="0">
                <a:cs typeface="Constantia"/>
              </a:rPr>
              <a:t>swimming</a:t>
            </a:r>
            <a:r>
              <a:rPr lang="en-US" sz="1700" spc="-40" dirty="0">
                <a:cs typeface="Constantia"/>
              </a:rPr>
              <a:t> </a:t>
            </a:r>
            <a:r>
              <a:rPr lang="en-US" sz="1700" dirty="0">
                <a:cs typeface="Constantia"/>
              </a:rPr>
              <a:t>as</a:t>
            </a:r>
            <a:r>
              <a:rPr lang="en-US" sz="1700" spc="-85" dirty="0">
                <a:cs typeface="Constantia"/>
              </a:rPr>
              <a:t> </a:t>
            </a:r>
            <a:r>
              <a:rPr lang="en-US" sz="1700" dirty="0">
                <a:cs typeface="Constantia"/>
              </a:rPr>
              <a:t>a</a:t>
            </a:r>
            <a:r>
              <a:rPr lang="en-US" sz="1700" spc="-55" dirty="0">
                <a:cs typeface="Constantia"/>
              </a:rPr>
              <a:t> </a:t>
            </a:r>
            <a:r>
              <a:rPr lang="en-US" sz="1700" dirty="0">
                <a:cs typeface="Constantia"/>
              </a:rPr>
              <a:t>fun,</a:t>
            </a:r>
            <a:r>
              <a:rPr lang="en-US" sz="1700" spc="-10" dirty="0">
                <a:cs typeface="Constantia"/>
              </a:rPr>
              <a:t> </a:t>
            </a:r>
            <a:r>
              <a:rPr lang="en-US" sz="1700" dirty="0">
                <a:cs typeface="Constantia"/>
              </a:rPr>
              <a:t>lifelong</a:t>
            </a:r>
            <a:r>
              <a:rPr lang="en-US" sz="1700" spc="-45" dirty="0">
                <a:cs typeface="Constantia"/>
              </a:rPr>
              <a:t> </a:t>
            </a:r>
            <a:r>
              <a:rPr lang="en-US" sz="1700" dirty="0">
                <a:cs typeface="Constantia"/>
              </a:rPr>
              <a:t>activity</a:t>
            </a:r>
            <a:r>
              <a:rPr lang="en-US" sz="1700" spc="-35" dirty="0">
                <a:cs typeface="Constantia"/>
              </a:rPr>
              <a:t> </a:t>
            </a:r>
            <a:r>
              <a:rPr lang="en-US" sz="1700" dirty="0">
                <a:cs typeface="Constantia"/>
              </a:rPr>
              <a:t>in</a:t>
            </a:r>
            <a:r>
              <a:rPr lang="en-US" sz="1700" spc="-80" dirty="0">
                <a:cs typeface="Constantia"/>
              </a:rPr>
              <a:t> </a:t>
            </a:r>
            <a:r>
              <a:rPr lang="en-US" sz="1700" dirty="0">
                <a:cs typeface="Constantia"/>
              </a:rPr>
              <a:t>a</a:t>
            </a:r>
            <a:r>
              <a:rPr lang="en-US" sz="1700" spc="-60" dirty="0">
                <a:cs typeface="Constantia"/>
              </a:rPr>
              <a:t> </a:t>
            </a:r>
            <a:r>
              <a:rPr lang="en-US" sz="1700" spc="-20" dirty="0">
                <a:cs typeface="Constantia"/>
              </a:rPr>
              <a:t>safe </a:t>
            </a:r>
            <a:r>
              <a:rPr lang="en-US" sz="1700" dirty="0">
                <a:cs typeface="Constantia"/>
              </a:rPr>
              <a:t>and</a:t>
            </a:r>
            <a:r>
              <a:rPr lang="en-US" sz="1700" spc="-90" dirty="0">
                <a:cs typeface="Constantia"/>
              </a:rPr>
              <a:t> </a:t>
            </a:r>
            <a:r>
              <a:rPr lang="en-US" sz="1700" dirty="0">
                <a:cs typeface="Constantia"/>
              </a:rPr>
              <a:t>supportive</a:t>
            </a:r>
            <a:r>
              <a:rPr lang="en-US" sz="1700" spc="-45" dirty="0">
                <a:cs typeface="Constantia"/>
              </a:rPr>
              <a:t> </a:t>
            </a:r>
            <a:r>
              <a:rPr lang="en-US" sz="1700" spc="-10" dirty="0">
                <a:cs typeface="Constantia"/>
              </a:rPr>
              <a:t>family-</a:t>
            </a:r>
            <a:r>
              <a:rPr lang="en-US" sz="1700" dirty="0">
                <a:cs typeface="Constantia"/>
              </a:rPr>
              <a:t>oriented</a:t>
            </a:r>
            <a:r>
              <a:rPr lang="en-US" sz="1700" spc="-35" dirty="0">
                <a:cs typeface="Constantia"/>
              </a:rPr>
              <a:t> </a:t>
            </a:r>
            <a:r>
              <a:rPr lang="en-US" sz="1700" dirty="0">
                <a:cs typeface="Constantia"/>
              </a:rPr>
              <a:t>environment.</a:t>
            </a:r>
            <a:r>
              <a:rPr lang="en-US" sz="1700" spc="-20" dirty="0">
                <a:cs typeface="Constantia"/>
              </a:rPr>
              <a:t> </a:t>
            </a:r>
            <a:r>
              <a:rPr lang="en-US" sz="1700" spc="-10" dirty="0">
                <a:cs typeface="Constantia"/>
              </a:rPr>
              <a:t>Our</a:t>
            </a:r>
            <a:r>
              <a:rPr lang="en-US" sz="1700" spc="-100" dirty="0">
                <a:cs typeface="Constantia"/>
              </a:rPr>
              <a:t> </a:t>
            </a:r>
            <a:r>
              <a:rPr lang="en-US" sz="1700" dirty="0">
                <a:cs typeface="Constantia"/>
              </a:rPr>
              <a:t>goal</a:t>
            </a:r>
            <a:r>
              <a:rPr lang="en-US" sz="1700" spc="-25" dirty="0">
                <a:cs typeface="Constantia"/>
              </a:rPr>
              <a:t> </a:t>
            </a:r>
            <a:r>
              <a:rPr lang="en-US" sz="1700" dirty="0">
                <a:cs typeface="Constantia"/>
              </a:rPr>
              <a:t>is</a:t>
            </a:r>
            <a:r>
              <a:rPr lang="en-US" sz="1700" spc="-65" dirty="0">
                <a:cs typeface="Constantia"/>
              </a:rPr>
              <a:t> </a:t>
            </a:r>
            <a:r>
              <a:rPr lang="en-US" sz="1700" dirty="0">
                <a:cs typeface="Constantia"/>
              </a:rPr>
              <a:t>to</a:t>
            </a:r>
            <a:r>
              <a:rPr lang="en-US" sz="1700" spc="-45" dirty="0">
                <a:cs typeface="Constantia"/>
              </a:rPr>
              <a:t> </a:t>
            </a:r>
            <a:r>
              <a:rPr lang="en-US" sz="1700" dirty="0">
                <a:cs typeface="Constantia"/>
              </a:rPr>
              <a:t>build</a:t>
            </a:r>
            <a:r>
              <a:rPr lang="en-US" sz="1700" spc="-70" dirty="0">
                <a:cs typeface="Constantia"/>
              </a:rPr>
              <a:t> </a:t>
            </a:r>
            <a:r>
              <a:rPr lang="en-US" sz="1700" dirty="0">
                <a:cs typeface="Constantia"/>
              </a:rPr>
              <a:t>outstanding,</a:t>
            </a:r>
            <a:r>
              <a:rPr lang="en-US" sz="1700" spc="-25" dirty="0">
                <a:cs typeface="Constantia"/>
              </a:rPr>
              <a:t> </a:t>
            </a:r>
            <a:r>
              <a:rPr lang="en-US" sz="1700" spc="-10" dirty="0">
                <a:cs typeface="Constantia"/>
              </a:rPr>
              <a:t>well-rounded</a:t>
            </a:r>
            <a:r>
              <a:rPr lang="en-US" sz="1700" spc="-70" dirty="0">
                <a:cs typeface="Constantia"/>
              </a:rPr>
              <a:t> </a:t>
            </a:r>
            <a:r>
              <a:rPr lang="en-US" sz="1700" spc="-10" dirty="0">
                <a:cs typeface="Constantia"/>
              </a:rPr>
              <a:t>athletes </a:t>
            </a:r>
            <a:r>
              <a:rPr lang="en-US" sz="1700" dirty="0">
                <a:cs typeface="Constantia"/>
              </a:rPr>
              <a:t>through</a:t>
            </a:r>
            <a:r>
              <a:rPr lang="en-US" sz="1700" spc="-85" dirty="0">
                <a:cs typeface="Constantia"/>
              </a:rPr>
              <a:t> </a:t>
            </a:r>
            <a:r>
              <a:rPr lang="en-US" sz="1700" dirty="0">
                <a:cs typeface="Constantia"/>
              </a:rPr>
              <a:t>team</a:t>
            </a:r>
            <a:r>
              <a:rPr lang="en-US" sz="1700" spc="-85" dirty="0">
                <a:cs typeface="Constantia"/>
              </a:rPr>
              <a:t> </a:t>
            </a:r>
            <a:r>
              <a:rPr lang="en-US" sz="1700" dirty="0">
                <a:cs typeface="Constantia"/>
              </a:rPr>
              <a:t>activities</a:t>
            </a:r>
            <a:r>
              <a:rPr lang="en-US" sz="1700" spc="-75" dirty="0">
                <a:cs typeface="Constantia"/>
              </a:rPr>
              <a:t> </a:t>
            </a:r>
            <a:r>
              <a:rPr lang="en-US" sz="1700" dirty="0">
                <a:cs typeface="Constantia"/>
              </a:rPr>
              <a:t>promoting</a:t>
            </a:r>
            <a:r>
              <a:rPr lang="en-US" sz="1700" spc="-35" dirty="0">
                <a:cs typeface="Constantia"/>
              </a:rPr>
              <a:t> </a:t>
            </a:r>
            <a:r>
              <a:rPr lang="en-US" sz="1700" dirty="0">
                <a:cs typeface="Constantia"/>
              </a:rPr>
              <a:t>personal</a:t>
            </a:r>
            <a:r>
              <a:rPr lang="en-US" sz="1700" spc="-85" dirty="0">
                <a:cs typeface="Constantia"/>
              </a:rPr>
              <a:t> </a:t>
            </a:r>
            <a:r>
              <a:rPr lang="en-US" sz="1700" dirty="0">
                <a:cs typeface="Constantia"/>
              </a:rPr>
              <a:t>achievement,</a:t>
            </a:r>
            <a:r>
              <a:rPr lang="en-US" sz="1700" spc="-55" dirty="0">
                <a:cs typeface="Constantia"/>
              </a:rPr>
              <a:t> </a:t>
            </a:r>
            <a:r>
              <a:rPr lang="en-US" sz="1700" spc="-10" dirty="0">
                <a:cs typeface="Constantia"/>
              </a:rPr>
              <a:t>self-</a:t>
            </a:r>
            <a:r>
              <a:rPr lang="en-US" sz="1700" dirty="0">
                <a:cs typeface="Constantia"/>
              </a:rPr>
              <a:t>discipline,</a:t>
            </a:r>
            <a:r>
              <a:rPr lang="en-US" sz="1700" spc="-65" dirty="0">
                <a:cs typeface="Constantia"/>
              </a:rPr>
              <a:t> </a:t>
            </a:r>
            <a:r>
              <a:rPr lang="en-US" sz="1700" dirty="0">
                <a:cs typeface="Constantia"/>
              </a:rPr>
              <a:t>goal</a:t>
            </a:r>
            <a:r>
              <a:rPr lang="en-US" sz="1700" spc="-55" dirty="0">
                <a:cs typeface="Constantia"/>
              </a:rPr>
              <a:t> </a:t>
            </a:r>
            <a:r>
              <a:rPr lang="en-US" sz="1700" dirty="0">
                <a:cs typeface="Constantia"/>
              </a:rPr>
              <a:t>setting,</a:t>
            </a:r>
            <a:r>
              <a:rPr lang="en-US" sz="1700" spc="-40" dirty="0">
                <a:cs typeface="Constantia"/>
              </a:rPr>
              <a:t> </a:t>
            </a:r>
            <a:r>
              <a:rPr lang="en-US" sz="1700" spc="-20" dirty="0">
                <a:cs typeface="Constantia"/>
              </a:rPr>
              <a:t>time </a:t>
            </a:r>
            <a:r>
              <a:rPr lang="en-US" sz="1700" spc="-10" dirty="0">
                <a:cs typeface="Constantia"/>
              </a:rPr>
              <a:t>management</a:t>
            </a:r>
            <a:r>
              <a:rPr lang="en-US" sz="1700" spc="-60" dirty="0">
                <a:cs typeface="Constantia"/>
              </a:rPr>
              <a:t> </a:t>
            </a:r>
            <a:r>
              <a:rPr lang="en-US" sz="1700" dirty="0">
                <a:cs typeface="Constantia"/>
              </a:rPr>
              <a:t>and</a:t>
            </a:r>
            <a:r>
              <a:rPr lang="en-US" sz="1700" spc="-15" dirty="0">
                <a:cs typeface="Constantia"/>
              </a:rPr>
              <a:t> </a:t>
            </a:r>
            <a:r>
              <a:rPr lang="en-US" sz="1700" dirty="0">
                <a:cs typeface="Constantia"/>
              </a:rPr>
              <a:t>team</a:t>
            </a:r>
            <a:r>
              <a:rPr lang="en-US" sz="1700" spc="-35" dirty="0">
                <a:cs typeface="Constantia"/>
              </a:rPr>
              <a:t> </a:t>
            </a:r>
            <a:r>
              <a:rPr lang="en-US" sz="1700" spc="-10" dirty="0">
                <a:cs typeface="Constantia"/>
              </a:rPr>
              <a:t>spirit.</a:t>
            </a:r>
          </a:p>
          <a:p>
            <a:pPr marL="0" indent="0">
              <a:buNone/>
            </a:pPr>
            <a:r>
              <a:rPr lang="en-US" sz="1700" b="1" spc="-10" dirty="0">
                <a:solidFill>
                  <a:srgbClr val="0070C0"/>
                </a:solidFill>
                <a:cs typeface="Constantia"/>
              </a:rPr>
              <a:t>Mission Statement</a:t>
            </a:r>
          </a:p>
          <a:p>
            <a:pPr marL="0" indent="0">
              <a:buNone/>
            </a:pPr>
            <a:r>
              <a:rPr lang="en-US" sz="1700" dirty="0">
                <a:cs typeface="Constantia"/>
              </a:rPr>
              <a:t>The</a:t>
            </a:r>
            <a:r>
              <a:rPr lang="en-US" sz="1700" spc="-60" dirty="0">
                <a:cs typeface="Constantia"/>
              </a:rPr>
              <a:t> </a:t>
            </a:r>
            <a:r>
              <a:rPr lang="en-US" sz="1700" dirty="0">
                <a:cs typeface="Constantia"/>
              </a:rPr>
              <a:t>mission</a:t>
            </a:r>
            <a:r>
              <a:rPr lang="en-US" sz="1700" spc="-55" dirty="0">
                <a:cs typeface="Constantia"/>
              </a:rPr>
              <a:t> </a:t>
            </a:r>
            <a:r>
              <a:rPr lang="en-US" sz="1700" dirty="0">
                <a:cs typeface="Constantia"/>
              </a:rPr>
              <a:t>of</a:t>
            </a:r>
            <a:r>
              <a:rPr lang="en-US" sz="1700" spc="20" dirty="0">
                <a:cs typeface="Constantia"/>
              </a:rPr>
              <a:t> </a:t>
            </a:r>
            <a:r>
              <a:rPr lang="en-US" sz="1700" dirty="0">
                <a:cs typeface="Constantia"/>
              </a:rPr>
              <a:t>the</a:t>
            </a:r>
            <a:r>
              <a:rPr lang="en-US" sz="1700" spc="-40" dirty="0">
                <a:cs typeface="Constantia"/>
              </a:rPr>
              <a:t> </a:t>
            </a:r>
            <a:r>
              <a:rPr lang="en-US" sz="1700" spc="-10" dirty="0">
                <a:cs typeface="Constantia"/>
              </a:rPr>
              <a:t>Prince</a:t>
            </a:r>
            <a:r>
              <a:rPr lang="en-US" sz="1700" spc="-60" dirty="0">
                <a:cs typeface="Constantia"/>
              </a:rPr>
              <a:t> </a:t>
            </a:r>
            <a:r>
              <a:rPr lang="en-US" sz="1700" dirty="0">
                <a:cs typeface="Constantia"/>
              </a:rPr>
              <a:t>William</a:t>
            </a:r>
            <a:r>
              <a:rPr lang="en-US" sz="1700" spc="-45" dirty="0">
                <a:cs typeface="Constantia"/>
              </a:rPr>
              <a:t> </a:t>
            </a:r>
            <a:r>
              <a:rPr lang="en-US" sz="1700" dirty="0">
                <a:cs typeface="Constantia"/>
              </a:rPr>
              <a:t>Swim</a:t>
            </a:r>
            <a:r>
              <a:rPr lang="en-US" sz="1700" spc="-40" dirty="0">
                <a:cs typeface="Constantia"/>
              </a:rPr>
              <a:t> </a:t>
            </a:r>
            <a:r>
              <a:rPr lang="en-US" sz="1700" dirty="0">
                <a:cs typeface="Constantia"/>
              </a:rPr>
              <a:t>Club</a:t>
            </a:r>
            <a:r>
              <a:rPr lang="en-US" sz="1700" spc="-60" dirty="0">
                <a:cs typeface="Constantia"/>
              </a:rPr>
              <a:t> </a:t>
            </a:r>
            <a:r>
              <a:rPr lang="en-US" sz="1700" dirty="0">
                <a:cs typeface="Constantia"/>
              </a:rPr>
              <a:t>is</a:t>
            </a:r>
            <a:r>
              <a:rPr lang="en-US" sz="1700" spc="-45" dirty="0">
                <a:cs typeface="Constantia"/>
              </a:rPr>
              <a:t> </a:t>
            </a:r>
            <a:r>
              <a:rPr lang="en-US" sz="1700" dirty="0">
                <a:cs typeface="Constantia"/>
              </a:rPr>
              <a:t>to</a:t>
            </a:r>
            <a:r>
              <a:rPr lang="en-US" sz="1700" spc="-60" dirty="0">
                <a:cs typeface="Constantia"/>
              </a:rPr>
              <a:t> </a:t>
            </a:r>
            <a:r>
              <a:rPr lang="en-US" sz="1700" spc="-10" dirty="0">
                <a:cs typeface="Constantia"/>
              </a:rPr>
              <a:t>create</a:t>
            </a:r>
            <a:r>
              <a:rPr lang="en-US" sz="1700" spc="-45" dirty="0">
                <a:cs typeface="Constantia"/>
              </a:rPr>
              <a:t> </a:t>
            </a:r>
            <a:r>
              <a:rPr lang="en-US" sz="1700" dirty="0">
                <a:cs typeface="Constantia"/>
              </a:rPr>
              <a:t>and</a:t>
            </a:r>
            <a:r>
              <a:rPr lang="en-US" sz="1700" spc="-35" dirty="0">
                <a:cs typeface="Constantia"/>
              </a:rPr>
              <a:t> </a:t>
            </a:r>
            <a:r>
              <a:rPr lang="en-US" sz="1700" dirty="0">
                <a:cs typeface="Constantia"/>
              </a:rPr>
              <a:t>sustain</a:t>
            </a:r>
            <a:r>
              <a:rPr lang="en-US" sz="1700" spc="-60" dirty="0">
                <a:cs typeface="Constantia"/>
              </a:rPr>
              <a:t> </a:t>
            </a:r>
            <a:r>
              <a:rPr lang="en-US" sz="1700" dirty="0">
                <a:cs typeface="Constantia"/>
              </a:rPr>
              <a:t>a</a:t>
            </a:r>
            <a:r>
              <a:rPr lang="en-US" sz="1700" spc="-40" dirty="0">
                <a:cs typeface="Constantia"/>
              </a:rPr>
              <a:t> </a:t>
            </a:r>
            <a:r>
              <a:rPr lang="en-US" sz="1700" spc="-10" dirty="0">
                <a:cs typeface="Constantia"/>
              </a:rPr>
              <a:t>high-quality</a:t>
            </a:r>
            <a:r>
              <a:rPr lang="en-US" sz="1700" spc="-80" dirty="0">
                <a:cs typeface="Constantia"/>
              </a:rPr>
              <a:t> </a:t>
            </a:r>
            <a:r>
              <a:rPr lang="en-US" sz="1700" spc="-10" dirty="0">
                <a:cs typeface="Constantia"/>
              </a:rPr>
              <a:t>competitive</a:t>
            </a:r>
            <a:r>
              <a:rPr lang="en-US" sz="1700" spc="-30" dirty="0">
                <a:cs typeface="Constantia"/>
              </a:rPr>
              <a:t> </a:t>
            </a:r>
            <a:r>
              <a:rPr lang="en-US" sz="1700" spc="-20" dirty="0">
                <a:cs typeface="Constantia"/>
              </a:rPr>
              <a:t>swim </a:t>
            </a:r>
            <a:r>
              <a:rPr lang="en-US" sz="1700" dirty="0">
                <a:cs typeface="Constantia"/>
              </a:rPr>
              <a:t>program</a:t>
            </a:r>
            <a:r>
              <a:rPr lang="en-US" sz="1700" spc="-35" dirty="0">
                <a:cs typeface="Constantia"/>
              </a:rPr>
              <a:t> </a:t>
            </a:r>
            <a:r>
              <a:rPr lang="en-US" sz="1700" dirty="0">
                <a:cs typeface="Constantia"/>
              </a:rPr>
              <a:t>in</a:t>
            </a:r>
            <a:r>
              <a:rPr lang="en-US" sz="1700" spc="-60" dirty="0">
                <a:cs typeface="Constantia"/>
              </a:rPr>
              <a:t> </a:t>
            </a:r>
            <a:r>
              <a:rPr lang="en-US" sz="1700" dirty="0">
                <a:cs typeface="Constantia"/>
              </a:rPr>
              <a:t>a</a:t>
            </a:r>
            <a:r>
              <a:rPr lang="en-US" sz="1700" spc="-70" dirty="0">
                <a:cs typeface="Constantia"/>
              </a:rPr>
              <a:t> </a:t>
            </a:r>
            <a:r>
              <a:rPr lang="en-US" sz="1700" dirty="0">
                <a:cs typeface="Constantia"/>
              </a:rPr>
              <a:t>safe</a:t>
            </a:r>
            <a:r>
              <a:rPr lang="en-US" sz="1700" spc="-65" dirty="0">
                <a:cs typeface="Constantia"/>
              </a:rPr>
              <a:t> </a:t>
            </a:r>
            <a:r>
              <a:rPr lang="en-US" sz="1700" dirty="0">
                <a:cs typeface="Constantia"/>
              </a:rPr>
              <a:t>and</a:t>
            </a:r>
            <a:r>
              <a:rPr lang="en-US" sz="1700" spc="-40" dirty="0">
                <a:cs typeface="Constantia"/>
              </a:rPr>
              <a:t> </a:t>
            </a:r>
            <a:r>
              <a:rPr lang="en-US" sz="1700" spc="-10" dirty="0">
                <a:cs typeface="Constantia"/>
              </a:rPr>
              <a:t>supportive</a:t>
            </a:r>
            <a:r>
              <a:rPr lang="en-US" sz="1700" spc="-40" dirty="0">
                <a:cs typeface="Constantia"/>
              </a:rPr>
              <a:t> </a:t>
            </a:r>
            <a:r>
              <a:rPr lang="en-US" sz="1700" dirty="0">
                <a:cs typeface="Constantia"/>
              </a:rPr>
              <a:t>team</a:t>
            </a:r>
            <a:r>
              <a:rPr lang="en-US" sz="1700" spc="-50" dirty="0">
                <a:cs typeface="Constantia"/>
              </a:rPr>
              <a:t> </a:t>
            </a:r>
            <a:r>
              <a:rPr lang="en-US" sz="1700" dirty="0">
                <a:cs typeface="Constantia"/>
              </a:rPr>
              <a:t>environment.</a:t>
            </a:r>
            <a:r>
              <a:rPr lang="en-US" sz="1700" spc="315" dirty="0">
                <a:cs typeface="Constantia"/>
              </a:rPr>
              <a:t> </a:t>
            </a:r>
            <a:r>
              <a:rPr lang="en-US" sz="1700" spc="-55" dirty="0">
                <a:cs typeface="Constantia"/>
              </a:rPr>
              <a:t>We</a:t>
            </a:r>
            <a:r>
              <a:rPr lang="en-US" sz="1700" spc="-80" dirty="0">
                <a:cs typeface="Constantia"/>
              </a:rPr>
              <a:t> </a:t>
            </a:r>
            <a:r>
              <a:rPr lang="en-US" sz="1700" dirty="0">
                <a:cs typeface="Constantia"/>
              </a:rPr>
              <a:t>emphasize</a:t>
            </a:r>
            <a:r>
              <a:rPr lang="en-US" sz="1700" spc="-40" dirty="0">
                <a:cs typeface="Constantia"/>
              </a:rPr>
              <a:t> </a:t>
            </a:r>
            <a:r>
              <a:rPr lang="en-US" sz="1700" dirty="0">
                <a:cs typeface="Constantia"/>
              </a:rPr>
              <a:t>the</a:t>
            </a:r>
            <a:r>
              <a:rPr lang="en-US" sz="1700" spc="-40" dirty="0">
                <a:cs typeface="Constantia"/>
              </a:rPr>
              <a:t> </a:t>
            </a:r>
            <a:r>
              <a:rPr lang="en-US" sz="1700" spc="-20" dirty="0">
                <a:cs typeface="Constantia"/>
              </a:rPr>
              <a:t>involvement</a:t>
            </a:r>
            <a:r>
              <a:rPr lang="en-US" sz="1700" spc="-85" dirty="0">
                <a:cs typeface="Constantia"/>
              </a:rPr>
              <a:t> </a:t>
            </a:r>
            <a:r>
              <a:rPr lang="en-US" sz="1700" dirty="0">
                <a:cs typeface="Constantia"/>
              </a:rPr>
              <a:t>of</a:t>
            </a:r>
            <a:r>
              <a:rPr lang="en-US" sz="1700" spc="-10" dirty="0">
                <a:cs typeface="Constantia"/>
              </a:rPr>
              <a:t> </a:t>
            </a:r>
            <a:r>
              <a:rPr lang="en-US" sz="1700" dirty="0">
                <a:cs typeface="Constantia"/>
              </a:rPr>
              <a:t>all</a:t>
            </a:r>
            <a:r>
              <a:rPr lang="en-US" sz="1700" spc="-60" dirty="0">
                <a:cs typeface="Constantia"/>
              </a:rPr>
              <a:t> </a:t>
            </a:r>
            <a:r>
              <a:rPr lang="en-US" sz="1700" spc="-10" dirty="0">
                <a:cs typeface="Constantia"/>
              </a:rPr>
              <a:t>ability levels,</a:t>
            </a:r>
            <a:r>
              <a:rPr lang="en-US" sz="1700" spc="-40" dirty="0">
                <a:cs typeface="Constantia"/>
              </a:rPr>
              <a:t> </a:t>
            </a:r>
            <a:r>
              <a:rPr lang="en-US" sz="1700" dirty="0">
                <a:cs typeface="Constantia"/>
              </a:rPr>
              <a:t>the</a:t>
            </a:r>
            <a:r>
              <a:rPr lang="en-US" sz="1700" spc="-35" dirty="0">
                <a:cs typeface="Constantia"/>
              </a:rPr>
              <a:t> </a:t>
            </a:r>
            <a:r>
              <a:rPr lang="en-US" sz="1700" dirty="0">
                <a:cs typeface="Constantia"/>
              </a:rPr>
              <a:t>highest</a:t>
            </a:r>
            <a:r>
              <a:rPr lang="en-US" sz="1700" spc="-60" dirty="0">
                <a:cs typeface="Constantia"/>
              </a:rPr>
              <a:t> </a:t>
            </a:r>
            <a:r>
              <a:rPr lang="en-US" sz="1700" spc="-10" dirty="0">
                <a:cs typeface="Constantia"/>
              </a:rPr>
              <a:t>quality</a:t>
            </a:r>
            <a:r>
              <a:rPr lang="en-US" sz="1700" spc="-80" dirty="0">
                <a:cs typeface="Constantia"/>
              </a:rPr>
              <a:t> </a:t>
            </a:r>
            <a:r>
              <a:rPr lang="en-US" sz="1700" dirty="0">
                <a:cs typeface="Constantia"/>
              </a:rPr>
              <a:t>and</a:t>
            </a:r>
            <a:r>
              <a:rPr lang="en-US" sz="1700" spc="-35" dirty="0">
                <a:cs typeface="Constantia"/>
              </a:rPr>
              <a:t> </a:t>
            </a:r>
            <a:r>
              <a:rPr lang="en-US" sz="1700" spc="-10" dirty="0">
                <a:cs typeface="Constantia"/>
              </a:rPr>
              <a:t>consistency</a:t>
            </a:r>
            <a:r>
              <a:rPr lang="en-US" sz="1700" spc="-60" dirty="0">
                <a:cs typeface="Constantia"/>
              </a:rPr>
              <a:t> </a:t>
            </a:r>
            <a:r>
              <a:rPr lang="en-US" sz="1700" dirty="0">
                <a:cs typeface="Constantia"/>
              </a:rPr>
              <a:t>of</a:t>
            </a:r>
            <a:r>
              <a:rPr lang="en-US" sz="1700" spc="10" dirty="0">
                <a:cs typeface="Constantia"/>
              </a:rPr>
              <a:t> </a:t>
            </a:r>
            <a:r>
              <a:rPr lang="en-US" sz="1700" spc="-10" dirty="0">
                <a:cs typeface="Constantia"/>
              </a:rPr>
              <a:t>coaching,</a:t>
            </a:r>
            <a:r>
              <a:rPr lang="en-US" sz="1700" spc="-30" dirty="0">
                <a:cs typeface="Constantia"/>
              </a:rPr>
              <a:t> </a:t>
            </a:r>
            <a:r>
              <a:rPr lang="en-US" sz="1700" dirty="0">
                <a:cs typeface="Constantia"/>
              </a:rPr>
              <a:t>and</a:t>
            </a:r>
            <a:r>
              <a:rPr lang="en-US" sz="1700" spc="-5" dirty="0">
                <a:cs typeface="Constantia"/>
              </a:rPr>
              <a:t> </a:t>
            </a:r>
            <a:r>
              <a:rPr lang="en-US" sz="1700" dirty="0">
                <a:cs typeface="Constantia"/>
              </a:rPr>
              <a:t>family</a:t>
            </a:r>
            <a:r>
              <a:rPr lang="en-US" sz="1700" spc="-60" dirty="0">
                <a:cs typeface="Constantia"/>
              </a:rPr>
              <a:t> </a:t>
            </a:r>
            <a:r>
              <a:rPr lang="en-US" sz="1700" dirty="0">
                <a:cs typeface="Constantia"/>
              </a:rPr>
              <a:t>participation.</a:t>
            </a:r>
            <a:r>
              <a:rPr lang="en-US" sz="1700" spc="45" dirty="0">
                <a:cs typeface="Constantia"/>
              </a:rPr>
              <a:t> </a:t>
            </a:r>
            <a:r>
              <a:rPr lang="en-US" sz="1700" spc="-55" dirty="0">
                <a:cs typeface="Constantia"/>
              </a:rPr>
              <a:t>We</a:t>
            </a:r>
            <a:r>
              <a:rPr lang="en-US" sz="1700" spc="-80" dirty="0">
                <a:cs typeface="Constantia"/>
              </a:rPr>
              <a:t> </a:t>
            </a:r>
            <a:r>
              <a:rPr lang="en-US" sz="1700" spc="-10" dirty="0">
                <a:cs typeface="Constantia"/>
              </a:rPr>
              <a:t>strive</a:t>
            </a:r>
            <a:r>
              <a:rPr lang="en-US" sz="1700" spc="-40" dirty="0">
                <a:cs typeface="Constantia"/>
              </a:rPr>
              <a:t> </a:t>
            </a:r>
            <a:r>
              <a:rPr lang="en-US" sz="1700" dirty="0">
                <a:cs typeface="Constantia"/>
              </a:rPr>
              <a:t>to</a:t>
            </a:r>
            <a:r>
              <a:rPr lang="en-US" sz="1700" spc="-55" dirty="0">
                <a:cs typeface="Constantia"/>
              </a:rPr>
              <a:t> </a:t>
            </a:r>
            <a:r>
              <a:rPr lang="en-US" sz="1700" spc="-10" dirty="0">
                <a:cs typeface="Constantia"/>
              </a:rPr>
              <a:t>qualify </a:t>
            </a:r>
            <a:r>
              <a:rPr lang="en-US" sz="1700" dirty="0">
                <a:cs typeface="Constantia"/>
              </a:rPr>
              <a:t>swimmers</a:t>
            </a:r>
            <a:r>
              <a:rPr lang="en-US" sz="1700" spc="-100" dirty="0">
                <a:cs typeface="Constantia"/>
              </a:rPr>
              <a:t> </a:t>
            </a:r>
            <a:r>
              <a:rPr lang="en-US" sz="1700" dirty="0">
                <a:cs typeface="Constantia"/>
              </a:rPr>
              <a:t>to</a:t>
            </a:r>
            <a:r>
              <a:rPr lang="en-US" sz="1700" spc="-85" dirty="0">
                <a:cs typeface="Constantia"/>
              </a:rPr>
              <a:t> </a:t>
            </a:r>
            <a:r>
              <a:rPr lang="en-US" sz="1700" dirty="0">
                <a:cs typeface="Constantia"/>
              </a:rPr>
              <a:t>compete</a:t>
            </a:r>
            <a:r>
              <a:rPr lang="en-US" sz="1700" spc="-30" dirty="0">
                <a:cs typeface="Constantia"/>
              </a:rPr>
              <a:t> </a:t>
            </a:r>
            <a:r>
              <a:rPr lang="en-US" sz="1700" dirty="0">
                <a:cs typeface="Constantia"/>
              </a:rPr>
              <a:t>in</a:t>
            </a:r>
            <a:r>
              <a:rPr lang="en-US" sz="1700" spc="-50" dirty="0">
                <a:cs typeface="Constantia"/>
              </a:rPr>
              <a:t> </a:t>
            </a:r>
            <a:r>
              <a:rPr lang="en-US" sz="1700" dirty="0">
                <a:cs typeface="Constantia"/>
              </a:rPr>
              <a:t>local,</a:t>
            </a:r>
            <a:r>
              <a:rPr lang="en-US" sz="1700" spc="-65" dirty="0">
                <a:cs typeface="Constantia"/>
              </a:rPr>
              <a:t> </a:t>
            </a:r>
            <a:r>
              <a:rPr lang="en-US" sz="1700" dirty="0">
                <a:cs typeface="Constantia"/>
              </a:rPr>
              <a:t>state,</a:t>
            </a:r>
            <a:r>
              <a:rPr lang="en-US" sz="1700" spc="-20" dirty="0">
                <a:cs typeface="Constantia"/>
              </a:rPr>
              <a:t> </a:t>
            </a:r>
            <a:r>
              <a:rPr lang="en-US" sz="1700" dirty="0">
                <a:cs typeface="Constantia"/>
              </a:rPr>
              <a:t>regional</a:t>
            </a:r>
            <a:r>
              <a:rPr lang="en-US" sz="1700" spc="-55" dirty="0">
                <a:cs typeface="Constantia"/>
              </a:rPr>
              <a:t> </a:t>
            </a:r>
            <a:r>
              <a:rPr lang="en-US" sz="1700" dirty="0">
                <a:cs typeface="Constantia"/>
              </a:rPr>
              <a:t>and</a:t>
            </a:r>
            <a:r>
              <a:rPr lang="en-US" sz="1700" spc="-30" dirty="0">
                <a:cs typeface="Constantia"/>
              </a:rPr>
              <a:t> </a:t>
            </a:r>
            <a:r>
              <a:rPr lang="en-US" sz="1700" dirty="0">
                <a:cs typeface="Constantia"/>
              </a:rPr>
              <a:t>national</a:t>
            </a:r>
            <a:r>
              <a:rPr lang="en-US" sz="1700" spc="-55" dirty="0">
                <a:cs typeface="Constantia"/>
              </a:rPr>
              <a:t> </a:t>
            </a:r>
            <a:r>
              <a:rPr lang="en-US" sz="1700" dirty="0">
                <a:cs typeface="Constantia"/>
              </a:rPr>
              <a:t>competitions.</a:t>
            </a:r>
            <a:r>
              <a:rPr lang="en-US" sz="1700" spc="320" dirty="0">
                <a:cs typeface="Constantia"/>
              </a:rPr>
              <a:t> </a:t>
            </a:r>
            <a:r>
              <a:rPr lang="en-US" sz="1700" dirty="0">
                <a:cs typeface="Constantia"/>
              </a:rPr>
              <a:t>The</a:t>
            </a:r>
            <a:r>
              <a:rPr lang="en-US" sz="1700" spc="-85" dirty="0">
                <a:cs typeface="Constantia"/>
              </a:rPr>
              <a:t> </a:t>
            </a:r>
            <a:r>
              <a:rPr lang="en-US" sz="1700" spc="-10" dirty="0">
                <a:cs typeface="Constantia"/>
              </a:rPr>
              <a:t>success</a:t>
            </a:r>
            <a:r>
              <a:rPr lang="en-US" sz="1700" spc="-80" dirty="0">
                <a:cs typeface="Constantia"/>
              </a:rPr>
              <a:t> </a:t>
            </a:r>
            <a:r>
              <a:rPr lang="en-US" sz="1700" dirty="0">
                <a:cs typeface="Constantia"/>
              </a:rPr>
              <a:t>of</a:t>
            </a:r>
            <a:r>
              <a:rPr lang="en-US" sz="1700" spc="-25" dirty="0">
                <a:cs typeface="Constantia"/>
              </a:rPr>
              <a:t> </a:t>
            </a:r>
            <a:r>
              <a:rPr lang="en-US" sz="1700" dirty="0">
                <a:cs typeface="Constantia"/>
              </a:rPr>
              <a:t>our</a:t>
            </a:r>
            <a:r>
              <a:rPr lang="en-US" sz="1700" spc="-80" dirty="0">
                <a:cs typeface="Constantia"/>
              </a:rPr>
              <a:t> </a:t>
            </a:r>
            <a:r>
              <a:rPr lang="en-US" sz="1700" spc="-10" dirty="0">
                <a:cs typeface="Constantia"/>
              </a:rPr>
              <a:t>program </a:t>
            </a:r>
            <a:r>
              <a:rPr lang="en-US" sz="1700" dirty="0">
                <a:cs typeface="Constantia"/>
              </a:rPr>
              <a:t>is</a:t>
            </a:r>
            <a:r>
              <a:rPr lang="en-US" sz="1700" spc="-90" dirty="0">
                <a:cs typeface="Constantia"/>
              </a:rPr>
              <a:t> </a:t>
            </a:r>
            <a:r>
              <a:rPr lang="en-US" sz="1700" dirty="0">
                <a:cs typeface="Constantia"/>
              </a:rPr>
              <a:t>defined</a:t>
            </a:r>
            <a:r>
              <a:rPr lang="en-US" sz="1700" spc="10" dirty="0">
                <a:cs typeface="Constantia"/>
              </a:rPr>
              <a:t> </a:t>
            </a:r>
            <a:r>
              <a:rPr lang="en-US" sz="1700" dirty="0">
                <a:cs typeface="Constantia"/>
              </a:rPr>
              <a:t>by</a:t>
            </a:r>
            <a:r>
              <a:rPr lang="en-US" sz="1700" spc="-80" dirty="0">
                <a:cs typeface="Constantia"/>
              </a:rPr>
              <a:t> </a:t>
            </a:r>
            <a:r>
              <a:rPr lang="en-US" sz="1700" dirty="0">
                <a:cs typeface="Constantia"/>
              </a:rPr>
              <a:t>the</a:t>
            </a:r>
            <a:r>
              <a:rPr lang="en-US" sz="1700" spc="-40" dirty="0">
                <a:cs typeface="Constantia"/>
              </a:rPr>
              <a:t> </a:t>
            </a:r>
            <a:r>
              <a:rPr lang="en-US" sz="1700" dirty="0">
                <a:cs typeface="Constantia"/>
              </a:rPr>
              <a:t>lifelong</a:t>
            </a:r>
            <a:r>
              <a:rPr lang="en-US" sz="1700" spc="-50" dirty="0">
                <a:cs typeface="Constantia"/>
              </a:rPr>
              <a:t> </a:t>
            </a:r>
            <a:r>
              <a:rPr lang="en-US" sz="1700" dirty="0">
                <a:cs typeface="Constantia"/>
              </a:rPr>
              <a:t>enjoyment</a:t>
            </a:r>
            <a:r>
              <a:rPr lang="en-US" sz="1700" spc="-55" dirty="0">
                <a:cs typeface="Constantia"/>
              </a:rPr>
              <a:t> </a:t>
            </a:r>
            <a:r>
              <a:rPr lang="en-US" sz="1700" dirty="0">
                <a:cs typeface="Constantia"/>
              </a:rPr>
              <a:t>of</a:t>
            </a:r>
            <a:r>
              <a:rPr lang="en-US" sz="1700" spc="-5" dirty="0">
                <a:cs typeface="Constantia"/>
              </a:rPr>
              <a:t> </a:t>
            </a:r>
            <a:r>
              <a:rPr lang="en-US" sz="1700" spc="-10" dirty="0">
                <a:cs typeface="Constantia"/>
              </a:rPr>
              <a:t>swimming.</a:t>
            </a:r>
            <a:endParaRPr lang="en-US" sz="1700" dirty="0">
              <a:cs typeface="Constantia"/>
            </a:endParaRPr>
          </a:p>
          <a:p>
            <a:pPr marL="0" indent="0">
              <a:buNone/>
            </a:pPr>
            <a:r>
              <a:rPr lang="en-US" sz="1700" b="1" dirty="0">
                <a:solidFill>
                  <a:srgbClr val="0070C0"/>
                </a:solidFill>
                <a:cs typeface="Constantia"/>
              </a:rPr>
              <a:t>Program Goals</a:t>
            </a:r>
          </a:p>
          <a:p>
            <a:pPr marL="286385" marR="57785" indent="-274320">
              <a:lnSpc>
                <a:spcPts val="1340"/>
              </a:lnSpc>
              <a:spcBef>
                <a:spcPts val="334"/>
              </a:spcBef>
              <a:buClr>
                <a:srgbClr val="0E6EC5"/>
              </a:buClr>
              <a:buFont typeface="Wingdings 2"/>
              <a:buChar char=""/>
              <a:tabLst>
                <a:tab pos="286385" algn="l"/>
              </a:tabLst>
            </a:pPr>
            <a:r>
              <a:rPr lang="en-US" sz="1600" spc="-20" dirty="0">
                <a:cs typeface="Constantia"/>
              </a:rPr>
              <a:t>Foster</a:t>
            </a:r>
            <a:r>
              <a:rPr lang="en-US" sz="1600" spc="-75" dirty="0">
                <a:cs typeface="Constantia"/>
              </a:rPr>
              <a:t> </a:t>
            </a:r>
            <a:r>
              <a:rPr lang="en-US" sz="1600" dirty="0">
                <a:cs typeface="Constantia"/>
              </a:rPr>
              <a:t>enjoyment</a:t>
            </a:r>
            <a:r>
              <a:rPr lang="en-US" sz="1600" spc="-70" dirty="0">
                <a:cs typeface="Constantia"/>
              </a:rPr>
              <a:t> </a:t>
            </a:r>
            <a:r>
              <a:rPr lang="en-US" sz="1600" dirty="0">
                <a:cs typeface="Constantia"/>
              </a:rPr>
              <a:t>of</a:t>
            </a:r>
            <a:r>
              <a:rPr lang="en-US" sz="1600" spc="30" dirty="0">
                <a:cs typeface="Constantia"/>
              </a:rPr>
              <a:t> </a:t>
            </a:r>
            <a:r>
              <a:rPr lang="en-US" sz="1600" dirty="0">
                <a:cs typeface="Constantia"/>
              </a:rPr>
              <a:t>lifelong</a:t>
            </a:r>
            <a:r>
              <a:rPr lang="en-US" sz="1600" spc="-45" dirty="0">
                <a:cs typeface="Constantia"/>
              </a:rPr>
              <a:t> </a:t>
            </a:r>
            <a:r>
              <a:rPr lang="en-US" sz="1600" dirty="0">
                <a:cs typeface="Constantia"/>
              </a:rPr>
              <a:t>swimming</a:t>
            </a:r>
            <a:r>
              <a:rPr lang="en-US" sz="1600" spc="-15" dirty="0">
                <a:cs typeface="Constantia"/>
              </a:rPr>
              <a:t> </a:t>
            </a:r>
            <a:r>
              <a:rPr lang="en-US" sz="1600" dirty="0">
                <a:cs typeface="Constantia"/>
              </a:rPr>
              <a:t>beyond</a:t>
            </a:r>
            <a:r>
              <a:rPr lang="en-US" sz="1600" spc="-20" dirty="0">
                <a:cs typeface="Constantia"/>
              </a:rPr>
              <a:t> </a:t>
            </a:r>
            <a:r>
              <a:rPr lang="en-US" sz="1600" dirty="0">
                <a:cs typeface="Constantia"/>
              </a:rPr>
              <a:t>the</a:t>
            </a:r>
            <a:r>
              <a:rPr lang="en-US" sz="1600" spc="-40" dirty="0">
                <a:cs typeface="Constantia"/>
              </a:rPr>
              <a:t> </a:t>
            </a:r>
            <a:r>
              <a:rPr lang="en-US" sz="1600" dirty="0">
                <a:cs typeface="Constantia"/>
              </a:rPr>
              <a:t>high</a:t>
            </a:r>
            <a:r>
              <a:rPr lang="en-US" sz="1600" spc="-45" dirty="0">
                <a:cs typeface="Constantia"/>
              </a:rPr>
              <a:t> </a:t>
            </a:r>
            <a:r>
              <a:rPr lang="en-US" sz="1600" dirty="0">
                <a:cs typeface="Constantia"/>
              </a:rPr>
              <a:t>school</a:t>
            </a:r>
            <a:r>
              <a:rPr lang="en-US" sz="1600" spc="-55" dirty="0">
                <a:cs typeface="Constantia"/>
              </a:rPr>
              <a:t> </a:t>
            </a:r>
            <a:r>
              <a:rPr lang="en-US" sz="1600" dirty="0">
                <a:cs typeface="Constantia"/>
              </a:rPr>
              <a:t>years</a:t>
            </a:r>
            <a:r>
              <a:rPr lang="en-US" sz="1600" spc="-40" dirty="0">
                <a:cs typeface="Constantia"/>
              </a:rPr>
              <a:t> </a:t>
            </a:r>
            <a:r>
              <a:rPr lang="en-US" sz="1600" dirty="0">
                <a:cs typeface="Constantia"/>
              </a:rPr>
              <a:t>to</a:t>
            </a:r>
            <a:r>
              <a:rPr lang="en-US" sz="1600" spc="-25" dirty="0">
                <a:cs typeface="Constantia"/>
              </a:rPr>
              <a:t> </a:t>
            </a:r>
            <a:r>
              <a:rPr lang="en-US" sz="1600" spc="-10" dirty="0">
                <a:cs typeface="Constantia"/>
              </a:rPr>
              <a:t>include</a:t>
            </a:r>
            <a:r>
              <a:rPr lang="en-US" sz="1600" spc="-85" dirty="0">
                <a:cs typeface="Constantia"/>
              </a:rPr>
              <a:t> </a:t>
            </a:r>
            <a:r>
              <a:rPr lang="en-US" sz="1600" spc="-10" dirty="0">
                <a:cs typeface="Constantia"/>
              </a:rPr>
              <a:t>collegiate</a:t>
            </a:r>
            <a:r>
              <a:rPr lang="en-US" sz="1600" spc="-60" dirty="0">
                <a:cs typeface="Constantia"/>
              </a:rPr>
              <a:t> </a:t>
            </a:r>
            <a:r>
              <a:rPr lang="en-US" sz="1600" spc="-10" dirty="0">
                <a:cs typeface="Constantia"/>
              </a:rPr>
              <a:t>varsity</a:t>
            </a:r>
            <a:r>
              <a:rPr lang="en-US" sz="1600" spc="-80" dirty="0">
                <a:cs typeface="Constantia"/>
              </a:rPr>
              <a:t> </a:t>
            </a:r>
            <a:r>
              <a:rPr lang="en-US" sz="1600" spc="-25" dirty="0">
                <a:cs typeface="Constantia"/>
              </a:rPr>
              <a:t>and </a:t>
            </a:r>
            <a:r>
              <a:rPr lang="en-US" sz="1600" dirty="0">
                <a:cs typeface="Constantia"/>
              </a:rPr>
              <a:t>club</a:t>
            </a:r>
            <a:r>
              <a:rPr lang="en-US" sz="1600" spc="-90" dirty="0">
                <a:cs typeface="Constantia"/>
              </a:rPr>
              <a:t> </a:t>
            </a:r>
            <a:r>
              <a:rPr lang="en-US" sz="1600" dirty="0">
                <a:cs typeface="Constantia"/>
              </a:rPr>
              <a:t>swimming</a:t>
            </a:r>
            <a:r>
              <a:rPr lang="en-US" sz="1600" spc="-75" dirty="0">
                <a:cs typeface="Constantia"/>
              </a:rPr>
              <a:t> </a:t>
            </a:r>
            <a:r>
              <a:rPr lang="en-US" sz="1600" dirty="0">
                <a:cs typeface="Constantia"/>
              </a:rPr>
              <a:t>and</a:t>
            </a:r>
            <a:r>
              <a:rPr lang="en-US" sz="1600" spc="-25" dirty="0">
                <a:cs typeface="Constantia"/>
              </a:rPr>
              <a:t> </a:t>
            </a:r>
            <a:r>
              <a:rPr lang="en-US" sz="1600" dirty="0">
                <a:cs typeface="Constantia"/>
              </a:rPr>
              <a:t>masters</a:t>
            </a:r>
            <a:r>
              <a:rPr lang="en-US" sz="1600" spc="-60" dirty="0">
                <a:cs typeface="Constantia"/>
              </a:rPr>
              <a:t> </a:t>
            </a:r>
            <a:r>
              <a:rPr lang="en-US" sz="1600" spc="-10" dirty="0">
                <a:cs typeface="Constantia"/>
              </a:rPr>
              <a:t>swimming.</a:t>
            </a:r>
            <a:endParaRPr lang="en-US" sz="1600" dirty="0">
              <a:cs typeface="Constantia"/>
            </a:endParaRPr>
          </a:p>
          <a:p>
            <a:pPr marL="286385" indent="-273685">
              <a:lnSpc>
                <a:spcPct val="100000"/>
              </a:lnSpc>
              <a:spcBef>
                <a:spcPts val="15"/>
              </a:spcBef>
              <a:buClr>
                <a:srgbClr val="0E6EC5"/>
              </a:buClr>
              <a:buFont typeface="Wingdings 2"/>
              <a:buChar char=""/>
              <a:tabLst>
                <a:tab pos="286385" algn="l"/>
              </a:tabLst>
            </a:pPr>
            <a:endParaRPr lang="en-US" sz="1600" spc="-20" dirty="0">
              <a:cs typeface="Constantia"/>
            </a:endParaRPr>
          </a:p>
          <a:p>
            <a:pPr marL="286385" indent="-273685">
              <a:lnSpc>
                <a:spcPct val="100000"/>
              </a:lnSpc>
              <a:spcBef>
                <a:spcPts val="15"/>
              </a:spcBef>
              <a:buClr>
                <a:srgbClr val="0E6EC5"/>
              </a:buClr>
              <a:buFont typeface="Wingdings 2"/>
              <a:buChar char=""/>
              <a:tabLst>
                <a:tab pos="286385" algn="l"/>
              </a:tabLst>
            </a:pPr>
            <a:r>
              <a:rPr lang="en-US" sz="1600" spc="-20" dirty="0">
                <a:cs typeface="Constantia"/>
              </a:rPr>
              <a:t>Encourage</a:t>
            </a:r>
            <a:r>
              <a:rPr lang="en-US" sz="1600" spc="-55" dirty="0">
                <a:cs typeface="Constantia"/>
              </a:rPr>
              <a:t> </a:t>
            </a:r>
            <a:r>
              <a:rPr lang="en-US" sz="1600" dirty="0">
                <a:cs typeface="Constantia"/>
              </a:rPr>
              <a:t>swimmers</a:t>
            </a:r>
            <a:r>
              <a:rPr lang="en-US" sz="1600" spc="-25" dirty="0">
                <a:cs typeface="Constantia"/>
              </a:rPr>
              <a:t> </a:t>
            </a:r>
            <a:r>
              <a:rPr lang="en-US" sz="1600" dirty="0">
                <a:cs typeface="Constantia"/>
              </a:rPr>
              <a:t>to</a:t>
            </a:r>
            <a:r>
              <a:rPr lang="en-US" sz="1600" spc="5" dirty="0">
                <a:cs typeface="Constantia"/>
              </a:rPr>
              <a:t> </a:t>
            </a:r>
            <a:r>
              <a:rPr lang="en-US" sz="1600" dirty="0">
                <a:cs typeface="Constantia"/>
              </a:rPr>
              <a:t>be</a:t>
            </a:r>
            <a:r>
              <a:rPr lang="en-US" sz="1600" spc="-60" dirty="0">
                <a:cs typeface="Constantia"/>
              </a:rPr>
              <a:t> </a:t>
            </a:r>
            <a:r>
              <a:rPr lang="en-US" sz="1600" spc="-10" dirty="0">
                <a:cs typeface="Constantia"/>
              </a:rPr>
              <a:t>well-rounded</a:t>
            </a:r>
            <a:r>
              <a:rPr lang="en-US" sz="1600" spc="-30" dirty="0">
                <a:cs typeface="Constantia"/>
              </a:rPr>
              <a:t> </a:t>
            </a:r>
            <a:r>
              <a:rPr lang="en-US" sz="1600" spc="-10" dirty="0">
                <a:cs typeface="Constantia"/>
              </a:rPr>
              <a:t>citizens</a:t>
            </a:r>
            <a:r>
              <a:rPr lang="en-US" sz="1600" spc="-30" dirty="0">
                <a:cs typeface="Constantia"/>
              </a:rPr>
              <a:t> </a:t>
            </a:r>
            <a:r>
              <a:rPr lang="en-US" sz="1600" spc="-10" dirty="0">
                <a:cs typeface="Constantia"/>
              </a:rPr>
              <a:t>who</a:t>
            </a:r>
            <a:r>
              <a:rPr lang="en-US" sz="1600" spc="-60" dirty="0">
                <a:cs typeface="Constantia"/>
              </a:rPr>
              <a:t> </a:t>
            </a:r>
            <a:r>
              <a:rPr lang="en-US" sz="1600" spc="-10" dirty="0">
                <a:cs typeface="Constantia"/>
              </a:rPr>
              <a:t>challenge</a:t>
            </a:r>
            <a:r>
              <a:rPr lang="en-US" sz="1600" spc="-45" dirty="0">
                <a:cs typeface="Constantia"/>
              </a:rPr>
              <a:t> </a:t>
            </a:r>
            <a:r>
              <a:rPr lang="en-US" sz="1600" spc="-10" dirty="0">
                <a:cs typeface="Constantia"/>
              </a:rPr>
              <a:t>themselves mentally</a:t>
            </a:r>
            <a:r>
              <a:rPr lang="en-US" sz="1600" spc="-60" dirty="0">
                <a:cs typeface="Constantia"/>
              </a:rPr>
              <a:t> </a:t>
            </a:r>
            <a:r>
              <a:rPr lang="en-US" sz="1600" dirty="0">
                <a:cs typeface="Constantia"/>
              </a:rPr>
              <a:t>and </a:t>
            </a:r>
            <a:r>
              <a:rPr lang="en-US" sz="1600" spc="-10" dirty="0">
                <a:cs typeface="Constantia"/>
              </a:rPr>
              <a:t>physically.</a:t>
            </a:r>
            <a:endParaRPr lang="en-US" sz="1600" dirty="0">
              <a:cs typeface="Constantia"/>
            </a:endParaRPr>
          </a:p>
          <a:p>
            <a:pPr marL="286385" indent="-273685">
              <a:lnSpc>
                <a:spcPct val="100000"/>
              </a:lnSpc>
              <a:buClr>
                <a:srgbClr val="0E6EC5"/>
              </a:buClr>
              <a:buFont typeface="Wingdings 2"/>
              <a:buChar char=""/>
              <a:tabLst>
                <a:tab pos="286385" algn="l"/>
              </a:tabLst>
            </a:pPr>
            <a:r>
              <a:rPr lang="en-US" sz="1600" dirty="0">
                <a:cs typeface="Constantia"/>
              </a:rPr>
              <a:t>Maximize</a:t>
            </a:r>
            <a:r>
              <a:rPr lang="en-US" sz="1600" spc="-55" dirty="0">
                <a:cs typeface="Constantia"/>
              </a:rPr>
              <a:t> </a:t>
            </a:r>
            <a:r>
              <a:rPr lang="en-US" sz="1600" dirty="0">
                <a:cs typeface="Constantia"/>
              </a:rPr>
              <a:t>individual</a:t>
            </a:r>
            <a:r>
              <a:rPr lang="en-US" sz="1600" spc="-40" dirty="0">
                <a:cs typeface="Constantia"/>
              </a:rPr>
              <a:t> </a:t>
            </a:r>
            <a:r>
              <a:rPr lang="en-US" sz="1600" spc="-10" dirty="0">
                <a:cs typeface="Constantia"/>
              </a:rPr>
              <a:t>swimmer’s</a:t>
            </a:r>
            <a:r>
              <a:rPr lang="en-US" sz="1600" spc="-65" dirty="0">
                <a:cs typeface="Constantia"/>
              </a:rPr>
              <a:t> </a:t>
            </a:r>
            <a:r>
              <a:rPr lang="en-US" sz="1600" dirty="0">
                <a:cs typeface="Constantia"/>
              </a:rPr>
              <a:t>potential,</a:t>
            </a:r>
            <a:r>
              <a:rPr lang="en-US" sz="1600" spc="10" dirty="0">
                <a:cs typeface="Constantia"/>
              </a:rPr>
              <a:t> </a:t>
            </a:r>
            <a:r>
              <a:rPr lang="en-US" sz="1600" dirty="0">
                <a:cs typeface="Constantia"/>
              </a:rPr>
              <a:t>in</a:t>
            </a:r>
            <a:r>
              <a:rPr lang="en-US" sz="1600" spc="-70" dirty="0">
                <a:cs typeface="Constantia"/>
              </a:rPr>
              <a:t> </a:t>
            </a:r>
            <a:r>
              <a:rPr lang="en-US" sz="1600" dirty="0">
                <a:cs typeface="Constantia"/>
              </a:rPr>
              <a:t>and</a:t>
            </a:r>
            <a:r>
              <a:rPr lang="en-US" sz="1600" spc="-50" dirty="0">
                <a:cs typeface="Constantia"/>
              </a:rPr>
              <a:t> </a:t>
            </a:r>
            <a:r>
              <a:rPr lang="en-US" sz="1600" dirty="0">
                <a:cs typeface="Constantia"/>
              </a:rPr>
              <a:t>out</a:t>
            </a:r>
            <a:r>
              <a:rPr lang="en-US" sz="1600" spc="-75" dirty="0">
                <a:cs typeface="Constantia"/>
              </a:rPr>
              <a:t> </a:t>
            </a:r>
            <a:r>
              <a:rPr lang="en-US" sz="1600" dirty="0">
                <a:cs typeface="Constantia"/>
              </a:rPr>
              <a:t>of</a:t>
            </a:r>
            <a:r>
              <a:rPr lang="en-US" sz="1600" spc="5" dirty="0">
                <a:cs typeface="Constantia"/>
              </a:rPr>
              <a:t> </a:t>
            </a:r>
            <a:r>
              <a:rPr lang="en-US" sz="1600" dirty="0">
                <a:cs typeface="Constantia"/>
              </a:rPr>
              <a:t>the</a:t>
            </a:r>
            <a:r>
              <a:rPr lang="en-US" sz="1600" spc="-65" dirty="0">
                <a:cs typeface="Constantia"/>
              </a:rPr>
              <a:t> </a:t>
            </a:r>
            <a:r>
              <a:rPr lang="en-US" sz="1600" spc="-10" dirty="0">
                <a:cs typeface="Constantia"/>
              </a:rPr>
              <a:t>pool.</a:t>
            </a:r>
            <a:endParaRPr lang="en-US" sz="1600" dirty="0">
              <a:cs typeface="Constantia"/>
            </a:endParaRPr>
          </a:p>
          <a:p>
            <a:pPr marL="286385" indent="-273685">
              <a:lnSpc>
                <a:spcPct val="100000"/>
              </a:lnSpc>
              <a:buClr>
                <a:srgbClr val="0E6EC5"/>
              </a:buClr>
              <a:buFont typeface="Wingdings 2"/>
              <a:buChar char=""/>
              <a:tabLst>
                <a:tab pos="286385" algn="l"/>
              </a:tabLst>
            </a:pPr>
            <a:r>
              <a:rPr lang="en-US" sz="1600" spc="-10" dirty="0">
                <a:cs typeface="Constantia"/>
              </a:rPr>
              <a:t>Create</a:t>
            </a:r>
            <a:r>
              <a:rPr lang="en-US" sz="1600" spc="-80" dirty="0">
                <a:cs typeface="Constantia"/>
              </a:rPr>
              <a:t> </a:t>
            </a:r>
            <a:r>
              <a:rPr lang="en-US" sz="1600" dirty="0">
                <a:cs typeface="Constantia"/>
              </a:rPr>
              <a:t>an</a:t>
            </a:r>
            <a:r>
              <a:rPr lang="en-US" sz="1600" spc="-35" dirty="0">
                <a:cs typeface="Constantia"/>
              </a:rPr>
              <a:t> </a:t>
            </a:r>
            <a:r>
              <a:rPr lang="en-US" sz="1600" spc="-10" dirty="0">
                <a:cs typeface="Constantia"/>
              </a:rPr>
              <a:t>inviting,</a:t>
            </a:r>
            <a:r>
              <a:rPr lang="en-US" sz="1600" spc="-30" dirty="0">
                <a:cs typeface="Constantia"/>
              </a:rPr>
              <a:t> </a:t>
            </a:r>
            <a:r>
              <a:rPr lang="en-US" sz="1600" dirty="0">
                <a:cs typeface="Constantia"/>
              </a:rPr>
              <a:t>positive,</a:t>
            </a:r>
            <a:r>
              <a:rPr lang="en-US" sz="1600" spc="-15" dirty="0">
                <a:cs typeface="Constantia"/>
              </a:rPr>
              <a:t> </a:t>
            </a:r>
            <a:r>
              <a:rPr lang="en-US" sz="1600" dirty="0">
                <a:cs typeface="Constantia"/>
              </a:rPr>
              <a:t>safe</a:t>
            </a:r>
            <a:r>
              <a:rPr lang="en-US" sz="1600" spc="-65" dirty="0">
                <a:cs typeface="Constantia"/>
              </a:rPr>
              <a:t> </a:t>
            </a:r>
            <a:r>
              <a:rPr lang="en-US" sz="1600" dirty="0">
                <a:cs typeface="Constantia"/>
              </a:rPr>
              <a:t>and</a:t>
            </a:r>
            <a:r>
              <a:rPr lang="en-US" sz="1600" spc="-50" dirty="0">
                <a:cs typeface="Constantia"/>
              </a:rPr>
              <a:t> </a:t>
            </a:r>
            <a:r>
              <a:rPr lang="en-US" sz="1600" spc="-10" dirty="0">
                <a:cs typeface="Constantia"/>
              </a:rPr>
              <a:t>supportive</a:t>
            </a:r>
            <a:r>
              <a:rPr lang="en-US" sz="1600" spc="-40" dirty="0">
                <a:cs typeface="Constantia"/>
              </a:rPr>
              <a:t> </a:t>
            </a:r>
            <a:r>
              <a:rPr lang="en-US" sz="1600" dirty="0">
                <a:cs typeface="Constantia"/>
              </a:rPr>
              <a:t>training</a:t>
            </a:r>
            <a:r>
              <a:rPr lang="en-US" sz="1600" spc="-45" dirty="0">
                <a:cs typeface="Constantia"/>
              </a:rPr>
              <a:t> </a:t>
            </a:r>
            <a:r>
              <a:rPr lang="en-US" sz="1600" spc="-10" dirty="0">
                <a:cs typeface="Constantia"/>
              </a:rPr>
              <a:t>environment.</a:t>
            </a:r>
            <a:endParaRPr lang="en-US" sz="1600" dirty="0">
              <a:cs typeface="Constantia"/>
            </a:endParaRPr>
          </a:p>
          <a:p>
            <a:pPr marL="286385" indent="-273685">
              <a:lnSpc>
                <a:spcPct val="100000"/>
              </a:lnSpc>
              <a:buClr>
                <a:srgbClr val="0E6EC5"/>
              </a:buClr>
              <a:buFont typeface="Wingdings 2"/>
              <a:buChar char=""/>
              <a:tabLst>
                <a:tab pos="286385" algn="l"/>
              </a:tabLst>
            </a:pPr>
            <a:r>
              <a:rPr lang="en-US" sz="1600" dirty="0">
                <a:cs typeface="Constantia"/>
              </a:rPr>
              <a:t>Emphasize</a:t>
            </a:r>
            <a:r>
              <a:rPr lang="en-US" sz="1600" spc="-35" dirty="0">
                <a:cs typeface="Constantia"/>
              </a:rPr>
              <a:t> </a:t>
            </a:r>
            <a:r>
              <a:rPr lang="en-US" sz="1600" dirty="0">
                <a:cs typeface="Constantia"/>
              </a:rPr>
              <a:t>inclusion,</a:t>
            </a:r>
            <a:r>
              <a:rPr lang="en-US" sz="1600" spc="-20" dirty="0">
                <a:cs typeface="Constantia"/>
              </a:rPr>
              <a:t> </a:t>
            </a:r>
            <a:r>
              <a:rPr lang="en-US" sz="1600" spc="-10" dirty="0">
                <a:cs typeface="Constantia"/>
              </a:rPr>
              <a:t>cooperation,</a:t>
            </a:r>
            <a:r>
              <a:rPr lang="en-US" sz="1600" spc="5" dirty="0">
                <a:cs typeface="Constantia"/>
              </a:rPr>
              <a:t> </a:t>
            </a:r>
            <a:r>
              <a:rPr lang="en-US" sz="1600" dirty="0">
                <a:cs typeface="Constantia"/>
              </a:rPr>
              <a:t>and</a:t>
            </a:r>
            <a:r>
              <a:rPr lang="en-US" sz="1600" spc="-20" dirty="0">
                <a:cs typeface="Constantia"/>
              </a:rPr>
              <a:t> </a:t>
            </a:r>
            <a:r>
              <a:rPr lang="en-US" sz="1600" spc="-10" dirty="0">
                <a:cs typeface="Constantia"/>
              </a:rPr>
              <a:t>sportsmanship</a:t>
            </a:r>
            <a:r>
              <a:rPr lang="en-US" sz="1600" spc="-50" dirty="0">
                <a:cs typeface="Constantia"/>
              </a:rPr>
              <a:t> </a:t>
            </a:r>
            <a:r>
              <a:rPr lang="en-US" sz="1600" dirty="0">
                <a:cs typeface="Constantia"/>
              </a:rPr>
              <a:t>among</a:t>
            </a:r>
            <a:r>
              <a:rPr lang="en-US" sz="1600" spc="-15" dirty="0">
                <a:cs typeface="Constantia"/>
              </a:rPr>
              <a:t> </a:t>
            </a:r>
            <a:r>
              <a:rPr lang="en-US" sz="1600" spc="-10" dirty="0">
                <a:cs typeface="Constantia"/>
              </a:rPr>
              <a:t>swimmers.</a:t>
            </a:r>
            <a:endParaRPr lang="en-US" sz="1600" dirty="0">
              <a:cs typeface="Constantia"/>
            </a:endParaRPr>
          </a:p>
          <a:p>
            <a:pPr marL="12700" indent="0">
              <a:lnSpc>
                <a:spcPct val="100000"/>
              </a:lnSpc>
              <a:buClr>
                <a:srgbClr val="0E6EC5"/>
              </a:buClr>
              <a:buNone/>
              <a:tabLst>
                <a:tab pos="286385" algn="l"/>
              </a:tabLst>
            </a:pPr>
            <a:r>
              <a:rPr lang="en-US" sz="1600" spc="-10" dirty="0">
                <a:cs typeface="Constantia"/>
              </a:rPr>
              <a:t>.</a:t>
            </a:r>
            <a:endParaRPr lang="en-US" sz="1600" dirty="0">
              <a:cs typeface="Constantia"/>
            </a:endParaRPr>
          </a:p>
          <a:p>
            <a:pPr marL="0" indent="0">
              <a:buNone/>
            </a:pPr>
            <a:endParaRPr lang="en-US" dirty="0">
              <a:cs typeface="Constantia"/>
            </a:endParaRPr>
          </a:p>
          <a:p>
            <a:endParaRPr lang="en-US" dirty="0"/>
          </a:p>
        </p:txBody>
      </p:sp>
    </p:spTree>
    <p:extLst>
      <p:ext uri="{BB962C8B-B14F-4D97-AF65-F5344CB8AC3E}">
        <p14:creationId xmlns:p14="http://schemas.microsoft.com/office/powerpoint/2010/main" val="170606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Board of Directors and Key Positions</a:t>
            </a:r>
            <a:br>
              <a:rPr lang="en-US" dirty="0"/>
            </a:br>
            <a:br>
              <a:rPr lang="en-US" dirty="0"/>
            </a:br>
            <a:r>
              <a:rPr lang="en-US" sz="1400" i="1" dirty="0">
                <a:solidFill>
                  <a:srgbClr val="0070C0"/>
                </a:solidFill>
              </a:rPr>
              <a:t>Volunteers who Care Deeply About the Success of the Team…</a:t>
            </a:r>
          </a:p>
        </p:txBody>
      </p:sp>
      <p:sp>
        <p:nvSpPr>
          <p:cNvPr id="3" name="Content Placeholder 2"/>
          <p:cNvSpPr>
            <a:spLocks noGrp="1"/>
          </p:cNvSpPr>
          <p:nvPr>
            <p:ph idx="1"/>
          </p:nvPr>
        </p:nvSpPr>
        <p:spPr/>
        <p:txBody>
          <a:bodyPr>
            <a:normAutofit fontScale="92500" lnSpcReduction="20000"/>
          </a:bodyPr>
          <a:lstStyle/>
          <a:p>
            <a:r>
              <a:rPr lang="en-US" dirty="0"/>
              <a:t>President – Peggy Giovinazzo</a:t>
            </a:r>
          </a:p>
          <a:p>
            <a:r>
              <a:rPr lang="en-US" dirty="0"/>
              <a:t>Vice President – Brittany Davila</a:t>
            </a:r>
          </a:p>
          <a:p>
            <a:r>
              <a:rPr lang="en-US" dirty="0"/>
              <a:t>Treasurer/Apparel – Kristina Toliver</a:t>
            </a:r>
          </a:p>
          <a:p>
            <a:r>
              <a:rPr lang="en-US" dirty="0"/>
              <a:t>Secretary – Angela Kitta</a:t>
            </a:r>
          </a:p>
          <a:p>
            <a:r>
              <a:rPr lang="en-US" dirty="0"/>
              <a:t>Meet Director – Peggy Giovinazzo</a:t>
            </a:r>
          </a:p>
          <a:p>
            <a:r>
              <a:rPr lang="en-US" dirty="0"/>
              <a:t>At Large Members – Michelle Avolio / Shannon Zachariasen / Niky Clark / Amanda Mumley</a:t>
            </a:r>
          </a:p>
          <a:p>
            <a:r>
              <a:rPr lang="en-US" dirty="0"/>
              <a:t>Fundraising – Michelle Avolio and Niky Clark (they need help to set up committees.  Please reach out to them if you are interested)</a:t>
            </a:r>
          </a:p>
          <a:p>
            <a:r>
              <a:rPr lang="en-US" dirty="0"/>
              <a:t>Hospitality Coordinator – Shannon Zachariasen</a:t>
            </a:r>
          </a:p>
          <a:p>
            <a:r>
              <a:rPr lang="en-US" dirty="0"/>
              <a:t>Volunteer Coordinator – Lorena Caballero</a:t>
            </a:r>
          </a:p>
          <a:p>
            <a:r>
              <a:rPr lang="en-US" dirty="0"/>
              <a:t>Officials Chair – Niky Clark</a:t>
            </a:r>
          </a:p>
          <a:p>
            <a:r>
              <a:rPr lang="en-US" dirty="0"/>
              <a:t>Safe Sports Coordinator – Lorena Caballero</a:t>
            </a:r>
          </a:p>
          <a:p>
            <a:pPr marL="0" indent="0">
              <a:buNone/>
            </a:pPr>
            <a:endParaRPr lang="en-US" dirty="0"/>
          </a:p>
          <a:p>
            <a:pPr marL="0" indent="0">
              <a:buNone/>
            </a:pPr>
            <a:r>
              <a:rPr lang="en-US" sz="1400" i="1" dirty="0">
                <a:solidFill>
                  <a:srgbClr val="0070C0"/>
                </a:solidFill>
              </a:rPr>
              <a:t>If you are interested in taking on a leadership role – speak with a board member today on how to join – many volunteer opportunities exist to support the team and your swimmer!</a:t>
            </a:r>
          </a:p>
          <a:p>
            <a:endParaRPr lang="en-US" dirty="0"/>
          </a:p>
        </p:txBody>
      </p:sp>
    </p:spTree>
    <p:extLst>
      <p:ext uri="{BB962C8B-B14F-4D97-AF65-F5344CB8AC3E}">
        <p14:creationId xmlns:p14="http://schemas.microsoft.com/office/powerpoint/2010/main" val="2345377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Management</a:t>
            </a:r>
            <a:endParaRPr lang="en-US" sz="1400" i="1" dirty="0">
              <a:solidFill>
                <a:srgbClr val="0070C0"/>
              </a:solidFill>
            </a:endParaRPr>
          </a:p>
        </p:txBody>
      </p:sp>
      <p:sp>
        <p:nvSpPr>
          <p:cNvPr id="3" name="Content Placeholder 2"/>
          <p:cNvSpPr>
            <a:spLocks noGrp="1"/>
          </p:cNvSpPr>
          <p:nvPr>
            <p:ph idx="1"/>
          </p:nvPr>
        </p:nvSpPr>
        <p:spPr/>
        <p:txBody>
          <a:bodyPr/>
          <a:lstStyle/>
          <a:p>
            <a:r>
              <a:rPr lang="en-US" dirty="0"/>
              <a:t>Team Manager – Lorena Caballero</a:t>
            </a:r>
          </a:p>
          <a:p>
            <a:pPr marL="0" indent="0">
              <a:buNone/>
            </a:pPr>
            <a:r>
              <a:rPr lang="en-US" dirty="0"/>
              <a:t>Lorena has been with the </a:t>
            </a:r>
            <a:r>
              <a:rPr lang="en-US" dirty="0" err="1"/>
              <a:t>Amberjax</a:t>
            </a:r>
            <a:r>
              <a:rPr lang="en-US" dirty="0"/>
              <a:t> for 22 years.  She started as a parent when her now 28-year-old son joined at age 6.  At the time she was already teaching swim lessons and soon joined the coaching staff at </a:t>
            </a:r>
            <a:r>
              <a:rPr lang="en-US" dirty="0" err="1"/>
              <a:t>Amberjax</a:t>
            </a:r>
            <a:r>
              <a:rPr lang="en-US" dirty="0"/>
              <a:t>.  She became the Assistant Head Coach in 2013 and soon after, the Head Coach and Team Manager (2016). In 2022 she semi-retired from her coaching position and has remained as the Team Manager.</a:t>
            </a:r>
          </a:p>
          <a:p>
            <a:pPr marL="0" indent="0">
              <a:buNone/>
            </a:pPr>
            <a:r>
              <a:rPr lang="en-US" dirty="0"/>
              <a:t>She has 2 kids.  Raffo who is a mechanical engineer and Isabella who graduated from Virginia Tech in May majoring in pre-veterinary.  She is hoping to attend Vet School at Tech next fall.  They both swam for the team, from the age of 6 and 4 respectively until 18.</a:t>
            </a:r>
          </a:p>
          <a:p>
            <a:pPr marL="0" indent="0">
              <a:buNone/>
            </a:pPr>
            <a:r>
              <a:rPr lang="en-US" dirty="0"/>
              <a:t>She is originally from Peru where she swam competitively.  Her two proudest moments in her life, besides her children, is when she became a US citizen in 2013 and when she beat breast cancer in 2018</a:t>
            </a:r>
          </a:p>
          <a:p>
            <a:pPr marL="0" indent="0">
              <a:buNone/>
            </a:pPr>
            <a:endParaRPr lang="en-US" dirty="0"/>
          </a:p>
        </p:txBody>
      </p:sp>
    </p:spTree>
    <p:extLst>
      <p:ext uri="{BB962C8B-B14F-4D97-AF65-F5344CB8AC3E}">
        <p14:creationId xmlns:p14="http://schemas.microsoft.com/office/powerpoint/2010/main" val="4048262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Coaching Staff</a:t>
            </a:r>
          </a:p>
        </p:txBody>
      </p:sp>
      <p:sp>
        <p:nvSpPr>
          <p:cNvPr id="3" name="Content Placeholder 2"/>
          <p:cNvSpPr>
            <a:spLocks noGrp="1"/>
          </p:cNvSpPr>
          <p:nvPr>
            <p:ph idx="1"/>
          </p:nvPr>
        </p:nvSpPr>
        <p:spPr/>
        <p:txBody>
          <a:bodyPr>
            <a:normAutofit/>
          </a:bodyPr>
          <a:lstStyle/>
          <a:p>
            <a:r>
              <a:rPr lang="en-US" dirty="0"/>
              <a:t>Lead Senior Coach / Advanced Pre-Senior Coach – Jonathan Parker (</a:t>
            </a:r>
            <a:r>
              <a:rPr lang="en-US" dirty="0">
                <a:hlinkClick r:id="rId2"/>
              </a:rPr>
              <a:t>parkerjr4@yahoo.com</a:t>
            </a:r>
            <a:r>
              <a:rPr lang="en-US" dirty="0"/>
              <a:t>) </a:t>
            </a:r>
          </a:p>
          <a:p>
            <a:r>
              <a:rPr lang="en-US" dirty="0"/>
              <a:t>Senior Coach – Greg Giovinazzo (</a:t>
            </a:r>
            <a:r>
              <a:rPr lang="en-US" dirty="0">
                <a:hlinkClick r:id="rId3"/>
              </a:rPr>
              <a:t>Swimcoachgreg703@gmail.com</a:t>
            </a:r>
            <a:r>
              <a:rPr lang="en-US" dirty="0"/>
              <a:t>) </a:t>
            </a:r>
          </a:p>
          <a:p>
            <a:r>
              <a:rPr lang="en-US" dirty="0"/>
              <a:t>Pre-Senior Coach – Joe Costello (</a:t>
            </a:r>
            <a:r>
              <a:rPr lang="en-US" dirty="0">
                <a:hlinkClick r:id="rId4"/>
              </a:rPr>
              <a:t>joeycwaves@gmail.com</a:t>
            </a:r>
            <a:r>
              <a:rPr lang="en-US" dirty="0"/>
              <a:t>)</a:t>
            </a:r>
          </a:p>
          <a:p>
            <a:r>
              <a:rPr lang="en-US" dirty="0"/>
              <a:t>Advanced Junior Coaches</a:t>
            </a:r>
          </a:p>
          <a:p>
            <a:pPr lvl="1"/>
            <a:r>
              <a:rPr lang="en-US" dirty="0"/>
              <a:t>Andrew Lingafelt (</a:t>
            </a:r>
            <a:r>
              <a:rPr lang="en-US" dirty="0">
                <a:solidFill>
                  <a:srgbClr val="13294B"/>
                </a:solidFill>
                <a:latin typeface="Open Sans" panose="020B0606030504020204" pitchFamily="34" charset="0"/>
                <a:hlinkClick r:id="rId5"/>
              </a:rPr>
              <a:t>lingafeltandrew@gmail.com</a:t>
            </a:r>
            <a:r>
              <a:rPr lang="en-US" dirty="0">
                <a:solidFill>
                  <a:srgbClr val="13294B"/>
                </a:solidFill>
                <a:latin typeface="Open Sans" panose="020B0606030504020204" pitchFamily="34" charset="0"/>
              </a:rPr>
              <a:t>)</a:t>
            </a:r>
            <a:endParaRPr lang="en-US" dirty="0"/>
          </a:p>
          <a:p>
            <a:pPr lvl="1"/>
            <a:r>
              <a:rPr lang="en-US" dirty="0"/>
              <a:t>Kathy Meltzer (</a:t>
            </a:r>
            <a:r>
              <a:rPr lang="en-US" b="0" i="0" dirty="0">
                <a:solidFill>
                  <a:srgbClr val="666666"/>
                </a:solidFill>
                <a:effectLst/>
                <a:latin typeface="Open Sans" panose="020B0606030504020204" pitchFamily="34" charset="0"/>
              </a:rPr>
              <a:t> </a:t>
            </a:r>
            <a:r>
              <a:rPr lang="en-US" b="0" i="0" u="none" strike="noStrike" dirty="0">
                <a:solidFill>
                  <a:srgbClr val="13294B"/>
                </a:solidFill>
                <a:effectLst/>
                <a:latin typeface="Open Sans" panose="020B0606030504020204" pitchFamily="34" charset="0"/>
                <a:hlinkClick r:id="rId6"/>
              </a:rPr>
              <a:t>va.meltzers@gmail.com</a:t>
            </a:r>
            <a:r>
              <a:rPr lang="en-US" b="0" i="0" u="none" strike="noStrike" dirty="0">
                <a:solidFill>
                  <a:srgbClr val="13294B"/>
                </a:solidFill>
                <a:effectLst/>
                <a:latin typeface="Open Sans" panose="020B0606030504020204" pitchFamily="34" charset="0"/>
              </a:rPr>
              <a:t>)</a:t>
            </a:r>
            <a:endParaRPr lang="en-US" dirty="0"/>
          </a:p>
          <a:p>
            <a:pPr lvl="1"/>
            <a:r>
              <a:rPr lang="en-US" dirty="0"/>
              <a:t>Abby </a:t>
            </a:r>
            <a:r>
              <a:rPr lang="en-US" dirty="0" err="1"/>
              <a:t>McGrael</a:t>
            </a:r>
            <a:r>
              <a:rPr lang="en-US" dirty="0"/>
              <a:t> (</a:t>
            </a:r>
            <a:r>
              <a:rPr lang="en-US" b="0" i="0" u="none" strike="noStrike" dirty="0">
                <a:solidFill>
                  <a:srgbClr val="13294B"/>
                </a:solidFill>
                <a:effectLst/>
                <a:latin typeface="Open Sans" panose="020B0606030504020204" pitchFamily="34" charset="0"/>
                <a:hlinkClick r:id="rId7"/>
              </a:rPr>
              <a:t>amcgrael@gmail.com</a:t>
            </a:r>
            <a:r>
              <a:rPr lang="en-US" b="0" i="0" u="none" strike="noStrike" dirty="0">
                <a:solidFill>
                  <a:srgbClr val="13294B"/>
                </a:solidFill>
                <a:effectLst/>
                <a:latin typeface="Open Sans" panose="020B0606030504020204" pitchFamily="34" charset="0"/>
              </a:rPr>
              <a:t>)</a:t>
            </a:r>
            <a:endParaRPr lang="en-US" dirty="0"/>
          </a:p>
          <a:p>
            <a:r>
              <a:rPr lang="en-US" dirty="0"/>
              <a:t>Junior Coaches</a:t>
            </a:r>
          </a:p>
          <a:p>
            <a:pPr lvl="1"/>
            <a:r>
              <a:rPr lang="en-US" dirty="0"/>
              <a:t>Abby </a:t>
            </a:r>
            <a:r>
              <a:rPr lang="en-US" dirty="0" err="1"/>
              <a:t>McGrael</a:t>
            </a:r>
            <a:r>
              <a:rPr lang="en-US" dirty="0"/>
              <a:t> (</a:t>
            </a:r>
            <a:r>
              <a:rPr lang="en-US" b="0" i="0" u="none" strike="noStrike" dirty="0">
                <a:solidFill>
                  <a:srgbClr val="13294B"/>
                </a:solidFill>
                <a:effectLst/>
                <a:latin typeface="Open Sans" panose="020B0606030504020204" pitchFamily="34" charset="0"/>
                <a:hlinkClick r:id="rId7"/>
              </a:rPr>
              <a:t>amcgrael@gmail.com</a:t>
            </a:r>
            <a:r>
              <a:rPr lang="en-US" b="0" i="0" u="none" strike="noStrike" dirty="0">
                <a:solidFill>
                  <a:srgbClr val="13294B"/>
                </a:solidFill>
                <a:effectLst/>
                <a:latin typeface="Open Sans" panose="020B0606030504020204" pitchFamily="34" charset="0"/>
              </a:rPr>
              <a:t>)</a:t>
            </a:r>
            <a:endParaRPr lang="en-US" dirty="0"/>
          </a:p>
          <a:p>
            <a:pPr lvl="1"/>
            <a:r>
              <a:rPr lang="en-US" dirty="0"/>
              <a:t>Andrew Lingafelt (</a:t>
            </a:r>
            <a:r>
              <a:rPr lang="en-US" b="0" i="0" u="none" strike="noStrike" dirty="0">
                <a:solidFill>
                  <a:srgbClr val="13294B"/>
                </a:solidFill>
                <a:effectLst/>
                <a:latin typeface="Open Sans" panose="020B0606030504020204" pitchFamily="34" charset="0"/>
                <a:hlinkClick r:id="rId5"/>
              </a:rPr>
              <a:t>lingafeltandrew@gmail.com</a:t>
            </a:r>
            <a:r>
              <a:rPr lang="en-US" b="0" i="0" u="none" strike="noStrike" dirty="0">
                <a:solidFill>
                  <a:srgbClr val="13294B"/>
                </a:solidFill>
                <a:effectLst/>
                <a:latin typeface="Open Sans" panose="020B0606030504020204" pitchFamily="34" charset="0"/>
              </a:rPr>
              <a:t>)</a:t>
            </a:r>
            <a:endParaRPr lang="en-US" dirty="0"/>
          </a:p>
          <a:p>
            <a:pPr lvl="1"/>
            <a:r>
              <a:rPr lang="en-US" dirty="0"/>
              <a:t>Liz Fee (</a:t>
            </a:r>
            <a:r>
              <a:rPr lang="en-US" b="0" i="0" u="none" strike="noStrike" dirty="0">
                <a:solidFill>
                  <a:srgbClr val="13294B"/>
                </a:solidFill>
                <a:effectLst/>
                <a:latin typeface="Open Sans" panose="020B0606030504020204" pitchFamily="34" charset="0"/>
                <a:hlinkClick r:id="rId8"/>
              </a:rPr>
              <a:t>efee7931@yahoo.com</a:t>
            </a:r>
            <a:r>
              <a:rPr lang="en-US" b="0" i="0" u="none" strike="noStrike" dirty="0">
                <a:solidFill>
                  <a:srgbClr val="13294B"/>
                </a:solidFill>
                <a:effectLst/>
                <a:latin typeface="Open Sans" panose="020B0606030504020204" pitchFamily="34" charset="0"/>
              </a:rPr>
              <a:t>)</a:t>
            </a:r>
          </a:p>
          <a:p>
            <a:pPr lvl="1"/>
            <a:r>
              <a:rPr lang="en-US" dirty="0">
                <a:solidFill>
                  <a:srgbClr val="13294B"/>
                </a:solidFill>
                <a:latin typeface="Open Sans" panose="020B0606030504020204" pitchFamily="34" charset="0"/>
              </a:rPr>
              <a:t>Aiden Love (</a:t>
            </a:r>
            <a:r>
              <a:rPr lang="en-US" dirty="0">
                <a:solidFill>
                  <a:srgbClr val="13294B"/>
                </a:solidFill>
                <a:latin typeface="Open Sans" panose="020B0606030504020204" pitchFamily="34" charset="0"/>
                <a:hlinkClick r:id="rId9"/>
              </a:rPr>
              <a:t>aidenlove06@gmail.com</a:t>
            </a:r>
            <a:r>
              <a:rPr lang="en-US" dirty="0">
                <a:solidFill>
                  <a:srgbClr val="13294B"/>
                </a:solidFill>
                <a:latin typeface="Open Sans" panose="020B0606030504020204" pitchFamily="34" charset="0"/>
              </a:rPr>
              <a:t>) </a:t>
            </a:r>
            <a:endParaRPr lang="en-US" dirty="0"/>
          </a:p>
        </p:txBody>
      </p:sp>
    </p:spTree>
    <p:extLst>
      <p:ext uri="{BB962C8B-B14F-4D97-AF65-F5344CB8AC3E}">
        <p14:creationId xmlns:p14="http://schemas.microsoft.com/office/powerpoint/2010/main" val="1257524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Coaching Staff</a:t>
            </a:r>
          </a:p>
        </p:txBody>
      </p:sp>
      <p:sp>
        <p:nvSpPr>
          <p:cNvPr id="3" name="Content Placeholder 2"/>
          <p:cNvSpPr>
            <a:spLocks noGrp="1"/>
          </p:cNvSpPr>
          <p:nvPr>
            <p:ph idx="1"/>
          </p:nvPr>
        </p:nvSpPr>
        <p:spPr/>
        <p:txBody>
          <a:bodyPr>
            <a:normAutofit/>
          </a:bodyPr>
          <a:lstStyle/>
          <a:p>
            <a:r>
              <a:rPr lang="en-US" dirty="0"/>
              <a:t>If there is an issue you want to address with your child’s coach please do it before or after practice, not during as it takes away their attention from the swimmers.</a:t>
            </a:r>
          </a:p>
          <a:p>
            <a:r>
              <a:rPr lang="en-US" dirty="0"/>
              <a:t>The best way to communicate with them is via e-mail where you can explain your issue and if you believe it is necessary you can also request to set an appointment with him/her.</a:t>
            </a:r>
          </a:p>
          <a:p>
            <a:r>
              <a:rPr lang="en-US" dirty="0"/>
              <a:t>If you believe that after talking to the coach the issue is not resolved, please contact the Team Manager (</a:t>
            </a:r>
            <a:r>
              <a:rPr lang="en-US" dirty="0">
                <a:hlinkClick r:id="rId2"/>
              </a:rPr>
              <a:t>colore5@comcast.net</a:t>
            </a:r>
            <a:r>
              <a:rPr lang="en-US" dirty="0"/>
              <a:t>)</a:t>
            </a:r>
          </a:p>
          <a:p>
            <a:r>
              <a:rPr lang="en-US" dirty="0"/>
              <a:t>If after talking to Management you still feel the issue has not been addressed correctly or to your satisfaction, contact a Board Member.</a:t>
            </a:r>
          </a:p>
          <a:p>
            <a:endParaRPr lang="en-US" dirty="0"/>
          </a:p>
          <a:p>
            <a:endParaRPr lang="en-US" dirty="0"/>
          </a:p>
          <a:p>
            <a:pPr marL="502920" lvl="1" indent="0">
              <a:buNone/>
            </a:pPr>
            <a:endParaRPr lang="en-US" sz="1200" i="1" dirty="0">
              <a:solidFill>
                <a:srgbClr val="0070C0"/>
              </a:solidFill>
            </a:endParaRPr>
          </a:p>
        </p:txBody>
      </p:sp>
    </p:spTree>
    <p:extLst>
      <p:ext uri="{BB962C8B-B14F-4D97-AF65-F5344CB8AC3E}">
        <p14:creationId xmlns:p14="http://schemas.microsoft.com/office/powerpoint/2010/main" val="2052970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8" y="1123837"/>
            <a:ext cx="3120009" cy="4601183"/>
          </a:xfrm>
        </p:spPr>
        <p:txBody>
          <a:bodyPr/>
          <a:lstStyle/>
          <a:p>
            <a:r>
              <a:rPr lang="en-US" dirty="0"/>
              <a:t>Financial</a:t>
            </a:r>
            <a:br>
              <a:rPr lang="en-US" dirty="0"/>
            </a:br>
            <a:r>
              <a:rPr lang="en-US" dirty="0"/>
              <a:t>Responsibilities</a:t>
            </a:r>
          </a:p>
        </p:txBody>
      </p:sp>
      <p:sp>
        <p:nvSpPr>
          <p:cNvPr id="3" name="Content Placeholder 2"/>
          <p:cNvSpPr>
            <a:spLocks noGrp="1"/>
          </p:cNvSpPr>
          <p:nvPr>
            <p:ph idx="1"/>
          </p:nvPr>
        </p:nvSpPr>
        <p:spPr/>
        <p:txBody>
          <a:bodyPr>
            <a:normAutofit/>
          </a:bodyPr>
          <a:lstStyle/>
          <a:p>
            <a:r>
              <a:rPr lang="en-US" dirty="0"/>
              <a:t>Invoices will be generated on the 1</a:t>
            </a:r>
            <a:r>
              <a:rPr lang="en-US" baseline="30000" dirty="0"/>
              <a:t>st</a:t>
            </a:r>
            <a:r>
              <a:rPr lang="en-US" dirty="0"/>
              <a:t> of each month.  Payment of such invoice is due no later than the 10</a:t>
            </a:r>
            <a:r>
              <a:rPr lang="en-US" baseline="30000" dirty="0"/>
              <a:t>th.</a:t>
            </a:r>
            <a:endParaRPr lang="en-US" dirty="0"/>
          </a:p>
          <a:p>
            <a:r>
              <a:rPr lang="en-US" dirty="0"/>
              <a:t>Three methods of payment:</a:t>
            </a:r>
          </a:p>
          <a:p>
            <a:pPr lvl="1"/>
            <a:r>
              <a:rPr lang="en-US" dirty="0"/>
              <a:t>Check made out to PWSC and mailed to 12513 Manchester Way, Woodbridge VA 22192</a:t>
            </a:r>
          </a:p>
          <a:p>
            <a:pPr lvl="1"/>
            <a:r>
              <a:rPr lang="en-US" dirty="0"/>
              <a:t>Credit card (there is a 2.9% processing fee)</a:t>
            </a:r>
          </a:p>
          <a:p>
            <a:pPr lvl="1"/>
            <a:r>
              <a:rPr lang="en-US" dirty="0"/>
              <a:t>ACH (flat fee of $1.50)</a:t>
            </a:r>
          </a:p>
          <a:p>
            <a:r>
              <a:rPr lang="en-US" dirty="0"/>
              <a:t>To link a credit card or bank account log into your account and go to Set Up Autopay.  Make sure all information is correct and don’t forget to press save before exiting.  Make sure you choose Auto payment if you want your payments to be automatically drafted.  They will be drafted the 1</a:t>
            </a:r>
            <a:r>
              <a:rPr lang="en-US" baseline="30000" dirty="0"/>
              <a:t>st</a:t>
            </a:r>
            <a:r>
              <a:rPr lang="en-US" dirty="0"/>
              <a:t> of each month.</a:t>
            </a:r>
          </a:p>
          <a:p>
            <a:r>
              <a:rPr lang="en-US" dirty="0"/>
              <a:t>Meet fees will be charged to your account and show in the next month’s invoice.  So, if there is a meet in September you will se the meet fees charges in the October invoice.</a:t>
            </a:r>
          </a:p>
        </p:txBody>
      </p:sp>
    </p:spTree>
    <p:extLst>
      <p:ext uri="{BB962C8B-B14F-4D97-AF65-F5344CB8AC3E}">
        <p14:creationId xmlns:p14="http://schemas.microsoft.com/office/powerpoint/2010/main" val="4268431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8" y="1123837"/>
            <a:ext cx="3120009" cy="4601183"/>
          </a:xfrm>
        </p:spPr>
        <p:txBody>
          <a:bodyPr/>
          <a:lstStyle/>
          <a:p>
            <a:r>
              <a:rPr lang="en-US" dirty="0"/>
              <a:t>USA Swimming</a:t>
            </a:r>
            <a:br>
              <a:rPr lang="en-US" dirty="0"/>
            </a:br>
            <a:r>
              <a:rPr lang="en-US" dirty="0"/>
              <a:t>Registration</a:t>
            </a:r>
          </a:p>
        </p:txBody>
      </p:sp>
      <p:sp>
        <p:nvSpPr>
          <p:cNvPr id="3" name="Content Placeholder 2"/>
          <p:cNvSpPr>
            <a:spLocks noGrp="1"/>
          </p:cNvSpPr>
          <p:nvPr>
            <p:ph idx="1"/>
          </p:nvPr>
        </p:nvSpPr>
        <p:spPr/>
        <p:txBody>
          <a:bodyPr>
            <a:normAutofit/>
          </a:bodyPr>
          <a:lstStyle/>
          <a:p>
            <a:r>
              <a:rPr lang="en-US" dirty="0"/>
              <a:t>It opens September 1st</a:t>
            </a:r>
          </a:p>
          <a:p>
            <a:r>
              <a:rPr lang="en-US" dirty="0"/>
              <a:t>If you are NEW to year-round swimming you MUST register before September 30</a:t>
            </a:r>
            <a:r>
              <a:rPr lang="en-US" baseline="30000" dirty="0"/>
              <a:t>th</a:t>
            </a:r>
            <a:r>
              <a:rPr lang="en-US" dirty="0"/>
              <a:t>.  If not registered by then, your child WILL NOT be allowed to participate in practices or meets until he/she is registered.</a:t>
            </a:r>
          </a:p>
          <a:p>
            <a:r>
              <a:rPr lang="en-US" dirty="0"/>
              <a:t>If you are a returning member, including from another team (transfer), you have until December 31</a:t>
            </a:r>
            <a:r>
              <a:rPr lang="en-US" baseline="30000" dirty="0"/>
              <a:t>st</a:t>
            </a:r>
            <a:r>
              <a:rPr lang="en-US" dirty="0"/>
              <a:t> to renew your child’s registration.  TIP:  I would not wait until the last minute!</a:t>
            </a:r>
          </a:p>
          <a:p>
            <a:r>
              <a:rPr lang="en-US" dirty="0"/>
              <a:t>Instructions on how to create an account with USA swimming (NEW members) and on how to register and/or renew registration were sent via e-mail.</a:t>
            </a:r>
          </a:p>
        </p:txBody>
      </p:sp>
    </p:spTree>
    <p:extLst>
      <p:ext uri="{BB962C8B-B14F-4D97-AF65-F5344CB8AC3E}">
        <p14:creationId xmlns:p14="http://schemas.microsoft.com/office/powerpoint/2010/main" val="590674961"/>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263</TotalTime>
  <Words>2446</Words>
  <Application>Microsoft Office PowerPoint</Application>
  <PresentationFormat>Widescreen</PresentationFormat>
  <Paragraphs>167</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Constantia</vt:lpstr>
      <vt:lpstr>Corbel</vt:lpstr>
      <vt:lpstr>Open Sans</vt:lpstr>
      <vt:lpstr>Wingdings 2</vt:lpstr>
      <vt:lpstr>Frame</vt:lpstr>
      <vt:lpstr>Prince William Swim Club Parent Meeting</vt:lpstr>
      <vt:lpstr>Agenda</vt:lpstr>
      <vt:lpstr>Vision, Mission, and Goals</vt:lpstr>
      <vt:lpstr>Board of Directors and Key Positions  Volunteers who Care Deeply About the Success of the Team…</vt:lpstr>
      <vt:lpstr>Management</vt:lpstr>
      <vt:lpstr>Coaching Staff</vt:lpstr>
      <vt:lpstr>Coaching Staff</vt:lpstr>
      <vt:lpstr>Financial Responsibilities</vt:lpstr>
      <vt:lpstr>USA Swimming Registration</vt:lpstr>
      <vt:lpstr>Practice Schedule</vt:lpstr>
      <vt:lpstr>Communication</vt:lpstr>
      <vt:lpstr>Meet Schedule – Short Course  (On Website)  Not all  Meets are for Everyone – Read Meet Information and Ask Coaches if you Have any Questions  Check Locations Carefully!</vt:lpstr>
      <vt:lpstr>Committing to a Meet</vt:lpstr>
      <vt:lpstr>Meet Information / Volunteering</vt:lpstr>
      <vt:lpstr>Parent Expectations    1. These are Kids 2. Officials and Meet Staff are Volunteers 3. Your Child is Not Qualifying for the Olympics Today</vt:lpstr>
      <vt:lpstr>Safe Sport</vt:lpstr>
      <vt:lpstr>How to Become an Official – Attend a Clinic!</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Prince William Swim Club Parent Meeting</dc:title>
  <dc:creator>Juhlin, Annemarie</dc:creator>
  <cp:lastModifiedBy>Lorena Caballero</cp:lastModifiedBy>
  <cp:revision>25</cp:revision>
  <dcterms:created xsi:type="dcterms:W3CDTF">2023-09-26T18:40:23Z</dcterms:created>
  <dcterms:modified xsi:type="dcterms:W3CDTF">2025-09-08T16:48:21Z</dcterms:modified>
</cp:coreProperties>
</file>